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autoCompressPictures="0">
  <p:sldMasterIdLst>
    <p:sldMasterId id="2147483664"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4630400" cy="8229600"/>
  <p:notesSz cx="8229600" cy="14630400"/>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611"/>
    <p:restoredTop sz="94610"/>
  </p:normalViewPr>
  <p:slideViewPr>
    <p:cSldViewPr snapToGrid="0" snapToObjects="1">
      <p:cViewPr>
        <p:scale>
          <a:sx n="50" d="100"/>
          <a:sy n="50" d="100"/>
        </p:scale>
        <p:origin x="216" y="312"/>
      </p:cViewPr>
      <p:guideLst>
        <p:guide orient="horz" pos="2591"/>
        <p:guide pos="460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5282F153-3F37-0F45-9E97-73ACFA13230C}" type="datetime1">
              <a:rPr lang="en-US"/>
              <a:pPr lvl="0">
                <a:defRPr/>
              </a:pPr>
              <a:t>4/25/2025</a:t>
            </a:fld>
            <a:endParaRPr lang="en-US"/>
          </a:p>
        </p:txBody>
      </p:sp>
      <p:sp>
        <p:nvSpPr>
          <p:cNvPr id="4" name="Slide Image Placeholder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CE5E9CC1-C706-0F49-92D6-E571CC5EEA8F}" type="slidenum">
              <a:rPr lang="en-US"/>
              <a:pPr lvl="0">
                <a:defRPr/>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1</a:t>
            </a:fld>
            <a:endParaRPr 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10</a:t>
            </a:fld>
            <a:endParaRPr lang="en-US"/>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11</a:t>
            </a:fld>
            <a:endParaRPr 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2</a:t>
            </a:fld>
            <a:endParaRPr 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3</a:t>
            </a:fld>
            <a:endParaRPr 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4</a:t>
            </a:fld>
            <a:endParaRPr 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5</a:t>
            </a:fld>
            <a:endParaRPr 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6</a:t>
            </a:fld>
            <a:endParaRPr 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7</a:t>
            </a:fld>
            <a:endParaRPr lang="en-US"/>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8</a:t>
            </a:fld>
            <a:endParaRPr lang="en-US"/>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defRPr/>
            </a:pPr>
            <a:fld id="{F7021451-1387-4CA6-816F-3879F97B5CBC}" type="slidenum">
              <a:rPr lang="en-US"/>
              <a:pPr lvl="0">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7.png"  /><Relationship Id="rId2" Type="http://schemas.openxmlformats.org/officeDocument/2006/relationships/image" Target="../media/image18.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9.png"  /><Relationship Id="rId2" Type="http://schemas.openxmlformats.org/officeDocument/2006/relationships/image" Target="../media/image20.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1.png"  /><Relationship Id="rId2" Type="http://schemas.openxmlformats.org/officeDocument/2006/relationships/image" Target="../media/image22.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3.png"  /><Relationship Id="rId2" Type="http://schemas.openxmlformats.org/officeDocument/2006/relationships/image" Target="../media/image14.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5.png"  /><Relationship Id="rId2" Type="http://schemas.openxmlformats.org/officeDocument/2006/relationships/image" Target="../media/image16.png"  /><Relationship Id="rId3" Type="http://schemas.openxmlformats.org/officeDocument/2006/relationships/hyperlink" Target="https://gamma.app/?utm_source=made-with-gamma" TargetMode="External" /><Relationship Id="rId4"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23.png"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11.xml"  /><Relationship Id="rId3" Type="http://schemas.openxmlformats.org/officeDocument/2006/relationships/image" Target="../media/image51.png"  /><Relationship Id="rId4" Type="http://schemas.openxmlformats.org/officeDocument/2006/relationships/image" Target="../media/image52.png"  /><Relationship Id="rId5" Type="http://schemas.openxmlformats.org/officeDocument/2006/relationships/image" Target="../media/image53.png"  /><Relationship Id="rId6" Type="http://schemas.openxmlformats.org/officeDocument/2006/relationships/image" Target="../media/image54.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3.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xml"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image" Target="../media/image29.png"  /><Relationship Id="rId6" Type="http://schemas.openxmlformats.org/officeDocument/2006/relationships/image" Target="../media/image30.pn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5.xml"  /><Relationship Id="rId3" Type="http://schemas.openxmlformats.org/officeDocument/2006/relationships/image" Target="../media/image31.png"  /><Relationship Id="rId4" Type="http://schemas.openxmlformats.org/officeDocument/2006/relationships/image" Target="../media/image32.png"  /><Relationship Id="rId5" Type="http://schemas.openxmlformats.org/officeDocument/2006/relationships/image" Target="../media/image33.png"  /><Relationship Id="rId6" Type="http://schemas.openxmlformats.org/officeDocument/2006/relationships/image" Target="../media/image34.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6.xml"  /><Relationship Id="rId3" Type="http://schemas.openxmlformats.org/officeDocument/2006/relationships/image" Target="../media/image35.png"  /><Relationship Id="rId4" Type="http://schemas.openxmlformats.org/officeDocument/2006/relationships/image" Target="../media/image36.png"  /><Relationship Id="rId5" Type="http://schemas.openxmlformats.org/officeDocument/2006/relationships/image" Target="../media/image37.png"  /><Relationship Id="rId6" Type="http://schemas.openxmlformats.org/officeDocument/2006/relationships/image" Target="../media/image38.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10" Type="http://schemas.openxmlformats.org/officeDocument/2006/relationships/image" Target="../media/image46.png"  /><Relationship Id="rId2" Type="http://schemas.openxmlformats.org/officeDocument/2006/relationships/slideLayout" Target="../slideLayouts/slideLayout7.xml"  /><Relationship Id="rId3" Type="http://schemas.openxmlformats.org/officeDocument/2006/relationships/image" Target="../media/image39.png"  /><Relationship Id="rId4" Type="http://schemas.openxmlformats.org/officeDocument/2006/relationships/image" Target="../media/image40.png"  /><Relationship Id="rId5" Type="http://schemas.openxmlformats.org/officeDocument/2006/relationships/image" Target="../media/image41.png"  /><Relationship Id="rId6" Type="http://schemas.openxmlformats.org/officeDocument/2006/relationships/image" Target="../media/image42.png"  /><Relationship Id="rId7" Type="http://schemas.openxmlformats.org/officeDocument/2006/relationships/image" Target="../media/image43.png"  /><Relationship Id="rId8" Type="http://schemas.openxmlformats.org/officeDocument/2006/relationships/image" Target="../media/image44.png"  /><Relationship Id="rId9" Type="http://schemas.openxmlformats.org/officeDocument/2006/relationships/image" Target="../media/image45.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9.xml"  /><Relationship Id="rId3" Type="http://schemas.openxmlformats.org/officeDocument/2006/relationships/image" Target="../media/image47.png"  /><Relationship Id="rId4" Type="http://schemas.openxmlformats.org/officeDocument/2006/relationships/image" Target="../media/image48.png"  /><Relationship Id="rId5" Type="http://schemas.openxmlformats.org/officeDocument/2006/relationships/image" Target="../media/image49.png"  /><Relationship Id="rId6" Type="http://schemas.openxmlformats.org/officeDocument/2006/relationships/image" Target="../media/image50.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10.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196891" y="3410783"/>
            <a:ext cx="7468553" cy="1408033"/>
          </a:xfrm>
          <a:prstGeom prst="rect">
            <a:avLst/>
          </a:prstGeom>
          <a:noFill/>
          <a:ln/>
        </p:spPr>
        <p:txBody>
          <a:bodyPr wrap="square" lIns="0" tIns="0" rIns="0" bIns="0" anchor="t"/>
          <a:lstStyle/>
          <a:p>
            <a:pPr marL="0" indent="0">
              <a:lnSpc>
                <a:spcPts val="5500"/>
              </a:lnSpc>
              <a:buNone/>
              <a:defRPr/>
            </a:pPr>
            <a:r>
              <a:rPr lang="en-US" sz="6000">
                <a:solidFill>
                  <a:srgbClr val="00002e"/>
                </a:solidFill>
                <a:latin typeface="Nunito Semi Bold"/>
                <a:ea typeface="Nunito Semi Bold"/>
                <a:cs typeface="Nunito Semi Bold"/>
              </a:rPr>
              <a:t>AI 기반 고객 서비스 </a:t>
            </a:r>
            <a:endParaRPr lang="en-US" sz="6000">
              <a:solidFill>
                <a:srgbClr val="00002e"/>
              </a:solidFill>
              <a:latin typeface="Nunito Semi Bold"/>
              <a:ea typeface="Nunito Semi Bold"/>
              <a:cs typeface="Nunito Semi Bold"/>
            </a:endParaRPr>
          </a:p>
          <a:p>
            <a:pPr marL="0" indent="0">
              <a:lnSpc>
                <a:spcPts val="5500"/>
              </a:lnSpc>
              <a:buNone/>
              <a:defRPr/>
            </a:pPr>
            <a:r>
              <a:rPr lang="en-US" sz="6000">
                <a:solidFill>
                  <a:srgbClr val="00002e"/>
                </a:solidFill>
                <a:latin typeface="Nunito Semi Bold"/>
                <a:ea typeface="Nunito Semi Bold"/>
                <a:cs typeface="Nunito Semi Bold"/>
              </a:rPr>
              <a:t>시스템 설계</a:t>
            </a:r>
            <a:endParaRPr lang="en-US" sz="6000"/>
          </a:p>
        </p:txBody>
      </p:sp>
      <p:sp>
        <p:nvSpPr>
          <p:cNvPr id="7" name=""/>
          <p:cNvSpPr/>
          <p:nvPr/>
        </p:nvSpPr>
        <p:spPr>
          <a:xfrm>
            <a:off x="12822604" y="7698888"/>
            <a:ext cx="1685680" cy="530712"/>
          </a:xfrm>
          <a:prstGeom prst="rect">
            <a:avLst/>
          </a:prstGeom>
          <a:solidFill>
            <a:srgbClr val="f3f3ff"/>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8" name=""/>
          <p:cNvSpPr txBox="1"/>
          <p:nvPr/>
        </p:nvSpPr>
        <p:spPr>
          <a:xfrm>
            <a:off x="1222864" y="7185173"/>
            <a:ext cx="3040673" cy="699622"/>
          </a:xfrm>
          <a:prstGeom prst="rect">
            <a:avLst/>
          </a:prstGeom>
        </p:spPr>
        <p:txBody>
          <a:bodyPr wrap="square">
            <a:spAutoFit/>
          </a:bodyPr>
          <a:p>
            <a:pPr>
              <a:defRPr/>
            </a:pPr>
            <a:r>
              <a:rPr lang="ko-KR" altLang="en-US" sz="2000">
                <a:latin typeface="맑은 고딕"/>
                <a:ea typeface="맑은 고딕"/>
              </a:rPr>
              <a:t>이름 </a:t>
            </a:r>
            <a:r>
              <a:rPr lang="en-US" altLang="ko-KR" sz="2000">
                <a:latin typeface="맑은 고딕"/>
                <a:ea typeface="맑은 고딕"/>
              </a:rPr>
              <a:t>:</a:t>
            </a:r>
            <a:r>
              <a:rPr lang="ko-KR" altLang="en-US" sz="2000">
                <a:latin typeface="맑은 고딕"/>
                <a:ea typeface="맑은 고딕"/>
              </a:rPr>
              <a:t> 임태희</a:t>
            </a:r>
            <a:endParaRPr lang="ko-KR" altLang="en-US" sz="2000">
              <a:latin typeface="맑은 고딕"/>
              <a:ea typeface="맑은 고딕"/>
            </a:endParaRPr>
          </a:p>
          <a:p>
            <a:pPr>
              <a:defRPr/>
            </a:pPr>
            <a:r>
              <a:rPr lang="ko-KR" altLang="en-US" sz="2000">
                <a:latin typeface="맑은 고딕"/>
                <a:ea typeface="맑은 고딕"/>
              </a:rPr>
              <a:t>학번 </a:t>
            </a:r>
            <a:r>
              <a:rPr lang="en-US" altLang="ko-KR" sz="2000">
                <a:latin typeface="맑은 고딕"/>
                <a:ea typeface="맑은 고딕"/>
              </a:rPr>
              <a:t>:</a:t>
            </a:r>
            <a:r>
              <a:rPr lang="ko-KR" altLang="en-US" sz="2000">
                <a:latin typeface="맑은 고딕"/>
                <a:ea typeface="맑은 고딕"/>
              </a:rPr>
              <a:t> </a:t>
            </a:r>
            <a:r>
              <a:rPr lang="en-US" altLang="ko-KR" sz="2000">
                <a:latin typeface="맑은 고딕"/>
                <a:ea typeface="맑은 고딕"/>
              </a:rPr>
              <a:t>2502110398</a:t>
            </a:r>
            <a:endParaRPr lang="en-US" altLang="ko-KR" sz="2000">
              <a:latin typeface="맑은 고딕"/>
              <a:ea typeface="맑은 고딕"/>
            </a:endParaRPr>
          </a:p>
        </p:txBody>
      </p:sp>
      <p:pic>
        <p:nvPicPr>
          <p:cNvPr id="9" name="Image 0" descr="preencoded.png"/>
          <p:cNvPicPr>
            <a:picLocks noChangeAspect="1"/>
          </p:cNvPicPr>
          <p:nvPr/>
        </p:nvPicPr>
        <p:blipFill rotWithShape="1">
          <a:blip r:embed="rId3"/>
          <a:stretch>
            <a:fillRect/>
          </a:stretch>
        </p:blipFill>
        <p:spPr>
          <a:xfrm>
            <a:off x="0" y="0"/>
            <a:ext cx="5486400"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15816" y="641033"/>
            <a:ext cx="5485090" cy="685562"/>
          </a:xfrm>
          <a:prstGeom prst="rect">
            <a:avLst/>
          </a:prstGeom>
          <a:noFill/>
          <a:ln/>
        </p:spPr>
        <p:txBody>
          <a:bodyPr wrap="none" lIns="0" tIns="0" rIns="0" bIns="0" anchor="t"/>
          <a:lstStyle/>
          <a:p>
            <a:pPr marL="0" indent="0" algn="l">
              <a:lnSpc>
                <a:spcPts val="5350"/>
              </a:lnSpc>
              <a:buNone/>
              <a:defRPr/>
            </a:pPr>
            <a:r>
              <a:rPr lang="en-US" sz="4300">
                <a:solidFill>
                  <a:srgbClr val="00002e"/>
                </a:solidFill>
                <a:latin typeface="Nunito Semi Bold"/>
                <a:ea typeface="Nunito Semi Bold"/>
                <a:cs typeface="Nunito Semi Bold"/>
              </a:rPr>
              <a:t>기술 스택 및 도구</a:t>
            </a:r>
            <a:endParaRPr lang="en-US" sz="4300"/>
          </a:p>
        </p:txBody>
      </p:sp>
      <p:sp>
        <p:nvSpPr>
          <p:cNvPr id="4" name="Text 1"/>
          <p:cNvSpPr/>
          <p:nvPr/>
        </p:nvSpPr>
        <p:spPr>
          <a:xfrm>
            <a:off x="815816" y="2608421"/>
            <a:ext cx="2742486" cy="342662"/>
          </a:xfrm>
          <a:prstGeom prst="rect">
            <a:avLst/>
          </a:prstGeom>
          <a:noFill/>
          <a:ln/>
        </p:spPr>
        <p:txBody>
          <a:bodyPr wrap="none" lIns="0" tIns="0" rIns="0" bIns="0" anchor="t"/>
          <a:lstStyle/>
          <a:p>
            <a:pPr marL="0" indent="0" algn="l">
              <a:lnSpc>
                <a:spcPts val="2650"/>
              </a:lnSpc>
              <a:buNone/>
              <a:defRPr/>
            </a:pPr>
            <a:r>
              <a:rPr lang="en-US" sz="2150">
                <a:solidFill>
                  <a:srgbClr val="00002e"/>
                </a:solidFill>
                <a:latin typeface="Nunito Semi Bold"/>
                <a:ea typeface="Nunito Semi Bold"/>
                <a:cs typeface="Nunito Semi Bold"/>
              </a:rPr>
              <a:t>프론트엔드 기술</a:t>
            </a:r>
            <a:endParaRPr lang="en-US" sz="2150"/>
          </a:p>
        </p:txBody>
      </p:sp>
      <p:sp>
        <p:nvSpPr>
          <p:cNvPr id="5" name="Text 2"/>
          <p:cNvSpPr/>
          <p:nvPr/>
        </p:nvSpPr>
        <p:spPr>
          <a:xfrm>
            <a:off x="815816" y="3090863"/>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React.js 및 Next.js</a:t>
            </a:r>
            <a:endParaRPr lang="en-US" sz="1800"/>
          </a:p>
        </p:txBody>
      </p:sp>
      <p:sp>
        <p:nvSpPr>
          <p:cNvPr id="6" name="Text 3"/>
          <p:cNvSpPr/>
          <p:nvPr/>
        </p:nvSpPr>
        <p:spPr>
          <a:xfrm>
            <a:off x="815816" y="3545324"/>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TypeScript</a:t>
            </a:r>
            <a:endParaRPr lang="en-US" sz="1800"/>
          </a:p>
        </p:txBody>
      </p:sp>
      <p:sp>
        <p:nvSpPr>
          <p:cNvPr id="7" name="Text 4"/>
          <p:cNvSpPr/>
          <p:nvPr/>
        </p:nvSpPr>
        <p:spPr>
          <a:xfrm>
            <a:off x="815816" y="3999786"/>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Styled Components</a:t>
            </a:r>
            <a:endParaRPr lang="en-US" sz="1800"/>
          </a:p>
        </p:txBody>
      </p:sp>
      <p:sp>
        <p:nvSpPr>
          <p:cNvPr id="8" name="Text 5"/>
          <p:cNvSpPr/>
          <p:nvPr/>
        </p:nvSpPr>
        <p:spPr>
          <a:xfrm>
            <a:off x="815816" y="4454247"/>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Redux 상태 관리</a:t>
            </a:r>
            <a:endParaRPr lang="en-US" sz="1800"/>
          </a:p>
        </p:txBody>
      </p:sp>
      <p:sp>
        <p:nvSpPr>
          <p:cNvPr id="10" name="Text 6"/>
          <p:cNvSpPr/>
          <p:nvPr/>
        </p:nvSpPr>
        <p:spPr>
          <a:xfrm>
            <a:off x="4152900" y="2608421"/>
            <a:ext cx="2742486" cy="342662"/>
          </a:xfrm>
          <a:prstGeom prst="rect">
            <a:avLst/>
          </a:prstGeom>
          <a:noFill/>
          <a:ln/>
        </p:spPr>
        <p:txBody>
          <a:bodyPr wrap="none" lIns="0" tIns="0" rIns="0" bIns="0" anchor="t"/>
          <a:lstStyle/>
          <a:p>
            <a:pPr marL="0" indent="0" algn="l">
              <a:lnSpc>
                <a:spcPts val="2650"/>
              </a:lnSpc>
              <a:buNone/>
              <a:defRPr/>
            </a:pPr>
            <a:r>
              <a:rPr lang="en-US" sz="2150">
                <a:solidFill>
                  <a:srgbClr val="00002e"/>
                </a:solidFill>
                <a:latin typeface="Nunito Semi Bold"/>
                <a:ea typeface="Nunito Semi Bold"/>
                <a:cs typeface="Nunito Semi Bold"/>
              </a:rPr>
              <a:t>백엔드 기술</a:t>
            </a:r>
            <a:endParaRPr lang="en-US" sz="2150"/>
          </a:p>
        </p:txBody>
      </p:sp>
      <p:sp>
        <p:nvSpPr>
          <p:cNvPr id="11" name="Text 7"/>
          <p:cNvSpPr/>
          <p:nvPr/>
        </p:nvSpPr>
        <p:spPr>
          <a:xfrm>
            <a:off x="4152900" y="3090863"/>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Node.js / FastAPI</a:t>
            </a:r>
            <a:endParaRPr lang="en-US" sz="1800"/>
          </a:p>
        </p:txBody>
      </p:sp>
      <p:sp>
        <p:nvSpPr>
          <p:cNvPr id="12" name="Text 8"/>
          <p:cNvSpPr/>
          <p:nvPr/>
        </p:nvSpPr>
        <p:spPr>
          <a:xfrm>
            <a:off x="4152900" y="3545324"/>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GraphQL</a:t>
            </a:r>
            <a:endParaRPr lang="en-US" sz="1800"/>
          </a:p>
        </p:txBody>
      </p:sp>
      <p:sp>
        <p:nvSpPr>
          <p:cNvPr id="13" name="Text 9"/>
          <p:cNvSpPr/>
          <p:nvPr/>
        </p:nvSpPr>
        <p:spPr>
          <a:xfrm>
            <a:off x="4152900" y="3999786"/>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MongoDB / PostgreSQL</a:t>
            </a:r>
            <a:endParaRPr lang="en-US" sz="1800"/>
          </a:p>
        </p:txBody>
      </p:sp>
      <p:sp>
        <p:nvSpPr>
          <p:cNvPr id="14" name="Text 10"/>
          <p:cNvSpPr/>
          <p:nvPr/>
        </p:nvSpPr>
        <p:spPr>
          <a:xfrm>
            <a:off x="4152900" y="4454247"/>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Redis 캐싱 시스템</a:t>
            </a:r>
            <a:endParaRPr lang="en-US" sz="1800"/>
          </a:p>
        </p:txBody>
      </p:sp>
      <p:pic>
        <p:nvPicPr>
          <p:cNvPr id="15" name="Image 2" descr="preencoded.png"/>
          <p:cNvPicPr>
            <a:picLocks noChangeAspect="1"/>
          </p:cNvPicPr>
          <p:nvPr/>
        </p:nvPicPr>
        <p:blipFill rotWithShape="1">
          <a:blip/>
          <a:stretch>
            <a:fillRect/>
          </a:stretch>
        </p:blipFill>
        <p:spPr>
          <a:xfrm>
            <a:off x="7489984" y="1792724"/>
            <a:ext cx="582692" cy="582692"/>
          </a:xfrm>
          <a:prstGeom prst="rect">
            <a:avLst/>
          </a:prstGeom>
        </p:spPr>
      </p:pic>
      <p:sp>
        <p:nvSpPr>
          <p:cNvPr id="16" name="Text 11"/>
          <p:cNvSpPr/>
          <p:nvPr/>
        </p:nvSpPr>
        <p:spPr>
          <a:xfrm>
            <a:off x="7489984" y="2608421"/>
            <a:ext cx="2742486" cy="342662"/>
          </a:xfrm>
          <a:prstGeom prst="rect">
            <a:avLst/>
          </a:prstGeom>
          <a:noFill/>
          <a:ln/>
        </p:spPr>
        <p:txBody>
          <a:bodyPr wrap="none" lIns="0" tIns="0" rIns="0" bIns="0" anchor="t"/>
          <a:lstStyle/>
          <a:p>
            <a:pPr marL="0" indent="0" algn="l">
              <a:lnSpc>
                <a:spcPts val="2650"/>
              </a:lnSpc>
              <a:buNone/>
              <a:defRPr/>
            </a:pPr>
            <a:r>
              <a:rPr lang="en-US" sz="2150">
                <a:solidFill>
                  <a:srgbClr val="00002e"/>
                </a:solidFill>
                <a:latin typeface="Nunito Semi Bold"/>
                <a:ea typeface="Nunito Semi Bold"/>
                <a:cs typeface="Nunito Semi Bold"/>
              </a:rPr>
              <a:t>AI/ML 기술</a:t>
            </a:r>
            <a:endParaRPr lang="en-US" sz="2150"/>
          </a:p>
        </p:txBody>
      </p:sp>
      <p:sp>
        <p:nvSpPr>
          <p:cNvPr id="17" name="Text 12"/>
          <p:cNvSpPr/>
          <p:nvPr/>
        </p:nvSpPr>
        <p:spPr>
          <a:xfrm>
            <a:off x="7489984" y="3090863"/>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KoBERT / KoGPT</a:t>
            </a:r>
            <a:endParaRPr lang="en-US" sz="1800"/>
          </a:p>
        </p:txBody>
      </p:sp>
      <p:sp>
        <p:nvSpPr>
          <p:cNvPr id="18" name="Text 13"/>
          <p:cNvSpPr/>
          <p:nvPr/>
        </p:nvSpPr>
        <p:spPr>
          <a:xfrm>
            <a:off x="7489984" y="3545324"/>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TensorFlow / PyTorch</a:t>
            </a:r>
            <a:endParaRPr lang="en-US" sz="1800"/>
          </a:p>
        </p:txBody>
      </p:sp>
      <p:sp>
        <p:nvSpPr>
          <p:cNvPr id="19" name="Text 14"/>
          <p:cNvSpPr/>
          <p:nvPr/>
        </p:nvSpPr>
        <p:spPr>
          <a:xfrm>
            <a:off x="7489984" y="3999786"/>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Rasa NLU 프레임워크</a:t>
            </a:r>
            <a:endParaRPr lang="en-US" sz="1800"/>
          </a:p>
        </p:txBody>
      </p:sp>
      <p:sp>
        <p:nvSpPr>
          <p:cNvPr id="20" name="Text 15"/>
          <p:cNvSpPr/>
          <p:nvPr/>
        </p:nvSpPr>
        <p:spPr>
          <a:xfrm>
            <a:off x="7489984" y="4454247"/>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감정 분석 알고리즘</a:t>
            </a:r>
            <a:endParaRPr lang="en-US" sz="1800"/>
          </a:p>
        </p:txBody>
      </p:sp>
      <p:pic>
        <p:nvPicPr>
          <p:cNvPr id="21" name="Image 3" descr="preencoded.png"/>
          <p:cNvPicPr>
            <a:picLocks noChangeAspect="1"/>
          </p:cNvPicPr>
          <p:nvPr/>
        </p:nvPicPr>
        <p:blipFill rotWithShape="1">
          <a:blip/>
          <a:stretch>
            <a:fillRect/>
          </a:stretch>
        </p:blipFill>
        <p:spPr>
          <a:xfrm>
            <a:off x="10827068" y="1792724"/>
            <a:ext cx="582692" cy="582692"/>
          </a:xfrm>
          <a:prstGeom prst="rect">
            <a:avLst/>
          </a:prstGeom>
        </p:spPr>
      </p:pic>
      <p:sp>
        <p:nvSpPr>
          <p:cNvPr id="22" name="Text 16"/>
          <p:cNvSpPr/>
          <p:nvPr/>
        </p:nvSpPr>
        <p:spPr>
          <a:xfrm>
            <a:off x="10827068" y="2608421"/>
            <a:ext cx="2742486" cy="342662"/>
          </a:xfrm>
          <a:prstGeom prst="rect">
            <a:avLst/>
          </a:prstGeom>
          <a:noFill/>
          <a:ln/>
        </p:spPr>
        <p:txBody>
          <a:bodyPr wrap="none" lIns="0" tIns="0" rIns="0" bIns="0" anchor="t"/>
          <a:lstStyle/>
          <a:p>
            <a:pPr marL="0" indent="0" algn="l">
              <a:lnSpc>
                <a:spcPts val="2650"/>
              </a:lnSpc>
              <a:buNone/>
              <a:defRPr/>
            </a:pPr>
            <a:r>
              <a:rPr lang="en-US" sz="2150">
                <a:solidFill>
                  <a:srgbClr val="00002e"/>
                </a:solidFill>
                <a:latin typeface="Nunito Semi Bold"/>
                <a:ea typeface="Nunito Semi Bold"/>
                <a:cs typeface="Nunito Semi Bold"/>
              </a:rPr>
              <a:t>인프라 및 배포</a:t>
            </a:r>
            <a:endParaRPr lang="en-US" sz="2150"/>
          </a:p>
        </p:txBody>
      </p:sp>
      <p:sp>
        <p:nvSpPr>
          <p:cNvPr id="23" name="Text 17"/>
          <p:cNvSpPr/>
          <p:nvPr/>
        </p:nvSpPr>
        <p:spPr>
          <a:xfrm>
            <a:off x="10827068" y="3090863"/>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AWS / Naver Cloud</a:t>
            </a:r>
            <a:endParaRPr lang="en-US" sz="1800"/>
          </a:p>
        </p:txBody>
      </p:sp>
      <p:sp>
        <p:nvSpPr>
          <p:cNvPr id="24" name="Text 18"/>
          <p:cNvSpPr/>
          <p:nvPr/>
        </p:nvSpPr>
        <p:spPr>
          <a:xfrm>
            <a:off x="10827068" y="3545324"/>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Docker 컨테이너화</a:t>
            </a:r>
            <a:endParaRPr lang="en-US" sz="1800"/>
          </a:p>
        </p:txBody>
      </p:sp>
      <p:sp>
        <p:nvSpPr>
          <p:cNvPr id="25" name="Text 19"/>
          <p:cNvSpPr/>
          <p:nvPr/>
        </p:nvSpPr>
        <p:spPr>
          <a:xfrm>
            <a:off x="10827068" y="3999786"/>
            <a:ext cx="3121843" cy="745808"/>
          </a:xfrm>
          <a:prstGeom prst="rect">
            <a:avLst/>
          </a:prstGeom>
          <a:noFill/>
          <a:ln/>
        </p:spPr>
        <p:txBody>
          <a:bodyPr wrap="squar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Kubernetes 오케스트레이션</a:t>
            </a:r>
            <a:endParaRPr lang="en-US" sz="1800"/>
          </a:p>
        </p:txBody>
      </p:sp>
      <p:sp>
        <p:nvSpPr>
          <p:cNvPr id="26" name="Text 20"/>
          <p:cNvSpPr/>
          <p:nvPr/>
        </p:nvSpPr>
        <p:spPr>
          <a:xfrm>
            <a:off x="10827068" y="4454247"/>
            <a:ext cx="2987516" cy="372904"/>
          </a:xfrm>
          <a:prstGeom prst="rect">
            <a:avLst/>
          </a:prstGeom>
          <a:noFill/>
          <a:ln/>
        </p:spPr>
        <p:txBody>
          <a:bodyPr wrap="none" lIns="0" tIns="0" rIns="0" bIns="0" anchor="t"/>
          <a:lstStyle/>
          <a:p>
            <a:pPr marL="342900" indent="-342900" algn="l">
              <a:lnSpc>
                <a:spcPts val="2900"/>
              </a:lnSpc>
              <a:buSzPct val="100000"/>
              <a:buChar char="•"/>
              <a:defRPr/>
            </a:pPr>
            <a:r>
              <a:rPr lang="en-US" sz="1800">
                <a:solidFill>
                  <a:srgbClr val="00002e"/>
                </a:solidFill>
                <a:latin typeface="PT Sans"/>
                <a:ea typeface="PT Sans"/>
                <a:cs typeface="PT Sans"/>
              </a:rPr>
              <a:t>CI/CD 파이프라인</a:t>
            </a:r>
            <a:endParaRPr lang="en-US" sz="1800"/>
          </a:p>
        </p:txBody>
      </p:sp>
      <p:sp>
        <p:nvSpPr>
          <p:cNvPr id="27" name="Text 21"/>
          <p:cNvSpPr/>
          <p:nvPr/>
        </p:nvSpPr>
        <p:spPr>
          <a:xfrm>
            <a:off x="815816" y="5462230"/>
            <a:ext cx="12998768" cy="745808"/>
          </a:xfrm>
          <a:prstGeom prst="rect">
            <a:avLst/>
          </a:prstGeom>
          <a:noFill/>
          <a:ln/>
        </p:spPr>
        <p:txBody>
          <a:bodyPr wrap="square" lIns="0" tIns="0" rIns="0" bIns="0" anchor="t"/>
          <a:lstStyle/>
          <a:p>
            <a:pPr marL="0" indent="0" algn="l">
              <a:lnSpc>
                <a:spcPts val="2900"/>
              </a:lnSpc>
              <a:buNone/>
              <a:defRPr/>
            </a:pPr>
            <a:r>
              <a:rPr lang="en-US" sz="1800">
                <a:solidFill>
                  <a:srgbClr val="00002e"/>
                </a:solidFill>
                <a:latin typeface="PT Sans"/>
                <a:ea typeface="PT Sans"/>
                <a:cs typeface="PT Sans"/>
              </a:rPr>
              <a:t>본 프로젝트는 최신 기술 스택을 활용하여 안정성, 확장성, 성능을 최적화하였습니다. 한국어 자연어 처리에 특화된 KoBERT와 KoGPT 모델을 기반으로 챗봇의 한국어 이해 능력을 극대화하였으며, 실시간 대화를 위한 웹소켓 기술과 푸시 알림 시스템을 구현하였습니다.</a:t>
            </a:r>
            <a:endParaRPr lang="en-US" sz="1800"/>
          </a:p>
        </p:txBody>
      </p:sp>
      <p:sp>
        <p:nvSpPr>
          <p:cNvPr id="28" name="Text 22"/>
          <p:cNvSpPr/>
          <p:nvPr/>
        </p:nvSpPr>
        <p:spPr>
          <a:xfrm>
            <a:off x="815816" y="6470213"/>
            <a:ext cx="12998768" cy="1118711"/>
          </a:xfrm>
          <a:prstGeom prst="rect">
            <a:avLst/>
          </a:prstGeom>
          <a:noFill/>
          <a:ln/>
        </p:spPr>
        <p:txBody>
          <a:bodyPr wrap="square" lIns="0" tIns="0" rIns="0" bIns="0" anchor="t"/>
          <a:lstStyle/>
          <a:p>
            <a:pPr marL="0" indent="0" algn="l">
              <a:lnSpc>
                <a:spcPts val="2900"/>
              </a:lnSpc>
              <a:buNone/>
              <a:defRPr/>
            </a:pPr>
            <a:r>
              <a:rPr lang="en-US" sz="1800">
                <a:solidFill>
                  <a:srgbClr val="00002e"/>
                </a:solidFill>
                <a:latin typeface="PT Sans"/>
                <a:ea typeface="PT Sans"/>
                <a:cs typeface="PT Sans"/>
              </a:rPr>
              <a:t>시스템의 모든 구성 요소는 컨테이너화되어 클라우드 환경에서 자동 스케일링이 가능하며, 트래픽 증가에 유연하게 대응할 수 있습니다. 지속적 통합 및 배포(CI/CD) 파이프라인을 구축하여 개발 생산성과 코드 품질을 높이고, 시스템 모니터링 및 로깅 도구를 통해 문제 발생 시 신속한 대응이 가능합니다.</a:t>
            </a:r>
            <a:endParaRPr lang="en-US" sz="1800"/>
          </a:p>
        </p:txBody>
      </p:sp>
      <p:sp>
        <p:nvSpPr>
          <p:cNvPr id="29"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30" name="Image 2" descr="preencoded.png"/>
          <p:cNvPicPr>
            <a:picLocks noChangeAspect="1"/>
          </p:cNvPicPr>
          <p:nvPr/>
        </p:nvPicPr>
        <p:blipFill rotWithShape="1">
          <a:blip r:embed="rId3"/>
          <a:stretch>
            <a:fillRect/>
          </a:stretch>
        </p:blipFill>
        <p:spPr>
          <a:xfrm>
            <a:off x="7642384" y="1945124"/>
            <a:ext cx="582692" cy="582692"/>
          </a:xfrm>
          <a:prstGeom prst="rect">
            <a:avLst/>
          </a:prstGeom>
        </p:spPr>
      </p:pic>
      <p:pic>
        <p:nvPicPr>
          <p:cNvPr id="31" name="Image 3" descr="preencoded.png"/>
          <p:cNvPicPr>
            <a:picLocks noChangeAspect="1"/>
          </p:cNvPicPr>
          <p:nvPr/>
        </p:nvPicPr>
        <p:blipFill rotWithShape="1">
          <a:blip r:embed="rId4"/>
          <a:stretch>
            <a:fillRect/>
          </a:stretch>
        </p:blipFill>
        <p:spPr>
          <a:xfrm>
            <a:off x="10979468" y="1945124"/>
            <a:ext cx="582692" cy="582692"/>
          </a:xfrm>
          <a:prstGeom prst="rect">
            <a:avLst/>
          </a:prstGeom>
        </p:spPr>
      </p:pic>
      <p:pic>
        <p:nvPicPr>
          <p:cNvPr id="32" name="Image 0" descr="preencoded.png"/>
          <p:cNvPicPr>
            <a:picLocks noChangeAspect="1"/>
          </p:cNvPicPr>
          <p:nvPr/>
        </p:nvPicPr>
        <p:blipFill rotWithShape="1">
          <a:blip r:embed="rId5"/>
          <a:stretch>
            <a:fillRect/>
          </a:stretch>
        </p:blipFill>
        <p:spPr>
          <a:xfrm>
            <a:off x="815816" y="1792724"/>
            <a:ext cx="582692" cy="582692"/>
          </a:xfrm>
          <a:prstGeom prst="rect">
            <a:avLst/>
          </a:prstGeom>
        </p:spPr>
      </p:pic>
      <p:pic>
        <p:nvPicPr>
          <p:cNvPr id="33" name="Image 1" descr="preencoded.png"/>
          <p:cNvPicPr>
            <a:picLocks noChangeAspect="1"/>
          </p:cNvPicPr>
          <p:nvPr/>
        </p:nvPicPr>
        <p:blipFill rotWithShape="1">
          <a:blip r:embed="rId6"/>
          <a:stretch>
            <a:fillRect/>
          </a:stretch>
        </p:blipFill>
        <p:spPr>
          <a:xfrm>
            <a:off x="4152900" y="1792724"/>
            <a:ext cx="582692" cy="5826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175064" y="3766816"/>
            <a:ext cx="4280270" cy="695967"/>
          </a:xfrm>
          <a:prstGeom prst="rect">
            <a:avLst/>
          </a:prstGeom>
          <a:noFill/>
          <a:ln/>
        </p:spPr>
        <p:txBody>
          <a:bodyPr wrap="none" lIns="0" tIns="0" rIns="0" bIns="0" anchor="t"/>
          <a:lstStyle/>
          <a:p>
            <a:pPr marL="0" indent="0" algn="ctr">
              <a:lnSpc>
                <a:spcPts val="5500"/>
              </a:lnSpc>
              <a:buNone/>
              <a:defRPr/>
            </a:pPr>
            <a:r>
              <a:rPr lang="en-US" sz="6000">
                <a:solidFill>
                  <a:srgbClr val="006ed6"/>
                </a:solidFill>
                <a:latin typeface="Nunito Semi Bold"/>
                <a:ea typeface="Nunito Semi Bold"/>
                <a:cs typeface="Nunito Semi Bold"/>
              </a:rPr>
              <a:t>감사합니다!</a:t>
            </a:r>
            <a:endParaRPr lang="en-US" sz="6000"/>
          </a:p>
        </p:txBody>
      </p:sp>
      <p:sp>
        <p:nvSpPr>
          <p:cNvPr id="3"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246942"/>
            <a:ext cx="5632490" cy="704017"/>
          </a:xfrm>
          <a:prstGeom prst="rect">
            <a:avLst/>
          </a:prstGeom>
          <a:noFill/>
          <a:ln/>
        </p:spPr>
        <p:txBody>
          <a:bodyPr wrap="none" lIns="0" tIns="0" rIns="0" bIns="0" anchor="t"/>
          <a:lstStyle/>
          <a:p>
            <a:pPr marL="0" indent="0" algn="l">
              <a:lnSpc>
                <a:spcPts val="5500"/>
              </a:lnSpc>
              <a:buNone/>
              <a:defRPr/>
            </a:pPr>
            <a:r>
              <a:rPr lang="ko-KR" altLang="en-US" sz="4400">
                <a:solidFill>
                  <a:srgbClr val="00002e"/>
                </a:solidFill>
                <a:latin typeface="Nunito Semi Bold"/>
                <a:ea typeface="Nunito Semi Bold"/>
                <a:cs typeface="Nunito Semi Bold"/>
              </a:rPr>
              <a:t>목적</a:t>
            </a:r>
            <a:r>
              <a:rPr lang="en-US" sz="4400">
                <a:solidFill>
                  <a:srgbClr val="00002e"/>
                </a:solidFill>
                <a:latin typeface="Nunito Semi Bold"/>
                <a:ea typeface="Nunito Semi Bold"/>
                <a:cs typeface="Nunito Semi Bold"/>
              </a:rPr>
              <a:t> 개요</a:t>
            </a:r>
            <a:endParaRPr lang="en-US" sz="4400">
              <a:solidFill>
                <a:srgbClr val="00002e"/>
              </a:solidFill>
              <a:latin typeface="Nunito Semi Bold"/>
              <a:ea typeface="Nunito Semi Bold"/>
              <a:cs typeface="Nunito Semi Bold"/>
            </a:endParaRPr>
          </a:p>
        </p:txBody>
      </p:sp>
      <p:pic>
        <p:nvPicPr>
          <p:cNvPr id="3" name="Image 0" descr="preencoded.png"/>
          <p:cNvPicPr>
            <a:picLocks noChangeAspect="1"/>
          </p:cNvPicPr>
          <p:nvPr/>
        </p:nvPicPr>
        <p:blipFill rotWithShape="1">
          <a:blip r:embed="rId3"/>
          <a:stretch>
            <a:fillRect/>
          </a:stretch>
        </p:blipFill>
        <p:spPr>
          <a:xfrm>
            <a:off x="837724" y="2429708"/>
            <a:ext cx="598408" cy="598408"/>
          </a:xfrm>
          <a:prstGeom prst="rect">
            <a:avLst/>
          </a:prstGeom>
        </p:spPr>
      </p:pic>
      <p:sp>
        <p:nvSpPr>
          <p:cNvPr id="4" name="Text 1"/>
          <p:cNvSpPr/>
          <p:nvPr/>
        </p:nvSpPr>
        <p:spPr>
          <a:xfrm>
            <a:off x="837724" y="3267432"/>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프로젝트 목적</a:t>
            </a:r>
            <a:endParaRPr lang="en-US" sz="2200"/>
          </a:p>
        </p:txBody>
      </p:sp>
      <p:sp>
        <p:nvSpPr>
          <p:cNvPr id="5" name="Text 2"/>
          <p:cNvSpPr/>
          <p:nvPr/>
        </p:nvSpPr>
        <p:spPr>
          <a:xfrm>
            <a:off x="837724" y="3762970"/>
            <a:ext cx="4078962" cy="383024"/>
          </a:xfrm>
          <a:prstGeom prst="rect">
            <a:avLst/>
          </a:prstGeom>
          <a:noFill/>
          <a:ln/>
        </p:spPr>
        <p:txBody>
          <a:bodyPr wrap="none" lIns="0" tIns="0" rIns="0" bIns="0" anchor="t"/>
          <a:lstStyle/>
          <a:p>
            <a:pPr marL="0" indent="0" algn="l">
              <a:lnSpc>
                <a:spcPts val="3000"/>
              </a:lnSpc>
              <a:buNone/>
              <a:defRPr/>
            </a:pPr>
            <a:r>
              <a:rPr lang="en-US" sz="1850">
                <a:solidFill>
                  <a:srgbClr val="00002e"/>
                </a:solidFill>
                <a:latin typeface="PT Sans"/>
                <a:ea typeface="PT Sans"/>
                <a:cs typeface="PT Sans"/>
              </a:rPr>
              <a:t>고객 지원 비용 절감 및 서비스 품질 향상</a:t>
            </a:r>
            <a:endParaRPr lang="en-US" sz="1850"/>
          </a:p>
        </p:txBody>
      </p:sp>
      <p:pic>
        <p:nvPicPr>
          <p:cNvPr id="6" name="Image 1" descr="preencoded.png"/>
          <p:cNvPicPr>
            <a:picLocks noChangeAspect="1"/>
          </p:cNvPicPr>
          <p:nvPr/>
        </p:nvPicPr>
        <p:blipFill rotWithShape="1">
          <a:blip/>
          <a:stretch>
            <a:fillRect/>
          </a:stretch>
        </p:blipFill>
        <p:spPr>
          <a:xfrm>
            <a:off x="5275659" y="2429708"/>
            <a:ext cx="598408" cy="598408"/>
          </a:xfrm>
          <a:prstGeom prst="rect">
            <a:avLst/>
          </a:prstGeom>
        </p:spPr>
      </p:pic>
      <p:sp>
        <p:nvSpPr>
          <p:cNvPr id="7" name="Text 3"/>
          <p:cNvSpPr/>
          <p:nvPr/>
        </p:nvSpPr>
        <p:spPr>
          <a:xfrm>
            <a:off x="5275659" y="3267432"/>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시스템 목표</a:t>
            </a:r>
            <a:endParaRPr lang="en-US" sz="2200"/>
          </a:p>
        </p:txBody>
      </p:sp>
      <p:sp>
        <p:nvSpPr>
          <p:cNvPr id="8" name="Text 4"/>
          <p:cNvSpPr/>
          <p:nvPr/>
        </p:nvSpPr>
        <p:spPr>
          <a:xfrm>
            <a:off x="5275659" y="3762970"/>
            <a:ext cx="407896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응답시간 60% 단축, 고객만족도 30% 향상</a:t>
            </a:r>
            <a:endParaRPr lang="en-US" sz="1850"/>
          </a:p>
        </p:txBody>
      </p:sp>
      <p:pic>
        <p:nvPicPr>
          <p:cNvPr id="9" name="Image 2" descr="preencoded.png"/>
          <p:cNvPicPr>
            <a:picLocks noChangeAspect="1"/>
          </p:cNvPicPr>
          <p:nvPr/>
        </p:nvPicPr>
        <p:blipFill rotWithShape="1">
          <a:blip/>
          <a:stretch>
            <a:fillRect/>
          </a:stretch>
        </p:blipFill>
        <p:spPr>
          <a:xfrm>
            <a:off x="9713595" y="2429708"/>
            <a:ext cx="598408" cy="598408"/>
          </a:xfrm>
          <a:prstGeom prst="rect">
            <a:avLst/>
          </a:prstGeom>
        </p:spPr>
      </p:pic>
      <p:sp>
        <p:nvSpPr>
          <p:cNvPr id="10" name="Text 5"/>
          <p:cNvSpPr/>
          <p:nvPr/>
        </p:nvSpPr>
        <p:spPr>
          <a:xfrm>
            <a:off x="9713595" y="3267432"/>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주요 기능</a:t>
            </a:r>
            <a:endParaRPr lang="en-US" sz="2200"/>
          </a:p>
        </p:txBody>
      </p:sp>
      <p:sp>
        <p:nvSpPr>
          <p:cNvPr id="11" name="Text 6"/>
          <p:cNvSpPr/>
          <p:nvPr/>
        </p:nvSpPr>
        <p:spPr>
          <a:xfrm>
            <a:off x="9713595" y="3762970"/>
            <a:ext cx="4079081"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AI 챗봇, 실시간 상담, 지능형 FAQ, 분석 대시보드</a:t>
            </a:r>
            <a:endParaRPr lang="en-US" sz="1850"/>
          </a:p>
        </p:txBody>
      </p:sp>
      <p:sp>
        <p:nvSpPr>
          <p:cNvPr id="12" name="Text 7"/>
          <p:cNvSpPr/>
          <p:nvPr/>
        </p:nvSpPr>
        <p:spPr>
          <a:xfrm>
            <a:off x="837724" y="4798219"/>
            <a:ext cx="12954952" cy="1149072"/>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본 프로젝트는 기존 고객 서비스 시스템의 한계를 극복하고 인공지능 기술을 활용하여 효율성과 고객 만족도를 동시에 향상시키는 것을 목적으로 합니다. 고객 문의의 80%를 AI가 자동으로 처리하여 상담원의 업무 부담을 줄이고, 복잡한 문의는 실시간으로 전문 상담원에게 연결되는 하이브리드 시스템을 구축합니다.</a:t>
            </a:r>
            <a:endParaRPr lang="en-US" sz="1850"/>
          </a:p>
        </p:txBody>
      </p:sp>
      <p:sp>
        <p:nvSpPr>
          <p:cNvPr id="13" name="Text 8"/>
          <p:cNvSpPr/>
          <p:nvPr/>
        </p:nvSpPr>
        <p:spPr>
          <a:xfrm>
            <a:off x="837724" y="6216491"/>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24시간 무중단 서비스를 제공하여 글로벌 고객에게 시간대 제약 없이 즉각적인 응답을 제공할 수 있으며, 다국어 지원을 통해 언어 장벽 없이 모든 고객에게 균일한 서비스 품질을 보장합니다.</a:t>
            </a:r>
            <a:endParaRPr lang="en-US" sz="1850"/>
          </a:p>
        </p:txBody>
      </p:sp>
      <p:sp>
        <p:nvSpPr>
          <p:cNvPr id="14"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15" name="Image 1" descr="preencoded.png"/>
          <p:cNvPicPr>
            <a:picLocks noChangeAspect="1"/>
          </p:cNvPicPr>
          <p:nvPr/>
        </p:nvPicPr>
        <p:blipFill rotWithShape="1">
          <a:blip r:embed="rId4"/>
          <a:stretch>
            <a:fillRect/>
          </a:stretch>
        </p:blipFill>
        <p:spPr>
          <a:xfrm>
            <a:off x="5428059" y="2582108"/>
            <a:ext cx="598408" cy="598408"/>
          </a:xfrm>
          <a:prstGeom prst="rect">
            <a:avLst/>
          </a:prstGeom>
        </p:spPr>
      </p:pic>
      <p:pic>
        <p:nvPicPr>
          <p:cNvPr id="16" name="Image 2" descr="preencoded.png"/>
          <p:cNvPicPr>
            <a:picLocks noChangeAspect="1"/>
          </p:cNvPicPr>
          <p:nvPr/>
        </p:nvPicPr>
        <p:blipFill rotWithShape="1">
          <a:blip r:embed="rId5"/>
          <a:stretch>
            <a:fillRect/>
          </a:stretch>
        </p:blipFill>
        <p:spPr>
          <a:xfrm>
            <a:off x="9865995" y="2582108"/>
            <a:ext cx="598408" cy="59840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782604"/>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로그인 화면 설계</a:t>
            </a:r>
            <a:endParaRPr lang="en-US" sz="4400" dirty="0"/>
          </a:p>
        </p:txBody>
      </p:sp>
      <p:sp>
        <p:nvSpPr>
          <p:cNvPr id="3" name="Shape 1"/>
          <p:cNvSpPr/>
          <p:nvPr/>
        </p:nvSpPr>
        <p:spPr>
          <a:xfrm>
            <a:off x="837724" y="3210044"/>
            <a:ext cx="538520" cy="538520"/>
          </a:xfrm>
          <a:prstGeom prst="roundRect">
            <a:avLst>
              <a:gd name="adj" fmla="val 66677"/>
            </a:avLst>
          </a:prstGeom>
          <a:solidFill>
            <a:srgbClr val="f3f3ff"/>
          </a:solidFill>
          <a:ln w="22860">
            <a:solidFill>
              <a:srgbClr val="2d4df2"/>
            </a:solidFill>
            <a:prstDash val="solid"/>
          </a:ln>
        </p:spPr>
      </p:sp>
      <p:pic>
        <p:nvPicPr>
          <p:cNvPr id="4" name="Image 0" descr="preencoded.png"/>
          <p:cNvPicPr>
            <a:picLocks noChangeAspect="1"/>
          </p:cNvPicPr>
          <p:nvPr/>
        </p:nvPicPr>
        <p:blipFill rotWithShape="1">
          <a:blip r:embed="rId3"/>
          <a:stretch>
            <a:fillRect/>
          </a:stretch>
        </p:blipFill>
        <p:spPr>
          <a:xfrm>
            <a:off x="937974" y="3268028"/>
            <a:ext cx="337899" cy="422434"/>
          </a:xfrm>
          <a:prstGeom prst="rect">
            <a:avLst/>
          </a:prstGeom>
        </p:spPr>
      </p:pic>
      <p:sp>
        <p:nvSpPr>
          <p:cNvPr id="5" name="Text 2"/>
          <p:cNvSpPr/>
          <p:nvPr/>
        </p:nvSpPr>
        <p:spPr>
          <a:xfrm>
            <a:off x="1615559" y="3210044"/>
            <a:ext cx="2281476"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사용자 인증</a:t>
            </a:r>
            <a:endParaRPr lang="en-US" sz="2200"/>
          </a:p>
        </p:txBody>
      </p:sp>
      <p:sp>
        <p:nvSpPr>
          <p:cNvPr id="6" name="Text 3"/>
          <p:cNvSpPr/>
          <p:nvPr/>
        </p:nvSpPr>
        <p:spPr>
          <a:xfrm>
            <a:off x="1615559" y="3705582"/>
            <a:ext cx="2281476"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이메일/소셜 로그인 옵션 제공</a:t>
            </a:r>
            <a:endParaRPr lang="en-US" sz="1850"/>
          </a:p>
        </p:txBody>
      </p:sp>
      <p:sp>
        <p:nvSpPr>
          <p:cNvPr id="7" name="Shape 4"/>
          <p:cNvSpPr/>
          <p:nvPr/>
        </p:nvSpPr>
        <p:spPr>
          <a:xfrm>
            <a:off x="4136350" y="3210044"/>
            <a:ext cx="538520" cy="538520"/>
          </a:xfrm>
          <a:prstGeom prst="roundRect">
            <a:avLst>
              <a:gd name="adj" fmla="val 66677"/>
            </a:avLst>
          </a:prstGeom>
          <a:solidFill>
            <a:srgbClr val="f3f3ff"/>
          </a:solidFill>
          <a:ln w="22860">
            <a:solidFill>
              <a:srgbClr val="018ce1"/>
            </a:solidFill>
            <a:prstDash val="solid"/>
          </a:ln>
        </p:spPr>
      </p:sp>
      <p:pic>
        <p:nvPicPr>
          <p:cNvPr id="8" name="Image 1" descr="preencoded.png"/>
          <p:cNvPicPr>
            <a:picLocks noChangeAspect="1"/>
          </p:cNvPicPr>
          <p:nvPr/>
        </p:nvPicPr>
        <p:blipFill rotWithShape="1">
          <a:blip r:embed="rId4"/>
          <a:stretch>
            <a:fillRect/>
          </a:stretch>
        </p:blipFill>
        <p:spPr>
          <a:xfrm>
            <a:off x="4236601" y="3268028"/>
            <a:ext cx="337899" cy="422434"/>
          </a:xfrm>
          <a:prstGeom prst="rect">
            <a:avLst/>
          </a:prstGeom>
        </p:spPr>
      </p:pic>
      <p:sp>
        <p:nvSpPr>
          <p:cNvPr id="9" name="Text 5"/>
          <p:cNvSpPr/>
          <p:nvPr/>
        </p:nvSpPr>
        <p:spPr>
          <a:xfrm>
            <a:off x="4914186" y="3210044"/>
            <a:ext cx="2281476"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보안 검증</a:t>
            </a:r>
            <a:endParaRPr lang="en-US" sz="2200"/>
          </a:p>
        </p:txBody>
      </p:sp>
      <p:sp>
        <p:nvSpPr>
          <p:cNvPr id="10" name="Text 6"/>
          <p:cNvSpPr/>
          <p:nvPr/>
        </p:nvSpPr>
        <p:spPr>
          <a:xfrm>
            <a:off x="4914186" y="3705582"/>
            <a:ext cx="2281476"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2단계 인증 및 CAPTCHA 구현</a:t>
            </a:r>
            <a:endParaRPr lang="en-US" sz="1850"/>
          </a:p>
        </p:txBody>
      </p:sp>
      <p:sp>
        <p:nvSpPr>
          <p:cNvPr id="11" name="Shape 7"/>
          <p:cNvSpPr/>
          <p:nvPr/>
        </p:nvSpPr>
        <p:spPr>
          <a:xfrm>
            <a:off x="7434977" y="3210044"/>
            <a:ext cx="538520" cy="538520"/>
          </a:xfrm>
          <a:prstGeom prst="roundRect">
            <a:avLst>
              <a:gd name="adj" fmla="val 66677"/>
            </a:avLst>
          </a:prstGeom>
          <a:solidFill>
            <a:srgbClr val="f3f3ff"/>
          </a:solidFill>
          <a:ln w="22860">
            <a:solidFill>
              <a:srgbClr val="da33bf"/>
            </a:solidFill>
            <a:prstDash val="solid"/>
          </a:ln>
        </p:spPr>
      </p:sp>
      <p:pic>
        <p:nvPicPr>
          <p:cNvPr id="12" name="Image 2" descr="preencoded.png"/>
          <p:cNvPicPr>
            <a:picLocks noChangeAspect="1"/>
          </p:cNvPicPr>
          <p:nvPr/>
        </p:nvPicPr>
        <p:blipFill rotWithShape="1">
          <a:blip r:embed="rId5"/>
          <a:stretch>
            <a:fillRect/>
          </a:stretch>
        </p:blipFill>
        <p:spPr>
          <a:xfrm>
            <a:off x="7535228" y="3268028"/>
            <a:ext cx="337899" cy="422434"/>
          </a:xfrm>
          <a:prstGeom prst="rect">
            <a:avLst/>
          </a:prstGeom>
        </p:spPr>
      </p:pic>
      <p:sp>
        <p:nvSpPr>
          <p:cNvPr id="13" name="Text 8"/>
          <p:cNvSpPr/>
          <p:nvPr/>
        </p:nvSpPr>
        <p:spPr>
          <a:xfrm>
            <a:off x="8212812" y="3210044"/>
            <a:ext cx="2281476"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권한 할당</a:t>
            </a:r>
            <a:endParaRPr lang="en-US" sz="2200"/>
          </a:p>
        </p:txBody>
      </p:sp>
      <p:sp>
        <p:nvSpPr>
          <p:cNvPr id="14" name="Text 9"/>
          <p:cNvSpPr/>
          <p:nvPr/>
        </p:nvSpPr>
        <p:spPr>
          <a:xfrm>
            <a:off x="8212812" y="3705582"/>
            <a:ext cx="2281476"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사용자 유형별 접근 권한 부여</a:t>
            </a:r>
            <a:endParaRPr lang="en-US" sz="1850"/>
          </a:p>
        </p:txBody>
      </p:sp>
      <p:sp>
        <p:nvSpPr>
          <p:cNvPr id="15" name="Shape 10"/>
          <p:cNvSpPr/>
          <p:nvPr/>
        </p:nvSpPr>
        <p:spPr>
          <a:xfrm>
            <a:off x="10733603" y="3210044"/>
            <a:ext cx="538520" cy="538520"/>
          </a:xfrm>
          <a:prstGeom prst="roundRect">
            <a:avLst>
              <a:gd name="adj" fmla="val 66677"/>
            </a:avLst>
          </a:prstGeom>
          <a:solidFill>
            <a:srgbClr val="f3f3ff"/>
          </a:solidFill>
          <a:ln w="22860">
            <a:solidFill>
              <a:srgbClr val="2d4df2"/>
            </a:solidFill>
            <a:prstDash val="solid"/>
          </a:ln>
        </p:spPr>
      </p:sp>
      <p:pic>
        <p:nvPicPr>
          <p:cNvPr id="16" name="Image 3" descr="preencoded.png"/>
          <p:cNvPicPr>
            <a:picLocks noChangeAspect="1"/>
          </p:cNvPicPr>
          <p:nvPr/>
        </p:nvPicPr>
        <p:blipFill rotWithShape="1">
          <a:blip r:embed="rId6"/>
          <a:stretch>
            <a:fillRect/>
          </a:stretch>
        </p:blipFill>
        <p:spPr>
          <a:xfrm>
            <a:off x="10833854" y="3268028"/>
            <a:ext cx="337899" cy="422434"/>
          </a:xfrm>
          <a:prstGeom prst="rect">
            <a:avLst/>
          </a:prstGeom>
        </p:spPr>
      </p:pic>
      <p:sp>
        <p:nvSpPr>
          <p:cNvPr id="17" name="Text 11"/>
          <p:cNvSpPr/>
          <p:nvPr/>
        </p:nvSpPr>
        <p:spPr>
          <a:xfrm>
            <a:off x="11511439" y="3210044"/>
            <a:ext cx="2281476"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메인화면 리디렉션</a:t>
            </a:r>
            <a:endParaRPr lang="en-US" sz="2200"/>
          </a:p>
        </p:txBody>
      </p:sp>
      <p:sp>
        <p:nvSpPr>
          <p:cNvPr id="18" name="Text 12"/>
          <p:cNvSpPr/>
          <p:nvPr/>
        </p:nvSpPr>
        <p:spPr>
          <a:xfrm>
            <a:off x="11511439" y="3705582"/>
            <a:ext cx="2281476"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권한에 따른 화면 자동 전환</a:t>
            </a:r>
            <a:endParaRPr lang="en-US" sz="1850"/>
          </a:p>
        </p:txBody>
      </p:sp>
      <p:sp>
        <p:nvSpPr>
          <p:cNvPr id="19" name="Text 13"/>
          <p:cNvSpPr/>
          <p:nvPr/>
        </p:nvSpPr>
        <p:spPr>
          <a:xfrm>
            <a:off x="837724" y="5198031"/>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로그인 화면은 사용자 친화적이면서도 강력한 보안을 제공하도록 설계되었습니다. 이메일 로그인과 더불어 카카오, 네이버, 구글 등 주요 소셜 미디어 계정을 통한 간편 로그인을 지원하여 사용자의 편의성을 극대화합니다.</a:t>
            </a:r>
            <a:endParaRPr lang="en-US" sz="1850"/>
          </a:p>
        </p:txBody>
      </p:sp>
      <p:sp>
        <p:nvSpPr>
          <p:cNvPr id="20" name="Text 14"/>
          <p:cNvSpPr/>
          <p:nvPr/>
        </p:nvSpPr>
        <p:spPr>
          <a:xfrm>
            <a:off x="837724" y="6328529"/>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보안 강화를 위해 계정 활동에 따른 지능형 위험 감지 시스템을 구현하였으며, 의심스러운 로그인 시도 시 추가 인증을 요구합니다. 사용자 역할(고객/상담원/관리자)에 따라 적절한 권한이 자동으로 할당되어 해당 역할에 맞는 인터페이스로 리디렉션됩니다.</a:t>
            </a:r>
            <a:endParaRPr lang="en-US" sz="1850"/>
          </a:p>
        </p:txBody>
      </p:sp>
      <p:sp>
        <p:nvSpPr>
          <p:cNvPr id="21"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936308"/>
            <a:ext cx="6663452" cy="704017"/>
          </a:xfrm>
          <a:prstGeom prst="rect">
            <a:avLst/>
          </a:prstGeom>
          <a:noFill/>
          <a:ln/>
        </p:spPr>
        <p:txBody>
          <a:bodyPr wrap="none" lIns="0" tIns="0" rIns="0" bIns="0" anchor="t"/>
          <a:lstStyle/>
          <a:p>
            <a:pPr marL="0" indent="0" algn="l">
              <a:lnSpc>
                <a:spcPts val="5500"/>
              </a:lnSpc>
              <a:buNone/>
              <a:defRPr/>
            </a:pPr>
            <a:r>
              <a:rPr lang="en-US" sz="4400">
                <a:solidFill>
                  <a:srgbClr val="00002e"/>
                </a:solidFill>
                <a:latin typeface="Nunito Semi Bold"/>
                <a:ea typeface="Nunito Semi Bold"/>
                <a:cs typeface="Nunito Semi Bold"/>
              </a:rPr>
              <a:t>대화형 챗봇 인터페이스 설계</a:t>
            </a:r>
            <a:endParaRPr lang="en-US" sz="4400"/>
          </a:p>
        </p:txBody>
      </p:sp>
      <p:sp>
        <p:nvSpPr>
          <p:cNvPr id="3" name="Shape 1"/>
          <p:cNvSpPr/>
          <p:nvPr/>
        </p:nvSpPr>
        <p:spPr>
          <a:xfrm>
            <a:off x="837724" y="2268498"/>
            <a:ext cx="12954952" cy="30480"/>
          </a:xfrm>
          <a:prstGeom prst="roundRect">
            <a:avLst>
              <a:gd name="adj" fmla="val 1178055"/>
            </a:avLst>
          </a:prstGeom>
          <a:solidFill>
            <a:srgbClr val="000000">
              <a:alpha val="8000"/>
            </a:srgbClr>
          </a:solidFill>
          <a:ln/>
        </p:spPr>
        <p:txBody>
          <a:bodyPr anchor="ctr"/>
          <a:p>
            <a:pPr algn="ctr">
              <a:defRPr/>
            </a:pPr>
            <a:endParaRPr lang="ko-KR" altLang="en-US"/>
          </a:p>
        </p:txBody>
      </p:sp>
      <p:sp>
        <p:nvSpPr>
          <p:cNvPr id="4" name="Shape 2"/>
          <p:cNvSpPr/>
          <p:nvPr/>
        </p:nvSpPr>
        <p:spPr>
          <a:xfrm>
            <a:off x="2351961" y="2268438"/>
            <a:ext cx="30480" cy="718066"/>
          </a:xfrm>
          <a:prstGeom prst="roundRect">
            <a:avLst>
              <a:gd name="adj" fmla="val 1178055"/>
            </a:avLst>
          </a:prstGeom>
          <a:solidFill>
            <a:srgbClr val="2d4df2"/>
          </a:solidFill>
          <a:ln/>
        </p:spPr>
        <p:txBody>
          <a:bodyPr anchor="ctr"/>
          <a:p>
            <a:pPr algn="ctr">
              <a:defRPr/>
            </a:pPr>
            <a:endParaRPr lang="ko-KR" altLang="en-US"/>
          </a:p>
        </p:txBody>
      </p:sp>
      <p:sp>
        <p:nvSpPr>
          <p:cNvPr id="5" name="Shape 3"/>
          <p:cNvSpPr/>
          <p:nvPr/>
        </p:nvSpPr>
        <p:spPr>
          <a:xfrm>
            <a:off x="2098000" y="1999238"/>
            <a:ext cx="538520" cy="538520"/>
          </a:xfrm>
          <a:prstGeom prst="roundRect">
            <a:avLst>
              <a:gd name="adj" fmla="val 66677"/>
            </a:avLst>
          </a:prstGeom>
          <a:solidFill>
            <a:srgbClr val="f3f3ff"/>
          </a:solidFill>
          <a:ln w="22860">
            <a:solidFill>
              <a:srgbClr val="2d4df2"/>
            </a:solidFill>
            <a:prstDash val="solid"/>
          </a:ln>
        </p:spPr>
        <p:txBody>
          <a:bodyPr anchor="ctr"/>
          <a:p>
            <a:pPr algn="ctr">
              <a:defRPr/>
            </a:pPr>
            <a:endParaRPr lang="ko-KR" altLang="en-US"/>
          </a:p>
        </p:txBody>
      </p:sp>
      <p:pic>
        <p:nvPicPr>
          <p:cNvPr id="6" name="Image 0" descr="preencoded.png"/>
          <p:cNvPicPr>
            <a:picLocks noChangeAspect="1"/>
          </p:cNvPicPr>
          <p:nvPr/>
        </p:nvPicPr>
        <p:blipFill rotWithShape="1">
          <a:blip r:embed="rId3"/>
          <a:stretch>
            <a:fillRect/>
          </a:stretch>
        </p:blipFill>
        <p:spPr>
          <a:xfrm>
            <a:off x="2198251" y="2057221"/>
            <a:ext cx="337899" cy="422434"/>
          </a:xfrm>
          <a:prstGeom prst="rect">
            <a:avLst/>
          </a:prstGeom>
        </p:spPr>
      </p:pic>
      <p:sp>
        <p:nvSpPr>
          <p:cNvPr id="7" name="Text 4"/>
          <p:cNvSpPr/>
          <p:nvPr/>
        </p:nvSpPr>
        <p:spPr>
          <a:xfrm>
            <a:off x="1077039" y="3226118"/>
            <a:ext cx="2580561" cy="703898"/>
          </a:xfrm>
          <a:prstGeom prst="rect">
            <a:avLst/>
          </a:prstGeom>
          <a:noFill/>
          <a:ln/>
        </p:spPr>
        <p:txBody>
          <a:bodyPr wrap="square" lIns="0" tIns="0" rIns="0" bIns="0" anchor="t"/>
          <a:lstStyle/>
          <a:p>
            <a:pPr marL="0" indent="0" algn="ctr">
              <a:lnSpc>
                <a:spcPts val="2750"/>
              </a:lnSpc>
              <a:buNone/>
              <a:defRPr/>
            </a:pPr>
            <a:r>
              <a:rPr lang="en-US" sz="2200">
                <a:solidFill>
                  <a:srgbClr val="00002e"/>
                </a:solidFill>
                <a:latin typeface="Nunito Semi Bold"/>
                <a:ea typeface="Nunito Semi Bold"/>
                <a:cs typeface="Nunito Semi Bold"/>
              </a:rPr>
              <a:t>초기 인사 및 의도 파악</a:t>
            </a:r>
            <a:endParaRPr lang="en-US" sz="2200"/>
          </a:p>
        </p:txBody>
      </p:sp>
      <p:sp>
        <p:nvSpPr>
          <p:cNvPr id="8" name="Text 5"/>
          <p:cNvSpPr/>
          <p:nvPr/>
        </p:nvSpPr>
        <p:spPr>
          <a:xfrm>
            <a:off x="1077039" y="4073604"/>
            <a:ext cx="2580561" cy="766048"/>
          </a:xfrm>
          <a:prstGeom prst="rect">
            <a:avLst/>
          </a:prstGeom>
          <a:noFill/>
          <a:ln/>
        </p:spPr>
        <p:txBody>
          <a:bodyPr wrap="square" lIns="0" tIns="0" rIns="0" bIns="0" anchor="t"/>
          <a:lstStyle/>
          <a:p>
            <a:pPr marL="0" indent="0" algn="ctr">
              <a:lnSpc>
                <a:spcPts val="3000"/>
              </a:lnSpc>
              <a:buNone/>
              <a:defRPr/>
            </a:pPr>
            <a:r>
              <a:rPr lang="en-US" sz="1850">
                <a:solidFill>
                  <a:srgbClr val="00002e"/>
                </a:solidFill>
                <a:latin typeface="PT Sans"/>
                <a:ea typeface="PT Sans"/>
                <a:cs typeface="PT Sans"/>
              </a:rPr>
              <a:t>사용자 요청 의도를 자연어 처리로 분석</a:t>
            </a:r>
            <a:endParaRPr lang="en-US" sz="1850"/>
          </a:p>
        </p:txBody>
      </p:sp>
      <p:sp>
        <p:nvSpPr>
          <p:cNvPr id="9" name="Shape 6"/>
          <p:cNvSpPr/>
          <p:nvPr/>
        </p:nvSpPr>
        <p:spPr>
          <a:xfrm>
            <a:off x="5650468" y="2268438"/>
            <a:ext cx="30480" cy="718066"/>
          </a:xfrm>
          <a:prstGeom prst="roundRect">
            <a:avLst>
              <a:gd name="adj" fmla="val 1178055"/>
            </a:avLst>
          </a:prstGeom>
          <a:solidFill>
            <a:srgbClr val="018ce1"/>
          </a:solidFill>
          <a:ln/>
        </p:spPr>
        <p:txBody>
          <a:bodyPr anchor="ctr"/>
          <a:p>
            <a:pPr algn="ctr">
              <a:defRPr/>
            </a:pPr>
            <a:endParaRPr lang="ko-KR" altLang="en-US"/>
          </a:p>
        </p:txBody>
      </p:sp>
      <p:sp>
        <p:nvSpPr>
          <p:cNvPr id="10" name="Shape 7"/>
          <p:cNvSpPr/>
          <p:nvPr/>
        </p:nvSpPr>
        <p:spPr>
          <a:xfrm>
            <a:off x="5396508" y="1999238"/>
            <a:ext cx="538520" cy="538520"/>
          </a:xfrm>
          <a:prstGeom prst="roundRect">
            <a:avLst>
              <a:gd name="adj" fmla="val 66677"/>
            </a:avLst>
          </a:prstGeom>
          <a:solidFill>
            <a:srgbClr val="f3f3ff"/>
          </a:solidFill>
          <a:ln w="22860">
            <a:solidFill>
              <a:srgbClr val="018ce1"/>
            </a:solidFill>
            <a:prstDash val="solid"/>
          </a:ln>
        </p:spPr>
        <p:txBody>
          <a:bodyPr anchor="ctr"/>
          <a:p>
            <a:pPr algn="ctr">
              <a:defRPr/>
            </a:pPr>
            <a:endParaRPr lang="ko-KR" altLang="en-US"/>
          </a:p>
        </p:txBody>
      </p:sp>
      <p:pic>
        <p:nvPicPr>
          <p:cNvPr id="11" name="Image 1" descr="preencoded.png"/>
          <p:cNvPicPr>
            <a:picLocks noChangeAspect="1"/>
          </p:cNvPicPr>
          <p:nvPr/>
        </p:nvPicPr>
        <p:blipFill rotWithShape="1">
          <a:blip r:embed="rId4"/>
          <a:stretch>
            <a:fillRect/>
          </a:stretch>
        </p:blipFill>
        <p:spPr>
          <a:xfrm>
            <a:off x="5496758" y="2057221"/>
            <a:ext cx="337899" cy="422434"/>
          </a:xfrm>
          <a:prstGeom prst="rect">
            <a:avLst/>
          </a:prstGeom>
        </p:spPr>
      </p:pic>
      <p:sp>
        <p:nvSpPr>
          <p:cNvPr id="12" name="Text 8"/>
          <p:cNvSpPr/>
          <p:nvPr/>
        </p:nvSpPr>
        <p:spPr>
          <a:xfrm>
            <a:off x="4375547" y="3226118"/>
            <a:ext cx="2580680" cy="351949"/>
          </a:xfrm>
          <a:prstGeom prst="rect">
            <a:avLst/>
          </a:prstGeom>
          <a:noFill/>
          <a:ln/>
        </p:spPr>
        <p:txBody>
          <a:bodyPr wrap="none" lIns="0" tIns="0" rIns="0" bIns="0" anchor="t"/>
          <a:lstStyle/>
          <a:p>
            <a:pPr marL="0" indent="0" algn="ctr">
              <a:lnSpc>
                <a:spcPts val="2750"/>
              </a:lnSpc>
              <a:buNone/>
              <a:defRPr/>
            </a:pPr>
            <a:r>
              <a:rPr lang="en-US" sz="2200">
                <a:solidFill>
                  <a:srgbClr val="00002e"/>
                </a:solidFill>
                <a:latin typeface="Nunito Semi Bold"/>
                <a:ea typeface="Nunito Semi Bold"/>
                <a:cs typeface="Nunito Semi Bold"/>
              </a:rPr>
              <a:t>자동 응답 생성</a:t>
            </a:r>
            <a:endParaRPr lang="en-US" sz="2200"/>
          </a:p>
        </p:txBody>
      </p:sp>
      <p:sp>
        <p:nvSpPr>
          <p:cNvPr id="13" name="Text 9"/>
          <p:cNvSpPr/>
          <p:nvPr/>
        </p:nvSpPr>
        <p:spPr>
          <a:xfrm>
            <a:off x="4375547" y="3721656"/>
            <a:ext cx="2580680" cy="766048"/>
          </a:xfrm>
          <a:prstGeom prst="rect">
            <a:avLst/>
          </a:prstGeom>
          <a:noFill/>
          <a:ln/>
        </p:spPr>
        <p:txBody>
          <a:bodyPr wrap="square" lIns="0" tIns="0" rIns="0" bIns="0" anchor="t"/>
          <a:lstStyle/>
          <a:p>
            <a:pPr marL="0" indent="0" algn="ctr">
              <a:lnSpc>
                <a:spcPts val="3000"/>
              </a:lnSpc>
              <a:buNone/>
              <a:defRPr/>
            </a:pPr>
            <a:r>
              <a:rPr lang="en-US" sz="1850">
                <a:solidFill>
                  <a:srgbClr val="00002e"/>
                </a:solidFill>
                <a:latin typeface="PT Sans"/>
                <a:ea typeface="PT Sans"/>
                <a:cs typeface="PT Sans"/>
              </a:rPr>
              <a:t>맥락을 고려한 정확한 응답 생성</a:t>
            </a:r>
            <a:endParaRPr lang="en-US" sz="1850"/>
          </a:p>
        </p:txBody>
      </p:sp>
      <p:sp>
        <p:nvSpPr>
          <p:cNvPr id="14" name="Shape 10"/>
          <p:cNvSpPr/>
          <p:nvPr/>
        </p:nvSpPr>
        <p:spPr>
          <a:xfrm>
            <a:off x="8949095" y="2268438"/>
            <a:ext cx="30480" cy="718066"/>
          </a:xfrm>
          <a:prstGeom prst="roundRect">
            <a:avLst>
              <a:gd name="adj" fmla="val 1178055"/>
            </a:avLst>
          </a:prstGeom>
          <a:solidFill>
            <a:srgbClr val="da33bf"/>
          </a:solidFill>
          <a:ln/>
        </p:spPr>
        <p:txBody>
          <a:bodyPr anchor="ctr"/>
          <a:p>
            <a:pPr algn="ctr">
              <a:defRPr/>
            </a:pPr>
            <a:endParaRPr lang="ko-KR" altLang="en-US"/>
          </a:p>
        </p:txBody>
      </p:sp>
      <p:sp>
        <p:nvSpPr>
          <p:cNvPr id="15" name="Shape 11"/>
          <p:cNvSpPr/>
          <p:nvPr/>
        </p:nvSpPr>
        <p:spPr>
          <a:xfrm>
            <a:off x="8695134" y="1999238"/>
            <a:ext cx="538520" cy="538520"/>
          </a:xfrm>
          <a:prstGeom prst="roundRect">
            <a:avLst>
              <a:gd name="adj" fmla="val 66677"/>
            </a:avLst>
          </a:prstGeom>
          <a:solidFill>
            <a:srgbClr val="f3f3ff"/>
          </a:solidFill>
          <a:ln w="22860">
            <a:solidFill>
              <a:srgbClr val="da33bf"/>
            </a:solidFill>
            <a:prstDash val="solid"/>
          </a:ln>
        </p:spPr>
        <p:txBody>
          <a:bodyPr anchor="ctr"/>
          <a:p>
            <a:pPr algn="ctr">
              <a:defRPr/>
            </a:pPr>
            <a:endParaRPr lang="ko-KR" altLang="en-US"/>
          </a:p>
        </p:txBody>
      </p:sp>
      <p:pic>
        <p:nvPicPr>
          <p:cNvPr id="16" name="Image 2" descr="preencoded.png"/>
          <p:cNvPicPr>
            <a:picLocks noChangeAspect="1"/>
          </p:cNvPicPr>
          <p:nvPr/>
        </p:nvPicPr>
        <p:blipFill rotWithShape="1">
          <a:blip/>
          <a:stretch>
            <a:fillRect/>
          </a:stretch>
        </p:blipFill>
        <p:spPr>
          <a:xfrm>
            <a:off x="8795385" y="2057221"/>
            <a:ext cx="337899" cy="422434"/>
          </a:xfrm>
          <a:prstGeom prst="rect">
            <a:avLst/>
          </a:prstGeom>
        </p:spPr>
      </p:pic>
      <p:sp>
        <p:nvSpPr>
          <p:cNvPr id="17" name="Text 12"/>
          <p:cNvSpPr/>
          <p:nvPr/>
        </p:nvSpPr>
        <p:spPr>
          <a:xfrm>
            <a:off x="7674173" y="3226118"/>
            <a:ext cx="2580561" cy="351949"/>
          </a:xfrm>
          <a:prstGeom prst="rect">
            <a:avLst/>
          </a:prstGeom>
          <a:noFill/>
          <a:ln/>
        </p:spPr>
        <p:txBody>
          <a:bodyPr wrap="none" lIns="0" tIns="0" rIns="0" bIns="0" anchor="t"/>
          <a:lstStyle/>
          <a:p>
            <a:pPr marL="0" indent="0" algn="ctr">
              <a:lnSpc>
                <a:spcPts val="2750"/>
              </a:lnSpc>
              <a:buNone/>
              <a:defRPr/>
            </a:pPr>
            <a:r>
              <a:rPr lang="en-US" sz="2200">
                <a:solidFill>
                  <a:srgbClr val="00002e"/>
                </a:solidFill>
                <a:latin typeface="Nunito Semi Bold"/>
                <a:ea typeface="Nunito Semi Bold"/>
                <a:cs typeface="Nunito Semi Bold"/>
              </a:rPr>
              <a:t>지식 베이스 연동</a:t>
            </a:r>
            <a:endParaRPr lang="en-US" sz="2200"/>
          </a:p>
        </p:txBody>
      </p:sp>
      <p:sp>
        <p:nvSpPr>
          <p:cNvPr id="18" name="Text 13"/>
          <p:cNvSpPr/>
          <p:nvPr/>
        </p:nvSpPr>
        <p:spPr>
          <a:xfrm>
            <a:off x="7674173" y="3721656"/>
            <a:ext cx="2580561" cy="766048"/>
          </a:xfrm>
          <a:prstGeom prst="rect">
            <a:avLst/>
          </a:prstGeom>
          <a:noFill/>
          <a:ln/>
        </p:spPr>
        <p:txBody>
          <a:bodyPr wrap="square" lIns="0" tIns="0" rIns="0" bIns="0" anchor="t"/>
          <a:lstStyle/>
          <a:p>
            <a:pPr marL="0" indent="0" algn="ctr">
              <a:lnSpc>
                <a:spcPts val="3000"/>
              </a:lnSpc>
              <a:buNone/>
              <a:defRPr/>
            </a:pPr>
            <a:r>
              <a:rPr lang="en-US" sz="1850">
                <a:solidFill>
                  <a:srgbClr val="00002e"/>
                </a:solidFill>
                <a:latin typeface="PT Sans"/>
                <a:ea typeface="PT Sans"/>
                <a:cs typeface="PT Sans"/>
              </a:rPr>
              <a:t>내부 자료와 실시간 정보 활용</a:t>
            </a:r>
            <a:endParaRPr lang="en-US" sz="1850"/>
          </a:p>
        </p:txBody>
      </p:sp>
      <p:sp>
        <p:nvSpPr>
          <p:cNvPr id="19" name="Shape 14"/>
          <p:cNvSpPr/>
          <p:nvPr/>
        </p:nvSpPr>
        <p:spPr>
          <a:xfrm>
            <a:off x="12247602" y="2268438"/>
            <a:ext cx="30480" cy="718066"/>
          </a:xfrm>
          <a:prstGeom prst="roundRect">
            <a:avLst>
              <a:gd name="adj" fmla="val 1178055"/>
            </a:avLst>
          </a:prstGeom>
          <a:solidFill>
            <a:srgbClr val="2d4df2"/>
          </a:solidFill>
          <a:ln/>
        </p:spPr>
        <p:txBody>
          <a:bodyPr anchor="ctr"/>
          <a:p>
            <a:pPr algn="ctr">
              <a:defRPr/>
            </a:pPr>
            <a:endParaRPr lang="ko-KR" altLang="en-US"/>
          </a:p>
        </p:txBody>
      </p:sp>
      <p:sp>
        <p:nvSpPr>
          <p:cNvPr id="20" name="Shape 15"/>
          <p:cNvSpPr/>
          <p:nvPr/>
        </p:nvSpPr>
        <p:spPr>
          <a:xfrm>
            <a:off x="11993642" y="1999238"/>
            <a:ext cx="538520" cy="538520"/>
          </a:xfrm>
          <a:prstGeom prst="roundRect">
            <a:avLst>
              <a:gd name="adj" fmla="val 66677"/>
            </a:avLst>
          </a:prstGeom>
          <a:solidFill>
            <a:srgbClr val="f3f3ff"/>
          </a:solidFill>
          <a:ln w="22860">
            <a:solidFill>
              <a:srgbClr val="2d4df2"/>
            </a:solidFill>
            <a:prstDash val="solid"/>
          </a:ln>
        </p:spPr>
        <p:txBody>
          <a:bodyPr anchor="ctr"/>
          <a:p>
            <a:pPr algn="ctr">
              <a:defRPr/>
            </a:pPr>
            <a:endParaRPr lang="ko-KR" altLang="en-US"/>
          </a:p>
        </p:txBody>
      </p:sp>
      <p:pic>
        <p:nvPicPr>
          <p:cNvPr id="21" name="Image 3" descr="preencoded.png"/>
          <p:cNvPicPr>
            <a:picLocks noChangeAspect="1"/>
          </p:cNvPicPr>
          <p:nvPr/>
        </p:nvPicPr>
        <p:blipFill rotWithShape="1">
          <a:blip/>
          <a:stretch>
            <a:fillRect/>
          </a:stretch>
        </p:blipFill>
        <p:spPr>
          <a:xfrm>
            <a:off x="12093893" y="2057221"/>
            <a:ext cx="337899" cy="422434"/>
          </a:xfrm>
          <a:prstGeom prst="rect">
            <a:avLst/>
          </a:prstGeom>
        </p:spPr>
      </p:pic>
      <p:sp>
        <p:nvSpPr>
          <p:cNvPr id="22" name="Text 16"/>
          <p:cNvSpPr/>
          <p:nvPr/>
        </p:nvSpPr>
        <p:spPr>
          <a:xfrm>
            <a:off x="10972681" y="3226118"/>
            <a:ext cx="2580680" cy="351949"/>
          </a:xfrm>
          <a:prstGeom prst="rect">
            <a:avLst/>
          </a:prstGeom>
          <a:noFill/>
          <a:ln/>
        </p:spPr>
        <p:txBody>
          <a:bodyPr wrap="none" lIns="0" tIns="0" rIns="0" bIns="0" anchor="t"/>
          <a:lstStyle/>
          <a:p>
            <a:pPr marL="0" indent="0" algn="ctr">
              <a:lnSpc>
                <a:spcPts val="2750"/>
              </a:lnSpc>
              <a:buNone/>
              <a:defRPr/>
            </a:pPr>
            <a:r>
              <a:rPr lang="en-US" sz="2200">
                <a:solidFill>
                  <a:srgbClr val="00002e"/>
                </a:solidFill>
                <a:latin typeface="Nunito Semi Bold"/>
                <a:ea typeface="Nunito Semi Bold"/>
                <a:cs typeface="Nunito Semi Bold"/>
              </a:rPr>
              <a:t>상담원 연결</a:t>
            </a:r>
            <a:endParaRPr lang="en-US" sz="2200"/>
          </a:p>
        </p:txBody>
      </p:sp>
      <p:sp>
        <p:nvSpPr>
          <p:cNvPr id="23" name="Text 17"/>
          <p:cNvSpPr/>
          <p:nvPr/>
        </p:nvSpPr>
        <p:spPr>
          <a:xfrm>
            <a:off x="10972681" y="3721656"/>
            <a:ext cx="2580680" cy="766048"/>
          </a:xfrm>
          <a:prstGeom prst="rect">
            <a:avLst/>
          </a:prstGeom>
          <a:noFill/>
          <a:ln/>
        </p:spPr>
        <p:txBody>
          <a:bodyPr wrap="square" lIns="0" tIns="0" rIns="0" bIns="0" anchor="t"/>
          <a:lstStyle/>
          <a:p>
            <a:pPr marL="0" indent="0" algn="ctr">
              <a:lnSpc>
                <a:spcPts val="3000"/>
              </a:lnSpc>
              <a:buNone/>
              <a:defRPr/>
            </a:pPr>
            <a:r>
              <a:rPr lang="en-US" sz="1850">
                <a:solidFill>
                  <a:srgbClr val="00002e"/>
                </a:solidFill>
                <a:latin typeface="PT Sans"/>
                <a:ea typeface="PT Sans"/>
                <a:cs typeface="PT Sans"/>
              </a:rPr>
              <a:t>복잡한 문의 시 자연스러운 전환</a:t>
            </a:r>
            <a:endParaRPr lang="en-US" sz="1850"/>
          </a:p>
        </p:txBody>
      </p:sp>
      <p:sp>
        <p:nvSpPr>
          <p:cNvPr id="24" name="Text 18"/>
          <p:cNvSpPr/>
          <p:nvPr/>
        </p:nvSpPr>
        <p:spPr>
          <a:xfrm>
            <a:off x="837724" y="5108853"/>
            <a:ext cx="12954952" cy="1149072"/>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챗봇 인터페이스는 KoBERT와 GPT 기반의 자연어 처리 모델을 활용하여 사용자의 의도를 정확히 파악하고 문맥을 유지하며 대화를 이어갑니다. 다양한 대화 시나리오를 학습하여 자연스러운 대화 흐름을 제공하며, 고객의 감정 상태를 분석하여 공감적 응답을 생성합니다.</a:t>
            </a:r>
            <a:endParaRPr lang="en-US" sz="1850"/>
          </a:p>
        </p:txBody>
      </p:sp>
      <p:sp>
        <p:nvSpPr>
          <p:cNvPr id="25" name="Text 19"/>
          <p:cNvSpPr/>
          <p:nvPr/>
        </p:nvSpPr>
        <p:spPr>
          <a:xfrm>
            <a:off x="837724" y="6527125"/>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사용자 이전 대화 내역과 행동 패턴을 분석하여 개인화된 응답을 제공하고, 문의 내용이 복잡하거나 감정적 대응이 필요한 경우 자연스럽게 인간 상담원에게 전환됩니다. 이때 챗봇과의 대화 내용이 상담원에게 전달되어 원활한 연속성을 보장합니다.</a:t>
            </a:r>
            <a:endParaRPr lang="en-US" sz="1850"/>
          </a:p>
        </p:txBody>
      </p:sp>
      <p:sp>
        <p:nvSpPr>
          <p:cNvPr id="26"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27" name="Image 2" descr="preencoded.png"/>
          <p:cNvPicPr>
            <a:picLocks noChangeAspect="1"/>
          </p:cNvPicPr>
          <p:nvPr/>
        </p:nvPicPr>
        <p:blipFill rotWithShape="1">
          <a:blip r:embed="rId5"/>
          <a:stretch>
            <a:fillRect/>
          </a:stretch>
        </p:blipFill>
        <p:spPr>
          <a:xfrm>
            <a:off x="8795504" y="2072521"/>
            <a:ext cx="337899" cy="422434"/>
          </a:xfrm>
          <a:prstGeom prst="rect">
            <a:avLst/>
          </a:prstGeom>
        </p:spPr>
      </p:pic>
      <p:pic>
        <p:nvPicPr>
          <p:cNvPr id="28" name="Image 3" descr="preencoded.png"/>
          <p:cNvPicPr>
            <a:picLocks noChangeAspect="1"/>
          </p:cNvPicPr>
          <p:nvPr/>
        </p:nvPicPr>
        <p:blipFill rotWithShape="1">
          <a:blip r:embed="rId6"/>
          <a:stretch>
            <a:fillRect/>
          </a:stretch>
        </p:blipFill>
        <p:spPr>
          <a:xfrm>
            <a:off x="12109133" y="2057281"/>
            <a:ext cx="337899" cy="42243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837724"/>
            <a:ext cx="5632490" cy="704017"/>
          </a:xfrm>
          <a:prstGeom prst="rect">
            <a:avLst/>
          </a:prstGeom>
          <a:noFill/>
          <a:ln/>
        </p:spPr>
        <p:txBody>
          <a:bodyPr wrap="none" lIns="0" tIns="0" rIns="0" bIns="0" anchor="t"/>
          <a:lstStyle/>
          <a:p>
            <a:pPr marL="0" indent="0" algn="l">
              <a:lnSpc>
                <a:spcPts val="5500"/>
              </a:lnSpc>
              <a:buNone/>
              <a:defRPr/>
            </a:pPr>
            <a:r>
              <a:rPr lang="en-US" sz="4400">
                <a:solidFill>
                  <a:srgbClr val="00002e"/>
                </a:solidFill>
                <a:latin typeface="Nunito Semi Bold"/>
                <a:ea typeface="Nunito Semi Bold"/>
                <a:cs typeface="Nunito Semi Bold"/>
              </a:rPr>
              <a:t>FAQ 화면 설계</a:t>
            </a:r>
            <a:endParaRPr lang="en-US" sz="4400"/>
          </a:p>
        </p:txBody>
      </p:sp>
      <p:sp>
        <p:nvSpPr>
          <p:cNvPr id="3" name="Shape 1"/>
          <p:cNvSpPr/>
          <p:nvPr/>
        </p:nvSpPr>
        <p:spPr>
          <a:xfrm>
            <a:off x="837724" y="2289691"/>
            <a:ext cx="538520" cy="538520"/>
          </a:xfrm>
          <a:prstGeom prst="roundRect">
            <a:avLst>
              <a:gd name="adj" fmla="val 66677"/>
            </a:avLst>
          </a:prstGeom>
          <a:solidFill>
            <a:srgbClr val="f3f3ff"/>
          </a:solidFill>
          <a:ln w="22860">
            <a:solidFill>
              <a:srgbClr val="2d4df2"/>
            </a:solidFill>
            <a:prstDash val="solid"/>
          </a:ln>
        </p:spPr>
        <p:txBody>
          <a:bodyPr anchor="ctr"/>
          <a:p>
            <a:pPr algn="ctr">
              <a:defRPr/>
            </a:pPr>
            <a:endParaRPr lang="ko-KR" altLang="en-US"/>
          </a:p>
        </p:txBody>
      </p:sp>
      <p:pic>
        <p:nvPicPr>
          <p:cNvPr id="4" name="Image 0" descr="preencoded.png"/>
          <p:cNvPicPr>
            <a:picLocks noChangeAspect="1"/>
          </p:cNvPicPr>
          <p:nvPr/>
        </p:nvPicPr>
        <p:blipFill rotWithShape="1">
          <a:blip r:embed="rId3"/>
          <a:stretch>
            <a:fillRect/>
          </a:stretch>
        </p:blipFill>
        <p:spPr>
          <a:xfrm>
            <a:off x="937974" y="2347674"/>
            <a:ext cx="337899" cy="422434"/>
          </a:xfrm>
          <a:prstGeom prst="rect">
            <a:avLst/>
          </a:prstGeom>
        </p:spPr>
      </p:pic>
      <p:sp>
        <p:nvSpPr>
          <p:cNvPr id="5" name="Text 2"/>
          <p:cNvSpPr/>
          <p:nvPr/>
        </p:nvSpPr>
        <p:spPr>
          <a:xfrm>
            <a:off x="1615559" y="2289691"/>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지능형 검색 기능</a:t>
            </a:r>
            <a:endParaRPr lang="en-US" sz="2200"/>
          </a:p>
        </p:txBody>
      </p:sp>
      <p:sp>
        <p:nvSpPr>
          <p:cNvPr id="6" name="Text 3"/>
          <p:cNvSpPr/>
          <p:nvPr/>
        </p:nvSpPr>
        <p:spPr>
          <a:xfrm>
            <a:off x="1615559" y="2785229"/>
            <a:ext cx="5579983"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키워드 및 자연어 질문 인식 통합 검색 시스템으로 사용자가 찾고자 하는 정보를 신속하게 제공합니다.</a:t>
            </a:r>
            <a:endParaRPr lang="en-US" sz="1850"/>
          </a:p>
        </p:txBody>
      </p:sp>
      <p:sp>
        <p:nvSpPr>
          <p:cNvPr id="7" name="Shape 4"/>
          <p:cNvSpPr/>
          <p:nvPr/>
        </p:nvSpPr>
        <p:spPr>
          <a:xfrm>
            <a:off x="7434858" y="2289691"/>
            <a:ext cx="538520" cy="538520"/>
          </a:xfrm>
          <a:prstGeom prst="roundRect">
            <a:avLst>
              <a:gd name="adj" fmla="val 66677"/>
            </a:avLst>
          </a:prstGeom>
          <a:solidFill>
            <a:srgbClr val="f3f3ff"/>
          </a:solidFill>
          <a:ln w="22860">
            <a:solidFill>
              <a:srgbClr val="018ce1"/>
            </a:solidFill>
            <a:prstDash val="solid"/>
          </a:ln>
        </p:spPr>
        <p:txBody>
          <a:bodyPr anchor="ctr"/>
          <a:p>
            <a:pPr algn="ctr">
              <a:defRPr/>
            </a:pPr>
            <a:endParaRPr lang="ko-KR" altLang="en-US"/>
          </a:p>
        </p:txBody>
      </p:sp>
      <p:pic>
        <p:nvPicPr>
          <p:cNvPr id="8" name="Image 1" descr="preencoded.png"/>
          <p:cNvPicPr>
            <a:picLocks noChangeAspect="1"/>
          </p:cNvPicPr>
          <p:nvPr/>
        </p:nvPicPr>
        <p:blipFill rotWithShape="1">
          <a:blip r:embed="rId4"/>
          <a:stretch>
            <a:fillRect/>
          </a:stretch>
        </p:blipFill>
        <p:spPr>
          <a:xfrm>
            <a:off x="7535108" y="2347674"/>
            <a:ext cx="337899" cy="422434"/>
          </a:xfrm>
          <a:prstGeom prst="rect">
            <a:avLst/>
          </a:prstGeom>
        </p:spPr>
      </p:pic>
      <p:sp>
        <p:nvSpPr>
          <p:cNvPr id="9" name="Text 5"/>
          <p:cNvSpPr/>
          <p:nvPr/>
        </p:nvSpPr>
        <p:spPr>
          <a:xfrm>
            <a:off x="8212693" y="2289691"/>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카테고리 기반 탐색</a:t>
            </a:r>
            <a:endParaRPr lang="en-US" sz="2200"/>
          </a:p>
        </p:txBody>
      </p:sp>
      <p:sp>
        <p:nvSpPr>
          <p:cNvPr id="10" name="Text 6"/>
          <p:cNvSpPr/>
          <p:nvPr/>
        </p:nvSpPr>
        <p:spPr>
          <a:xfrm>
            <a:off x="8212693" y="2785229"/>
            <a:ext cx="5579983"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계층적 카테고리 구조를 통해 관련 주제별로 질문을 그룹화하여 체계적인 정보 접근이 가능합니다.</a:t>
            </a:r>
            <a:endParaRPr lang="en-US" sz="1850"/>
          </a:p>
        </p:txBody>
      </p:sp>
      <p:sp>
        <p:nvSpPr>
          <p:cNvPr id="11" name="Shape 7"/>
          <p:cNvSpPr/>
          <p:nvPr/>
        </p:nvSpPr>
        <p:spPr>
          <a:xfrm>
            <a:off x="837724" y="4059793"/>
            <a:ext cx="538520" cy="538520"/>
          </a:xfrm>
          <a:prstGeom prst="roundRect">
            <a:avLst>
              <a:gd name="adj" fmla="val 66677"/>
            </a:avLst>
          </a:prstGeom>
          <a:solidFill>
            <a:srgbClr val="f3f3ff"/>
          </a:solidFill>
          <a:ln w="22860">
            <a:solidFill>
              <a:srgbClr val="da33bf"/>
            </a:solidFill>
            <a:prstDash val="solid"/>
          </a:ln>
        </p:spPr>
        <p:txBody>
          <a:bodyPr anchor="ctr"/>
          <a:p>
            <a:pPr algn="ctr">
              <a:defRPr/>
            </a:pPr>
            <a:endParaRPr lang="ko-KR" altLang="en-US"/>
          </a:p>
        </p:txBody>
      </p:sp>
      <p:pic>
        <p:nvPicPr>
          <p:cNvPr id="12" name="Image 2" descr="preencoded.png"/>
          <p:cNvPicPr>
            <a:picLocks noChangeAspect="1"/>
          </p:cNvPicPr>
          <p:nvPr/>
        </p:nvPicPr>
        <p:blipFill rotWithShape="1">
          <a:blip/>
          <a:stretch>
            <a:fillRect/>
          </a:stretch>
        </p:blipFill>
        <p:spPr>
          <a:xfrm>
            <a:off x="937974" y="4117777"/>
            <a:ext cx="337899" cy="422434"/>
          </a:xfrm>
          <a:prstGeom prst="rect">
            <a:avLst/>
          </a:prstGeom>
        </p:spPr>
      </p:pic>
      <p:sp>
        <p:nvSpPr>
          <p:cNvPr id="13" name="Text 8"/>
          <p:cNvSpPr/>
          <p:nvPr/>
        </p:nvSpPr>
        <p:spPr>
          <a:xfrm>
            <a:off x="1615559" y="4059793"/>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인기 질문 추천</a:t>
            </a:r>
            <a:endParaRPr lang="en-US" sz="2200"/>
          </a:p>
        </p:txBody>
      </p:sp>
      <p:sp>
        <p:nvSpPr>
          <p:cNvPr id="14" name="Text 9"/>
          <p:cNvSpPr/>
          <p:nvPr/>
        </p:nvSpPr>
        <p:spPr>
          <a:xfrm>
            <a:off x="1615559" y="4555331"/>
            <a:ext cx="5579983"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데이터 분석을 통해 가장 자주 검색되는 질문들을 실시간으로 표시하여 사용자 편의성을 향상시킵니다.</a:t>
            </a:r>
            <a:endParaRPr lang="en-US" sz="1850"/>
          </a:p>
        </p:txBody>
      </p:sp>
      <p:sp>
        <p:nvSpPr>
          <p:cNvPr id="15" name="Shape 10"/>
          <p:cNvSpPr/>
          <p:nvPr/>
        </p:nvSpPr>
        <p:spPr>
          <a:xfrm>
            <a:off x="7434858" y="4059793"/>
            <a:ext cx="538520" cy="538520"/>
          </a:xfrm>
          <a:prstGeom prst="roundRect">
            <a:avLst>
              <a:gd name="adj" fmla="val 66677"/>
            </a:avLst>
          </a:prstGeom>
          <a:solidFill>
            <a:srgbClr val="f3f3ff"/>
          </a:solidFill>
          <a:ln w="22860">
            <a:solidFill>
              <a:srgbClr val="2d4df2"/>
            </a:solidFill>
            <a:prstDash val="solid"/>
          </a:ln>
        </p:spPr>
        <p:txBody>
          <a:bodyPr anchor="ctr"/>
          <a:p>
            <a:pPr algn="ctr">
              <a:defRPr/>
            </a:pPr>
            <a:endParaRPr lang="ko-KR" altLang="en-US"/>
          </a:p>
        </p:txBody>
      </p:sp>
      <p:pic>
        <p:nvPicPr>
          <p:cNvPr id="16" name="Image 3" descr="preencoded.png"/>
          <p:cNvPicPr>
            <a:picLocks noChangeAspect="1"/>
          </p:cNvPicPr>
          <p:nvPr/>
        </p:nvPicPr>
        <p:blipFill rotWithShape="1">
          <a:blip/>
          <a:stretch>
            <a:fillRect/>
          </a:stretch>
        </p:blipFill>
        <p:spPr>
          <a:xfrm>
            <a:off x="7535108" y="4117777"/>
            <a:ext cx="337899" cy="422434"/>
          </a:xfrm>
          <a:prstGeom prst="rect">
            <a:avLst/>
          </a:prstGeom>
        </p:spPr>
      </p:pic>
      <p:sp>
        <p:nvSpPr>
          <p:cNvPr id="17" name="Text 11"/>
          <p:cNvSpPr/>
          <p:nvPr/>
        </p:nvSpPr>
        <p:spPr>
          <a:xfrm>
            <a:off x="8212693" y="4059793"/>
            <a:ext cx="2816185" cy="351949"/>
          </a:xfrm>
          <a:prstGeom prst="rect">
            <a:avLst/>
          </a:prstGeom>
          <a:noFill/>
          <a:ln/>
        </p:spPr>
        <p:txBody>
          <a:bodyPr wrap="none" lIns="0" tIns="0" rIns="0" bIns="0" anchor="t"/>
          <a:lstStyle/>
          <a:p>
            <a:pPr marL="0" indent="0" algn="l">
              <a:lnSpc>
                <a:spcPts val="2750"/>
              </a:lnSpc>
              <a:buNone/>
              <a:defRPr/>
            </a:pPr>
            <a:r>
              <a:rPr lang="en-US" sz="2200">
                <a:solidFill>
                  <a:srgbClr val="00002e"/>
                </a:solidFill>
                <a:latin typeface="Nunito Semi Bold"/>
                <a:ea typeface="Nunito Semi Bold"/>
                <a:cs typeface="Nunito Semi Bold"/>
              </a:rPr>
              <a:t>피드백 시스템</a:t>
            </a:r>
            <a:endParaRPr lang="en-US" sz="2200"/>
          </a:p>
        </p:txBody>
      </p:sp>
      <p:sp>
        <p:nvSpPr>
          <p:cNvPr id="18" name="Text 12"/>
          <p:cNvSpPr/>
          <p:nvPr/>
        </p:nvSpPr>
        <p:spPr>
          <a:xfrm>
            <a:off x="8212693" y="4555331"/>
            <a:ext cx="5579983"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각 답변에 대한 유용성 평가를 수집하여 지속적으로 콘텐츠 품질을 개선합니다.</a:t>
            </a:r>
            <a:endParaRPr lang="en-US" sz="1850"/>
          </a:p>
        </p:txBody>
      </p:sp>
      <p:sp>
        <p:nvSpPr>
          <p:cNvPr id="19" name="Text 13"/>
          <p:cNvSpPr/>
          <p:nvPr/>
        </p:nvSpPr>
        <p:spPr>
          <a:xfrm>
            <a:off x="837724" y="5590580"/>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FAQ 시스템은 단순한 정적 질문-답변 목록이 아닌 동적이고 지능적인 지식 베이스로 설계되었습니다. 딥러닝 기반 검색 알고리즘을 적용하여 사용자의 질문 의도를 정확히 파악하고, 가장 관련성 높은 답변을 제공합니다.</a:t>
            </a:r>
            <a:endParaRPr lang="en-US" sz="1850"/>
          </a:p>
        </p:txBody>
      </p:sp>
      <p:sp>
        <p:nvSpPr>
          <p:cNvPr id="20" name="Text 14"/>
          <p:cNvSpPr/>
          <p:nvPr/>
        </p:nvSpPr>
        <p:spPr>
          <a:xfrm>
            <a:off x="837724" y="6625828"/>
            <a:ext cx="12954952" cy="766048"/>
          </a:xfrm>
          <a:prstGeom prst="rect">
            <a:avLst/>
          </a:prstGeom>
          <a:noFill/>
          <a:ln/>
        </p:spPr>
        <p:txBody>
          <a:bodyPr wrap="square" lIns="0" tIns="0" rIns="0" bIns="0" anchor="t"/>
          <a:lstStyle/>
          <a:p>
            <a:pPr marL="0" indent="0" algn="l">
              <a:lnSpc>
                <a:spcPts val="3000"/>
              </a:lnSpc>
              <a:buNone/>
              <a:defRPr/>
            </a:pPr>
            <a:r>
              <a:rPr lang="en-US" sz="1850">
                <a:solidFill>
                  <a:srgbClr val="00002e"/>
                </a:solidFill>
                <a:latin typeface="PT Sans"/>
                <a:ea typeface="PT Sans"/>
                <a:cs typeface="PT Sans"/>
              </a:rPr>
              <a:t>사용자 행동 데이터를 지속적으로 분석하여 자주 검색되는 키워드와 질문 패턴을 파악하고, 이를 바탕으로 콘텐츠를 자동으로 최적화합니다. 또한 계절적 요인이나 신제품 출시 등 특정 시기에 증가하는 문의에 대응하여 관련 FAQ를 우선적으로 노출시킵니다.</a:t>
            </a:r>
            <a:endParaRPr lang="en-US" sz="1850"/>
          </a:p>
        </p:txBody>
      </p:sp>
      <p:sp>
        <p:nvSpPr>
          <p:cNvPr id="21"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22" name="Image 2" descr="preencoded.png"/>
          <p:cNvPicPr>
            <a:picLocks noChangeAspect="1"/>
          </p:cNvPicPr>
          <p:nvPr/>
        </p:nvPicPr>
        <p:blipFill rotWithShape="1">
          <a:blip r:embed="rId5"/>
          <a:stretch>
            <a:fillRect/>
          </a:stretch>
        </p:blipFill>
        <p:spPr>
          <a:xfrm>
            <a:off x="937974" y="4114800"/>
            <a:ext cx="337899" cy="422434"/>
          </a:xfrm>
          <a:prstGeom prst="rect">
            <a:avLst/>
          </a:prstGeom>
        </p:spPr>
      </p:pic>
      <p:pic>
        <p:nvPicPr>
          <p:cNvPr id="23" name="Image 3" descr="preencoded.png"/>
          <p:cNvPicPr>
            <a:picLocks noChangeAspect="1"/>
          </p:cNvPicPr>
          <p:nvPr/>
        </p:nvPicPr>
        <p:blipFill rotWithShape="1">
          <a:blip r:embed="rId6"/>
          <a:stretch>
            <a:fillRect/>
          </a:stretch>
        </p:blipFill>
        <p:spPr>
          <a:xfrm>
            <a:off x="7535108" y="4114800"/>
            <a:ext cx="337899" cy="42243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6">
    <p:spTree>
      <p:nvGrpSpPr>
        <p:cNvPr id="1" name=""/>
        <p:cNvGrpSpPr/>
        <p:nvPr/>
      </p:nvGrpSpPr>
      <p:grpSpPr>
        <a:xfrm>
          <a:off x="0" y="0"/>
          <a:ext cx="0" cy="0"/>
          <a:chOff x="0" y="0"/>
          <a:chExt cx="0" cy="0"/>
        </a:xfrm>
      </p:grpSpPr>
      <p:pic>
        <p:nvPicPr>
          <p:cNvPr id="31" name="Image 0" descr="preencoded.png"/>
          <p:cNvPicPr>
            <a:picLocks noChangeAspect="1"/>
          </p:cNvPicPr>
          <p:nvPr/>
        </p:nvPicPr>
        <p:blipFill rotWithShape="1">
          <a:blip r:embed="rId3"/>
          <a:stretch>
            <a:fillRect/>
          </a:stretch>
        </p:blipFill>
        <p:spPr>
          <a:xfrm>
            <a:off x="5019913" y="1663660"/>
            <a:ext cx="4590574" cy="4590574"/>
          </a:xfrm>
          <a:prstGeom prst="rect">
            <a:avLst/>
          </a:prstGeom>
        </p:spPr>
      </p:pic>
      <p:sp>
        <p:nvSpPr>
          <p:cNvPr id="2" name="Text 0"/>
          <p:cNvSpPr/>
          <p:nvPr/>
        </p:nvSpPr>
        <p:spPr>
          <a:xfrm>
            <a:off x="757118" y="594836"/>
            <a:ext cx="5220295" cy="636151"/>
          </a:xfrm>
          <a:prstGeom prst="rect">
            <a:avLst/>
          </a:prstGeom>
          <a:noFill/>
          <a:ln/>
        </p:spPr>
        <p:txBody>
          <a:bodyPr wrap="none" lIns="0" tIns="0" rIns="0" bIns="0" anchor="t"/>
          <a:lstStyle/>
          <a:p>
            <a:pPr marL="0" indent="0" algn="l">
              <a:lnSpc>
                <a:spcPts val="5000"/>
              </a:lnSpc>
              <a:buNone/>
              <a:defRPr/>
            </a:pPr>
            <a:r>
              <a:rPr lang="en-US" sz="4000">
                <a:solidFill>
                  <a:srgbClr val="00002e"/>
                </a:solidFill>
                <a:latin typeface="Nunito Semi Bold"/>
                <a:ea typeface="Nunito Semi Bold"/>
                <a:cs typeface="Nunito Semi Bold"/>
              </a:rPr>
              <a:t>고객 지원 요청 화면 설계</a:t>
            </a:r>
            <a:endParaRPr lang="en-US" sz="4000"/>
          </a:p>
        </p:txBody>
      </p:sp>
      <p:sp>
        <p:nvSpPr>
          <p:cNvPr id="3" name="Text 1"/>
          <p:cNvSpPr/>
          <p:nvPr/>
        </p:nvSpPr>
        <p:spPr>
          <a:xfrm>
            <a:off x="2474714" y="2333149"/>
            <a:ext cx="2545199" cy="318135"/>
          </a:xfrm>
          <a:prstGeom prst="rect">
            <a:avLst/>
          </a:prstGeom>
          <a:noFill/>
          <a:ln/>
        </p:spPr>
        <p:txBody>
          <a:bodyPr wrap="none" lIns="0" tIns="0" rIns="0" bIns="0" anchor="t"/>
          <a:lstStyle/>
          <a:p>
            <a:pPr marL="0" indent="0" algn="r">
              <a:lnSpc>
                <a:spcPts val="2500"/>
              </a:lnSpc>
              <a:buNone/>
              <a:defRPr/>
            </a:pPr>
            <a:r>
              <a:rPr lang="en-US" sz="2000">
                <a:solidFill>
                  <a:srgbClr val="00002e"/>
                </a:solidFill>
                <a:latin typeface="Nunito Semi Bold"/>
                <a:ea typeface="Nunito Semi Bold"/>
                <a:cs typeface="Nunito Semi Bold"/>
              </a:rPr>
              <a:t>문의 유형 선택</a:t>
            </a:r>
            <a:endParaRPr lang="en-US" sz="2000"/>
          </a:p>
        </p:txBody>
      </p:sp>
      <p:sp>
        <p:nvSpPr>
          <p:cNvPr id="4" name="Text 2"/>
          <p:cNvSpPr/>
          <p:nvPr/>
        </p:nvSpPr>
        <p:spPr>
          <a:xfrm>
            <a:off x="757118" y="2781062"/>
            <a:ext cx="4262795" cy="346115"/>
          </a:xfrm>
          <a:prstGeom prst="rect">
            <a:avLst/>
          </a:prstGeom>
          <a:noFill/>
          <a:ln/>
        </p:spPr>
        <p:txBody>
          <a:bodyPr wrap="none" lIns="0" tIns="0" rIns="0" bIns="0" anchor="t"/>
          <a:lstStyle/>
          <a:p>
            <a:pPr marL="0" indent="0" algn="r">
              <a:lnSpc>
                <a:spcPts val="2700"/>
              </a:lnSpc>
              <a:buNone/>
              <a:defRPr/>
            </a:pPr>
            <a:r>
              <a:rPr lang="en-US" sz="1700">
                <a:solidFill>
                  <a:srgbClr val="00002e"/>
                </a:solidFill>
                <a:latin typeface="PT Sans"/>
                <a:ea typeface="PT Sans"/>
                <a:cs typeface="PT Sans"/>
              </a:rPr>
              <a:t>효율적인 라우팅을 위한 분류</a:t>
            </a:r>
            <a:endParaRPr lang="en-US" sz="1700"/>
          </a:p>
        </p:txBody>
      </p:sp>
      <p:pic>
        <p:nvPicPr>
          <p:cNvPr id="5" name="Image 0" descr="preencoded.png"/>
          <p:cNvPicPr>
            <a:picLocks noChangeAspect="1"/>
          </p:cNvPicPr>
          <p:nvPr/>
        </p:nvPicPr>
        <p:blipFill rotWithShape="1">
          <a:blip r:embed="rId4"/>
          <a:stretch>
            <a:fillRect/>
          </a:stretch>
        </p:blipFill>
        <p:spPr>
          <a:xfrm>
            <a:off x="5019913" y="1663660"/>
            <a:ext cx="4590574" cy="4590574"/>
          </a:xfrm>
          <a:prstGeom prst="rect">
            <a:avLst/>
          </a:prstGeom>
        </p:spPr>
      </p:pic>
      <p:pic>
        <p:nvPicPr>
          <p:cNvPr id="6" name="Image 1" descr="preencoded.png"/>
          <p:cNvPicPr>
            <a:picLocks noChangeAspect="1"/>
          </p:cNvPicPr>
          <p:nvPr/>
        </p:nvPicPr>
        <p:blipFill rotWithShape="1">
          <a:blip r:embed="rId5"/>
          <a:stretch>
            <a:fillRect/>
          </a:stretch>
        </p:blipFill>
        <p:spPr>
          <a:xfrm>
            <a:off x="6327100" y="2932867"/>
            <a:ext cx="304205" cy="380286"/>
          </a:xfrm>
          <a:prstGeom prst="rect">
            <a:avLst/>
          </a:prstGeom>
        </p:spPr>
      </p:pic>
      <p:sp>
        <p:nvSpPr>
          <p:cNvPr id="7" name="Text 3"/>
          <p:cNvSpPr/>
          <p:nvPr/>
        </p:nvSpPr>
        <p:spPr>
          <a:xfrm>
            <a:off x="9610487" y="2333149"/>
            <a:ext cx="2545199" cy="318135"/>
          </a:xfrm>
          <a:prstGeom prst="rect">
            <a:avLst/>
          </a:prstGeom>
          <a:noFill/>
          <a:ln/>
        </p:spPr>
        <p:txBody>
          <a:bodyPr wrap="none" lIns="0" tIns="0" rIns="0" bIns="0" anchor="t"/>
          <a:lstStyle/>
          <a:p>
            <a:pPr marL="0" indent="0" algn="l">
              <a:lnSpc>
                <a:spcPts val="2500"/>
              </a:lnSpc>
              <a:buNone/>
              <a:defRPr/>
            </a:pPr>
            <a:r>
              <a:rPr lang="en-US" sz="2000">
                <a:solidFill>
                  <a:srgbClr val="00002e"/>
                </a:solidFill>
                <a:latin typeface="Nunito Semi Bold"/>
                <a:ea typeface="Nunito Semi Bold"/>
                <a:cs typeface="Nunito Semi Bold"/>
              </a:rPr>
              <a:t>상세 설명 입력</a:t>
            </a:r>
            <a:endParaRPr lang="en-US" sz="2000"/>
          </a:p>
        </p:txBody>
      </p:sp>
      <p:sp>
        <p:nvSpPr>
          <p:cNvPr id="8" name="Text 4"/>
          <p:cNvSpPr/>
          <p:nvPr/>
        </p:nvSpPr>
        <p:spPr>
          <a:xfrm>
            <a:off x="9610487" y="2781062"/>
            <a:ext cx="4262795" cy="346115"/>
          </a:xfrm>
          <a:prstGeom prst="rect">
            <a:avLst/>
          </a:prstGeom>
          <a:noFill/>
          <a:ln/>
        </p:spPr>
        <p:txBody>
          <a:bodyPr wrap="none" lIns="0" tIns="0" rIns="0" bIns="0" anchor="t"/>
          <a:lstStyle/>
          <a:p>
            <a:pPr marL="0" indent="0" algn="l">
              <a:lnSpc>
                <a:spcPts val="2700"/>
              </a:lnSpc>
              <a:buNone/>
              <a:defRPr/>
            </a:pPr>
            <a:r>
              <a:rPr lang="en-US" sz="1700">
                <a:solidFill>
                  <a:srgbClr val="00002e"/>
                </a:solidFill>
                <a:latin typeface="PT Sans"/>
                <a:ea typeface="PT Sans"/>
                <a:cs typeface="PT Sans"/>
              </a:rPr>
              <a:t>문제 상황 기술 및 파일 첨부</a:t>
            </a:r>
            <a:endParaRPr lang="en-US" sz="1700"/>
          </a:p>
        </p:txBody>
      </p:sp>
      <p:pic>
        <p:nvPicPr>
          <p:cNvPr id="9" name="Image 2" descr="preencoded.png"/>
          <p:cNvPicPr>
            <a:picLocks noChangeAspect="1"/>
          </p:cNvPicPr>
          <p:nvPr/>
        </p:nvPicPr>
        <p:blipFill rotWithShape="1">
          <a:blip r:embed="rId6"/>
          <a:stretch>
            <a:fillRect/>
          </a:stretch>
        </p:blipFill>
        <p:spPr>
          <a:xfrm>
            <a:off x="5019913" y="1663660"/>
            <a:ext cx="4590574" cy="4590574"/>
          </a:xfrm>
          <a:prstGeom prst="rect">
            <a:avLst/>
          </a:prstGeom>
        </p:spPr>
      </p:pic>
      <p:pic>
        <p:nvPicPr>
          <p:cNvPr id="10" name="Image 3" descr="preencoded.png"/>
          <p:cNvPicPr>
            <a:picLocks noChangeAspect="1"/>
          </p:cNvPicPr>
          <p:nvPr/>
        </p:nvPicPr>
        <p:blipFill rotWithShape="1">
          <a:blip r:embed="rId7"/>
          <a:stretch>
            <a:fillRect/>
          </a:stretch>
        </p:blipFill>
        <p:spPr>
          <a:xfrm>
            <a:off x="7998857" y="2932867"/>
            <a:ext cx="304205" cy="380286"/>
          </a:xfrm>
          <a:prstGeom prst="rect">
            <a:avLst/>
          </a:prstGeom>
        </p:spPr>
      </p:pic>
      <p:sp>
        <p:nvSpPr>
          <p:cNvPr id="11" name="Text 5"/>
          <p:cNvSpPr/>
          <p:nvPr/>
        </p:nvSpPr>
        <p:spPr>
          <a:xfrm>
            <a:off x="9610487" y="4790599"/>
            <a:ext cx="2545199" cy="318135"/>
          </a:xfrm>
          <a:prstGeom prst="rect">
            <a:avLst/>
          </a:prstGeom>
          <a:noFill/>
          <a:ln/>
        </p:spPr>
        <p:txBody>
          <a:bodyPr wrap="none" lIns="0" tIns="0" rIns="0" bIns="0" anchor="t"/>
          <a:lstStyle/>
          <a:p>
            <a:pPr marL="0" indent="0" algn="l">
              <a:lnSpc>
                <a:spcPts val="2500"/>
              </a:lnSpc>
              <a:buNone/>
              <a:defRPr/>
            </a:pPr>
            <a:r>
              <a:rPr lang="en-US" sz="2000">
                <a:solidFill>
                  <a:srgbClr val="00002e"/>
                </a:solidFill>
                <a:latin typeface="Nunito Semi Bold"/>
                <a:ea typeface="Nunito Semi Bold"/>
                <a:cs typeface="Nunito Semi Bold"/>
              </a:rPr>
              <a:t>우선순위 설정</a:t>
            </a:r>
            <a:endParaRPr lang="en-US" sz="2000"/>
          </a:p>
        </p:txBody>
      </p:sp>
      <p:sp>
        <p:nvSpPr>
          <p:cNvPr id="12" name="Text 6"/>
          <p:cNvSpPr/>
          <p:nvPr/>
        </p:nvSpPr>
        <p:spPr>
          <a:xfrm>
            <a:off x="9610487" y="5238512"/>
            <a:ext cx="4262795" cy="346115"/>
          </a:xfrm>
          <a:prstGeom prst="rect">
            <a:avLst/>
          </a:prstGeom>
          <a:noFill/>
          <a:ln/>
        </p:spPr>
        <p:txBody>
          <a:bodyPr wrap="none" lIns="0" tIns="0" rIns="0" bIns="0" anchor="t"/>
          <a:lstStyle/>
          <a:p>
            <a:pPr marL="0" indent="0" algn="l">
              <a:lnSpc>
                <a:spcPts val="2700"/>
              </a:lnSpc>
              <a:buNone/>
              <a:defRPr/>
            </a:pPr>
            <a:r>
              <a:rPr lang="en-US" sz="1700">
                <a:solidFill>
                  <a:srgbClr val="00002e"/>
                </a:solidFill>
                <a:latin typeface="PT Sans"/>
                <a:ea typeface="PT Sans"/>
                <a:cs typeface="PT Sans"/>
              </a:rPr>
              <a:t>긴급도에 따른 처리 순서 결정</a:t>
            </a:r>
            <a:endParaRPr lang="en-US" sz="1700"/>
          </a:p>
        </p:txBody>
      </p:sp>
      <p:pic>
        <p:nvPicPr>
          <p:cNvPr id="13" name="Image 4" descr="preencoded.png"/>
          <p:cNvPicPr>
            <a:picLocks noChangeAspect="1"/>
          </p:cNvPicPr>
          <p:nvPr/>
        </p:nvPicPr>
        <p:blipFill rotWithShape="1">
          <a:blip r:embed="rId8"/>
          <a:stretch>
            <a:fillRect/>
          </a:stretch>
        </p:blipFill>
        <p:spPr>
          <a:xfrm>
            <a:off x="5019913" y="1663660"/>
            <a:ext cx="4590574" cy="4590574"/>
          </a:xfrm>
          <a:prstGeom prst="rect">
            <a:avLst/>
          </a:prstGeom>
        </p:spPr>
      </p:pic>
      <p:pic>
        <p:nvPicPr>
          <p:cNvPr id="14" name="Image 5" descr="preencoded.png"/>
          <p:cNvPicPr>
            <a:picLocks noChangeAspect="1"/>
          </p:cNvPicPr>
          <p:nvPr/>
        </p:nvPicPr>
        <p:blipFill rotWithShape="1">
          <a:blip r:embed="rId9"/>
          <a:stretch>
            <a:fillRect/>
          </a:stretch>
        </p:blipFill>
        <p:spPr>
          <a:xfrm>
            <a:off x="7998857" y="4604623"/>
            <a:ext cx="304205" cy="380286"/>
          </a:xfrm>
          <a:prstGeom prst="rect">
            <a:avLst/>
          </a:prstGeom>
        </p:spPr>
      </p:pic>
      <p:sp>
        <p:nvSpPr>
          <p:cNvPr id="15" name="Text 7"/>
          <p:cNvSpPr/>
          <p:nvPr/>
        </p:nvSpPr>
        <p:spPr>
          <a:xfrm>
            <a:off x="2474714" y="4790599"/>
            <a:ext cx="2545199" cy="318135"/>
          </a:xfrm>
          <a:prstGeom prst="rect">
            <a:avLst/>
          </a:prstGeom>
          <a:noFill/>
          <a:ln/>
        </p:spPr>
        <p:txBody>
          <a:bodyPr wrap="none" lIns="0" tIns="0" rIns="0" bIns="0" anchor="t"/>
          <a:lstStyle/>
          <a:p>
            <a:pPr marL="0" indent="0" algn="r">
              <a:lnSpc>
                <a:spcPts val="2500"/>
              </a:lnSpc>
              <a:buNone/>
              <a:defRPr/>
            </a:pPr>
            <a:r>
              <a:rPr lang="en-US" sz="2000">
                <a:solidFill>
                  <a:srgbClr val="00002e"/>
                </a:solidFill>
                <a:latin typeface="Nunito Semi Bold"/>
                <a:ea typeface="Nunito Semi Bold"/>
                <a:cs typeface="Nunito Semi Bold"/>
              </a:rPr>
              <a:t>상담원 연결</a:t>
            </a:r>
            <a:endParaRPr lang="en-US" sz="2000"/>
          </a:p>
        </p:txBody>
      </p:sp>
      <p:sp>
        <p:nvSpPr>
          <p:cNvPr id="16" name="Text 8"/>
          <p:cNvSpPr/>
          <p:nvPr/>
        </p:nvSpPr>
        <p:spPr>
          <a:xfrm>
            <a:off x="757118" y="5238512"/>
            <a:ext cx="4262795" cy="346115"/>
          </a:xfrm>
          <a:prstGeom prst="rect">
            <a:avLst/>
          </a:prstGeom>
          <a:noFill/>
          <a:ln/>
        </p:spPr>
        <p:txBody>
          <a:bodyPr wrap="none" lIns="0" tIns="0" rIns="0" bIns="0" anchor="t"/>
          <a:lstStyle/>
          <a:p>
            <a:pPr marL="0" indent="0" algn="r">
              <a:lnSpc>
                <a:spcPts val="2700"/>
              </a:lnSpc>
              <a:buNone/>
              <a:defRPr/>
            </a:pPr>
            <a:r>
              <a:rPr lang="en-US" sz="1700">
                <a:solidFill>
                  <a:srgbClr val="00002e"/>
                </a:solidFill>
                <a:latin typeface="PT Sans"/>
                <a:ea typeface="PT Sans"/>
                <a:cs typeface="PT Sans"/>
              </a:rPr>
              <a:t>적합한 전문가로 자동 배정</a:t>
            </a:r>
            <a:endParaRPr lang="en-US" sz="1700"/>
          </a:p>
        </p:txBody>
      </p:sp>
      <p:sp>
        <p:nvSpPr>
          <p:cNvPr id="19" name="Text 9"/>
          <p:cNvSpPr/>
          <p:nvPr/>
        </p:nvSpPr>
        <p:spPr>
          <a:xfrm>
            <a:off x="757118" y="6268998"/>
            <a:ext cx="13116163" cy="692229"/>
          </a:xfrm>
          <a:prstGeom prst="rect">
            <a:avLst/>
          </a:prstGeom>
          <a:noFill/>
          <a:ln/>
        </p:spPr>
        <p:txBody>
          <a:bodyPr wrap="square" lIns="0" tIns="0" rIns="0" bIns="0" anchor="t"/>
          <a:lstStyle/>
          <a:p>
            <a:pPr marL="0" indent="0" algn="l">
              <a:lnSpc>
                <a:spcPts val="2700"/>
              </a:lnSpc>
              <a:buNone/>
              <a:defRPr/>
            </a:pPr>
            <a:r>
              <a:rPr lang="en-US" sz="1700">
                <a:solidFill>
                  <a:srgbClr val="00002e"/>
                </a:solidFill>
                <a:latin typeface="PT Sans"/>
                <a:ea typeface="PT Sans"/>
                <a:cs typeface="PT Sans"/>
              </a:rPr>
              <a:t>고객 지원 요청 화면은 사용자가 AI 챗봇으로 해결되지 않는 복잡한 문제를 전문 상담원에게 효과적으로 전달할 수 있도록 설계되었습니다. 문의 유형과 상세 내용을 입력하면 AI가 자동으로 분석하여 가장 적합한 전문 상담원에게 할당합니다.</a:t>
            </a:r>
            <a:endParaRPr lang="en-US" sz="1700"/>
          </a:p>
        </p:txBody>
      </p:sp>
      <p:sp>
        <p:nvSpPr>
          <p:cNvPr id="20" name="Text 10"/>
          <p:cNvSpPr/>
          <p:nvPr/>
        </p:nvSpPr>
        <p:spPr>
          <a:xfrm>
            <a:off x="757118" y="7204591"/>
            <a:ext cx="13116163" cy="692229"/>
          </a:xfrm>
          <a:prstGeom prst="rect">
            <a:avLst/>
          </a:prstGeom>
          <a:noFill/>
          <a:ln/>
        </p:spPr>
        <p:txBody>
          <a:bodyPr wrap="square" lIns="0" tIns="0" rIns="0" bIns="0" anchor="t"/>
          <a:lstStyle/>
          <a:p>
            <a:pPr marL="0" indent="0" algn="l">
              <a:lnSpc>
                <a:spcPts val="2700"/>
              </a:lnSpc>
              <a:buNone/>
              <a:defRPr/>
            </a:pPr>
            <a:r>
              <a:rPr lang="en-US" sz="1700">
                <a:solidFill>
                  <a:srgbClr val="00002e"/>
                </a:solidFill>
                <a:latin typeface="PT Sans"/>
                <a:ea typeface="PT Sans"/>
                <a:cs typeface="PT Sans"/>
              </a:rPr>
              <a:t>실시간 상담이 필요한 경우, 예상 대기 시간을 표시하고 고객이 선호하는 커뮤니케이션 채널(채팅, 음성 통화, 화상 통화)을 선택할 수 있습니다. 상담 종료 후에는 해결책 요약과 함께 만족도 조사를 실시하여 서비스 품질을 지속적으로 모니터링합니다.</a:t>
            </a:r>
            <a:endParaRPr lang="en-US" sz="1700"/>
          </a:p>
        </p:txBody>
      </p:sp>
      <p:sp>
        <p:nvSpPr>
          <p:cNvPr id="21"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30" name="Image 7" descr="preencoded.png"/>
          <p:cNvPicPr>
            <a:picLocks noChangeAspect="1"/>
          </p:cNvPicPr>
          <p:nvPr/>
        </p:nvPicPr>
        <p:blipFill rotWithShape="1">
          <a:blip r:embed="rId10"/>
          <a:stretch>
            <a:fillRect/>
          </a:stretch>
        </p:blipFill>
        <p:spPr>
          <a:xfrm>
            <a:off x="6327100" y="4604623"/>
            <a:ext cx="304205" cy="38028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7830" y="580906"/>
            <a:ext cx="4960263" cy="619958"/>
          </a:xfrm>
          <a:prstGeom prst="rect">
            <a:avLst/>
          </a:prstGeom>
          <a:noFill/>
          <a:ln/>
        </p:spPr>
        <p:txBody>
          <a:bodyPr wrap="none" lIns="0" tIns="0" rIns="0" bIns="0" anchor="t"/>
          <a:lstStyle/>
          <a:p>
            <a:pPr marL="0" indent="0" algn="l">
              <a:lnSpc>
                <a:spcPts val="4850"/>
              </a:lnSpc>
              <a:buNone/>
              <a:defRPr/>
            </a:pPr>
            <a:r>
              <a:rPr lang="en-US" sz="3900">
                <a:solidFill>
                  <a:srgbClr val="00002e"/>
                </a:solidFill>
                <a:latin typeface="Nunito Semi Bold"/>
                <a:ea typeface="Nunito Semi Bold"/>
                <a:cs typeface="Nunito Semi Bold"/>
              </a:rPr>
              <a:t>대시보드 화면 설계</a:t>
            </a:r>
            <a:endParaRPr lang="en-US" sz="3900"/>
          </a:p>
        </p:txBody>
      </p:sp>
      <p:sp>
        <p:nvSpPr>
          <p:cNvPr id="3" name="Text 1"/>
          <p:cNvSpPr/>
          <p:nvPr/>
        </p:nvSpPr>
        <p:spPr>
          <a:xfrm>
            <a:off x="737830" y="1622346"/>
            <a:ext cx="6419255" cy="695563"/>
          </a:xfrm>
          <a:prstGeom prst="rect">
            <a:avLst/>
          </a:prstGeom>
          <a:noFill/>
          <a:ln/>
        </p:spPr>
        <p:txBody>
          <a:bodyPr wrap="none" lIns="0" tIns="0" rIns="0" bIns="0" anchor="t"/>
          <a:lstStyle/>
          <a:p>
            <a:pPr marL="0" indent="0" algn="ctr">
              <a:lnSpc>
                <a:spcPts val="5450"/>
              </a:lnSpc>
              <a:buNone/>
              <a:defRPr/>
            </a:pPr>
            <a:r>
              <a:rPr lang="en-US" sz="5450">
                <a:solidFill>
                  <a:srgbClr val="2d4df2"/>
                </a:solidFill>
                <a:latin typeface="Nunito Semi Bold"/>
                <a:ea typeface="Nunito Semi Bold"/>
                <a:cs typeface="Nunito Semi Bold"/>
              </a:rPr>
              <a:t>85%</a:t>
            </a:r>
            <a:endParaRPr lang="en-US" sz="5450"/>
          </a:p>
        </p:txBody>
      </p:sp>
      <p:sp>
        <p:nvSpPr>
          <p:cNvPr id="4" name="Text 2"/>
          <p:cNvSpPr/>
          <p:nvPr/>
        </p:nvSpPr>
        <p:spPr>
          <a:xfrm>
            <a:off x="2707362" y="2581275"/>
            <a:ext cx="2480072" cy="309920"/>
          </a:xfrm>
          <a:prstGeom prst="rect">
            <a:avLst/>
          </a:prstGeom>
          <a:noFill/>
          <a:ln/>
        </p:spPr>
        <p:txBody>
          <a:bodyPr wrap="none" lIns="0" tIns="0" rIns="0" bIns="0" anchor="t"/>
          <a:lstStyle/>
          <a:p>
            <a:pPr marL="0" indent="0" algn="ctr">
              <a:lnSpc>
                <a:spcPts val="2400"/>
              </a:lnSpc>
              <a:buNone/>
              <a:defRPr/>
            </a:pPr>
            <a:r>
              <a:rPr lang="en-US" sz="1950">
                <a:solidFill>
                  <a:srgbClr val="00002e"/>
                </a:solidFill>
                <a:latin typeface="Nunito Semi Bold"/>
                <a:ea typeface="Nunito Semi Bold"/>
                <a:cs typeface="Nunito Semi Bold"/>
              </a:rPr>
              <a:t>자동화 응답률</a:t>
            </a:r>
            <a:endParaRPr lang="en-US" sz="1950"/>
          </a:p>
        </p:txBody>
      </p:sp>
      <p:sp>
        <p:nvSpPr>
          <p:cNvPr id="5" name="Text 3"/>
          <p:cNvSpPr/>
          <p:nvPr/>
        </p:nvSpPr>
        <p:spPr>
          <a:xfrm>
            <a:off x="737830" y="3017639"/>
            <a:ext cx="6419255" cy="337304"/>
          </a:xfrm>
          <a:prstGeom prst="rect">
            <a:avLst/>
          </a:prstGeom>
          <a:noFill/>
          <a:ln/>
        </p:spPr>
        <p:txBody>
          <a:bodyPr wrap="none" lIns="0" tIns="0" rIns="0" bIns="0" anchor="t"/>
          <a:lstStyle/>
          <a:p>
            <a:pPr marL="0" indent="0" algn="ctr">
              <a:lnSpc>
                <a:spcPts val="2650"/>
              </a:lnSpc>
              <a:buNone/>
              <a:defRPr/>
            </a:pPr>
            <a:r>
              <a:rPr lang="en-US" sz="1650">
                <a:solidFill>
                  <a:srgbClr val="00002e"/>
                </a:solidFill>
                <a:latin typeface="PT Sans"/>
                <a:ea typeface="PT Sans"/>
                <a:cs typeface="PT Sans"/>
              </a:rPr>
              <a:t>AI 챗봇이 자동으로 처리한 문의 비율</a:t>
            </a:r>
            <a:endParaRPr lang="en-US" sz="1650"/>
          </a:p>
        </p:txBody>
      </p:sp>
      <p:sp>
        <p:nvSpPr>
          <p:cNvPr id="6" name="Text 4"/>
          <p:cNvSpPr/>
          <p:nvPr/>
        </p:nvSpPr>
        <p:spPr>
          <a:xfrm>
            <a:off x="7473196" y="1622346"/>
            <a:ext cx="6419374" cy="695563"/>
          </a:xfrm>
          <a:prstGeom prst="rect">
            <a:avLst/>
          </a:prstGeom>
          <a:noFill/>
          <a:ln/>
        </p:spPr>
        <p:txBody>
          <a:bodyPr wrap="none" lIns="0" tIns="0" rIns="0" bIns="0" anchor="t"/>
          <a:lstStyle/>
          <a:p>
            <a:pPr marL="0" indent="0" algn="ctr">
              <a:lnSpc>
                <a:spcPts val="5450"/>
              </a:lnSpc>
              <a:buNone/>
              <a:defRPr/>
            </a:pPr>
            <a:r>
              <a:rPr lang="en-US" sz="5450">
                <a:solidFill>
                  <a:srgbClr val="018ce1"/>
                </a:solidFill>
                <a:latin typeface="Nunito Semi Bold"/>
                <a:ea typeface="Nunito Semi Bold"/>
                <a:cs typeface="Nunito Semi Bold"/>
              </a:rPr>
              <a:t>92%</a:t>
            </a:r>
            <a:endParaRPr lang="en-US" sz="5450"/>
          </a:p>
        </p:txBody>
      </p:sp>
      <p:sp>
        <p:nvSpPr>
          <p:cNvPr id="7" name="Text 5"/>
          <p:cNvSpPr/>
          <p:nvPr/>
        </p:nvSpPr>
        <p:spPr>
          <a:xfrm>
            <a:off x="9442847" y="2581275"/>
            <a:ext cx="2480072" cy="309920"/>
          </a:xfrm>
          <a:prstGeom prst="rect">
            <a:avLst/>
          </a:prstGeom>
          <a:noFill/>
          <a:ln/>
        </p:spPr>
        <p:txBody>
          <a:bodyPr wrap="none" lIns="0" tIns="0" rIns="0" bIns="0" anchor="t"/>
          <a:lstStyle/>
          <a:p>
            <a:pPr marL="0" indent="0" algn="ctr">
              <a:lnSpc>
                <a:spcPts val="2400"/>
              </a:lnSpc>
              <a:buNone/>
              <a:defRPr/>
            </a:pPr>
            <a:r>
              <a:rPr lang="en-US" sz="1950">
                <a:solidFill>
                  <a:srgbClr val="00002e"/>
                </a:solidFill>
                <a:latin typeface="Nunito Semi Bold"/>
                <a:ea typeface="Nunito Semi Bold"/>
                <a:cs typeface="Nunito Semi Bold"/>
              </a:rPr>
              <a:t>고객 만족도</a:t>
            </a:r>
            <a:endParaRPr lang="en-US" sz="1950"/>
          </a:p>
        </p:txBody>
      </p:sp>
      <p:sp>
        <p:nvSpPr>
          <p:cNvPr id="8" name="Text 6"/>
          <p:cNvSpPr/>
          <p:nvPr/>
        </p:nvSpPr>
        <p:spPr>
          <a:xfrm>
            <a:off x="7473196" y="3017639"/>
            <a:ext cx="6419374" cy="337304"/>
          </a:xfrm>
          <a:prstGeom prst="rect">
            <a:avLst/>
          </a:prstGeom>
          <a:noFill/>
          <a:ln/>
        </p:spPr>
        <p:txBody>
          <a:bodyPr wrap="none" lIns="0" tIns="0" rIns="0" bIns="0" anchor="t"/>
          <a:lstStyle/>
          <a:p>
            <a:pPr marL="0" indent="0" algn="ctr">
              <a:lnSpc>
                <a:spcPts val="2650"/>
              </a:lnSpc>
              <a:buNone/>
              <a:defRPr/>
            </a:pPr>
            <a:r>
              <a:rPr lang="en-US" sz="1650">
                <a:solidFill>
                  <a:srgbClr val="00002e"/>
                </a:solidFill>
                <a:latin typeface="PT Sans"/>
                <a:ea typeface="PT Sans"/>
                <a:cs typeface="PT Sans"/>
              </a:rPr>
              <a:t>서비스 경험에 대한 긍정적 평가</a:t>
            </a:r>
            <a:endParaRPr lang="en-US" sz="1650"/>
          </a:p>
        </p:txBody>
      </p:sp>
      <p:sp>
        <p:nvSpPr>
          <p:cNvPr id="9" name="Text 7"/>
          <p:cNvSpPr/>
          <p:nvPr/>
        </p:nvSpPr>
        <p:spPr>
          <a:xfrm>
            <a:off x="737830" y="3864054"/>
            <a:ext cx="6419255" cy="695563"/>
          </a:xfrm>
          <a:prstGeom prst="rect">
            <a:avLst/>
          </a:prstGeom>
          <a:noFill/>
          <a:ln/>
        </p:spPr>
        <p:txBody>
          <a:bodyPr wrap="none" lIns="0" tIns="0" rIns="0" bIns="0" anchor="t"/>
          <a:lstStyle/>
          <a:p>
            <a:pPr marL="0" indent="0" algn="ctr">
              <a:lnSpc>
                <a:spcPts val="5450"/>
              </a:lnSpc>
              <a:buNone/>
              <a:defRPr/>
            </a:pPr>
            <a:r>
              <a:rPr lang="en-US" sz="5450">
                <a:solidFill>
                  <a:srgbClr val="da33bf"/>
                </a:solidFill>
                <a:latin typeface="Nunito Semi Bold"/>
                <a:ea typeface="Nunito Semi Bold"/>
                <a:cs typeface="Nunito Semi Bold"/>
              </a:rPr>
              <a:t>2.5분</a:t>
            </a:r>
            <a:endParaRPr lang="en-US" sz="5450"/>
          </a:p>
        </p:txBody>
      </p:sp>
      <p:sp>
        <p:nvSpPr>
          <p:cNvPr id="10" name="Text 8"/>
          <p:cNvSpPr/>
          <p:nvPr/>
        </p:nvSpPr>
        <p:spPr>
          <a:xfrm>
            <a:off x="2707362" y="4822984"/>
            <a:ext cx="2480072" cy="309920"/>
          </a:xfrm>
          <a:prstGeom prst="rect">
            <a:avLst/>
          </a:prstGeom>
          <a:noFill/>
          <a:ln/>
        </p:spPr>
        <p:txBody>
          <a:bodyPr wrap="none" lIns="0" tIns="0" rIns="0" bIns="0" anchor="t"/>
          <a:lstStyle/>
          <a:p>
            <a:pPr marL="0" indent="0" algn="ctr">
              <a:lnSpc>
                <a:spcPts val="2400"/>
              </a:lnSpc>
              <a:buNone/>
              <a:defRPr/>
            </a:pPr>
            <a:r>
              <a:rPr lang="en-US" sz="1950">
                <a:solidFill>
                  <a:srgbClr val="00002e"/>
                </a:solidFill>
                <a:latin typeface="Nunito Semi Bold"/>
                <a:ea typeface="Nunito Semi Bold"/>
                <a:cs typeface="Nunito Semi Bold"/>
              </a:rPr>
              <a:t>평균 응답 시간</a:t>
            </a:r>
            <a:endParaRPr lang="en-US" sz="1950"/>
          </a:p>
        </p:txBody>
      </p:sp>
      <p:sp>
        <p:nvSpPr>
          <p:cNvPr id="11" name="Text 9"/>
          <p:cNvSpPr/>
          <p:nvPr/>
        </p:nvSpPr>
        <p:spPr>
          <a:xfrm>
            <a:off x="737830" y="5259348"/>
            <a:ext cx="6419255" cy="337304"/>
          </a:xfrm>
          <a:prstGeom prst="rect">
            <a:avLst/>
          </a:prstGeom>
          <a:noFill/>
          <a:ln/>
        </p:spPr>
        <p:txBody>
          <a:bodyPr wrap="none" lIns="0" tIns="0" rIns="0" bIns="0" anchor="t"/>
          <a:lstStyle/>
          <a:p>
            <a:pPr marL="0" indent="0" algn="ctr">
              <a:lnSpc>
                <a:spcPts val="2650"/>
              </a:lnSpc>
              <a:buNone/>
              <a:defRPr/>
            </a:pPr>
            <a:r>
              <a:rPr lang="en-US" sz="1650">
                <a:solidFill>
                  <a:srgbClr val="00002e"/>
                </a:solidFill>
                <a:latin typeface="PT Sans"/>
                <a:ea typeface="PT Sans"/>
                <a:cs typeface="PT Sans"/>
              </a:rPr>
              <a:t>고객 문의에 대한 초기 응답 속도</a:t>
            </a:r>
            <a:endParaRPr lang="en-US" sz="1650"/>
          </a:p>
        </p:txBody>
      </p:sp>
      <p:sp>
        <p:nvSpPr>
          <p:cNvPr id="12" name="Text 10"/>
          <p:cNvSpPr/>
          <p:nvPr/>
        </p:nvSpPr>
        <p:spPr>
          <a:xfrm>
            <a:off x="7473196" y="3864054"/>
            <a:ext cx="6419374" cy="695563"/>
          </a:xfrm>
          <a:prstGeom prst="rect">
            <a:avLst/>
          </a:prstGeom>
          <a:noFill/>
          <a:ln/>
        </p:spPr>
        <p:txBody>
          <a:bodyPr wrap="none" lIns="0" tIns="0" rIns="0" bIns="0" anchor="t"/>
          <a:lstStyle/>
          <a:p>
            <a:pPr marL="0" indent="0" algn="ctr">
              <a:lnSpc>
                <a:spcPts val="5450"/>
              </a:lnSpc>
              <a:buNone/>
              <a:defRPr/>
            </a:pPr>
            <a:r>
              <a:rPr lang="en-US" sz="5450">
                <a:solidFill>
                  <a:srgbClr val="2d4df2"/>
                </a:solidFill>
                <a:latin typeface="Nunito Semi Bold"/>
                <a:ea typeface="Nunito Semi Bold"/>
                <a:cs typeface="Nunito Semi Bold"/>
              </a:rPr>
              <a:t>4.8</a:t>
            </a:r>
            <a:endParaRPr lang="en-US" sz="5450"/>
          </a:p>
        </p:txBody>
      </p:sp>
      <p:sp>
        <p:nvSpPr>
          <p:cNvPr id="13" name="Text 11"/>
          <p:cNvSpPr/>
          <p:nvPr/>
        </p:nvSpPr>
        <p:spPr>
          <a:xfrm>
            <a:off x="9442847" y="4822984"/>
            <a:ext cx="2480072" cy="309920"/>
          </a:xfrm>
          <a:prstGeom prst="rect">
            <a:avLst/>
          </a:prstGeom>
          <a:noFill/>
          <a:ln/>
        </p:spPr>
        <p:txBody>
          <a:bodyPr wrap="none" lIns="0" tIns="0" rIns="0" bIns="0" anchor="t"/>
          <a:lstStyle/>
          <a:p>
            <a:pPr marL="0" indent="0" algn="ctr">
              <a:lnSpc>
                <a:spcPts val="2400"/>
              </a:lnSpc>
              <a:buNone/>
              <a:defRPr/>
            </a:pPr>
            <a:r>
              <a:rPr lang="en-US" sz="1950">
                <a:solidFill>
                  <a:srgbClr val="00002e"/>
                </a:solidFill>
                <a:latin typeface="Nunito Semi Bold"/>
                <a:ea typeface="Nunito Semi Bold"/>
                <a:cs typeface="Nunito Semi Bold"/>
              </a:rPr>
              <a:t>해결책 품질 점수</a:t>
            </a:r>
            <a:endParaRPr lang="en-US" sz="1950"/>
          </a:p>
        </p:txBody>
      </p:sp>
      <p:sp>
        <p:nvSpPr>
          <p:cNvPr id="14" name="Text 12"/>
          <p:cNvSpPr/>
          <p:nvPr/>
        </p:nvSpPr>
        <p:spPr>
          <a:xfrm>
            <a:off x="7473196" y="5259348"/>
            <a:ext cx="6419374" cy="337304"/>
          </a:xfrm>
          <a:prstGeom prst="rect">
            <a:avLst/>
          </a:prstGeom>
          <a:noFill/>
          <a:ln/>
        </p:spPr>
        <p:txBody>
          <a:bodyPr wrap="none" lIns="0" tIns="0" rIns="0" bIns="0" anchor="t"/>
          <a:lstStyle/>
          <a:p>
            <a:pPr marL="0" indent="0" algn="ctr">
              <a:lnSpc>
                <a:spcPts val="2650"/>
              </a:lnSpc>
              <a:buNone/>
              <a:defRPr/>
            </a:pPr>
            <a:r>
              <a:rPr lang="en-US" sz="1650">
                <a:solidFill>
                  <a:srgbClr val="00002e"/>
                </a:solidFill>
                <a:latin typeface="PT Sans"/>
                <a:ea typeface="PT Sans"/>
                <a:cs typeface="PT Sans"/>
              </a:rPr>
              <a:t>5점 만점 기준 문제 해결 효과성</a:t>
            </a:r>
            <a:endParaRPr lang="en-US" sz="1650"/>
          </a:p>
        </p:txBody>
      </p:sp>
      <p:sp>
        <p:nvSpPr>
          <p:cNvPr id="15" name="Text 13"/>
          <p:cNvSpPr/>
          <p:nvPr/>
        </p:nvSpPr>
        <p:spPr>
          <a:xfrm>
            <a:off x="737830" y="6148030"/>
            <a:ext cx="13154739" cy="674608"/>
          </a:xfrm>
          <a:prstGeom prst="rect">
            <a:avLst/>
          </a:prstGeom>
          <a:noFill/>
          <a:ln/>
        </p:spPr>
        <p:txBody>
          <a:bodyPr wrap="square" lIns="0" tIns="0" rIns="0" bIns="0" anchor="t"/>
          <a:lstStyle/>
          <a:p>
            <a:pPr marL="0" indent="0" algn="l">
              <a:lnSpc>
                <a:spcPts val="2650"/>
              </a:lnSpc>
              <a:buNone/>
              <a:defRPr/>
            </a:pPr>
            <a:r>
              <a:rPr lang="en-US" sz="1650">
                <a:solidFill>
                  <a:srgbClr val="00002e"/>
                </a:solidFill>
                <a:latin typeface="PT Sans"/>
                <a:ea typeface="PT Sans"/>
                <a:cs typeface="PT Sans"/>
              </a:rPr>
              <a:t>관리자 대시보드는 고객 서비스 시스템의 전반적인 성과와 운영 현황을 한눈에 파악할 수 있도록 설계되었습니다. 실시간으로 업데이트되는 핵심 성과 지표(KPI)를 통해 시스템 효율성과 고객 만족도를 모니터링하고, 데이터 기반 의사결정을 지원합니다.</a:t>
            </a:r>
            <a:endParaRPr lang="en-US" sz="1650"/>
          </a:p>
        </p:txBody>
      </p:sp>
      <p:sp>
        <p:nvSpPr>
          <p:cNvPr id="16" name="Text 14"/>
          <p:cNvSpPr/>
          <p:nvPr/>
        </p:nvSpPr>
        <p:spPr>
          <a:xfrm>
            <a:off x="737830" y="6954917"/>
            <a:ext cx="13154739" cy="674608"/>
          </a:xfrm>
          <a:prstGeom prst="rect">
            <a:avLst/>
          </a:prstGeom>
          <a:noFill/>
          <a:ln/>
        </p:spPr>
        <p:txBody>
          <a:bodyPr wrap="square" lIns="0" tIns="0" rIns="0" bIns="0" anchor="t"/>
          <a:lstStyle/>
          <a:p>
            <a:pPr marL="0" indent="0" algn="l">
              <a:lnSpc>
                <a:spcPts val="2650"/>
              </a:lnSpc>
              <a:buNone/>
              <a:defRPr/>
            </a:pPr>
            <a:r>
              <a:rPr lang="en-US" sz="1650">
                <a:solidFill>
                  <a:srgbClr val="00002e"/>
                </a:solidFill>
                <a:latin typeface="맑은 고딕"/>
                <a:ea typeface="맑은 고딕"/>
                <a:cs typeface="PT Sans"/>
              </a:rPr>
              <a:t>대시보드는 시간대별, 일별, 주별, 월별 데이터 추세를 시각화하여 패턴을 분석할 수 있으며, 상담원별 성과 지표와 AI 챗봇의 성능 지표를 비교 분석할 수 있습니다. 또한 자주 발생하는 문의 유형과 미해결 이슈를 분석하여 시스템 개선 포인트를 식별합니다.</a:t>
            </a:r>
            <a:endParaRPr lang="en-US" sz="1650">
              <a:latin typeface="맑은 고딕"/>
              <a:ea typeface="맑은 고딕"/>
            </a:endParaRPr>
          </a:p>
        </p:txBody>
      </p:sp>
      <p:sp>
        <p:nvSpPr>
          <p:cNvPr id="17"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01159" y="550902"/>
            <a:ext cx="4713923" cy="589121"/>
          </a:xfrm>
          <a:prstGeom prst="rect">
            <a:avLst/>
          </a:prstGeom>
          <a:noFill/>
          <a:ln/>
        </p:spPr>
        <p:txBody>
          <a:bodyPr wrap="none" lIns="0" tIns="0" rIns="0" bIns="0" anchor="t"/>
          <a:lstStyle/>
          <a:p>
            <a:pPr marL="0" indent="0" algn="l">
              <a:lnSpc>
                <a:spcPts val="4600"/>
              </a:lnSpc>
              <a:buNone/>
              <a:defRPr/>
            </a:pPr>
            <a:r>
              <a:rPr lang="en-US" sz="3700">
                <a:solidFill>
                  <a:srgbClr val="00002e"/>
                </a:solidFill>
                <a:latin typeface="Nunito Semi Bold"/>
                <a:ea typeface="Nunito Semi Bold"/>
                <a:cs typeface="Nunito Semi Bold"/>
              </a:rPr>
              <a:t>시스템 아키텍처</a:t>
            </a:r>
            <a:endParaRPr lang="en-US" sz="3700"/>
          </a:p>
        </p:txBody>
      </p:sp>
      <p:sp>
        <p:nvSpPr>
          <p:cNvPr id="3" name="Shape 1"/>
          <p:cNvSpPr/>
          <p:nvPr/>
        </p:nvSpPr>
        <p:spPr>
          <a:xfrm>
            <a:off x="7303770" y="1540669"/>
            <a:ext cx="22860" cy="4407337"/>
          </a:xfrm>
          <a:prstGeom prst="roundRect">
            <a:avLst>
              <a:gd name="adj" fmla="val 1314592"/>
            </a:avLst>
          </a:prstGeom>
          <a:solidFill>
            <a:srgbClr val="000000">
              <a:alpha val="8000"/>
            </a:srgbClr>
          </a:solidFill>
          <a:ln/>
        </p:spPr>
        <p:txBody>
          <a:bodyPr anchor="ctr"/>
          <a:p>
            <a:pPr algn="ctr">
              <a:defRPr/>
            </a:pPr>
            <a:endParaRPr lang="ko-KR" altLang="en-US"/>
          </a:p>
        </p:txBody>
      </p:sp>
      <p:sp>
        <p:nvSpPr>
          <p:cNvPr id="4" name="Shape 2"/>
          <p:cNvSpPr/>
          <p:nvPr/>
        </p:nvSpPr>
        <p:spPr>
          <a:xfrm>
            <a:off x="6511647" y="1980009"/>
            <a:ext cx="601028" cy="22860"/>
          </a:xfrm>
          <a:prstGeom prst="roundRect">
            <a:avLst>
              <a:gd name="adj" fmla="val 1314592"/>
            </a:avLst>
          </a:prstGeom>
          <a:solidFill>
            <a:srgbClr val="2d4df2"/>
          </a:solidFill>
          <a:ln/>
        </p:spPr>
        <p:txBody>
          <a:bodyPr anchor="ctr"/>
          <a:p>
            <a:pPr algn="ctr">
              <a:defRPr/>
            </a:pPr>
            <a:endParaRPr lang="ko-KR" altLang="en-US"/>
          </a:p>
        </p:txBody>
      </p:sp>
      <p:sp>
        <p:nvSpPr>
          <p:cNvPr id="5" name="Shape 3"/>
          <p:cNvSpPr/>
          <p:nvPr/>
        </p:nvSpPr>
        <p:spPr>
          <a:xfrm>
            <a:off x="7089815" y="1766054"/>
            <a:ext cx="450771" cy="450771"/>
          </a:xfrm>
          <a:prstGeom prst="roundRect">
            <a:avLst>
              <a:gd name="adj" fmla="val 66667"/>
            </a:avLst>
          </a:prstGeom>
          <a:solidFill>
            <a:srgbClr val="f3f3ff"/>
          </a:solidFill>
          <a:ln w="22860">
            <a:solidFill>
              <a:srgbClr val="2d4df2"/>
            </a:solidFill>
            <a:prstDash val="solid"/>
          </a:ln>
        </p:spPr>
        <p:txBody>
          <a:bodyPr anchor="ctr"/>
          <a:p>
            <a:pPr algn="ctr">
              <a:defRPr/>
            </a:pPr>
            <a:endParaRPr lang="ko-KR" altLang="en-US"/>
          </a:p>
        </p:txBody>
      </p:sp>
      <p:pic>
        <p:nvPicPr>
          <p:cNvPr id="6" name="Image 0" descr="preencoded.png"/>
          <p:cNvPicPr>
            <a:picLocks noChangeAspect="1"/>
          </p:cNvPicPr>
          <p:nvPr/>
        </p:nvPicPr>
        <p:blipFill rotWithShape="1">
          <a:blip r:embed="rId3"/>
          <a:stretch>
            <a:fillRect/>
          </a:stretch>
        </p:blipFill>
        <p:spPr>
          <a:xfrm>
            <a:off x="7173813" y="1814691"/>
            <a:ext cx="282773" cy="353497"/>
          </a:xfrm>
          <a:prstGeom prst="rect">
            <a:avLst/>
          </a:prstGeom>
        </p:spPr>
      </p:pic>
      <p:sp>
        <p:nvSpPr>
          <p:cNvPr id="7" name="Text 4"/>
          <p:cNvSpPr/>
          <p:nvPr/>
        </p:nvSpPr>
        <p:spPr>
          <a:xfrm>
            <a:off x="3956566" y="1740932"/>
            <a:ext cx="2356961" cy="294680"/>
          </a:xfrm>
          <a:prstGeom prst="rect">
            <a:avLst/>
          </a:prstGeom>
          <a:noFill/>
          <a:ln/>
        </p:spPr>
        <p:txBody>
          <a:bodyPr wrap="none" lIns="0" tIns="0" rIns="0" bIns="0" anchor="t"/>
          <a:lstStyle/>
          <a:p>
            <a:pPr marL="0" indent="0" algn="r">
              <a:lnSpc>
                <a:spcPts val="2300"/>
              </a:lnSpc>
              <a:buNone/>
              <a:defRPr/>
            </a:pPr>
            <a:r>
              <a:rPr lang="en-US" sz="1850">
                <a:solidFill>
                  <a:srgbClr val="00002e"/>
                </a:solidFill>
                <a:latin typeface="Nunito Semi Bold"/>
                <a:ea typeface="Nunito Semi Bold"/>
                <a:cs typeface="Nunito Semi Bold"/>
              </a:rPr>
              <a:t>프론트엔드 레이어</a:t>
            </a:r>
            <a:endParaRPr lang="en-US" sz="1850"/>
          </a:p>
        </p:txBody>
      </p:sp>
      <p:sp>
        <p:nvSpPr>
          <p:cNvPr id="8" name="Text 5"/>
          <p:cNvSpPr/>
          <p:nvPr/>
        </p:nvSpPr>
        <p:spPr>
          <a:xfrm>
            <a:off x="701159" y="2155746"/>
            <a:ext cx="5612368" cy="320516"/>
          </a:xfrm>
          <a:prstGeom prst="rect">
            <a:avLst/>
          </a:prstGeom>
          <a:noFill/>
          <a:ln/>
        </p:spPr>
        <p:txBody>
          <a:bodyPr wrap="none" lIns="0" tIns="0" rIns="0" bIns="0" anchor="t"/>
          <a:lstStyle/>
          <a:p>
            <a:pPr marL="0" indent="0" algn="r">
              <a:lnSpc>
                <a:spcPts val="2500"/>
              </a:lnSpc>
              <a:buNone/>
              <a:defRPr/>
            </a:pPr>
            <a:r>
              <a:rPr lang="en-US" sz="1550">
                <a:solidFill>
                  <a:srgbClr val="00002e"/>
                </a:solidFill>
                <a:latin typeface="PT Sans"/>
                <a:ea typeface="PT Sans"/>
                <a:cs typeface="PT Sans"/>
              </a:rPr>
              <a:t>React와 Material-UI 기반 반응형 인터페이스</a:t>
            </a:r>
            <a:endParaRPr lang="en-US" sz="1550"/>
          </a:p>
        </p:txBody>
      </p:sp>
      <p:sp>
        <p:nvSpPr>
          <p:cNvPr id="9" name="Shape 6"/>
          <p:cNvSpPr/>
          <p:nvPr/>
        </p:nvSpPr>
        <p:spPr>
          <a:xfrm>
            <a:off x="7517725" y="2981563"/>
            <a:ext cx="601028" cy="22860"/>
          </a:xfrm>
          <a:prstGeom prst="roundRect">
            <a:avLst>
              <a:gd name="adj" fmla="val 1314592"/>
            </a:avLst>
          </a:prstGeom>
          <a:solidFill>
            <a:srgbClr val="018ce1"/>
          </a:solidFill>
          <a:ln/>
        </p:spPr>
        <p:txBody>
          <a:bodyPr anchor="ctr"/>
          <a:p>
            <a:pPr algn="ctr">
              <a:defRPr/>
            </a:pPr>
            <a:endParaRPr lang="ko-KR" altLang="en-US"/>
          </a:p>
        </p:txBody>
      </p:sp>
      <p:sp>
        <p:nvSpPr>
          <p:cNvPr id="10" name="Shape 7"/>
          <p:cNvSpPr/>
          <p:nvPr/>
        </p:nvSpPr>
        <p:spPr>
          <a:xfrm>
            <a:off x="7089815" y="2767608"/>
            <a:ext cx="450771" cy="450771"/>
          </a:xfrm>
          <a:prstGeom prst="roundRect">
            <a:avLst>
              <a:gd name="adj" fmla="val 66667"/>
            </a:avLst>
          </a:prstGeom>
          <a:solidFill>
            <a:srgbClr val="f3f3ff"/>
          </a:solidFill>
          <a:ln w="22860">
            <a:solidFill>
              <a:srgbClr val="018ce1"/>
            </a:solidFill>
            <a:prstDash val="solid"/>
          </a:ln>
        </p:spPr>
        <p:txBody>
          <a:bodyPr anchor="ctr"/>
          <a:p>
            <a:pPr algn="ctr">
              <a:defRPr/>
            </a:pPr>
            <a:endParaRPr lang="ko-KR" altLang="en-US"/>
          </a:p>
        </p:txBody>
      </p:sp>
      <p:pic>
        <p:nvPicPr>
          <p:cNvPr id="11" name="Image 1" descr="preencoded.png"/>
          <p:cNvPicPr>
            <a:picLocks noChangeAspect="1"/>
          </p:cNvPicPr>
          <p:nvPr/>
        </p:nvPicPr>
        <p:blipFill rotWithShape="1">
          <a:blip r:embed="rId4"/>
          <a:stretch>
            <a:fillRect/>
          </a:stretch>
        </p:blipFill>
        <p:spPr>
          <a:xfrm>
            <a:off x="7173813" y="2816245"/>
            <a:ext cx="282773" cy="353497"/>
          </a:xfrm>
          <a:prstGeom prst="rect">
            <a:avLst/>
          </a:prstGeom>
        </p:spPr>
      </p:pic>
      <p:sp>
        <p:nvSpPr>
          <p:cNvPr id="12" name="Text 8"/>
          <p:cNvSpPr/>
          <p:nvPr/>
        </p:nvSpPr>
        <p:spPr>
          <a:xfrm>
            <a:off x="8316873" y="2742486"/>
            <a:ext cx="2356961" cy="294680"/>
          </a:xfrm>
          <a:prstGeom prst="rect">
            <a:avLst/>
          </a:prstGeom>
          <a:noFill/>
          <a:ln/>
        </p:spPr>
        <p:txBody>
          <a:bodyPr wrap="none" lIns="0" tIns="0" rIns="0" bIns="0" anchor="t"/>
          <a:lstStyle/>
          <a:p>
            <a:pPr marL="0" indent="0" algn="l">
              <a:lnSpc>
                <a:spcPts val="2300"/>
              </a:lnSpc>
              <a:buNone/>
              <a:defRPr/>
            </a:pPr>
            <a:r>
              <a:rPr lang="en-US" sz="1850">
                <a:solidFill>
                  <a:srgbClr val="00002e"/>
                </a:solidFill>
                <a:latin typeface="Nunito Semi Bold"/>
                <a:ea typeface="Nunito Semi Bold"/>
                <a:cs typeface="Nunito Semi Bold"/>
              </a:rPr>
              <a:t>API 레이어</a:t>
            </a:r>
            <a:endParaRPr lang="en-US" sz="1850"/>
          </a:p>
        </p:txBody>
      </p:sp>
      <p:sp>
        <p:nvSpPr>
          <p:cNvPr id="13" name="Text 9"/>
          <p:cNvSpPr/>
          <p:nvPr/>
        </p:nvSpPr>
        <p:spPr>
          <a:xfrm>
            <a:off x="8316873" y="3157299"/>
            <a:ext cx="5612368" cy="320516"/>
          </a:xfrm>
          <a:prstGeom prst="rect">
            <a:avLst/>
          </a:prstGeom>
          <a:noFill/>
          <a:ln/>
        </p:spPr>
        <p:txBody>
          <a:bodyPr wrap="none" lIns="0" tIns="0" rIns="0" bIns="0" anchor="t"/>
          <a:lstStyle/>
          <a:p>
            <a:pPr marL="0" indent="0" algn="l">
              <a:lnSpc>
                <a:spcPts val="2500"/>
              </a:lnSpc>
              <a:buNone/>
              <a:defRPr/>
            </a:pPr>
            <a:r>
              <a:rPr lang="en-US" sz="1550">
                <a:solidFill>
                  <a:srgbClr val="00002e"/>
                </a:solidFill>
                <a:latin typeface="PT Sans"/>
                <a:ea typeface="PT Sans"/>
                <a:cs typeface="PT Sans"/>
              </a:rPr>
              <a:t>RESTful API와 GraphQL 기반 데이터 통신</a:t>
            </a:r>
            <a:endParaRPr lang="en-US" sz="1550"/>
          </a:p>
        </p:txBody>
      </p:sp>
      <p:sp>
        <p:nvSpPr>
          <p:cNvPr id="14" name="Shape 10"/>
          <p:cNvSpPr/>
          <p:nvPr/>
        </p:nvSpPr>
        <p:spPr>
          <a:xfrm>
            <a:off x="6511647" y="3882985"/>
            <a:ext cx="601028" cy="22860"/>
          </a:xfrm>
          <a:prstGeom prst="roundRect">
            <a:avLst>
              <a:gd name="adj" fmla="val 1314592"/>
            </a:avLst>
          </a:prstGeom>
          <a:solidFill>
            <a:srgbClr val="da33bf"/>
          </a:solidFill>
          <a:ln/>
        </p:spPr>
        <p:txBody>
          <a:bodyPr anchor="ctr"/>
          <a:p>
            <a:pPr algn="ctr">
              <a:defRPr/>
            </a:pPr>
            <a:endParaRPr lang="ko-KR" altLang="en-US"/>
          </a:p>
        </p:txBody>
      </p:sp>
      <p:sp>
        <p:nvSpPr>
          <p:cNvPr id="15" name="Shape 11"/>
          <p:cNvSpPr/>
          <p:nvPr/>
        </p:nvSpPr>
        <p:spPr>
          <a:xfrm>
            <a:off x="7089815" y="3669030"/>
            <a:ext cx="450771" cy="450771"/>
          </a:xfrm>
          <a:prstGeom prst="roundRect">
            <a:avLst>
              <a:gd name="adj" fmla="val 66667"/>
            </a:avLst>
          </a:prstGeom>
          <a:solidFill>
            <a:srgbClr val="f3f3ff"/>
          </a:solidFill>
          <a:ln w="22860">
            <a:solidFill>
              <a:srgbClr val="da33bf"/>
            </a:solidFill>
            <a:prstDash val="solid"/>
          </a:ln>
        </p:spPr>
        <p:txBody>
          <a:bodyPr anchor="ctr"/>
          <a:p>
            <a:pPr algn="ctr">
              <a:defRPr/>
            </a:pPr>
            <a:endParaRPr lang="ko-KR" altLang="en-US"/>
          </a:p>
        </p:txBody>
      </p:sp>
      <p:pic>
        <p:nvPicPr>
          <p:cNvPr id="16" name="Image 2" descr="preencoded.png"/>
          <p:cNvPicPr>
            <a:picLocks noChangeAspect="1"/>
          </p:cNvPicPr>
          <p:nvPr/>
        </p:nvPicPr>
        <p:blipFill rotWithShape="1">
          <a:blip/>
          <a:stretch>
            <a:fillRect/>
          </a:stretch>
        </p:blipFill>
        <p:spPr>
          <a:xfrm>
            <a:off x="7173813" y="3717667"/>
            <a:ext cx="282773" cy="353497"/>
          </a:xfrm>
          <a:prstGeom prst="rect">
            <a:avLst/>
          </a:prstGeom>
        </p:spPr>
      </p:pic>
      <p:sp>
        <p:nvSpPr>
          <p:cNvPr id="17" name="Text 12"/>
          <p:cNvSpPr/>
          <p:nvPr/>
        </p:nvSpPr>
        <p:spPr>
          <a:xfrm>
            <a:off x="3956566" y="3643908"/>
            <a:ext cx="2356961" cy="294680"/>
          </a:xfrm>
          <a:prstGeom prst="rect">
            <a:avLst/>
          </a:prstGeom>
          <a:noFill/>
          <a:ln/>
        </p:spPr>
        <p:txBody>
          <a:bodyPr wrap="none" lIns="0" tIns="0" rIns="0" bIns="0" anchor="t"/>
          <a:lstStyle/>
          <a:p>
            <a:pPr marL="0" indent="0" algn="r">
              <a:lnSpc>
                <a:spcPts val="2300"/>
              </a:lnSpc>
              <a:buNone/>
              <a:defRPr/>
            </a:pPr>
            <a:r>
              <a:rPr lang="en-US" sz="1850">
                <a:solidFill>
                  <a:srgbClr val="00002e"/>
                </a:solidFill>
                <a:latin typeface="Nunito Semi Bold"/>
                <a:ea typeface="Nunito Semi Bold"/>
                <a:cs typeface="Nunito Semi Bold"/>
              </a:rPr>
              <a:t>AI 엔진 레이어</a:t>
            </a:r>
            <a:endParaRPr lang="en-US" sz="1850"/>
          </a:p>
        </p:txBody>
      </p:sp>
      <p:sp>
        <p:nvSpPr>
          <p:cNvPr id="18" name="Text 13"/>
          <p:cNvSpPr/>
          <p:nvPr/>
        </p:nvSpPr>
        <p:spPr>
          <a:xfrm>
            <a:off x="701159" y="4058722"/>
            <a:ext cx="5612368" cy="320516"/>
          </a:xfrm>
          <a:prstGeom prst="rect">
            <a:avLst/>
          </a:prstGeom>
          <a:noFill/>
          <a:ln/>
        </p:spPr>
        <p:txBody>
          <a:bodyPr wrap="none" lIns="0" tIns="0" rIns="0" bIns="0" anchor="t"/>
          <a:lstStyle/>
          <a:p>
            <a:pPr marL="0" indent="0" algn="r">
              <a:lnSpc>
                <a:spcPts val="2500"/>
              </a:lnSpc>
              <a:buNone/>
              <a:defRPr/>
            </a:pPr>
            <a:r>
              <a:rPr lang="en-US" sz="1550">
                <a:solidFill>
                  <a:srgbClr val="00002e"/>
                </a:solidFill>
                <a:latin typeface="PT Sans"/>
                <a:ea typeface="PT Sans"/>
                <a:cs typeface="PT Sans"/>
              </a:rPr>
              <a:t>자연어 처리 및 머신러닝 모델 활용</a:t>
            </a:r>
            <a:endParaRPr lang="en-US" sz="1550"/>
          </a:p>
        </p:txBody>
      </p:sp>
      <p:sp>
        <p:nvSpPr>
          <p:cNvPr id="19" name="Shape 14"/>
          <p:cNvSpPr/>
          <p:nvPr/>
        </p:nvSpPr>
        <p:spPr>
          <a:xfrm>
            <a:off x="7517725" y="4784527"/>
            <a:ext cx="601028" cy="22860"/>
          </a:xfrm>
          <a:prstGeom prst="roundRect">
            <a:avLst>
              <a:gd name="adj" fmla="val 1314592"/>
            </a:avLst>
          </a:prstGeom>
          <a:solidFill>
            <a:srgbClr val="2d4df2"/>
          </a:solidFill>
          <a:ln/>
        </p:spPr>
        <p:txBody>
          <a:bodyPr anchor="ctr"/>
          <a:p>
            <a:pPr algn="ctr">
              <a:defRPr/>
            </a:pPr>
            <a:endParaRPr lang="ko-KR" altLang="en-US"/>
          </a:p>
        </p:txBody>
      </p:sp>
      <p:sp>
        <p:nvSpPr>
          <p:cNvPr id="20" name="Shape 15"/>
          <p:cNvSpPr/>
          <p:nvPr/>
        </p:nvSpPr>
        <p:spPr>
          <a:xfrm>
            <a:off x="7089815" y="4570571"/>
            <a:ext cx="450771" cy="450771"/>
          </a:xfrm>
          <a:prstGeom prst="roundRect">
            <a:avLst>
              <a:gd name="adj" fmla="val 66667"/>
            </a:avLst>
          </a:prstGeom>
          <a:solidFill>
            <a:srgbClr val="f3f3ff"/>
          </a:solidFill>
          <a:ln w="22860">
            <a:solidFill>
              <a:srgbClr val="2d4df2"/>
            </a:solidFill>
            <a:prstDash val="solid"/>
          </a:ln>
        </p:spPr>
        <p:txBody>
          <a:bodyPr anchor="ctr"/>
          <a:p>
            <a:pPr algn="ctr">
              <a:defRPr/>
            </a:pPr>
            <a:endParaRPr lang="ko-KR" altLang="en-US"/>
          </a:p>
        </p:txBody>
      </p:sp>
      <p:pic>
        <p:nvPicPr>
          <p:cNvPr id="21" name="Image 3" descr="preencoded.png"/>
          <p:cNvPicPr>
            <a:picLocks noChangeAspect="1"/>
          </p:cNvPicPr>
          <p:nvPr/>
        </p:nvPicPr>
        <p:blipFill rotWithShape="1">
          <a:blip/>
          <a:stretch>
            <a:fillRect/>
          </a:stretch>
        </p:blipFill>
        <p:spPr>
          <a:xfrm>
            <a:off x="7173813" y="4619208"/>
            <a:ext cx="282773" cy="353497"/>
          </a:xfrm>
          <a:prstGeom prst="rect">
            <a:avLst/>
          </a:prstGeom>
        </p:spPr>
      </p:pic>
      <p:sp>
        <p:nvSpPr>
          <p:cNvPr id="22" name="Text 16"/>
          <p:cNvSpPr/>
          <p:nvPr/>
        </p:nvSpPr>
        <p:spPr>
          <a:xfrm>
            <a:off x="8316873" y="4545449"/>
            <a:ext cx="2356961" cy="294680"/>
          </a:xfrm>
          <a:prstGeom prst="rect">
            <a:avLst/>
          </a:prstGeom>
          <a:noFill/>
          <a:ln/>
        </p:spPr>
        <p:txBody>
          <a:bodyPr wrap="none" lIns="0" tIns="0" rIns="0" bIns="0" anchor="t"/>
          <a:lstStyle/>
          <a:p>
            <a:pPr marL="0" indent="0" algn="l">
              <a:lnSpc>
                <a:spcPts val="2300"/>
              </a:lnSpc>
              <a:buNone/>
              <a:defRPr/>
            </a:pPr>
            <a:r>
              <a:rPr lang="en-US" sz="1850">
                <a:solidFill>
                  <a:srgbClr val="00002e"/>
                </a:solidFill>
                <a:latin typeface="Nunito Semi Bold"/>
                <a:ea typeface="Nunito Semi Bold"/>
                <a:cs typeface="Nunito Semi Bold"/>
              </a:rPr>
              <a:t>데이터 레이어</a:t>
            </a:r>
            <a:endParaRPr lang="en-US" sz="1850"/>
          </a:p>
        </p:txBody>
      </p:sp>
      <p:sp>
        <p:nvSpPr>
          <p:cNvPr id="23" name="Text 17"/>
          <p:cNvSpPr/>
          <p:nvPr/>
        </p:nvSpPr>
        <p:spPr>
          <a:xfrm>
            <a:off x="8316873" y="4960263"/>
            <a:ext cx="5612368" cy="320516"/>
          </a:xfrm>
          <a:prstGeom prst="rect">
            <a:avLst/>
          </a:prstGeom>
          <a:noFill/>
          <a:ln/>
        </p:spPr>
        <p:txBody>
          <a:bodyPr wrap="none" lIns="0" tIns="0" rIns="0" bIns="0" anchor="t"/>
          <a:lstStyle/>
          <a:p>
            <a:pPr marL="0" indent="0" algn="l">
              <a:lnSpc>
                <a:spcPts val="2500"/>
              </a:lnSpc>
              <a:buNone/>
              <a:defRPr/>
            </a:pPr>
            <a:r>
              <a:rPr lang="en-US" sz="1550">
                <a:solidFill>
                  <a:srgbClr val="00002e"/>
                </a:solidFill>
                <a:latin typeface="PT Sans"/>
                <a:ea typeface="PT Sans"/>
                <a:cs typeface="PT Sans"/>
              </a:rPr>
              <a:t>MongoDB와 Redis를 활용한 데이터 관리</a:t>
            </a:r>
            <a:endParaRPr lang="en-US" sz="1550"/>
          </a:p>
        </p:txBody>
      </p:sp>
      <p:sp>
        <p:nvSpPr>
          <p:cNvPr id="24" name="Text 18"/>
          <p:cNvSpPr/>
          <p:nvPr/>
        </p:nvSpPr>
        <p:spPr>
          <a:xfrm>
            <a:off x="701159" y="6173391"/>
            <a:ext cx="13228082" cy="641033"/>
          </a:xfrm>
          <a:prstGeom prst="rect">
            <a:avLst/>
          </a:prstGeom>
          <a:noFill/>
          <a:ln/>
        </p:spPr>
        <p:txBody>
          <a:bodyPr wrap="square" lIns="0" tIns="0" rIns="0" bIns="0" anchor="t"/>
          <a:lstStyle/>
          <a:p>
            <a:pPr marL="0" indent="0" algn="l">
              <a:lnSpc>
                <a:spcPts val="2500"/>
              </a:lnSpc>
              <a:buNone/>
              <a:defRPr/>
            </a:pPr>
            <a:r>
              <a:rPr lang="en-US" sz="1550">
                <a:solidFill>
                  <a:srgbClr val="00002e"/>
                </a:solidFill>
                <a:latin typeface="PT Sans"/>
                <a:ea typeface="PT Sans"/>
                <a:cs typeface="PT Sans"/>
              </a:rPr>
              <a:t>시스템 아키텍처는 확장성과 유연성을 고려한 마이크로서비스 기반으로 설계되었습니다. 각 기능별 모듈은 독립적으로 개발, 배포, 스케일링이 가능하며, API 게이트웨이를 통해 통합됩니다. 이러한 접근 방식은 개발 생산성을 높이고 시스템 안정성을 강화합니다.</a:t>
            </a:r>
            <a:endParaRPr lang="en-US" sz="1550"/>
          </a:p>
        </p:txBody>
      </p:sp>
      <p:sp>
        <p:nvSpPr>
          <p:cNvPr id="25" name="Text 19"/>
          <p:cNvSpPr/>
          <p:nvPr/>
        </p:nvSpPr>
        <p:spPr>
          <a:xfrm>
            <a:off x="701159" y="7039808"/>
            <a:ext cx="13228082" cy="641033"/>
          </a:xfrm>
          <a:prstGeom prst="rect">
            <a:avLst/>
          </a:prstGeom>
          <a:noFill/>
          <a:ln/>
        </p:spPr>
        <p:txBody>
          <a:bodyPr wrap="square" lIns="0" tIns="0" rIns="0" bIns="0" anchor="t"/>
          <a:lstStyle/>
          <a:p>
            <a:pPr marL="0" indent="0" algn="l">
              <a:lnSpc>
                <a:spcPts val="2500"/>
              </a:lnSpc>
              <a:buNone/>
              <a:defRPr/>
            </a:pPr>
            <a:r>
              <a:rPr lang="en-US" sz="1550">
                <a:solidFill>
                  <a:srgbClr val="00002e"/>
                </a:solidFill>
                <a:latin typeface="PT Sans"/>
                <a:ea typeface="PT Sans"/>
                <a:cs typeface="PT Sans"/>
              </a:rPr>
              <a:t>AI 엔진은 자연어 처리(NLP), 감정 분석, 의도 분류, 엔티티 인식 등 다양한 머신러닝 모델로 구성되며, 지속적인 학습을 통해 정확도가 향상됩니다. 데이터 레이어는 고객 정보, 대화 내역, 지식 베이스를 효율적으로 관리하며, 실시간 데이터 처리와 분석을 위한 최적화된 구조를 갖추고 있습니다.</a:t>
            </a:r>
            <a:endParaRPr lang="en-US" sz="1550"/>
          </a:p>
        </p:txBody>
      </p:sp>
      <p:sp>
        <p:nvSpPr>
          <p:cNvPr id="26"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pic>
        <p:nvPicPr>
          <p:cNvPr id="27" name="Image 2" descr="preencoded.png"/>
          <p:cNvPicPr>
            <a:picLocks noChangeAspect="1"/>
          </p:cNvPicPr>
          <p:nvPr/>
        </p:nvPicPr>
        <p:blipFill rotWithShape="1">
          <a:blip r:embed="rId5"/>
          <a:stretch>
            <a:fillRect/>
          </a:stretch>
        </p:blipFill>
        <p:spPr>
          <a:xfrm>
            <a:off x="7173813" y="3713678"/>
            <a:ext cx="282773" cy="353497"/>
          </a:xfrm>
          <a:prstGeom prst="rect">
            <a:avLst/>
          </a:prstGeom>
        </p:spPr>
      </p:pic>
      <p:pic>
        <p:nvPicPr>
          <p:cNvPr id="28" name="Image 3" descr="preencoded.png"/>
          <p:cNvPicPr>
            <a:picLocks noChangeAspect="1"/>
          </p:cNvPicPr>
          <p:nvPr/>
        </p:nvPicPr>
        <p:blipFill rotWithShape="1">
          <a:blip r:embed="rId6"/>
          <a:stretch>
            <a:fillRect/>
          </a:stretch>
        </p:blipFill>
        <p:spPr>
          <a:xfrm>
            <a:off x="7173813" y="4637246"/>
            <a:ext cx="282773" cy="3534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0818" y="843677"/>
            <a:ext cx="5585936" cy="698302"/>
          </a:xfrm>
          <a:prstGeom prst="rect">
            <a:avLst/>
          </a:prstGeom>
          <a:noFill/>
          <a:ln/>
        </p:spPr>
        <p:txBody>
          <a:bodyPr wrap="none" lIns="0" tIns="0" rIns="0" bIns="0" rtlCol="0" anchor="t"/>
          <a:lstStyle/>
          <a:p>
            <a:pPr algn="l" indent="0" marL="0">
              <a:lnSpc>
                <a:spcPts val="5450"/>
              </a:lnSpc>
              <a:buNone/>
            </a:pPr>
            <a:r>
              <a:rPr lang="en-US" sz="4350" dirty="0">
                <a:solidFill>
                  <a:srgbClr val="00002E"/>
                </a:solidFill>
                <a:latin typeface="Nunito Semi Bold" pitchFamily="34" charset="0"/>
                <a:ea typeface="Nunito Semi Bold" pitchFamily="34" charset="-122"/>
                <a:cs typeface="Nunito Semi Bold" pitchFamily="34" charset="-120"/>
              </a:rPr>
              <a:t>UI/UX 디자인</a:t>
            </a:r>
            <a:endParaRPr lang="en-US" sz="4350" dirty="0"/>
          </a:p>
        </p:txBody>
      </p:sp>
      <p:sp>
        <p:nvSpPr>
          <p:cNvPr id="3" name="Text 1"/>
          <p:cNvSpPr/>
          <p:nvPr/>
        </p:nvSpPr>
        <p:spPr>
          <a:xfrm>
            <a:off x="830818" y="2135267"/>
            <a:ext cx="2792968" cy="349091"/>
          </a:xfrm>
          <a:prstGeom prst="rect">
            <a:avLst/>
          </a:prstGeom>
          <a:noFill/>
          <a:ln/>
        </p:spPr>
        <p:txBody>
          <a:bodyPr wrap="none" lIns="0" tIns="0" rIns="0" bIns="0" rtlCol="0" anchor="t"/>
          <a:lstStyle/>
          <a:p>
            <a:pPr algn="l" indent="0" marL="0">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UI 디자인 원칙</a:t>
            </a:r>
            <a:endParaRPr lang="en-US" sz="2150" dirty="0"/>
          </a:p>
        </p:txBody>
      </p:sp>
      <p:sp>
        <p:nvSpPr>
          <p:cNvPr id="4" name="Text 2"/>
          <p:cNvSpPr/>
          <p:nvPr/>
        </p:nvSpPr>
        <p:spPr>
          <a:xfrm>
            <a:off x="830818" y="2721650"/>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일관된 디자인 시스템 적용</a:t>
            </a:r>
            <a:endParaRPr lang="en-US" sz="1850" dirty="0"/>
          </a:p>
        </p:txBody>
      </p:sp>
      <p:sp>
        <p:nvSpPr>
          <p:cNvPr id="5" name="Text 3"/>
          <p:cNvSpPr/>
          <p:nvPr/>
        </p:nvSpPr>
        <p:spPr>
          <a:xfrm>
            <a:off x="830818" y="3184446"/>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직관적인 내비게이션 구조</a:t>
            </a:r>
            <a:endParaRPr lang="en-US" sz="1850" dirty="0"/>
          </a:p>
        </p:txBody>
      </p:sp>
      <p:sp>
        <p:nvSpPr>
          <p:cNvPr id="6" name="Text 4"/>
          <p:cNvSpPr/>
          <p:nvPr/>
        </p:nvSpPr>
        <p:spPr>
          <a:xfrm>
            <a:off x="830818" y="3647242"/>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색상 대비를 통한 가독성 확보</a:t>
            </a:r>
            <a:endParaRPr lang="en-US" sz="1850" dirty="0"/>
          </a:p>
        </p:txBody>
      </p:sp>
      <p:sp>
        <p:nvSpPr>
          <p:cNvPr id="7" name="Text 5"/>
          <p:cNvSpPr/>
          <p:nvPr/>
        </p:nvSpPr>
        <p:spPr>
          <a:xfrm>
            <a:off x="830818" y="4110038"/>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반응형 디자인으로 다양한 기기 지원</a:t>
            </a:r>
            <a:endParaRPr lang="en-US" sz="1850" dirty="0"/>
          </a:p>
        </p:txBody>
      </p:sp>
      <p:sp>
        <p:nvSpPr>
          <p:cNvPr id="8" name="Text 6"/>
          <p:cNvSpPr/>
          <p:nvPr/>
        </p:nvSpPr>
        <p:spPr>
          <a:xfrm>
            <a:off x="5353883" y="2135267"/>
            <a:ext cx="2792968" cy="349091"/>
          </a:xfrm>
          <a:prstGeom prst="rect">
            <a:avLst/>
          </a:prstGeom>
          <a:noFill/>
          <a:ln/>
        </p:spPr>
        <p:txBody>
          <a:bodyPr wrap="none" lIns="0" tIns="0" rIns="0" bIns="0" rtlCol="0" anchor="t"/>
          <a:lstStyle/>
          <a:p>
            <a:pPr algn="l" indent="0" marL="0">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사용자 경험 향상 전략</a:t>
            </a:r>
            <a:endParaRPr lang="en-US" sz="2150" dirty="0"/>
          </a:p>
        </p:txBody>
      </p:sp>
      <p:sp>
        <p:nvSpPr>
          <p:cNvPr id="9" name="Text 7"/>
          <p:cNvSpPr/>
          <p:nvPr/>
        </p:nvSpPr>
        <p:spPr>
          <a:xfrm>
            <a:off x="5353883" y="2721650"/>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대화 맥락 유지 및 자연스러운 흐름</a:t>
            </a:r>
            <a:endParaRPr lang="en-US" sz="1850" dirty="0"/>
          </a:p>
        </p:txBody>
      </p:sp>
      <p:sp>
        <p:nvSpPr>
          <p:cNvPr id="10" name="Text 8"/>
          <p:cNvSpPr/>
          <p:nvPr/>
        </p:nvSpPr>
        <p:spPr>
          <a:xfrm>
            <a:off x="5353883" y="3184446"/>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페르소나 기반 인터랙션 설계</a:t>
            </a:r>
            <a:endParaRPr lang="en-US" sz="1850" dirty="0"/>
          </a:p>
        </p:txBody>
      </p:sp>
      <p:sp>
        <p:nvSpPr>
          <p:cNvPr id="11" name="Text 9"/>
          <p:cNvSpPr/>
          <p:nvPr/>
        </p:nvSpPr>
        <p:spPr>
          <a:xfrm>
            <a:off x="5353883" y="3647242"/>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마이크로 인터랙션을 통한 피드백</a:t>
            </a:r>
            <a:endParaRPr lang="en-US" sz="1850" dirty="0"/>
          </a:p>
        </p:txBody>
      </p:sp>
      <p:sp>
        <p:nvSpPr>
          <p:cNvPr id="12" name="Text 10"/>
          <p:cNvSpPr/>
          <p:nvPr/>
        </p:nvSpPr>
        <p:spPr>
          <a:xfrm>
            <a:off x="5353883" y="4110038"/>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진행 상황 시각화로 투명성 제공</a:t>
            </a:r>
            <a:endParaRPr lang="en-US" sz="1850" dirty="0"/>
          </a:p>
        </p:txBody>
      </p:sp>
      <p:sp>
        <p:nvSpPr>
          <p:cNvPr id="13" name="Text 11"/>
          <p:cNvSpPr/>
          <p:nvPr/>
        </p:nvSpPr>
        <p:spPr>
          <a:xfrm>
            <a:off x="9876949" y="2135267"/>
            <a:ext cx="2792968" cy="349091"/>
          </a:xfrm>
          <a:prstGeom prst="rect">
            <a:avLst/>
          </a:prstGeom>
          <a:noFill/>
          <a:ln/>
        </p:spPr>
        <p:txBody>
          <a:bodyPr wrap="none" lIns="0" tIns="0" rIns="0" bIns="0" rtlCol="0" anchor="t"/>
          <a:lstStyle/>
          <a:p>
            <a:pPr algn="l" indent="0" marL="0">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접근성 고려사항</a:t>
            </a:r>
            <a:endParaRPr lang="en-US" sz="2150" dirty="0"/>
          </a:p>
        </p:txBody>
      </p:sp>
      <p:sp>
        <p:nvSpPr>
          <p:cNvPr id="14" name="Text 12"/>
          <p:cNvSpPr/>
          <p:nvPr/>
        </p:nvSpPr>
        <p:spPr>
          <a:xfrm>
            <a:off x="9876949" y="2721650"/>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WCAG 2.1 AA 기준 준수</a:t>
            </a:r>
            <a:endParaRPr lang="en-US" sz="1850" dirty="0"/>
          </a:p>
        </p:txBody>
      </p:sp>
      <p:sp>
        <p:nvSpPr>
          <p:cNvPr id="15" name="Text 13"/>
          <p:cNvSpPr/>
          <p:nvPr/>
        </p:nvSpPr>
        <p:spPr>
          <a:xfrm>
            <a:off x="9876949" y="3184446"/>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스크린 리더 호환성 보장</a:t>
            </a:r>
            <a:endParaRPr lang="en-US" sz="1850" dirty="0"/>
          </a:p>
        </p:txBody>
      </p:sp>
      <p:sp>
        <p:nvSpPr>
          <p:cNvPr id="16" name="Text 14"/>
          <p:cNvSpPr/>
          <p:nvPr/>
        </p:nvSpPr>
        <p:spPr>
          <a:xfrm>
            <a:off x="9876949" y="3647242"/>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키보드 네비게이션 지원</a:t>
            </a:r>
            <a:endParaRPr lang="en-US" sz="1850" dirty="0"/>
          </a:p>
        </p:txBody>
      </p:sp>
      <p:sp>
        <p:nvSpPr>
          <p:cNvPr id="17" name="Text 15"/>
          <p:cNvSpPr/>
          <p:nvPr/>
        </p:nvSpPr>
        <p:spPr>
          <a:xfrm>
            <a:off x="9876949" y="4110038"/>
            <a:ext cx="3936325" cy="379809"/>
          </a:xfrm>
          <a:prstGeom prst="rect">
            <a:avLst/>
          </a:prstGeom>
          <a:noFill/>
          <a:ln/>
        </p:spPr>
        <p:txBody>
          <a:bodyPr wrap="none" lIns="0" tIns="0" rIns="0" bIns="0" rtlCol="0" anchor="t"/>
          <a:lstStyle/>
          <a:p>
            <a:pPr algn="l" marL="342900" indent="-342900">
              <a:lnSpc>
                <a:spcPts val="2950"/>
              </a:lnSpc>
              <a:buSzPct val="100000"/>
              <a:buChar char="•"/>
            </a:pPr>
            <a:r>
              <a:rPr lang="en-US" sz="1850" dirty="0">
                <a:solidFill>
                  <a:srgbClr val="00002E"/>
                </a:solidFill>
                <a:latin typeface="PT Sans" pitchFamily="34" charset="0"/>
                <a:ea typeface="PT Sans" pitchFamily="34" charset="-122"/>
                <a:cs typeface="PT Sans" pitchFamily="34" charset="-120"/>
              </a:rPr>
              <a:t>고대비 모드 및 폰트 크기 조절</a:t>
            </a:r>
            <a:endParaRPr lang="en-US" sz="1850" dirty="0"/>
          </a:p>
        </p:txBody>
      </p:sp>
      <p:sp>
        <p:nvSpPr>
          <p:cNvPr id="18" name="Text 16"/>
          <p:cNvSpPr/>
          <p:nvPr/>
        </p:nvSpPr>
        <p:spPr>
          <a:xfrm>
            <a:off x="830818" y="4839891"/>
            <a:ext cx="12968764" cy="1139428"/>
          </a:xfrm>
          <a:prstGeom prst="rect">
            <a:avLst/>
          </a:prstGeom>
          <a:noFill/>
          <a:ln/>
        </p:spPr>
        <p:txBody>
          <a:bodyPr wrap="square" lIns="0" tIns="0" rIns="0" bIns="0" rtlCol="0" anchor="t"/>
          <a:lstStyle/>
          <a:p>
            <a:pPr algn="l" indent="0" marL="0">
              <a:lnSpc>
                <a:spcPts val="2950"/>
              </a:lnSpc>
              <a:buNone/>
            </a:pPr>
            <a:r>
              <a:rPr lang="en-US" sz="1850" dirty="0">
                <a:solidFill>
                  <a:srgbClr val="00002E"/>
                </a:solidFill>
                <a:latin typeface="PT Sans" pitchFamily="34" charset="0"/>
                <a:ea typeface="PT Sans" pitchFamily="34" charset="-122"/>
                <a:cs typeface="PT Sans" pitchFamily="34" charset="-120"/>
              </a:rPr>
              <a:t>UI/UX 디자인은 사용자 중심 설계 방법론을 바탕으로 개발되었습니다. 실제 사용자 테스트와 피드백을 통해 지속적으로 개선되는 반복적 디자인 프로세스를 적용하였으며, 모든 사용자 인터페이스는 한국인의 디지털 사용 패턴과 문화적 특성을 고려하여 최적화되었습니다.</a:t>
            </a:r>
            <a:endParaRPr lang="en-US" sz="1850" dirty="0"/>
          </a:p>
        </p:txBody>
      </p:sp>
      <p:sp>
        <p:nvSpPr>
          <p:cNvPr id="19" name="Text 17"/>
          <p:cNvSpPr/>
          <p:nvPr/>
        </p:nvSpPr>
        <p:spPr>
          <a:xfrm>
            <a:off x="830818" y="6246376"/>
            <a:ext cx="12968764" cy="1139428"/>
          </a:xfrm>
          <a:prstGeom prst="rect">
            <a:avLst/>
          </a:prstGeom>
          <a:noFill/>
          <a:ln/>
        </p:spPr>
        <p:txBody>
          <a:bodyPr wrap="square" lIns="0" tIns="0" rIns="0" bIns="0" rtlCol="0" anchor="t"/>
          <a:lstStyle/>
          <a:p>
            <a:pPr algn="l" indent="0" marL="0">
              <a:lnSpc>
                <a:spcPts val="2950"/>
              </a:lnSpc>
              <a:buNone/>
            </a:pPr>
            <a:r>
              <a:rPr lang="en-US" sz="1850" dirty="0">
                <a:solidFill>
                  <a:srgbClr val="00002E"/>
                </a:solidFill>
                <a:latin typeface="PT Sans" pitchFamily="34" charset="0"/>
                <a:ea typeface="PT Sans" pitchFamily="34" charset="-122"/>
                <a:cs typeface="PT Sans" pitchFamily="34" charset="-120"/>
              </a:rPr>
              <a:t>챗봇의 경우, 단순한 텍스트 기반 인터페이스를 넘어 이해하기 쉬운 시각적 요소와 인터랙티브 컴포넌트를 활용하여 복잡한 정보를 효과적으로 전달합니다. 모든 화면은 사용자의 인지 부하를 최소화하도록 설계되어, 직관적으로 원하는 정보와 기능에 접근할 수 있습니다.</a:t>
            </a:r>
            <a:endParaRPr lang="en-US" sz="1850" dirty="0"/>
          </a:p>
        </p:txBody>
      </p:sp>
      <p:sp>
        <p:nvSpPr>
          <p:cNvPr id="20" name=""/>
          <p:cNvSpPr/>
          <p:nvPr/>
        </p:nvSpPr>
        <p:spPr>
          <a:xfrm>
            <a:off x="12822604" y="7698888"/>
            <a:ext cx="1685680" cy="530712"/>
          </a:xfrm>
          <a:prstGeom prst="rect">
            <a:avLst/>
          </a:prstGeom>
          <a:solidFill>
            <a:srgbClr val="f3f3ff">
              <a:alpha val="100000"/>
            </a:srgbClr>
          </a:solidFill>
          <a:ln w="19050" cap="flat" cmpd="sng" algn="ctr">
            <a:noFill/>
            <a:prstDash val="solid"/>
          </a:ln>
        </p:spPr>
        <p:txBody>
          <a:bodyPr anchor="ctr"/>
          <a:p>
            <a:pPr algn="ctr">
              <a:defRPr/>
            </a:pPr>
            <a:endParaRPr lang="ko-KR" altLang="en-US">
              <a:solidFill>
                <a:srgbClr val="ffffff"/>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PptxGenJS</ep:Company>
  <ep:Words>966</ep:Words>
  <ep:PresentationFormat>On-screen Show (16:9)</ep:PresentationFormat>
  <ep:Paragraphs>125</ep:Paragraphs>
  <ep:Slides>11</ep:Slides>
  <ep:Notes>11</ep:Notes>
  <ep:TotalTime>0</ep:TotalTime>
  <ep:HiddenSlides>0</ep:HiddenSlides>
  <ep:MMClips>0</ep:MMClips>
  <ep:HeadingPairs>
    <vt:vector size="4" baseType="variant">
      <vt:variant>
        <vt:lpstr>테마</vt:lpstr>
      </vt:variant>
      <vt:variant>
        <vt:i4>1</vt:i4>
      </vt:variant>
      <vt:variant>
        <vt:lpstr>슬라이드 제목</vt:lpstr>
      </vt:variant>
      <vt:variant>
        <vt:i4>11</vt:i4>
      </vt:variant>
    </vt:vector>
  </ep:HeadingPairs>
  <ep:TitlesOfParts>
    <vt:vector size="12"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2025-04-25T00:29:56.000</dcterms:created>
  <dc:creator>PptxGenJS</dc:creator>
  <cp:lastModifiedBy>User</cp:lastModifiedBy>
  <dcterms:modified xsi:type="dcterms:W3CDTF">2025-04-25T03:06:27.203</dcterms:modified>
  <cp:revision>11</cp:revision>
  <dc:subject>PptxGenJS Presentation</dc:subject>
  <dc:title>PptxGenJS Presentation</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