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Roboto" panose="020B0604020202020204" charset="0"/>
      <p:regular r:id="rId35"/>
      <p:bold r:id="rId36"/>
      <p:italic r:id="rId37"/>
      <p:boldItalic r:id="rId38"/>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4365357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5185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84355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31606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26274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61941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32971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63072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88928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66103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31100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48887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75933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08054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6874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7654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43546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30446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90439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37079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26801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51350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34833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47790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12399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49967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41771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54703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3480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85700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flipH="1">
            <a:off x="8246400" y="4245925"/>
            <a:ext cx="897599" cy="897599"/>
          </a:xfrm>
          <a:prstGeom prst="rtTriangle">
            <a:avLst/>
          </a:prstGeom>
          <a:solidFill>
            <a:schemeClr val="lt1"/>
          </a:solidFill>
          <a:ln>
            <a:noFill/>
          </a:ln>
        </p:spPr>
        <p:txBody>
          <a:bodyPr lIns="91425" tIns="91425" rIns="91425" bIns="91425" anchor="ctr" anchorCtr="0">
            <a:noAutofit/>
          </a:bodyPr>
          <a:lstStyle/>
          <a:p>
            <a:pPr>
              <a:spcBef>
                <a:spcPts val="0"/>
              </a:spcBef>
              <a:buNone/>
            </a:pPr>
            <a:endParaRPr/>
          </a:p>
        </p:txBody>
      </p:sp>
      <p:sp>
        <p:nvSpPr>
          <p:cNvPr id="10" name="Shape 10"/>
          <p:cNvSpPr/>
          <p:nvPr/>
        </p:nvSpPr>
        <p:spPr>
          <a:xfrm flipH="1">
            <a:off x="8246400" y="4245875"/>
            <a:ext cx="897599" cy="897599"/>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a:spcBef>
                <a:spcPts val="0"/>
              </a:spcBef>
              <a:buNone/>
            </a:pPr>
            <a:endParaRPr/>
          </a:p>
        </p:txBody>
      </p:sp>
      <p:sp>
        <p:nvSpPr>
          <p:cNvPr id="11" name="Shape 11"/>
          <p:cNvSpPr txBox="1">
            <a:spLocks noGrp="1"/>
          </p:cNvSpPr>
          <p:nvPr>
            <p:ph type="ctrTitle"/>
          </p:nvPr>
        </p:nvSpPr>
        <p:spPr>
          <a:xfrm>
            <a:off x="390525" y="1819275"/>
            <a:ext cx="8222100" cy="933599"/>
          </a:xfrm>
          <a:prstGeom prst="rect">
            <a:avLst/>
          </a:prstGeom>
        </p:spPr>
        <p:txBody>
          <a:bodyPr lIns="91425" tIns="91425" rIns="91425" bIns="91425" anchor="b" anchorCtr="0"/>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a:endParaRPr/>
          </a:p>
        </p:txBody>
      </p:sp>
      <p:sp>
        <p:nvSpPr>
          <p:cNvPr id="12" name="Shape 12"/>
          <p:cNvSpPr txBox="1">
            <a:spLocks noGrp="1"/>
          </p:cNvSpPr>
          <p:nvPr>
            <p:ph type="subTitle" idx="1"/>
          </p:nvPr>
        </p:nvSpPr>
        <p:spPr>
          <a:xfrm>
            <a:off x="390525" y="2789130"/>
            <a:ext cx="8222100" cy="432899"/>
          </a:xfrm>
          <a:prstGeom prst="rect">
            <a:avLst/>
          </a:prstGeom>
        </p:spPr>
        <p:txBody>
          <a:bodyPr lIns="91425" tIns="91425" rIns="91425" bIns="91425" anchor="t" anchorCtr="0"/>
          <a:lstStyle>
            <a:lvl1pPr>
              <a:lnSpc>
                <a:spcPct val="100000"/>
              </a:lnSpc>
              <a:spcBef>
                <a:spcPts val="0"/>
              </a:spcBef>
              <a:spcAft>
                <a:spcPts val="0"/>
              </a:spcAft>
              <a:buClr>
                <a:schemeClr val="lt1"/>
              </a:buClr>
              <a:buNone/>
              <a:defRPr>
                <a:solidFill>
                  <a:schemeClr val="lt1"/>
                </a:solidFill>
              </a:defRPr>
            </a:lvl1pPr>
            <a:lvl2pPr>
              <a:lnSpc>
                <a:spcPct val="100000"/>
              </a:lnSpc>
              <a:spcBef>
                <a:spcPts val="0"/>
              </a:spcBef>
              <a:spcAft>
                <a:spcPts val="0"/>
              </a:spcAft>
              <a:buClr>
                <a:schemeClr val="lt1"/>
              </a:buClr>
              <a:buSzPct val="100000"/>
              <a:buNone/>
              <a:defRPr sz="1800">
                <a:solidFill>
                  <a:schemeClr val="lt1"/>
                </a:solidFill>
              </a:defRPr>
            </a:lvl2pPr>
            <a:lvl3pPr>
              <a:lnSpc>
                <a:spcPct val="100000"/>
              </a:lnSpc>
              <a:spcBef>
                <a:spcPts val="0"/>
              </a:spcBef>
              <a:spcAft>
                <a:spcPts val="0"/>
              </a:spcAft>
              <a:buClr>
                <a:schemeClr val="lt1"/>
              </a:buClr>
              <a:buSzPct val="100000"/>
              <a:buNone/>
              <a:defRPr sz="1800">
                <a:solidFill>
                  <a:schemeClr val="lt1"/>
                </a:solidFill>
              </a:defRPr>
            </a:lvl3pPr>
            <a:lvl4pPr>
              <a:lnSpc>
                <a:spcPct val="100000"/>
              </a:lnSpc>
              <a:spcBef>
                <a:spcPts val="0"/>
              </a:spcBef>
              <a:spcAft>
                <a:spcPts val="0"/>
              </a:spcAft>
              <a:buClr>
                <a:schemeClr val="lt1"/>
              </a:buClr>
              <a:buSzPct val="100000"/>
              <a:buNone/>
              <a:defRPr sz="1800">
                <a:solidFill>
                  <a:schemeClr val="lt1"/>
                </a:solidFill>
              </a:defRPr>
            </a:lvl4pPr>
            <a:lvl5pPr>
              <a:lnSpc>
                <a:spcPct val="100000"/>
              </a:lnSpc>
              <a:spcBef>
                <a:spcPts val="0"/>
              </a:spcBef>
              <a:spcAft>
                <a:spcPts val="0"/>
              </a:spcAft>
              <a:buClr>
                <a:schemeClr val="lt1"/>
              </a:buClr>
              <a:buSzPct val="100000"/>
              <a:buNone/>
              <a:defRPr sz="1800">
                <a:solidFill>
                  <a:schemeClr val="lt1"/>
                </a:solidFill>
              </a:defRPr>
            </a:lvl5pPr>
            <a:lvl6pPr>
              <a:lnSpc>
                <a:spcPct val="100000"/>
              </a:lnSpc>
              <a:spcBef>
                <a:spcPts val="0"/>
              </a:spcBef>
              <a:spcAft>
                <a:spcPts val="0"/>
              </a:spcAft>
              <a:buClr>
                <a:schemeClr val="lt1"/>
              </a:buClr>
              <a:buSzPct val="100000"/>
              <a:buNone/>
              <a:defRPr sz="1800">
                <a:solidFill>
                  <a:schemeClr val="lt1"/>
                </a:solidFill>
              </a:defRPr>
            </a:lvl6pPr>
            <a:lvl7pPr>
              <a:lnSpc>
                <a:spcPct val="100000"/>
              </a:lnSpc>
              <a:spcBef>
                <a:spcPts val="0"/>
              </a:spcBef>
              <a:spcAft>
                <a:spcPts val="0"/>
              </a:spcAft>
              <a:buClr>
                <a:schemeClr val="lt1"/>
              </a:buClr>
              <a:buSzPct val="100000"/>
              <a:buNone/>
              <a:defRPr sz="1800">
                <a:solidFill>
                  <a:schemeClr val="lt1"/>
                </a:solidFill>
              </a:defRPr>
            </a:lvl7pPr>
            <a:lvl8pPr>
              <a:lnSpc>
                <a:spcPct val="100000"/>
              </a:lnSpc>
              <a:spcBef>
                <a:spcPts val="0"/>
              </a:spcBef>
              <a:spcAft>
                <a:spcPts val="0"/>
              </a:spcAft>
              <a:buClr>
                <a:schemeClr val="lt1"/>
              </a:buClr>
              <a:buSzPct val="100000"/>
              <a:buNone/>
              <a:defRPr sz="1800">
                <a:solidFill>
                  <a:schemeClr val="lt1"/>
                </a:solidFill>
              </a:defRPr>
            </a:lvl8pPr>
            <a:lvl9pPr>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3" name="Shape 1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75500" y="1258525"/>
            <a:ext cx="8222100" cy="1963500"/>
          </a:xfrm>
          <a:prstGeom prst="rect">
            <a:avLst/>
          </a:prstGeom>
        </p:spPr>
        <p:txBody>
          <a:bodyPr lIns="91425" tIns="91425" rIns="91425" bIns="91425" anchor="b" anchorCtr="0"/>
          <a:lstStyle>
            <a:lvl1pPr algn="ctr">
              <a:spcBef>
                <a:spcPts val="0"/>
              </a:spcBef>
              <a:buClr>
                <a:schemeClr val="dk2"/>
              </a:buClr>
              <a:buSzPct val="100000"/>
              <a:defRPr sz="12000">
                <a:solidFill>
                  <a:schemeClr val="dk2"/>
                </a:solidFill>
              </a:defRPr>
            </a:lvl1pPr>
            <a:lvl2pPr algn="ctr">
              <a:spcBef>
                <a:spcPts val="0"/>
              </a:spcBef>
              <a:buClr>
                <a:schemeClr val="dk2"/>
              </a:buClr>
              <a:buSzPct val="100000"/>
              <a:defRPr sz="12000">
                <a:solidFill>
                  <a:schemeClr val="dk2"/>
                </a:solidFill>
              </a:defRPr>
            </a:lvl2pPr>
            <a:lvl3pPr algn="ctr">
              <a:spcBef>
                <a:spcPts val="0"/>
              </a:spcBef>
              <a:buClr>
                <a:schemeClr val="dk2"/>
              </a:buClr>
              <a:buSzPct val="100000"/>
              <a:defRPr sz="12000">
                <a:solidFill>
                  <a:schemeClr val="dk2"/>
                </a:solidFill>
              </a:defRPr>
            </a:lvl3pPr>
            <a:lvl4pPr algn="ctr">
              <a:spcBef>
                <a:spcPts val="0"/>
              </a:spcBef>
              <a:buClr>
                <a:schemeClr val="dk2"/>
              </a:buClr>
              <a:buSzPct val="100000"/>
              <a:defRPr sz="12000">
                <a:solidFill>
                  <a:schemeClr val="dk2"/>
                </a:solidFill>
              </a:defRPr>
            </a:lvl4pPr>
            <a:lvl5pPr algn="ctr">
              <a:spcBef>
                <a:spcPts val="0"/>
              </a:spcBef>
              <a:buClr>
                <a:schemeClr val="dk2"/>
              </a:buClr>
              <a:buSzPct val="100000"/>
              <a:defRPr sz="12000">
                <a:solidFill>
                  <a:schemeClr val="dk2"/>
                </a:solidFill>
              </a:defRPr>
            </a:lvl5pPr>
            <a:lvl6pPr algn="ctr">
              <a:spcBef>
                <a:spcPts val="0"/>
              </a:spcBef>
              <a:buClr>
                <a:schemeClr val="dk2"/>
              </a:buClr>
              <a:buSzPct val="100000"/>
              <a:defRPr sz="12000">
                <a:solidFill>
                  <a:schemeClr val="dk2"/>
                </a:solidFill>
              </a:defRPr>
            </a:lvl6pPr>
            <a:lvl7pPr algn="ctr">
              <a:spcBef>
                <a:spcPts val="0"/>
              </a:spcBef>
              <a:buClr>
                <a:schemeClr val="dk2"/>
              </a:buClr>
              <a:buSzPct val="100000"/>
              <a:defRPr sz="12000">
                <a:solidFill>
                  <a:schemeClr val="dk2"/>
                </a:solidFill>
              </a:defRPr>
            </a:lvl7pPr>
            <a:lvl8pPr algn="ctr">
              <a:spcBef>
                <a:spcPts val="0"/>
              </a:spcBef>
              <a:buClr>
                <a:schemeClr val="dk2"/>
              </a:buClr>
              <a:buSzPct val="100000"/>
              <a:defRPr sz="12000">
                <a:solidFill>
                  <a:schemeClr val="dk2"/>
                </a:solidFill>
              </a:defRPr>
            </a:lvl8pPr>
            <a:lvl9pPr algn="ctr">
              <a:spcBef>
                <a:spcPts val="0"/>
              </a:spcBef>
              <a:buClr>
                <a:schemeClr val="dk2"/>
              </a:buClr>
              <a:buSzPct val="100000"/>
              <a:defRPr sz="12000">
                <a:solidFill>
                  <a:schemeClr val="dk2"/>
                </a:solidFill>
              </a:defRPr>
            </a:lvl9pPr>
          </a:lstStyle>
          <a:p>
            <a:endParaRPr/>
          </a:p>
        </p:txBody>
      </p:sp>
      <p:sp>
        <p:nvSpPr>
          <p:cNvPr id="58" name="Shape 58"/>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59" name="Shape 59"/>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60950" y="2065350"/>
            <a:ext cx="8222100" cy="1012799"/>
          </a:xfrm>
          <a:prstGeom prst="rect">
            <a:avLst/>
          </a:prstGeom>
        </p:spPr>
        <p:txBody>
          <a:bodyPr lIns="91425" tIns="91425" rIns="91425" bIns="91425" anchor="ctr" anchorCtr="0"/>
          <a:lstStyle>
            <a:lvl1pPr>
              <a:spcBef>
                <a:spcPts val="0"/>
              </a:spcBef>
              <a:buSzPct val="100000"/>
              <a:defRPr sz="4200"/>
            </a:lvl1pPr>
            <a:lvl2pPr>
              <a:spcBef>
                <a:spcPts val="0"/>
              </a:spcBef>
              <a:buSzPct val="100000"/>
              <a:defRPr sz="4200"/>
            </a:lvl2pPr>
            <a:lvl3pPr>
              <a:spcBef>
                <a:spcPts val="0"/>
              </a:spcBef>
              <a:buSzPct val="100000"/>
              <a:defRPr sz="4200"/>
            </a:lvl3pPr>
            <a:lvl4pPr>
              <a:spcBef>
                <a:spcPts val="0"/>
              </a:spcBef>
              <a:buSzPct val="100000"/>
              <a:defRPr sz="4200"/>
            </a:lvl4pPr>
            <a:lvl5pPr>
              <a:spcBef>
                <a:spcPts val="0"/>
              </a:spcBef>
              <a:buSzPct val="100000"/>
              <a:defRPr sz="4200"/>
            </a:lvl5pPr>
            <a:lvl6pPr>
              <a:spcBef>
                <a:spcPts val="0"/>
              </a:spcBef>
              <a:buSzPct val="100000"/>
              <a:defRPr sz="4200"/>
            </a:lvl6pPr>
            <a:lvl7pPr>
              <a:spcBef>
                <a:spcPts val="0"/>
              </a:spcBef>
              <a:buSzPct val="100000"/>
              <a:defRPr sz="4200"/>
            </a:lvl7pPr>
            <a:lvl8pPr>
              <a:spcBef>
                <a:spcPts val="0"/>
              </a:spcBef>
              <a:buSzPct val="100000"/>
              <a:defRPr sz="4200"/>
            </a:lvl8pPr>
            <a:lvl9pPr>
              <a:spcBef>
                <a:spcPts val="0"/>
              </a:spcBef>
              <a:buSzPct val="100000"/>
              <a:defRPr sz="4200"/>
            </a:lvl9pPr>
          </a:lstStyle>
          <a:p>
            <a:endParaRPr/>
          </a:p>
        </p:txBody>
      </p:sp>
      <p:sp>
        <p:nvSpPr>
          <p:cNvPr id="16" name="Shape 16"/>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19" name="Shape 1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20" name="Shape 20"/>
          <p:cNvSpPr txBox="1">
            <a:spLocks noGrp="1"/>
          </p:cNvSpPr>
          <p:nvPr>
            <p:ph type="title"/>
          </p:nvPr>
        </p:nvSpPr>
        <p:spPr>
          <a:xfrm>
            <a:off x="471900" y="738725"/>
            <a:ext cx="8222100" cy="7676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25" name="Shape 2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26" name="Shape 26"/>
          <p:cNvSpPr txBox="1">
            <a:spLocks noGrp="1"/>
          </p:cNvSpPr>
          <p:nvPr>
            <p:ph type="title"/>
          </p:nvPr>
        </p:nvSpPr>
        <p:spPr>
          <a:xfrm>
            <a:off x="471900" y="738725"/>
            <a:ext cx="8222100" cy="7676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txBox="1">
            <a:spLocks noGrp="1"/>
          </p:cNvSpPr>
          <p:nvPr>
            <p:ph type="body" idx="1"/>
          </p:nvPr>
        </p:nvSpPr>
        <p:spPr>
          <a:xfrm>
            <a:off x="471900" y="1919075"/>
            <a:ext cx="3999899" cy="27102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8" name="Shape 28"/>
          <p:cNvSpPr txBox="1">
            <a:spLocks noGrp="1"/>
          </p:cNvSpPr>
          <p:nvPr>
            <p:ph type="body" idx="2"/>
          </p:nvPr>
        </p:nvSpPr>
        <p:spPr>
          <a:xfrm>
            <a:off x="4694250" y="1919075"/>
            <a:ext cx="3999899" cy="27102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9" name="Shape 29"/>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p:nvPr/>
        </p:nvSpPr>
        <p:spPr>
          <a:xfrm rot="10800000" flipH="1">
            <a:off x="0" y="656399"/>
            <a:ext cx="9144000" cy="4487100"/>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32" name="Shape 3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33" name="Shape 33"/>
          <p:cNvSpPr txBox="1">
            <a:spLocks noGrp="1"/>
          </p:cNvSpPr>
          <p:nvPr>
            <p:ph type="title"/>
          </p:nvPr>
        </p:nvSpPr>
        <p:spPr>
          <a:xfrm>
            <a:off x="98250" y="16350"/>
            <a:ext cx="8826599" cy="602700"/>
          </a:xfrm>
          <a:prstGeom prst="rect">
            <a:avLst/>
          </a:prstGeom>
        </p:spPr>
        <p:txBody>
          <a:bodyPr lIns="91425" tIns="91425" rIns="91425" bIns="91425" anchor="ctr" anchorCtr="0"/>
          <a:lstStyle>
            <a:lvl1pPr>
              <a:spcBef>
                <a:spcPts val="0"/>
              </a:spcBef>
              <a:buSzPct val="100000"/>
              <a:defRPr sz="1800"/>
            </a:lvl1pPr>
            <a:lvl2pPr>
              <a:spcBef>
                <a:spcPts val="0"/>
              </a:spcBef>
              <a:buSzPct val="100000"/>
              <a:defRPr sz="1800"/>
            </a:lvl2pPr>
            <a:lvl3pPr>
              <a:spcBef>
                <a:spcPts val="0"/>
              </a:spcBef>
              <a:buSzPct val="100000"/>
              <a:defRPr sz="1800"/>
            </a:lvl3pPr>
            <a:lvl4pPr>
              <a:spcBef>
                <a:spcPts val="0"/>
              </a:spcBef>
              <a:buSzPct val="100000"/>
              <a:defRPr sz="1800"/>
            </a:lvl4pPr>
            <a:lvl5pPr>
              <a:spcBef>
                <a:spcPts val="0"/>
              </a:spcBef>
              <a:buSzPct val="100000"/>
              <a:defRPr sz="1800"/>
            </a:lvl5pPr>
            <a:lvl6pPr>
              <a:spcBef>
                <a:spcPts val="0"/>
              </a:spcBef>
              <a:buSzPct val="100000"/>
              <a:defRPr sz="1800"/>
            </a:lvl6pPr>
            <a:lvl7pPr>
              <a:spcBef>
                <a:spcPts val="0"/>
              </a:spcBef>
              <a:buSzPct val="100000"/>
              <a:defRPr sz="1800"/>
            </a:lvl7pPr>
            <a:lvl8pPr>
              <a:spcBef>
                <a:spcPts val="0"/>
              </a:spcBef>
              <a:buSzPct val="100000"/>
              <a:defRPr sz="1800"/>
            </a:lvl8pPr>
            <a:lvl9pPr>
              <a:spcBef>
                <a:spcPts val="0"/>
              </a:spcBef>
              <a:buSzPct val="100000"/>
              <a:defRPr sz="1800"/>
            </a:lvl9pPr>
          </a:lstStyle>
          <a:p>
            <a:endParaRPr/>
          </a:p>
        </p:txBody>
      </p:sp>
      <p:sp>
        <p:nvSpPr>
          <p:cNvPr id="34" name="Shape 3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5"/>
        <p:cNvGrpSpPr/>
        <p:nvPr/>
      </p:nvGrpSpPr>
      <p:grpSpPr>
        <a:xfrm>
          <a:off x="0" y="0"/>
          <a:ext cx="0" cy="0"/>
          <a:chOff x="0" y="0"/>
          <a:chExt cx="0" cy="0"/>
        </a:xfrm>
      </p:grpSpPr>
      <p:sp>
        <p:nvSpPr>
          <p:cNvPr id="36" name="Shape 36"/>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37" name="Shape 37"/>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38" name="Shape 38"/>
          <p:cNvSpPr txBox="1">
            <a:spLocks noGrp="1"/>
          </p:cNvSpPr>
          <p:nvPr>
            <p:ph type="title"/>
          </p:nvPr>
        </p:nvSpPr>
        <p:spPr>
          <a:xfrm>
            <a:off x="226077" y="357800"/>
            <a:ext cx="2807999" cy="9533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39" name="Shape 39"/>
          <p:cNvSpPr txBox="1">
            <a:spLocks noGrp="1"/>
          </p:cNvSpPr>
          <p:nvPr>
            <p:ph type="body" idx="1"/>
          </p:nvPr>
        </p:nvSpPr>
        <p:spPr>
          <a:xfrm>
            <a:off x="226075" y="1465800"/>
            <a:ext cx="2807999" cy="3163499"/>
          </a:xfrm>
          <a:prstGeom prst="rect">
            <a:avLst/>
          </a:prstGeom>
        </p:spPr>
        <p:txBody>
          <a:bodyPr lIns="91425" tIns="91425" rIns="91425" bIns="91425" anchor="t" anchorCtr="0"/>
          <a:lstStyle>
            <a:lvl1pPr>
              <a:spcBef>
                <a:spcPts val="0"/>
              </a:spcBef>
              <a:buClr>
                <a:schemeClr val="lt1"/>
              </a:buClr>
              <a:buSzPct val="100000"/>
              <a:defRPr sz="1200">
                <a:solidFill>
                  <a:schemeClr val="lt1"/>
                </a:solidFill>
              </a:defRPr>
            </a:lvl1pPr>
            <a:lvl2pPr>
              <a:spcBef>
                <a:spcPts val="0"/>
              </a:spcBef>
              <a:buClr>
                <a:schemeClr val="lt1"/>
              </a:buClr>
              <a:buSzPct val="100000"/>
              <a:defRPr sz="1200">
                <a:solidFill>
                  <a:schemeClr val="lt1"/>
                </a:solidFill>
              </a:defRPr>
            </a:lvl2pPr>
            <a:lvl3pPr>
              <a:spcBef>
                <a:spcPts val="0"/>
              </a:spcBef>
              <a:buClr>
                <a:schemeClr val="lt1"/>
              </a:buClr>
              <a:buSzPct val="100000"/>
              <a:defRPr sz="1200">
                <a:solidFill>
                  <a:schemeClr val="lt1"/>
                </a:solidFill>
              </a:defRPr>
            </a:lvl3pPr>
            <a:lvl4pPr>
              <a:spcBef>
                <a:spcPts val="0"/>
              </a:spcBef>
              <a:buClr>
                <a:schemeClr val="lt1"/>
              </a:buClr>
              <a:buSzPct val="100000"/>
              <a:defRPr sz="1200">
                <a:solidFill>
                  <a:schemeClr val="lt1"/>
                </a:solidFill>
              </a:defRPr>
            </a:lvl4pPr>
            <a:lvl5pPr>
              <a:spcBef>
                <a:spcPts val="0"/>
              </a:spcBef>
              <a:buClr>
                <a:schemeClr val="lt1"/>
              </a:buClr>
              <a:buSzPct val="100000"/>
              <a:defRPr sz="1200">
                <a:solidFill>
                  <a:schemeClr val="lt1"/>
                </a:solidFill>
              </a:defRPr>
            </a:lvl5pPr>
            <a:lvl6pPr>
              <a:spcBef>
                <a:spcPts val="0"/>
              </a:spcBef>
              <a:buClr>
                <a:schemeClr val="lt1"/>
              </a:buClr>
              <a:buSzPct val="100000"/>
              <a:defRPr sz="1200">
                <a:solidFill>
                  <a:schemeClr val="lt1"/>
                </a:solidFill>
              </a:defRPr>
            </a:lvl6pPr>
            <a:lvl7pPr>
              <a:spcBef>
                <a:spcPts val="0"/>
              </a:spcBef>
              <a:buClr>
                <a:schemeClr val="lt1"/>
              </a:buClr>
              <a:buSzPct val="100000"/>
              <a:defRPr sz="1200">
                <a:solidFill>
                  <a:schemeClr val="lt1"/>
                </a:solidFill>
              </a:defRPr>
            </a:lvl7pPr>
            <a:lvl8pPr>
              <a:spcBef>
                <a:spcPts val="0"/>
              </a:spcBef>
              <a:buClr>
                <a:schemeClr val="lt1"/>
              </a:buClr>
              <a:buSzPct val="100000"/>
              <a:defRPr sz="1200">
                <a:solidFill>
                  <a:schemeClr val="lt1"/>
                </a:solidFill>
              </a:defRPr>
            </a:lvl8pPr>
            <a:lvl9pPr>
              <a:spcBef>
                <a:spcPts val="0"/>
              </a:spcBef>
              <a:buClr>
                <a:schemeClr val="lt1"/>
              </a:buClr>
              <a:buSzPct val="100000"/>
              <a:defRPr sz="1200">
                <a:solidFill>
                  <a:schemeClr val="lt1"/>
                </a:solidFill>
              </a:defRPr>
            </a:lvl9pPr>
          </a:lstStyle>
          <a:p>
            <a:endParaRPr/>
          </a:p>
        </p:txBody>
      </p:sp>
      <p:sp>
        <p:nvSpPr>
          <p:cNvPr id="40" name="Shape 4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90250" y="488250"/>
            <a:ext cx="6227100" cy="4090800"/>
          </a:xfrm>
          <a:prstGeom prst="rect">
            <a:avLst/>
          </a:prstGeom>
        </p:spPr>
        <p:txBody>
          <a:bodyPr lIns="91425" tIns="91425" rIns="91425" bIns="91425" anchor="ctr" anchorCtr="0"/>
          <a:lstStyle>
            <a:lvl1pPr>
              <a:spcBef>
                <a:spcPts val="0"/>
              </a:spcBef>
              <a:buSzPct val="100000"/>
              <a:defRPr sz="6000"/>
            </a:lvl1pPr>
            <a:lvl2pPr>
              <a:spcBef>
                <a:spcPts val="0"/>
              </a:spcBef>
              <a:buSzPct val="100000"/>
              <a:defRPr sz="6000"/>
            </a:lvl2pPr>
            <a:lvl3pPr>
              <a:spcBef>
                <a:spcPts val="0"/>
              </a:spcBef>
              <a:buSzPct val="100000"/>
              <a:defRPr sz="6000"/>
            </a:lvl3pPr>
            <a:lvl4pPr>
              <a:spcBef>
                <a:spcPts val="0"/>
              </a:spcBef>
              <a:buSzPct val="100000"/>
              <a:defRPr sz="6000"/>
            </a:lvl4pPr>
            <a:lvl5pPr>
              <a:spcBef>
                <a:spcPts val="0"/>
              </a:spcBef>
              <a:buSzPct val="100000"/>
              <a:defRPr sz="6000"/>
            </a:lvl5pPr>
            <a:lvl6pPr>
              <a:spcBef>
                <a:spcPts val="0"/>
              </a:spcBef>
              <a:buSzPct val="100000"/>
              <a:defRPr sz="6000"/>
            </a:lvl6pPr>
            <a:lvl7pPr>
              <a:spcBef>
                <a:spcPts val="0"/>
              </a:spcBef>
              <a:buSzPct val="100000"/>
              <a:defRPr sz="6000"/>
            </a:lvl7pPr>
            <a:lvl8pPr>
              <a:spcBef>
                <a:spcPts val="0"/>
              </a:spcBef>
              <a:buSzPct val="100000"/>
              <a:defRPr sz="6000"/>
            </a:lvl8pPr>
            <a:lvl9pPr>
              <a:spcBef>
                <a:spcPts val="0"/>
              </a:spcBef>
              <a:buSzPct val="100000"/>
              <a:defRPr sz="6000"/>
            </a:lvl9pPr>
          </a:lstStyle>
          <a:p>
            <a:endParaRPr/>
          </a:p>
        </p:txBody>
      </p:sp>
      <p:sp>
        <p:nvSpPr>
          <p:cNvPr id="43" name="Shape 4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4"/>
        <p:cNvGrpSpPr/>
        <p:nvPr/>
      </p:nvGrpSpPr>
      <p:grpSpPr>
        <a:xfrm>
          <a:off x="0" y="0"/>
          <a:ext cx="0" cy="0"/>
          <a:chOff x="0" y="0"/>
          <a:chExt cx="0" cy="0"/>
        </a:xfrm>
      </p:grpSpPr>
      <p:sp>
        <p:nvSpPr>
          <p:cNvPr id="45" name="Shape 45"/>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46" name="Shape 46"/>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47" name="Shape 47"/>
          <p:cNvSpPr txBox="1">
            <a:spLocks noGrp="1"/>
          </p:cNvSpPr>
          <p:nvPr>
            <p:ph type="title"/>
          </p:nvPr>
        </p:nvSpPr>
        <p:spPr>
          <a:xfrm>
            <a:off x="265500" y="1233175"/>
            <a:ext cx="4045199" cy="1482300"/>
          </a:xfrm>
          <a:prstGeom prst="rect">
            <a:avLst/>
          </a:prstGeom>
        </p:spPr>
        <p:txBody>
          <a:bodyPr lIns="91425" tIns="91425" rIns="91425" bIns="91425" anchor="b" anchorCtr="0"/>
          <a:lstStyle>
            <a:lvl1pPr algn="ctr">
              <a:spcBef>
                <a:spcPts val="0"/>
              </a:spcBef>
              <a:buClr>
                <a:schemeClr val="dk2"/>
              </a:buClr>
              <a:buSzPct val="100000"/>
              <a:defRPr sz="4200">
                <a:solidFill>
                  <a:schemeClr val="dk2"/>
                </a:solidFill>
              </a:defRPr>
            </a:lvl1pPr>
            <a:lvl2pPr algn="ctr">
              <a:spcBef>
                <a:spcPts val="0"/>
              </a:spcBef>
              <a:buClr>
                <a:schemeClr val="dk2"/>
              </a:buClr>
              <a:buSzPct val="100000"/>
              <a:defRPr sz="4200">
                <a:solidFill>
                  <a:schemeClr val="dk2"/>
                </a:solidFill>
              </a:defRPr>
            </a:lvl2pPr>
            <a:lvl3pPr algn="ctr">
              <a:spcBef>
                <a:spcPts val="0"/>
              </a:spcBef>
              <a:buClr>
                <a:schemeClr val="dk2"/>
              </a:buClr>
              <a:buSzPct val="100000"/>
              <a:defRPr sz="4200">
                <a:solidFill>
                  <a:schemeClr val="dk2"/>
                </a:solidFill>
              </a:defRPr>
            </a:lvl3pPr>
            <a:lvl4pPr algn="ctr">
              <a:spcBef>
                <a:spcPts val="0"/>
              </a:spcBef>
              <a:buClr>
                <a:schemeClr val="dk2"/>
              </a:buClr>
              <a:buSzPct val="100000"/>
              <a:defRPr sz="4200">
                <a:solidFill>
                  <a:schemeClr val="dk2"/>
                </a:solidFill>
              </a:defRPr>
            </a:lvl4pPr>
            <a:lvl5pPr algn="ctr">
              <a:spcBef>
                <a:spcPts val="0"/>
              </a:spcBef>
              <a:buClr>
                <a:schemeClr val="dk2"/>
              </a:buClr>
              <a:buSzPct val="100000"/>
              <a:defRPr sz="4200">
                <a:solidFill>
                  <a:schemeClr val="dk2"/>
                </a:solidFill>
              </a:defRPr>
            </a:lvl5pPr>
            <a:lvl6pPr algn="ctr">
              <a:spcBef>
                <a:spcPts val="0"/>
              </a:spcBef>
              <a:buClr>
                <a:schemeClr val="dk2"/>
              </a:buClr>
              <a:buSzPct val="100000"/>
              <a:defRPr sz="4200">
                <a:solidFill>
                  <a:schemeClr val="dk2"/>
                </a:solidFill>
              </a:defRPr>
            </a:lvl6pPr>
            <a:lvl7pPr algn="ctr">
              <a:spcBef>
                <a:spcPts val="0"/>
              </a:spcBef>
              <a:buClr>
                <a:schemeClr val="dk2"/>
              </a:buClr>
              <a:buSzPct val="100000"/>
              <a:defRPr sz="4200">
                <a:solidFill>
                  <a:schemeClr val="dk2"/>
                </a:solidFill>
              </a:defRPr>
            </a:lvl7pPr>
            <a:lvl8pPr algn="ctr">
              <a:spcBef>
                <a:spcPts val="0"/>
              </a:spcBef>
              <a:buClr>
                <a:schemeClr val="dk2"/>
              </a:buClr>
              <a:buSzPct val="100000"/>
              <a:defRPr sz="4200">
                <a:solidFill>
                  <a:schemeClr val="dk2"/>
                </a:solidFill>
              </a:defRPr>
            </a:lvl8pPr>
            <a:lvl9pPr algn="ctr">
              <a:spcBef>
                <a:spcPts val="0"/>
              </a:spcBef>
              <a:buClr>
                <a:schemeClr val="dk2"/>
              </a:buClr>
              <a:buSzPct val="100000"/>
              <a:defRPr sz="4200">
                <a:solidFill>
                  <a:schemeClr val="dk2"/>
                </a:solidFill>
              </a:defRPr>
            </a:lvl9pPr>
          </a:lstStyle>
          <a:p>
            <a:endParaRPr/>
          </a:p>
        </p:txBody>
      </p:sp>
      <p:sp>
        <p:nvSpPr>
          <p:cNvPr id="48" name="Shape 48"/>
          <p:cNvSpPr txBox="1">
            <a:spLocks noGrp="1"/>
          </p:cNvSpPr>
          <p:nvPr>
            <p:ph type="subTitle" idx="1"/>
          </p:nvPr>
        </p:nvSpPr>
        <p:spPr>
          <a:xfrm>
            <a:off x="265500" y="2779466"/>
            <a:ext cx="4045199" cy="12351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49" name="Shape 49"/>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a:endParaRPr/>
          </a:p>
        </p:txBody>
      </p:sp>
      <p:sp>
        <p:nvSpPr>
          <p:cNvPr id="50" name="Shape 5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1"/>
        <p:cNvGrpSpPr/>
        <p:nvPr/>
      </p:nvGrpSpPr>
      <p:grpSpPr>
        <a:xfrm>
          <a:off x="0" y="0"/>
          <a:ext cx="0" cy="0"/>
          <a:chOff x="0" y="0"/>
          <a:chExt cx="0" cy="0"/>
        </a:xfrm>
      </p:grpSpPr>
      <p:sp>
        <p:nvSpPr>
          <p:cNvPr id="52" name="Shape 52"/>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53" name="Shape 53"/>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54" name="Shape 54"/>
          <p:cNvSpPr txBox="1">
            <a:spLocks noGrp="1"/>
          </p:cNvSpPr>
          <p:nvPr>
            <p:ph type="body" idx="1"/>
          </p:nvPr>
        </p:nvSpPr>
        <p:spPr>
          <a:xfrm>
            <a:off x="57150" y="4696825"/>
            <a:ext cx="8381999" cy="446700"/>
          </a:xfrm>
          <a:prstGeom prst="rect">
            <a:avLst/>
          </a:prstGeom>
        </p:spPr>
        <p:txBody>
          <a:bodyPr lIns="91425" tIns="91425" rIns="91425" bIns="91425" anchor="ctr" anchorCtr="0"/>
          <a:lstStyle>
            <a:lvl1pPr>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5" name="Shape 55"/>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a:spcBef>
                <a:spcPts val="0"/>
              </a:spcBef>
              <a:buClr>
                <a:schemeClr val="lt1"/>
              </a:buClr>
              <a:buSzPct val="100000"/>
              <a:buFont typeface="Roboto"/>
              <a:buNone/>
              <a:defRPr sz="3200">
                <a:solidFill>
                  <a:schemeClr val="lt1"/>
                </a:solidFill>
                <a:latin typeface="Roboto"/>
                <a:ea typeface="Roboto"/>
                <a:cs typeface="Roboto"/>
                <a:sym typeface="Roboto"/>
              </a:defRPr>
            </a:lvl1pPr>
            <a:lvl2pPr>
              <a:spcBef>
                <a:spcPts val="0"/>
              </a:spcBef>
              <a:buClr>
                <a:schemeClr val="lt1"/>
              </a:buClr>
              <a:buSzPct val="100000"/>
              <a:buFont typeface="Roboto"/>
              <a:buNone/>
              <a:defRPr sz="3200">
                <a:solidFill>
                  <a:schemeClr val="lt1"/>
                </a:solidFill>
                <a:latin typeface="Roboto"/>
                <a:ea typeface="Roboto"/>
                <a:cs typeface="Roboto"/>
                <a:sym typeface="Roboto"/>
              </a:defRPr>
            </a:lvl2pPr>
            <a:lvl3pPr>
              <a:spcBef>
                <a:spcPts val="0"/>
              </a:spcBef>
              <a:buClr>
                <a:schemeClr val="lt1"/>
              </a:buClr>
              <a:buSzPct val="100000"/>
              <a:buFont typeface="Roboto"/>
              <a:buNone/>
              <a:defRPr sz="3200">
                <a:solidFill>
                  <a:schemeClr val="lt1"/>
                </a:solidFill>
                <a:latin typeface="Roboto"/>
                <a:ea typeface="Roboto"/>
                <a:cs typeface="Roboto"/>
                <a:sym typeface="Roboto"/>
              </a:defRPr>
            </a:lvl3pPr>
            <a:lvl4pPr>
              <a:spcBef>
                <a:spcPts val="0"/>
              </a:spcBef>
              <a:buClr>
                <a:schemeClr val="lt1"/>
              </a:buClr>
              <a:buSzPct val="100000"/>
              <a:buFont typeface="Roboto"/>
              <a:buNone/>
              <a:defRPr sz="3200">
                <a:solidFill>
                  <a:schemeClr val="lt1"/>
                </a:solidFill>
                <a:latin typeface="Roboto"/>
                <a:ea typeface="Roboto"/>
                <a:cs typeface="Roboto"/>
                <a:sym typeface="Roboto"/>
              </a:defRPr>
            </a:lvl4pPr>
            <a:lvl5pPr>
              <a:spcBef>
                <a:spcPts val="0"/>
              </a:spcBef>
              <a:buClr>
                <a:schemeClr val="lt1"/>
              </a:buClr>
              <a:buSzPct val="100000"/>
              <a:buFont typeface="Roboto"/>
              <a:buNone/>
              <a:defRPr sz="3200">
                <a:solidFill>
                  <a:schemeClr val="lt1"/>
                </a:solidFill>
                <a:latin typeface="Roboto"/>
                <a:ea typeface="Roboto"/>
                <a:cs typeface="Roboto"/>
                <a:sym typeface="Roboto"/>
              </a:defRPr>
            </a:lvl5pPr>
            <a:lvl6pPr>
              <a:spcBef>
                <a:spcPts val="0"/>
              </a:spcBef>
              <a:buClr>
                <a:schemeClr val="lt1"/>
              </a:buClr>
              <a:buSzPct val="100000"/>
              <a:buFont typeface="Roboto"/>
              <a:buNone/>
              <a:defRPr sz="3200">
                <a:solidFill>
                  <a:schemeClr val="lt1"/>
                </a:solidFill>
                <a:latin typeface="Roboto"/>
                <a:ea typeface="Roboto"/>
                <a:cs typeface="Roboto"/>
                <a:sym typeface="Roboto"/>
              </a:defRPr>
            </a:lvl6pPr>
            <a:lvl7pPr>
              <a:spcBef>
                <a:spcPts val="0"/>
              </a:spcBef>
              <a:buClr>
                <a:schemeClr val="lt1"/>
              </a:buClr>
              <a:buSzPct val="100000"/>
              <a:buFont typeface="Roboto"/>
              <a:buNone/>
              <a:defRPr sz="3200">
                <a:solidFill>
                  <a:schemeClr val="lt1"/>
                </a:solidFill>
                <a:latin typeface="Roboto"/>
                <a:ea typeface="Roboto"/>
                <a:cs typeface="Roboto"/>
                <a:sym typeface="Roboto"/>
              </a:defRPr>
            </a:lvl7pPr>
            <a:lvl8pPr>
              <a:spcBef>
                <a:spcPts val="0"/>
              </a:spcBef>
              <a:buClr>
                <a:schemeClr val="lt1"/>
              </a:buClr>
              <a:buSzPct val="100000"/>
              <a:buFont typeface="Roboto"/>
              <a:buNone/>
              <a:defRPr sz="3200">
                <a:solidFill>
                  <a:schemeClr val="lt1"/>
                </a:solidFill>
                <a:latin typeface="Roboto"/>
                <a:ea typeface="Roboto"/>
                <a:cs typeface="Roboto"/>
                <a:sym typeface="Roboto"/>
              </a:defRPr>
            </a:lvl8pPr>
            <a:lvl9pPr>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6" name="Shape 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7" name="Shape 7"/>
          <p:cNvSpPr txBox="1">
            <a:spLocks noGrp="1"/>
          </p:cNvSpPr>
          <p:nvPr>
            <p:ph type="sldNum" idx="12"/>
          </p:nvPr>
        </p:nvSpPr>
        <p:spPr>
          <a:xfrm>
            <a:off x="8523541" y="4695623"/>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60950" y="2065350"/>
            <a:ext cx="8222100" cy="1012799"/>
          </a:xfrm>
          <a:prstGeom prst="rect">
            <a:avLst/>
          </a:prstGeom>
        </p:spPr>
        <p:txBody>
          <a:bodyPr lIns="91425" tIns="91425" rIns="91425" bIns="91425" anchor="ctr" anchorCtr="0">
            <a:noAutofit/>
          </a:bodyPr>
          <a:lstStyle/>
          <a:p>
            <a:pPr rtl="0">
              <a:spcBef>
                <a:spcPts val="0"/>
              </a:spcBef>
              <a:buNone/>
            </a:pPr>
            <a:r>
              <a:rPr lang="en"/>
              <a:t>DT-354-3		Business Modelling Assignment 1</a:t>
            </a:r>
          </a:p>
          <a:p>
            <a:pPr rtl="0">
              <a:spcBef>
                <a:spcPts val="0"/>
              </a:spcBef>
              <a:buNone/>
            </a:pPr>
            <a:r>
              <a:rPr lang="en"/>
              <a:t>Oisín Coburn C13523917</a:t>
            </a:r>
          </a:p>
          <a:p>
            <a:pPr>
              <a:spcBef>
                <a:spcPts val="0"/>
              </a:spcBef>
              <a:buNone/>
            </a:pP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Support Team</a:t>
            </a:r>
          </a:p>
        </p:txBody>
      </p:sp>
      <p:sp>
        <p:nvSpPr>
          <p:cNvPr id="125" name="Shape 125"/>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This is the team which deal with product issues found by banks which they found whilst using the system.</a:t>
            </a:r>
          </a:p>
          <a:p>
            <a:pPr>
              <a:spcBef>
                <a:spcPts val="0"/>
              </a:spcBef>
              <a:buNone/>
            </a:pPr>
            <a:r>
              <a:rPr lang="en"/>
              <a:t>It is important for the Support team to have a strong understanding of the products functionality as often issues reported turn out to be false alarms caused by the bank’s misuse of the product.</a:t>
            </a:r>
          </a:p>
        </p:txBody>
      </p:sp>
      <p:pic>
        <p:nvPicPr>
          <p:cNvPr id="126" name="Shape 126"/>
          <p:cNvPicPr preferRelativeResize="0"/>
          <p:nvPr/>
        </p:nvPicPr>
        <p:blipFill>
          <a:blip r:embed="rId3">
            <a:alphaModFix/>
          </a:blip>
          <a:stretch>
            <a:fillRect/>
          </a:stretch>
        </p:blipFill>
        <p:spPr>
          <a:xfrm>
            <a:off x="5688762" y="3447925"/>
            <a:ext cx="2867025" cy="16002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60950" y="2065350"/>
            <a:ext cx="8222100" cy="1012799"/>
          </a:xfrm>
          <a:prstGeom prst="rect">
            <a:avLst/>
          </a:prstGeom>
        </p:spPr>
        <p:txBody>
          <a:bodyPr lIns="91425" tIns="91425" rIns="91425" bIns="91425" anchor="ctr" anchorCtr="0">
            <a:noAutofit/>
          </a:bodyPr>
          <a:lstStyle/>
          <a:p>
            <a:pPr>
              <a:spcBef>
                <a:spcPts val="0"/>
              </a:spcBef>
              <a:buNone/>
            </a:pPr>
            <a:r>
              <a:rPr lang="en"/>
              <a:t>Rockall Technologies Business Processes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Team -Business Processes</a:t>
            </a:r>
          </a:p>
        </p:txBody>
      </p:sp>
      <p:sp>
        <p:nvSpPr>
          <p:cNvPr id="137" name="Shape 137"/>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lnSpc>
                <a:spcPct val="100000"/>
              </a:lnSpc>
              <a:spcBef>
                <a:spcPts val="0"/>
              </a:spcBef>
              <a:buNone/>
            </a:pPr>
            <a:r>
              <a:rPr lang="en" dirty="0" smtClean="0"/>
              <a:t>1. Software </a:t>
            </a:r>
            <a:r>
              <a:rPr lang="en" dirty="0"/>
              <a:t>developers work on </a:t>
            </a:r>
            <a:r>
              <a:rPr lang="en" b="1" dirty="0"/>
              <a:t>adding new functionality</a:t>
            </a:r>
            <a:r>
              <a:rPr lang="en" dirty="0"/>
              <a:t> to existing product.</a:t>
            </a:r>
          </a:p>
          <a:p>
            <a:pPr marL="0" indent="0" rtl="0">
              <a:lnSpc>
                <a:spcPct val="100000"/>
              </a:lnSpc>
              <a:spcBef>
                <a:spcPts val="0"/>
              </a:spcBef>
              <a:buNone/>
            </a:pPr>
            <a:r>
              <a:rPr lang="en" dirty="0" smtClean="0"/>
              <a:t>-</a:t>
            </a:r>
            <a:r>
              <a:rPr lang="en" dirty="0"/>
              <a:t>T</a:t>
            </a:r>
            <a:r>
              <a:rPr lang="en" dirty="0" smtClean="0"/>
              <a:t>hese </a:t>
            </a:r>
            <a:r>
              <a:rPr lang="en" dirty="0"/>
              <a:t>members are responsible for improving the product by adding code for new functions, increasing the general performance and user-friendliness of the system.</a:t>
            </a:r>
          </a:p>
          <a:p>
            <a:pPr marL="342900" lvl="0" indent="-342900" rtl="0">
              <a:lnSpc>
                <a:spcPct val="100000"/>
              </a:lnSpc>
              <a:spcBef>
                <a:spcPts val="0"/>
              </a:spcBef>
              <a:buAutoNum type="arabicPeriod" startAt="2"/>
            </a:pPr>
            <a:r>
              <a:rPr lang="en" dirty="0" smtClean="0"/>
              <a:t>Quality </a:t>
            </a:r>
            <a:r>
              <a:rPr lang="en" dirty="0"/>
              <a:t>Assurance team </a:t>
            </a:r>
            <a:r>
              <a:rPr lang="en" b="1" dirty="0"/>
              <a:t>test new functionality and report issues</a:t>
            </a:r>
            <a:r>
              <a:rPr lang="en" dirty="0"/>
              <a:t> if found</a:t>
            </a:r>
            <a:r>
              <a:rPr lang="en" dirty="0" smtClean="0"/>
              <a:t>.</a:t>
            </a:r>
          </a:p>
          <a:p>
            <a:pPr lvl="0" rtl="0">
              <a:lnSpc>
                <a:spcPct val="100000"/>
              </a:lnSpc>
              <a:spcBef>
                <a:spcPts val="0"/>
              </a:spcBef>
            </a:pPr>
            <a:r>
              <a:rPr lang="en" dirty="0" smtClean="0"/>
              <a:t>-</a:t>
            </a:r>
            <a:r>
              <a:rPr lang="en" dirty="0"/>
              <a:t>These members give the green light that all new improvements function as they should and that no other existing product features are affected by these changes</a:t>
            </a:r>
          </a:p>
          <a:p>
            <a:pPr lvl="0">
              <a:lnSpc>
                <a:spcPct val="100000"/>
              </a:lnSpc>
              <a:spcBef>
                <a:spcPts val="0"/>
              </a:spcBef>
              <a:buNone/>
            </a:pPr>
            <a:endParaRPr dirty="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Team -Business Processes</a:t>
            </a:r>
          </a:p>
        </p:txBody>
      </p:sp>
      <p:sp>
        <p:nvSpPr>
          <p:cNvPr id="143" name="Shape 143"/>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lnSpc>
                <a:spcPct val="100000"/>
              </a:lnSpc>
              <a:spcBef>
                <a:spcPts val="0"/>
              </a:spcBef>
              <a:buNone/>
            </a:pPr>
            <a:r>
              <a:rPr lang="en" dirty="0" smtClean="0"/>
              <a:t>3.	Software </a:t>
            </a:r>
            <a:r>
              <a:rPr lang="en" dirty="0"/>
              <a:t>developers</a:t>
            </a:r>
            <a:r>
              <a:rPr lang="en" b="1" dirty="0"/>
              <a:t> fix issues</a:t>
            </a:r>
            <a:r>
              <a:rPr lang="en" dirty="0"/>
              <a:t> found by QA team and at the end of every  two weeks all code is packaged into a release and </a:t>
            </a:r>
            <a:r>
              <a:rPr lang="en" b="1" dirty="0"/>
              <a:t>handed over to the Product Implementation Team.</a:t>
            </a:r>
          </a:p>
          <a:p>
            <a:pPr lvl="0" rtl="0">
              <a:lnSpc>
                <a:spcPct val="100000"/>
              </a:lnSpc>
              <a:spcBef>
                <a:spcPts val="0"/>
              </a:spcBef>
              <a:buNone/>
            </a:pPr>
            <a:r>
              <a:rPr lang="en" dirty="0"/>
              <a:t>-This is a back and forth process between the software developers and the qa team in regard to finding new issues ,retesting them, and either reporting back if the issue still is not resolved or else confirming that the issue found has been fixed.</a:t>
            </a:r>
          </a:p>
          <a:p>
            <a:pPr rtl="0">
              <a:lnSpc>
                <a:spcPct val="100000"/>
              </a:lnSpc>
              <a:spcBef>
                <a:spcPts val="0"/>
              </a:spcBef>
              <a:buNone/>
            </a:pPr>
            <a:endParaRPr dirty="0"/>
          </a:p>
          <a:p>
            <a:pPr>
              <a:spcBef>
                <a:spcPts val="0"/>
              </a:spcBef>
              <a:buNone/>
            </a:pPr>
            <a:endParaRPr dirty="0"/>
          </a:p>
        </p:txBody>
      </p:sp>
      <p:pic>
        <p:nvPicPr>
          <p:cNvPr id="144" name="Shape 144"/>
          <p:cNvPicPr preferRelativeResize="0"/>
          <p:nvPr/>
        </p:nvPicPr>
        <p:blipFill>
          <a:blip r:embed="rId3">
            <a:alphaModFix/>
          </a:blip>
          <a:stretch>
            <a:fillRect/>
          </a:stretch>
        </p:blipFill>
        <p:spPr>
          <a:xfrm>
            <a:off x="5855650" y="3824375"/>
            <a:ext cx="2165467" cy="13191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Product Team use case diagram</a:t>
            </a:r>
          </a:p>
        </p:txBody>
      </p:sp>
      <p:pic>
        <p:nvPicPr>
          <p:cNvPr id="150" name="Shape 150"/>
          <p:cNvPicPr preferRelativeResize="0"/>
          <p:nvPr/>
        </p:nvPicPr>
        <p:blipFill>
          <a:blip r:embed="rId3">
            <a:alphaModFix/>
          </a:blip>
          <a:stretch>
            <a:fillRect/>
          </a:stretch>
        </p:blipFill>
        <p:spPr>
          <a:xfrm>
            <a:off x="221900" y="825975"/>
            <a:ext cx="8702949" cy="416482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Implementation Team -Business Processes</a:t>
            </a:r>
          </a:p>
        </p:txBody>
      </p:sp>
      <p:sp>
        <p:nvSpPr>
          <p:cNvPr id="156" name="Shape 156"/>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4.	 Product Owners </a:t>
            </a:r>
            <a:r>
              <a:rPr lang="en" b="1"/>
              <a:t>contact the Banks in order to identify the Bank’s specific requirements and preferences</a:t>
            </a:r>
            <a:r>
              <a:rPr lang="en"/>
              <a:t> which they would like to see implemented on the product.</a:t>
            </a:r>
          </a:p>
          <a:p>
            <a:pPr lvl="0" rtl="0">
              <a:spcBef>
                <a:spcPts val="0"/>
              </a:spcBef>
              <a:buNone/>
            </a:pPr>
            <a:r>
              <a:rPr lang="en"/>
              <a:t>-This is normally done through “workbench” sessions where Product Owners will sit down with members of the banks and run through what information they would like to record on the system in order to decide what fields should be displayed on certain pages and also what types of assets/ loans they would like to record information on.</a:t>
            </a:r>
          </a:p>
          <a:p>
            <a:pPr lvl="0" rtl="0">
              <a:spcBef>
                <a:spcPts val="0"/>
              </a:spcBef>
              <a:buNone/>
            </a:pPr>
            <a:endParaRPr/>
          </a:p>
          <a:p>
            <a:pPr lvl="0">
              <a:spcBef>
                <a:spcPts val="0"/>
              </a:spcBef>
              <a:buNone/>
            </a:pP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Implementation Team -Business Processes (Continued)</a:t>
            </a:r>
          </a:p>
        </p:txBody>
      </p:sp>
      <p:sp>
        <p:nvSpPr>
          <p:cNvPr id="162" name="Shape 16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5.	Once the Product Owners have a clear idea as to what the Banks would like implemented they then </a:t>
            </a:r>
            <a:r>
              <a:rPr lang="en" b="1"/>
              <a:t>gather all of these requirements in document form which is then sent onto the Configuration team to implement these changes.</a:t>
            </a:r>
          </a:p>
          <a:p>
            <a:pPr lvl="0" rtl="0">
              <a:spcBef>
                <a:spcPts val="0"/>
              </a:spcBef>
              <a:buNone/>
            </a:pPr>
            <a:r>
              <a:rPr lang="en" b="1"/>
              <a:t>-</a:t>
            </a:r>
            <a:r>
              <a:rPr lang="en"/>
              <a:t>This is normally done through excel sheets listing all relabelling and new fields to be added per page along with what new loan/asset types are to be added to the system.</a:t>
            </a:r>
          </a:p>
          <a:p>
            <a:pPr>
              <a:spcBef>
                <a:spcPts val="0"/>
              </a:spcBef>
              <a:buNone/>
            </a:pP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Implementation Team -Business Processes (Continued)</a:t>
            </a:r>
          </a:p>
        </p:txBody>
      </p:sp>
      <p:sp>
        <p:nvSpPr>
          <p:cNvPr id="168" name="Shape 16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6.	The Configuration team will then </a:t>
            </a:r>
            <a:r>
              <a:rPr lang="en" b="1"/>
              <a:t>implement these changes</a:t>
            </a:r>
            <a:r>
              <a:rPr lang="en"/>
              <a:t> to the Collate product they receive from the product team. </a:t>
            </a:r>
          </a:p>
          <a:p>
            <a:pPr>
              <a:spcBef>
                <a:spcPts val="0"/>
              </a:spcBef>
              <a:buNone/>
            </a:pPr>
            <a:r>
              <a:rPr lang="en"/>
              <a:t>-It is a product function that these changes can be implemented by inserting certain values into the database, i.e. so the work of the configuration team will </a:t>
            </a:r>
            <a:r>
              <a:rPr lang="en" b="1"/>
              <a:t>not affect the code which software developers on the Product team uses </a:t>
            </a:r>
            <a:r>
              <a:rPr lang="en"/>
              <a:t>when they work on the product.</a:t>
            </a:r>
          </a:p>
        </p:txBody>
      </p:sp>
      <p:pic>
        <p:nvPicPr>
          <p:cNvPr id="169" name="Shape 169"/>
          <p:cNvPicPr preferRelativeResize="0"/>
          <p:nvPr/>
        </p:nvPicPr>
        <p:blipFill>
          <a:blip r:embed="rId3">
            <a:alphaModFix/>
          </a:blip>
          <a:stretch>
            <a:fillRect/>
          </a:stretch>
        </p:blipFill>
        <p:spPr>
          <a:xfrm>
            <a:off x="6700550" y="3776025"/>
            <a:ext cx="2169374" cy="136747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Implementation Team -Business Processes (Continued)</a:t>
            </a:r>
          </a:p>
        </p:txBody>
      </p:sp>
      <p:sp>
        <p:nvSpPr>
          <p:cNvPr id="175" name="Shape 175"/>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7.	The Quality Assurance run through the documentation of the new changes to be added as per bank request will carefully run through each page on the product to </a:t>
            </a:r>
            <a:r>
              <a:rPr lang="en" b="1"/>
              <a:t>ensure that all of the required changes made are present</a:t>
            </a:r>
            <a:r>
              <a:rPr lang="en"/>
              <a:t>.</a:t>
            </a:r>
          </a:p>
          <a:p>
            <a:pPr lvl="0">
              <a:spcBef>
                <a:spcPts val="0"/>
              </a:spcBef>
              <a:buNone/>
            </a:pPr>
            <a:r>
              <a:rPr lang="en"/>
              <a:t>-Once the configuration team has finished implementing their changes they will deploy the product in web application form onto the web servers so the Quality Assurance team can begin testing the application as the banks will use it.</a:t>
            </a:r>
          </a:p>
        </p:txBody>
      </p:sp>
      <p:pic>
        <p:nvPicPr>
          <p:cNvPr id="176" name="Shape 176"/>
          <p:cNvPicPr preferRelativeResize="0"/>
          <p:nvPr/>
        </p:nvPicPr>
        <p:blipFill>
          <a:blip r:embed="rId3">
            <a:alphaModFix/>
          </a:blip>
          <a:stretch>
            <a:fillRect/>
          </a:stretch>
        </p:blipFill>
        <p:spPr>
          <a:xfrm>
            <a:off x="7575300" y="4077075"/>
            <a:ext cx="1363624" cy="106642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Implementation Team -Business Processes (Continued)</a:t>
            </a:r>
          </a:p>
        </p:txBody>
      </p:sp>
      <p:sp>
        <p:nvSpPr>
          <p:cNvPr id="182" name="Shape 18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8.	 If any changes required by the banks have not made it through the</a:t>
            </a:r>
            <a:r>
              <a:rPr lang="en" b="1"/>
              <a:t> Quality Assurance team will notify the Configuration team.</a:t>
            </a:r>
          </a:p>
          <a:p>
            <a:pPr lvl="0" rtl="0">
              <a:spcBef>
                <a:spcPts val="0"/>
              </a:spcBef>
              <a:buNone/>
            </a:pPr>
            <a:r>
              <a:rPr lang="en"/>
              <a:t> -The Configuration team will then implement these changes and re-deploy the code for the Quality Assurance Team to re-test and repeat this process if any further issues are found.Once all of the Quality Assurance team is happy that the product is customised to the Banks standards as specified ,the code is then sent to the bank for them to start using.</a:t>
            </a:r>
          </a:p>
          <a:p>
            <a:pPr>
              <a:spcBef>
                <a:spcPts val="0"/>
              </a:spcBef>
              <a:buNone/>
            </a:pP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Rockall Technologies</a:t>
            </a:r>
          </a:p>
        </p:txBody>
      </p:sp>
      <p:sp>
        <p:nvSpPr>
          <p:cNvPr id="69" name="Shape 69"/>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endParaRPr/>
          </a:p>
          <a:p>
            <a:pPr>
              <a:spcBef>
                <a:spcPts val="0"/>
              </a:spcBef>
              <a:buNone/>
            </a:pPr>
            <a:endParaRPr/>
          </a:p>
        </p:txBody>
      </p:sp>
      <p:pic>
        <p:nvPicPr>
          <p:cNvPr id="70" name="Shape 70"/>
          <p:cNvPicPr preferRelativeResize="0"/>
          <p:nvPr/>
        </p:nvPicPr>
        <p:blipFill>
          <a:blip r:embed="rId3">
            <a:alphaModFix/>
          </a:blip>
          <a:stretch>
            <a:fillRect/>
          </a:stretch>
        </p:blipFill>
        <p:spPr>
          <a:xfrm>
            <a:off x="2419350" y="2043112"/>
            <a:ext cx="4305300" cy="1057275"/>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Product Implementation Team use case diagram</a:t>
            </a:r>
          </a:p>
        </p:txBody>
      </p:sp>
      <p:pic>
        <p:nvPicPr>
          <p:cNvPr id="188" name="Shape 188"/>
          <p:cNvPicPr preferRelativeResize="0"/>
          <p:nvPr/>
        </p:nvPicPr>
        <p:blipFill>
          <a:blip r:embed="rId3">
            <a:alphaModFix/>
          </a:blip>
          <a:stretch>
            <a:fillRect/>
          </a:stretch>
        </p:blipFill>
        <p:spPr>
          <a:xfrm>
            <a:off x="98250" y="712250"/>
            <a:ext cx="8952674" cy="436609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Support Team Business Processes	</a:t>
            </a:r>
          </a:p>
        </p:txBody>
      </p:sp>
      <p:sp>
        <p:nvSpPr>
          <p:cNvPr id="194" name="Shape 194"/>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9.	When an </a:t>
            </a:r>
            <a:r>
              <a:rPr lang="en" b="1"/>
              <a:t>issue is found </a:t>
            </a:r>
            <a:r>
              <a:rPr lang="en"/>
              <a:t>the banks will contact the support team who will then work  alongside the banks in order to find a step-by-step way of reproducing the issue and </a:t>
            </a:r>
            <a:r>
              <a:rPr lang="en" b="1"/>
              <a:t>then offer a solution to the Bank</a:t>
            </a:r>
            <a:r>
              <a:rPr lang="en"/>
              <a:t>.</a:t>
            </a:r>
          </a:p>
          <a:p>
            <a:pPr>
              <a:spcBef>
                <a:spcPts val="0"/>
              </a:spcBef>
              <a:buNone/>
            </a:pPr>
            <a:r>
              <a:rPr lang="en"/>
              <a:t>Once the above is satisfied the Support team will then explain and walk through the issue with the Product Team who will then find out what product version the Bank is working off and then depending on the issue will send out a new version for the bank to use instead and possibly a solution (often an sql query) to amend any incorrect data stored as a result of the issue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Support Team use case diagram</a:t>
            </a:r>
          </a:p>
        </p:txBody>
      </p:sp>
      <p:pic>
        <p:nvPicPr>
          <p:cNvPr id="200" name="Shape 200"/>
          <p:cNvPicPr preferRelativeResize="0"/>
          <p:nvPr/>
        </p:nvPicPr>
        <p:blipFill>
          <a:blip r:embed="rId3">
            <a:alphaModFix/>
          </a:blip>
          <a:stretch>
            <a:fillRect/>
          </a:stretch>
        </p:blipFill>
        <p:spPr>
          <a:xfrm>
            <a:off x="695137" y="1087675"/>
            <a:ext cx="6753225" cy="382905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60950" y="2065350"/>
            <a:ext cx="8222100" cy="1012799"/>
          </a:xfrm>
          <a:prstGeom prst="rect">
            <a:avLst/>
          </a:prstGeom>
        </p:spPr>
        <p:txBody>
          <a:bodyPr lIns="91425" tIns="91425" rIns="91425" bIns="91425" anchor="ctr" anchorCtr="0">
            <a:noAutofit/>
          </a:bodyPr>
          <a:lstStyle/>
          <a:p>
            <a:pPr>
              <a:spcBef>
                <a:spcPts val="0"/>
              </a:spcBef>
              <a:buNone/>
            </a:pPr>
            <a:r>
              <a:rPr lang="en"/>
              <a:t>Suggested Business Process Improvements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Suggested process Improvements</a:t>
            </a:r>
          </a:p>
        </p:txBody>
      </p:sp>
      <p:sp>
        <p:nvSpPr>
          <p:cNvPr id="211" name="Shape 211"/>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sz="3600" b="1" dirty="0">
                <a:solidFill>
                  <a:schemeClr val="accent2"/>
                </a:solidFill>
              </a:rPr>
              <a:t>Product Implementation team issue fixing process</a:t>
            </a:r>
          </a:p>
          <a:p>
            <a:pPr rtl="0">
              <a:spcBef>
                <a:spcPts val="0"/>
              </a:spcBef>
              <a:buNone/>
            </a:pPr>
            <a:r>
              <a:rPr lang="en" b="1" dirty="0"/>
              <a:t>1.	Less taking down, changing and re-deploying of the product when minor issues are found, instead collect list of issues and only re-deploy when a significant amount of changes have been made.</a:t>
            </a:r>
          </a:p>
          <a:p>
            <a:pPr rtl="0">
              <a:spcBef>
                <a:spcPts val="0"/>
              </a:spcBef>
              <a:buNone/>
            </a:pPr>
            <a:endParaRPr b="1" dirty="0"/>
          </a:p>
          <a:p>
            <a:pPr lvl="0">
              <a:spcBef>
                <a:spcPts val="0"/>
              </a:spcBef>
              <a:buNone/>
            </a:pPr>
            <a:endParaRPr dirty="0"/>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rtl="0">
              <a:spcBef>
                <a:spcPts val="0"/>
              </a:spcBef>
              <a:buNone/>
            </a:pPr>
            <a:r>
              <a:rPr lang="en"/>
              <a:t>1.Product Implementation issue fixing process</a:t>
            </a:r>
          </a:p>
        </p:txBody>
      </p:sp>
      <p:sp>
        <p:nvSpPr>
          <p:cNvPr id="217" name="Shape 217"/>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Current Process:</a:t>
            </a:r>
          </a:p>
          <a:p>
            <a:pPr>
              <a:spcBef>
                <a:spcPts val="0"/>
              </a:spcBef>
              <a:buNone/>
            </a:pPr>
            <a:r>
              <a:rPr lang="en"/>
              <a:t>Currently when the Quality Assurance team finds and reports any issues with changes implemented by the configuration team they will report the issue to the configuration team.The configuration team will then upgrade the environment with their change implemented for the Quality Assurance team to re-test.This is all done on a case by case basis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1.Product Implementation issue fixing process</a:t>
            </a:r>
          </a:p>
        </p:txBody>
      </p:sp>
      <p:sp>
        <p:nvSpPr>
          <p:cNvPr id="223" name="Shape 223"/>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dirty="0"/>
              <a:t>Suggested </a:t>
            </a:r>
            <a:r>
              <a:rPr lang="en" dirty="0" smtClean="0"/>
              <a:t>process:</a:t>
            </a:r>
            <a:endParaRPr lang="en" dirty="0"/>
          </a:p>
          <a:p>
            <a:pPr rtl="0">
              <a:spcBef>
                <a:spcPts val="0"/>
              </a:spcBef>
              <a:buNone/>
            </a:pPr>
            <a:r>
              <a:rPr lang="en" dirty="0"/>
              <a:t>When the Quality Assurance team finds any issues with the customisation the configuration team has made I believe it would be more efficient to take note of those mistakes and then </a:t>
            </a:r>
            <a:r>
              <a:rPr lang="en" b="1" dirty="0"/>
              <a:t>report them all at once at the end of a week</a:t>
            </a:r>
            <a:r>
              <a:rPr lang="en" dirty="0"/>
              <a:t> to the configuration team. Once the configuration team has resolved the isssues and re-deployed the environment , then QA should </a:t>
            </a:r>
            <a:r>
              <a:rPr lang="en" b="1" dirty="0"/>
              <a:t>re-check them all</a:t>
            </a:r>
            <a:r>
              <a:rPr lang="en" dirty="0"/>
              <a:t> to see if they still exist.</a:t>
            </a:r>
          </a:p>
          <a:p>
            <a:pPr rtl="0">
              <a:spcBef>
                <a:spcPts val="0"/>
              </a:spcBef>
              <a:buNone/>
            </a:pPr>
            <a:r>
              <a:rPr lang="en" dirty="0"/>
              <a:t>Fixing and retesting issues in bulk will save the configuration a lot of time they would’ve spent team updating environments on a case by case basis.</a:t>
            </a:r>
          </a:p>
          <a:p>
            <a:pPr>
              <a:spcBef>
                <a:spcPts val="0"/>
              </a:spcBef>
              <a:buNone/>
            </a:pPr>
            <a:endParaRPr dirty="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dirty="0"/>
              <a:t>Suggested process Improvements</a:t>
            </a:r>
          </a:p>
        </p:txBody>
      </p:sp>
      <p:sp>
        <p:nvSpPr>
          <p:cNvPr id="229" name="Shape 229"/>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sz="3600" b="1" dirty="0">
                <a:solidFill>
                  <a:schemeClr val="accent2"/>
                </a:solidFill>
              </a:rPr>
              <a:t>Quality Assurance testing process.</a:t>
            </a:r>
          </a:p>
          <a:p>
            <a:pPr lvl="0" rtl="0">
              <a:spcBef>
                <a:spcPts val="0"/>
              </a:spcBef>
              <a:buNone/>
            </a:pPr>
            <a:r>
              <a:rPr lang="en" b="1" dirty="0"/>
              <a:t>2.	Combine the two Quality Assurance teams and have all testing take place after the configuration/bank customisation process.</a:t>
            </a:r>
          </a:p>
          <a:p>
            <a:pPr lvl="0">
              <a:spcBef>
                <a:spcPts val="0"/>
              </a:spcBef>
              <a:buNone/>
            </a:pPr>
            <a:endParaRPr dirty="0"/>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rtl="0">
              <a:spcBef>
                <a:spcPts val="0"/>
              </a:spcBef>
              <a:buNone/>
            </a:pPr>
            <a:r>
              <a:rPr lang="en" dirty="0"/>
              <a:t>Suggested process Improvements </a:t>
            </a:r>
          </a:p>
          <a:p>
            <a:pPr>
              <a:spcBef>
                <a:spcPts val="0"/>
              </a:spcBef>
              <a:buNone/>
            </a:pPr>
            <a:r>
              <a:rPr lang="en" dirty="0"/>
              <a:t>2.	Quality Assurance Testing Process</a:t>
            </a:r>
          </a:p>
        </p:txBody>
      </p:sp>
      <p:sp>
        <p:nvSpPr>
          <p:cNvPr id="235" name="Shape 235"/>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dirty="0"/>
              <a:t>Current Process:</a:t>
            </a:r>
          </a:p>
          <a:p>
            <a:pPr rtl="0">
              <a:spcBef>
                <a:spcPts val="0"/>
              </a:spcBef>
              <a:buNone/>
            </a:pPr>
            <a:r>
              <a:rPr lang="en" dirty="0"/>
              <a:t>Currently there are two Quality Assurance teams involved in the current product development process. One to test the new functionality added by the software developers on the product team, and one to test the bank-specific changes implemented by the configuration team.</a:t>
            </a:r>
          </a:p>
          <a:p>
            <a:pPr>
              <a:spcBef>
                <a:spcPts val="0"/>
              </a:spcBef>
              <a:buNone/>
            </a:pPr>
            <a:endParaRPr dirty="0"/>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rtl="0">
              <a:spcBef>
                <a:spcPts val="0"/>
              </a:spcBef>
              <a:buNone/>
            </a:pPr>
            <a:r>
              <a:rPr lang="en"/>
              <a:t>Suggested process Improvements </a:t>
            </a:r>
          </a:p>
          <a:p>
            <a:pPr>
              <a:spcBef>
                <a:spcPts val="0"/>
              </a:spcBef>
              <a:buNone/>
            </a:pPr>
            <a:r>
              <a:rPr lang="en"/>
              <a:t>2.	Quality Assurance Testing Process</a:t>
            </a:r>
          </a:p>
        </p:txBody>
      </p:sp>
      <p:sp>
        <p:nvSpPr>
          <p:cNvPr id="241" name="Shape 241"/>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a:spcBef>
                <a:spcPts val="0"/>
              </a:spcBef>
              <a:buNone/>
            </a:pPr>
            <a:r>
              <a:rPr lang="en" dirty="0"/>
              <a:t>Suggested </a:t>
            </a:r>
            <a:r>
              <a:rPr lang="en" dirty="0" smtClean="0"/>
              <a:t>Process:</a:t>
            </a:r>
          </a:p>
          <a:p>
            <a:pPr>
              <a:spcBef>
                <a:spcPts val="0"/>
              </a:spcBef>
              <a:buNone/>
            </a:pPr>
            <a:r>
              <a:rPr lang="en" dirty="0" smtClean="0"/>
              <a:t>I would suggest that the two QA teams should merge together and that all testing should take place after the Configuration team has customised the product to suit Bank. That way the Configuration team will not have to wait for the QA team to finish testing new functionality before they can work on customisation and also the new larger QA team will focus on testing new functionality and ensuring the requested bank changes are present after all development has taken place. </a:t>
            </a:r>
            <a:endParaRPr lang="en"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Introduction</a:t>
            </a:r>
          </a:p>
        </p:txBody>
      </p:sp>
      <p:sp>
        <p:nvSpPr>
          <p:cNvPr id="76" name="Shape 76"/>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I have chosen to present the activities of this organisation as I have spent two full Summers in the past two years working in various roles in this organisation and I feel confident in my understanding as to how Rockall Technologies operates on a day-to-day basis.</a:t>
            </a:r>
          </a:p>
          <a:p>
            <a:pPr rtl="0">
              <a:spcBef>
                <a:spcPts val="0"/>
              </a:spcBef>
              <a:buNone/>
            </a:pPr>
            <a:r>
              <a:rPr lang="en"/>
              <a:t>I have decided that the best approach to take in terms of identifying business processes in this organisation would be to identify all of the </a:t>
            </a:r>
            <a:r>
              <a:rPr lang="en" b="1"/>
              <a:t>business processes which come together in order to provide a finished product to a client </a:t>
            </a:r>
            <a:r>
              <a:rPr lang="en"/>
              <a:t>instead of focusing on to the processes of gaining new clients and cost negotiation,planning etc involved in the company.</a:t>
            </a:r>
          </a:p>
          <a:p>
            <a:pPr rtl="0">
              <a:spcBef>
                <a:spcPts val="0"/>
              </a:spcBef>
              <a:buNone/>
            </a:pPr>
            <a:endParaRPr/>
          </a:p>
          <a:p>
            <a:pPr>
              <a:spcBef>
                <a:spcPts val="0"/>
              </a:spcBef>
              <a:buNone/>
            </a:pPr>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Suggested process Improvements</a:t>
            </a:r>
            <a:endParaRPr lang="en-IE" dirty="0"/>
          </a:p>
        </p:txBody>
      </p:sp>
      <p:sp>
        <p:nvSpPr>
          <p:cNvPr id="3" name="Text Placeholder 2"/>
          <p:cNvSpPr>
            <a:spLocks noGrp="1"/>
          </p:cNvSpPr>
          <p:nvPr>
            <p:ph type="body" idx="1"/>
          </p:nvPr>
        </p:nvSpPr>
        <p:spPr/>
        <p:txBody>
          <a:bodyPr/>
          <a:lstStyle/>
          <a:p>
            <a:pPr lvl="0">
              <a:buClr>
                <a:srgbClr val="737373"/>
              </a:buClr>
            </a:pPr>
            <a:r>
              <a:rPr lang="en" sz="3600" b="1" dirty="0">
                <a:solidFill>
                  <a:srgbClr val="0F9D58"/>
                </a:solidFill>
              </a:rPr>
              <a:t>C</a:t>
            </a:r>
            <a:r>
              <a:rPr lang="en" sz="3600" b="1" dirty="0" smtClean="0">
                <a:solidFill>
                  <a:srgbClr val="0F9D58"/>
                </a:solidFill>
              </a:rPr>
              <a:t>lient issue resolving process.</a:t>
            </a:r>
          </a:p>
          <a:p>
            <a:pPr lvl="0">
              <a:buClr>
                <a:srgbClr val="737373"/>
              </a:buClr>
            </a:pPr>
            <a:r>
              <a:rPr lang="en-US" b="1" dirty="0" smtClean="0">
                <a:solidFill>
                  <a:srgbClr val="737373"/>
                </a:solidFill>
              </a:rPr>
              <a:t>3.</a:t>
            </a:r>
            <a:r>
              <a:rPr lang="en-US" b="1" dirty="0">
                <a:solidFill>
                  <a:srgbClr val="737373"/>
                </a:solidFill>
              </a:rPr>
              <a:t>	</a:t>
            </a:r>
            <a:r>
              <a:rPr lang="en-US" b="1" dirty="0" smtClean="0">
                <a:solidFill>
                  <a:srgbClr val="737373"/>
                </a:solidFill>
              </a:rPr>
              <a:t>Provide Banks with step by step instruction videos with how to use the more complex product features.</a:t>
            </a:r>
            <a:endParaRPr lang="en-US" b="1" dirty="0">
              <a:solidFill>
                <a:srgbClr val="737373"/>
              </a:solidFill>
            </a:endParaRPr>
          </a:p>
          <a:p>
            <a:pPr lvl="0">
              <a:buClr>
                <a:srgbClr val="737373"/>
              </a:buClr>
            </a:pPr>
            <a:endParaRPr lang="en-US" dirty="0">
              <a:solidFill>
                <a:srgbClr val="737373"/>
              </a:solidFill>
            </a:endParaRPr>
          </a:p>
          <a:p>
            <a:pPr lvl="0">
              <a:buClr>
                <a:srgbClr val="737373"/>
              </a:buClr>
            </a:pPr>
            <a:endParaRPr lang="en" sz="3600" b="1" dirty="0" smtClean="0">
              <a:solidFill>
                <a:srgbClr val="0F9D58"/>
              </a:solidFill>
            </a:endParaRPr>
          </a:p>
          <a:p>
            <a:endParaRPr lang="en-IE" dirty="0"/>
          </a:p>
        </p:txBody>
      </p:sp>
    </p:spTree>
    <p:extLst>
      <p:ext uri="{BB962C8B-B14F-4D97-AF65-F5344CB8AC3E}">
        <p14:creationId xmlns:p14="http://schemas.microsoft.com/office/powerpoint/2010/main" val="1162064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Suggested process Improvements </a:t>
            </a:r>
            <a:br>
              <a:rPr lang="en" dirty="0" smtClean="0"/>
            </a:br>
            <a:r>
              <a:rPr lang="en" sz="2000" dirty="0"/>
              <a:t>3</a:t>
            </a:r>
            <a:r>
              <a:rPr lang="en" sz="2000" dirty="0" smtClean="0"/>
              <a:t>.	</a:t>
            </a:r>
            <a:r>
              <a:rPr lang="en-US" sz="2000" dirty="0" smtClean="0"/>
              <a:t>Provide </a:t>
            </a:r>
            <a:r>
              <a:rPr lang="en-US" sz="2000" dirty="0"/>
              <a:t>Banks with step by step instruction videos with how to use the more complex product features</a:t>
            </a:r>
            <a:r>
              <a:rPr lang="en-US" sz="2000" dirty="0" smtClean="0"/>
              <a:t>.</a:t>
            </a:r>
            <a:endParaRPr lang="en-IE" sz="2000" dirty="0"/>
          </a:p>
        </p:txBody>
      </p:sp>
      <p:sp>
        <p:nvSpPr>
          <p:cNvPr id="3" name="Text Placeholder 2"/>
          <p:cNvSpPr>
            <a:spLocks noGrp="1"/>
          </p:cNvSpPr>
          <p:nvPr>
            <p:ph type="body" idx="1"/>
          </p:nvPr>
        </p:nvSpPr>
        <p:spPr/>
        <p:txBody>
          <a:bodyPr/>
          <a:lstStyle/>
          <a:p>
            <a:r>
              <a:rPr lang="en" dirty="0"/>
              <a:t>Current Process</a:t>
            </a:r>
            <a:r>
              <a:rPr lang="en" dirty="0" smtClean="0"/>
              <a:t>:</a:t>
            </a:r>
            <a:endParaRPr lang="en-IE" dirty="0" smtClean="0"/>
          </a:p>
          <a:p>
            <a:r>
              <a:rPr lang="en-IE" dirty="0" smtClean="0"/>
              <a:t>Currently when all code is tested and finished , it is then sent to the banks along with documentation on how to deploy their code and manage their database. It is assumed the bank employees will have the knowledge as to how to use the system.</a:t>
            </a:r>
            <a:endParaRPr lang="en" dirty="0"/>
          </a:p>
        </p:txBody>
      </p:sp>
    </p:spTree>
    <p:extLst>
      <p:ext uri="{BB962C8B-B14F-4D97-AF65-F5344CB8AC3E}">
        <p14:creationId xmlns:p14="http://schemas.microsoft.com/office/powerpoint/2010/main" val="230956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rgbClr val="FFFFFF"/>
                </a:solidFill>
              </a:rPr>
              <a:t>Suggested process Improvements </a:t>
            </a:r>
            <a:br>
              <a:rPr lang="en" dirty="0">
                <a:solidFill>
                  <a:srgbClr val="FFFFFF"/>
                </a:solidFill>
              </a:rPr>
            </a:br>
            <a:r>
              <a:rPr lang="en" sz="2000" dirty="0" smtClean="0">
                <a:solidFill>
                  <a:srgbClr val="FFFFFF"/>
                </a:solidFill>
              </a:rPr>
              <a:t>3.</a:t>
            </a:r>
            <a:r>
              <a:rPr lang="en" sz="2000" dirty="0">
                <a:solidFill>
                  <a:srgbClr val="FFFFFF"/>
                </a:solidFill>
              </a:rPr>
              <a:t>	</a:t>
            </a:r>
            <a:r>
              <a:rPr lang="en-US" sz="2000" dirty="0">
                <a:solidFill>
                  <a:srgbClr val="FFFFFF"/>
                </a:solidFill>
              </a:rPr>
              <a:t>Provide Banks with step by step instruction videos with how to use the more complex product features.</a:t>
            </a:r>
            <a:endParaRPr lang="en-IE" dirty="0"/>
          </a:p>
        </p:txBody>
      </p:sp>
      <p:sp>
        <p:nvSpPr>
          <p:cNvPr id="3" name="Text Placeholder 2"/>
          <p:cNvSpPr>
            <a:spLocks noGrp="1"/>
          </p:cNvSpPr>
          <p:nvPr>
            <p:ph type="body" idx="1"/>
          </p:nvPr>
        </p:nvSpPr>
        <p:spPr/>
        <p:txBody>
          <a:bodyPr/>
          <a:lstStyle/>
          <a:p>
            <a:r>
              <a:rPr lang="en" dirty="0"/>
              <a:t>Suggested Process</a:t>
            </a:r>
            <a:r>
              <a:rPr lang="en" dirty="0" smtClean="0"/>
              <a:t>:</a:t>
            </a:r>
          </a:p>
          <a:p>
            <a:r>
              <a:rPr lang="en" dirty="0" smtClean="0"/>
              <a:t>I would suggest that video tutorials on how to use some of the more complex features of the product should be sent to the banks when the final code is handed over. The main reason for this sugestion is that it would reduce the amount of false-alarm issues reported to the support team as a result of misuse of the product.</a:t>
            </a:r>
            <a:endParaRPr lang="en" dirty="0"/>
          </a:p>
          <a:p>
            <a:endParaRPr lang="en-IE" dirty="0"/>
          </a:p>
        </p:txBody>
      </p:sp>
    </p:spTree>
    <p:extLst>
      <p:ext uri="{BB962C8B-B14F-4D97-AF65-F5344CB8AC3E}">
        <p14:creationId xmlns:p14="http://schemas.microsoft.com/office/powerpoint/2010/main" val="208553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Overview</a:t>
            </a:r>
          </a:p>
        </p:txBody>
      </p:sp>
      <p:sp>
        <p:nvSpPr>
          <p:cNvPr id="82" name="Shape 8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Rockall technologies is a software company which specialises in collateral management solutions for a numerous banks worldwide (I will elaborate on this in the next slide).</a:t>
            </a:r>
          </a:p>
          <a:p>
            <a:pPr rtl="0">
              <a:spcBef>
                <a:spcPts val="0"/>
              </a:spcBef>
              <a:buNone/>
            </a:pPr>
            <a:r>
              <a:rPr lang="en"/>
              <a:t>The company was founded over 20 years ago and its European headquarters is currently located at West Pier business park, Monkstown , Co. Dublin.</a:t>
            </a:r>
          </a:p>
          <a:p>
            <a:pPr>
              <a:spcBef>
                <a:spcPts val="0"/>
              </a:spcBef>
              <a:buNone/>
            </a:pP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Overview (continued)</a:t>
            </a:r>
          </a:p>
        </p:txBody>
      </p:sp>
      <p:sp>
        <p:nvSpPr>
          <p:cNvPr id="88" name="Shape 8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Rockall Technologies produces a web application named ‘Collate’ which bank employees use on a day-to-day basis in order to record important information such as </a:t>
            </a:r>
            <a:r>
              <a:rPr lang="en" b="1"/>
              <a:t>client Information</a:t>
            </a:r>
            <a:r>
              <a:rPr lang="en"/>
              <a:t>, </a:t>
            </a:r>
            <a:r>
              <a:rPr lang="en" b="1"/>
              <a:t>loan Information</a:t>
            </a:r>
            <a:r>
              <a:rPr lang="en"/>
              <a:t> and </a:t>
            </a:r>
            <a:r>
              <a:rPr lang="en" b="1"/>
              <a:t>information on the collateral used</a:t>
            </a:r>
            <a:r>
              <a:rPr lang="en"/>
              <a:t> by the client in order to back up their loans.</a:t>
            </a:r>
          </a:p>
          <a:p>
            <a:pPr>
              <a:spcBef>
                <a:spcPts val="0"/>
              </a:spcBef>
              <a:buNone/>
            </a:pPr>
            <a:r>
              <a:rPr lang="en"/>
              <a:t>Rockall consists of several teams each of which plays an important role in producing a finished product which caters to each of their client’s specific needs.In theese slides i will focus the three teams involved in developing the finished product.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Rockall Technologies 3 Teams</a:t>
            </a:r>
          </a:p>
        </p:txBody>
      </p:sp>
      <p:sp>
        <p:nvSpPr>
          <p:cNvPr id="94" name="Shape 94"/>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a:lnSpc>
                <a:spcPct val="100000"/>
              </a:lnSpc>
              <a:spcAft>
                <a:spcPts val="0"/>
              </a:spcAft>
            </a:pPr>
            <a:r>
              <a:rPr lang="en" b="1" dirty="0"/>
              <a:t>Product Team </a:t>
            </a:r>
            <a:r>
              <a:rPr lang="en" b="1" dirty="0"/>
              <a:t>		</a:t>
            </a:r>
            <a:r>
              <a:rPr lang="en" b="1" dirty="0" smtClean="0"/>
              <a:t>Product Implementation</a:t>
            </a:r>
            <a:r>
              <a:rPr lang="en" b="1" dirty="0" smtClean="0"/>
              <a:t> </a:t>
            </a:r>
            <a:r>
              <a:rPr lang="en" b="1" dirty="0"/>
              <a:t>	</a:t>
            </a:r>
            <a:r>
              <a:rPr lang="en" b="1" dirty="0" smtClean="0"/>
              <a:t>	Support Team</a:t>
            </a:r>
            <a:r>
              <a:rPr lang="en" b="1" dirty="0"/>
              <a:t>				 Team</a:t>
            </a:r>
            <a:endParaRPr lang="en" b="1" dirty="0"/>
          </a:p>
          <a:p>
            <a:pPr rtl="0">
              <a:lnSpc>
                <a:spcPct val="100000"/>
              </a:lnSpc>
              <a:spcBef>
                <a:spcPts val="0"/>
              </a:spcBef>
              <a:spcAft>
                <a:spcPts val="0"/>
              </a:spcAft>
              <a:buNone/>
            </a:pPr>
            <a:r>
              <a:rPr lang="en" dirty="0"/>
              <a:t>						</a:t>
            </a:r>
            <a:endParaRPr lang="en" b="1" dirty="0"/>
          </a:p>
          <a:p>
            <a:pPr>
              <a:spcBef>
                <a:spcPts val="0"/>
              </a:spcBef>
              <a:buNone/>
            </a:pPr>
            <a:r>
              <a:rPr lang="en" dirty="0"/>
              <a:t>													</a:t>
            </a:r>
          </a:p>
        </p:txBody>
      </p:sp>
      <p:sp>
        <p:nvSpPr>
          <p:cNvPr id="95" name="Shape 95"/>
          <p:cNvSpPr/>
          <p:nvPr/>
        </p:nvSpPr>
        <p:spPr>
          <a:xfrm>
            <a:off x="658375" y="2700575"/>
            <a:ext cx="1834200" cy="927300"/>
          </a:xfrm>
          <a:prstGeom prst="rect">
            <a:avLst/>
          </a:prstGeom>
          <a:solidFill>
            <a:srgbClr val="F9F9F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a:t>Works on adding new functionality to existing product.</a:t>
            </a:r>
          </a:p>
        </p:txBody>
      </p:sp>
      <p:sp>
        <p:nvSpPr>
          <p:cNvPr id="96" name="Shape 96"/>
          <p:cNvSpPr/>
          <p:nvPr/>
        </p:nvSpPr>
        <p:spPr>
          <a:xfrm>
            <a:off x="3313050" y="2700575"/>
            <a:ext cx="2334300" cy="927300"/>
          </a:xfrm>
          <a:prstGeom prst="rect">
            <a:avLst/>
          </a:prstGeom>
          <a:solidFill>
            <a:srgbClr val="F9F9F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a:t>Customises the product to suit each specific Bank depending on their requirements.</a:t>
            </a:r>
          </a:p>
        </p:txBody>
      </p:sp>
      <p:sp>
        <p:nvSpPr>
          <p:cNvPr id="97" name="Shape 97"/>
          <p:cNvSpPr/>
          <p:nvPr/>
        </p:nvSpPr>
        <p:spPr>
          <a:xfrm>
            <a:off x="6545850" y="2700575"/>
            <a:ext cx="1753199" cy="1147200"/>
          </a:xfrm>
          <a:prstGeom prst="rect">
            <a:avLst/>
          </a:prstGeom>
          <a:solidFill>
            <a:srgbClr val="F9F9F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Deals with Product issues found by the Banks</a:t>
            </a:r>
          </a:p>
        </p:txBody>
      </p:sp>
      <p:cxnSp>
        <p:nvCxnSpPr>
          <p:cNvPr id="98" name="Shape 98"/>
          <p:cNvCxnSpPr>
            <a:stCxn id="95" idx="3"/>
            <a:endCxn id="96" idx="1"/>
          </p:cNvCxnSpPr>
          <p:nvPr/>
        </p:nvCxnSpPr>
        <p:spPr>
          <a:xfrm>
            <a:off x="2492575" y="3164225"/>
            <a:ext cx="820499" cy="0"/>
          </a:xfrm>
          <a:prstGeom prst="straightConnector1">
            <a:avLst/>
          </a:prstGeom>
          <a:noFill/>
          <a:ln w="9525" cap="flat" cmpd="sng">
            <a:solidFill>
              <a:schemeClr val="dk2"/>
            </a:solidFill>
            <a:prstDash val="solid"/>
            <a:round/>
            <a:headEnd type="none" w="lg" len="lg"/>
            <a:tailEnd type="triangle" w="lg" len="lg"/>
          </a:ln>
        </p:spPr>
      </p:cxnSp>
      <p:cxnSp>
        <p:nvCxnSpPr>
          <p:cNvPr id="99" name="Shape 99"/>
          <p:cNvCxnSpPr>
            <a:stCxn id="96" idx="3"/>
            <a:endCxn id="97" idx="1"/>
          </p:cNvCxnSpPr>
          <p:nvPr/>
        </p:nvCxnSpPr>
        <p:spPr>
          <a:xfrm>
            <a:off x="5647350" y="3164225"/>
            <a:ext cx="898500" cy="1101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Team</a:t>
            </a:r>
          </a:p>
        </p:txBody>
      </p:sp>
      <p:sp>
        <p:nvSpPr>
          <p:cNvPr id="105" name="Shape 105"/>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lnSpc>
                <a:spcPct val="100000"/>
              </a:lnSpc>
              <a:spcBef>
                <a:spcPts val="0"/>
              </a:spcBef>
              <a:buNone/>
            </a:pPr>
            <a:r>
              <a:rPr lang="en"/>
              <a:t>This is the team which works on developing the standard product  and consists of the most high-level and experienced software developers in the organisation as this team focuses on adding new functions to an already large and complex system.</a:t>
            </a:r>
          </a:p>
          <a:p>
            <a:pPr>
              <a:lnSpc>
                <a:spcPct val="100000"/>
              </a:lnSpc>
              <a:spcBef>
                <a:spcPts val="0"/>
              </a:spcBef>
              <a:buNone/>
            </a:pPr>
            <a:r>
              <a:rPr lang="en"/>
              <a:t>When the Product team works on developing Collate they do not consider specific bank’s needs as instead they focus on bringing in new functionality to the standard product. </a:t>
            </a:r>
          </a:p>
        </p:txBody>
      </p:sp>
      <p:pic>
        <p:nvPicPr>
          <p:cNvPr id="106" name="Shape 106"/>
          <p:cNvPicPr preferRelativeResize="0"/>
          <p:nvPr/>
        </p:nvPicPr>
        <p:blipFill>
          <a:blip r:embed="rId3">
            <a:alphaModFix/>
          </a:blip>
          <a:stretch>
            <a:fillRect/>
          </a:stretch>
        </p:blipFill>
        <p:spPr>
          <a:xfrm>
            <a:off x="6893000" y="3876875"/>
            <a:ext cx="2250999" cy="126662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Implementation Team</a:t>
            </a:r>
          </a:p>
        </p:txBody>
      </p:sp>
      <p:sp>
        <p:nvSpPr>
          <p:cNvPr id="112" name="Shape 11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This is the team which focused on making changes and customising the product in order to satisfy each bank’s business requirements.</a:t>
            </a:r>
          </a:p>
          <a:p>
            <a:pPr rtl="0">
              <a:spcBef>
                <a:spcPts val="0"/>
              </a:spcBef>
              <a:buNone/>
            </a:pPr>
            <a:r>
              <a:rPr lang="en"/>
              <a:t>These requirements vary from bank to bank and can range from something small like a few label-changes or specific information to be recorded on certain pages to more large requirements like creating all the username and passwords which the bank will need to  login to the system.</a:t>
            </a:r>
          </a:p>
          <a:p>
            <a:pPr rtl="0">
              <a:spcBef>
                <a:spcPts val="0"/>
              </a:spcBef>
              <a:buNone/>
            </a:pPr>
            <a:r>
              <a:rPr lang="en"/>
              <a:t>It is up to the Product implementation team to make the necessary changes to Collate before a finished version is shipped to each respective Bank.</a:t>
            </a:r>
          </a:p>
          <a:p>
            <a:pPr>
              <a:spcBef>
                <a:spcPts val="0"/>
              </a:spcBef>
              <a:buNone/>
            </a:pPr>
            <a:endParaRPr/>
          </a:p>
        </p:txBody>
      </p:sp>
      <p:pic>
        <p:nvPicPr>
          <p:cNvPr id="113" name="Shape 113"/>
          <p:cNvPicPr preferRelativeResize="0"/>
          <p:nvPr/>
        </p:nvPicPr>
        <p:blipFill>
          <a:blip r:embed="rId3">
            <a:alphaModFix/>
          </a:blip>
          <a:stretch>
            <a:fillRect/>
          </a:stretch>
        </p:blipFill>
        <p:spPr>
          <a:xfrm>
            <a:off x="6494600" y="-100350"/>
            <a:ext cx="2496799" cy="244585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Implementation Team members</a:t>
            </a:r>
          </a:p>
        </p:txBody>
      </p:sp>
      <p:sp>
        <p:nvSpPr>
          <p:cNvPr id="119" name="Shape 119"/>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b="1"/>
              <a:t>Product Owners</a:t>
            </a:r>
            <a:r>
              <a:rPr lang="en"/>
              <a:t>- These are the team members which liaise with the Banks in order to get a clear picture of each Bank’s specific requirements and changes to be brought into the system.</a:t>
            </a:r>
          </a:p>
          <a:p>
            <a:pPr rtl="0">
              <a:spcBef>
                <a:spcPts val="0"/>
              </a:spcBef>
              <a:buNone/>
            </a:pPr>
            <a:r>
              <a:rPr lang="en" b="1"/>
              <a:t>Configuration</a:t>
            </a:r>
            <a:r>
              <a:rPr lang="en"/>
              <a:t>- This is the sub-team which actually implement the changes required by the bank to the code provided by the Product Team.</a:t>
            </a:r>
          </a:p>
          <a:p>
            <a:pPr rtl="0">
              <a:spcBef>
                <a:spcPts val="0"/>
              </a:spcBef>
              <a:buNone/>
            </a:pPr>
            <a:r>
              <a:rPr lang="en" b="1"/>
              <a:t>Quality Assurance</a:t>
            </a:r>
            <a:r>
              <a:rPr lang="en"/>
              <a:t>- This is the the sub-team which ensures all necessary changes are implemented before the finished product is shipped out to the Banks.</a:t>
            </a:r>
          </a:p>
          <a:p>
            <a:pPr>
              <a:spcBef>
                <a:spcPts val="0"/>
              </a:spcBef>
              <a:buNone/>
            </a:pPr>
            <a:endParaRPr/>
          </a:p>
        </p:txBody>
      </p:sp>
    </p:spTree>
  </p:cSld>
  <p:clrMapOvr>
    <a:masterClrMapping/>
  </p:clrMapOvr>
  <p:transition spd="slow">
    <p:cut/>
  </p:transition>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1247</Words>
  <Application>Microsoft Office PowerPoint</Application>
  <PresentationFormat>On-screen Show (16:9)</PresentationFormat>
  <Paragraphs>95</Paragraphs>
  <Slides>32</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Roboto</vt:lpstr>
      <vt:lpstr>material</vt:lpstr>
      <vt:lpstr>DT-354-3  Business Modelling Assignment 1 Oisín Coburn C13523917 </vt:lpstr>
      <vt:lpstr>Rockall Technologies</vt:lpstr>
      <vt:lpstr>Introduction</vt:lpstr>
      <vt:lpstr>Overview</vt:lpstr>
      <vt:lpstr>Overview (continued)</vt:lpstr>
      <vt:lpstr>Rockall Technologies 3 Teams</vt:lpstr>
      <vt:lpstr>Product Team</vt:lpstr>
      <vt:lpstr>Product Implementation Team</vt:lpstr>
      <vt:lpstr>Product Implementation Team members</vt:lpstr>
      <vt:lpstr>Support Team</vt:lpstr>
      <vt:lpstr>Rockall Technologies Business Processes</vt:lpstr>
      <vt:lpstr>Product Team -Business Processes</vt:lpstr>
      <vt:lpstr>Product Team -Business Processes</vt:lpstr>
      <vt:lpstr>Product Team use case diagram</vt:lpstr>
      <vt:lpstr>Product Implementation Team -Business Processes</vt:lpstr>
      <vt:lpstr>Product Implementation Team -Business Processes (Continued)</vt:lpstr>
      <vt:lpstr>Product Implementation Team -Business Processes (Continued)</vt:lpstr>
      <vt:lpstr>Product Implementation Team -Business Processes (Continued)</vt:lpstr>
      <vt:lpstr>Product Implementation Team -Business Processes (Continued)</vt:lpstr>
      <vt:lpstr>Product Implementation Team use case diagram</vt:lpstr>
      <vt:lpstr>Support Team Business Processes </vt:lpstr>
      <vt:lpstr>Support Team use case diagram</vt:lpstr>
      <vt:lpstr>Suggested Business Process Improvements</vt:lpstr>
      <vt:lpstr>Suggested process Improvements</vt:lpstr>
      <vt:lpstr>1.Product Implementation issue fixing process</vt:lpstr>
      <vt:lpstr>1.Product Implementation issue fixing process</vt:lpstr>
      <vt:lpstr>Suggested process Improvements</vt:lpstr>
      <vt:lpstr>Suggested process Improvements  2. Quality Assurance Testing Process</vt:lpstr>
      <vt:lpstr>Suggested process Improvements  2. Quality Assurance Testing Process</vt:lpstr>
      <vt:lpstr>Suggested process Improvements</vt:lpstr>
      <vt:lpstr>Suggested process Improvements  3. Provide Banks with step by step instruction videos with how to use the more complex product features.</vt:lpstr>
      <vt:lpstr>Suggested process Improvements  3. Provide Banks with step by step instruction videos with how to use the more complex product features.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DT-354-3  Business Modelling Assignment 1 Oisín Coburn C13523917</dc:title>
  <dc:creator>Oisin Coburn</dc:creator>
  <cp:lastModifiedBy>Oisin Coburn</cp:lastModifiedBy>
  <cp:revision>9</cp:revision>
  <dcterms:modified xsi:type="dcterms:W3CDTF">2015-10-05T13:07:47Z</dcterms:modified>
</cp:coreProperties>
</file>