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94"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5" r:id="rId20"/>
    <p:sldId id="272" r:id="rId21"/>
    <p:sldId id="276" r:id="rId22"/>
    <p:sldId id="277" r:id="rId23"/>
    <p:sldId id="278" r:id="rId24"/>
    <p:sldId id="279" r:id="rId25"/>
    <p:sldId id="280" r:id="rId26"/>
    <p:sldId id="281" r:id="rId27"/>
    <p:sldId id="282" r:id="rId28"/>
    <p:sldId id="284" r:id="rId29"/>
    <p:sldId id="285" r:id="rId30"/>
    <p:sldId id="286" r:id="rId31"/>
    <p:sldId id="287" r:id="rId32"/>
    <p:sldId id="288" r:id="rId33"/>
    <p:sldId id="289" r:id="rId34"/>
    <p:sldId id="290" r:id="rId35"/>
    <p:sldId id="291" r:id="rId36"/>
    <p:sldId id="292" r:id="rId37"/>
    <p:sldId id="29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8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4EC10796-CC6F-44C3-AD8C-C86CF8BCEDBF}" type="datetimeFigureOut">
              <a:rPr lang="en-IE" smtClean="0"/>
              <a:t>30/11/2015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FA04C81-79CD-4925-8754-59A0B8A36C27}" type="slidenum">
              <a:rPr lang="en-IE" smtClean="0"/>
              <a:t>‹#›</a:t>
            </a:fld>
            <a:endParaRPr lang="en-IE"/>
          </a:p>
        </p:txBody>
      </p:sp>
    </p:spTree>
    <p:extLst>
      <p:ext uri="{BB962C8B-B14F-4D97-AF65-F5344CB8AC3E}">
        <p14:creationId xmlns:p14="http://schemas.microsoft.com/office/powerpoint/2010/main" val="2354726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4EC10796-CC6F-44C3-AD8C-C86CF8BCEDBF}" type="datetimeFigureOut">
              <a:rPr lang="en-IE" smtClean="0"/>
              <a:t>30/11/2015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FA04C81-79CD-4925-8754-59A0B8A36C27}" type="slidenum">
              <a:rPr lang="en-IE" smtClean="0"/>
              <a:t>‹#›</a:t>
            </a:fld>
            <a:endParaRPr lang="en-IE"/>
          </a:p>
        </p:txBody>
      </p:sp>
    </p:spTree>
    <p:extLst>
      <p:ext uri="{BB962C8B-B14F-4D97-AF65-F5344CB8AC3E}">
        <p14:creationId xmlns:p14="http://schemas.microsoft.com/office/powerpoint/2010/main" val="3930708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4EC10796-CC6F-44C3-AD8C-C86CF8BCEDBF}" type="datetimeFigureOut">
              <a:rPr lang="en-IE" smtClean="0"/>
              <a:t>30/11/2015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FA04C81-79CD-4925-8754-59A0B8A36C27}" type="slidenum">
              <a:rPr lang="en-IE" smtClean="0"/>
              <a:t>‹#›</a:t>
            </a:fld>
            <a:endParaRPr lang="en-IE"/>
          </a:p>
        </p:txBody>
      </p:sp>
    </p:spTree>
    <p:extLst>
      <p:ext uri="{BB962C8B-B14F-4D97-AF65-F5344CB8AC3E}">
        <p14:creationId xmlns:p14="http://schemas.microsoft.com/office/powerpoint/2010/main" val="3078143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4EC10796-CC6F-44C3-AD8C-C86CF8BCEDBF}" type="datetimeFigureOut">
              <a:rPr lang="en-IE" smtClean="0"/>
              <a:t>30/11/2015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FA04C81-79CD-4925-8754-59A0B8A36C27}" type="slidenum">
              <a:rPr lang="en-IE" smtClean="0"/>
              <a:t>‹#›</a:t>
            </a:fld>
            <a:endParaRPr lang="en-IE"/>
          </a:p>
        </p:txBody>
      </p:sp>
    </p:spTree>
    <p:extLst>
      <p:ext uri="{BB962C8B-B14F-4D97-AF65-F5344CB8AC3E}">
        <p14:creationId xmlns:p14="http://schemas.microsoft.com/office/powerpoint/2010/main" val="2224856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C10796-CC6F-44C3-AD8C-C86CF8BCEDBF}" type="datetimeFigureOut">
              <a:rPr lang="en-IE" smtClean="0"/>
              <a:t>30/11/2015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FA04C81-79CD-4925-8754-59A0B8A36C27}" type="slidenum">
              <a:rPr lang="en-IE" smtClean="0"/>
              <a:t>‹#›</a:t>
            </a:fld>
            <a:endParaRPr lang="en-IE"/>
          </a:p>
        </p:txBody>
      </p:sp>
    </p:spTree>
    <p:extLst>
      <p:ext uri="{BB962C8B-B14F-4D97-AF65-F5344CB8AC3E}">
        <p14:creationId xmlns:p14="http://schemas.microsoft.com/office/powerpoint/2010/main" val="943752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4EC10796-CC6F-44C3-AD8C-C86CF8BCEDBF}" type="datetimeFigureOut">
              <a:rPr lang="en-IE" smtClean="0"/>
              <a:t>30/11/2015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FA04C81-79CD-4925-8754-59A0B8A36C27}" type="slidenum">
              <a:rPr lang="en-IE" smtClean="0"/>
              <a:t>‹#›</a:t>
            </a:fld>
            <a:endParaRPr lang="en-IE"/>
          </a:p>
        </p:txBody>
      </p:sp>
    </p:spTree>
    <p:extLst>
      <p:ext uri="{BB962C8B-B14F-4D97-AF65-F5344CB8AC3E}">
        <p14:creationId xmlns:p14="http://schemas.microsoft.com/office/powerpoint/2010/main" val="4057414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4EC10796-CC6F-44C3-AD8C-C86CF8BCEDBF}" type="datetimeFigureOut">
              <a:rPr lang="en-IE" smtClean="0"/>
              <a:t>30/11/2015</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EFA04C81-79CD-4925-8754-59A0B8A36C27}" type="slidenum">
              <a:rPr lang="en-IE" smtClean="0"/>
              <a:t>‹#›</a:t>
            </a:fld>
            <a:endParaRPr lang="en-IE"/>
          </a:p>
        </p:txBody>
      </p:sp>
    </p:spTree>
    <p:extLst>
      <p:ext uri="{BB962C8B-B14F-4D97-AF65-F5344CB8AC3E}">
        <p14:creationId xmlns:p14="http://schemas.microsoft.com/office/powerpoint/2010/main" val="2867173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4EC10796-CC6F-44C3-AD8C-C86CF8BCEDBF}" type="datetimeFigureOut">
              <a:rPr lang="en-IE" smtClean="0"/>
              <a:t>30/11/2015</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EFA04C81-79CD-4925-8754-59A0B8A36C27}" type="slidenum">
              <a:rPr lang="en-IE" smtClean="0"/>
              <a:t>‹#›</a:t>
            </a:fld>
            <a:endParaRPr lang="en-IE"/>
          </a:p>
        </p:txBody>
      </p:sp>
    </p:spTree>
    <p:extLst>
      <p:ext uri="{BB962C8B-B14F-4D97-AF65-F5344CB8AC3E}">
        <p14:creationId xmlns:p14="http://schemas.microsoft.com/office/powerpoint/2010/main" val="2553106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C10796-CC6F-44C3-AD8C-C86CF8BCEDBF}" type="datetimeFigureOut">
              <a:rPr lang="en-IE" smtClean="0"/>
              <a:t>30/11/2015</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EFA04C81-79CD-4925-8754-59A0B8A36C27}" type="slidenum">
              <a:rPr lang="en-IE" smtClean="0"/>
              <a:t>‹#›</a:t>
            </a:fld>
            <a:endParaRPr lang="en-IE"/>
          </a:p>
        </p:txBody>
      </p:sp>
    </p:spTree>
    <p:extLst>
      <p:ext uri="{BB962C8B-B14F-4D97-AF65-F5344CB8AC3E}">
        <p14:creationId xmlns:p14="http://schemas.microsoft.com/office/powerpoint/2010/main" val="249820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C10796-CC6F-44C3-AD8C-C86CF8BCEDBF}" type="datetimeFigureOut">
              <a:rPr lang="en-IE" smtClean="0"/>
              <a:t>30/11/2015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FA04C81-79CD-4925-8754-59A0B8A36C27}" type="slidenum">
              <a:rPr lang="en-IE" smtClean="0"/>
              <a:t>‹#›</a:t>
            </a:fld>
            <a:endParaRPr lang="en-IE"/>
          </a:p>
        </p:txBody>
      </p:sp>
    </p:spTree>
    <p:extLst>
      <p:ext uri="{BB962C8B-B14F-4D97-AF65-F5344CB8AC3E}">
        <p14:creationId xmlns:p14="http://schemas.microsoft.com/office/powerpoint/2010/main" val="3330074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C10796-CC6F-44C3-AD8C-C86CF8BCEDBF}" type="datetimeFigureOut">
              <a:rPr lang="en-IE" smtClean="0"/>
              <a:t>30/11/2015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FA04C81-79CD-4925-8754-59A0B8A36C27}" type="slidenum">
              <a:rPr lang="en-IE" smtClean="0"/>
              <a:t>‹#›</a:t>
            </a:fld>
            <a:endParaRPr lang="en-IE"/>
          </a:p>
        </p:txBody>
      </p:sp>
    </p:spTree>
    <p:extLst>
      <p:ext uri="{BB962C8B-B14F-4D97-AF65-F5344CB8AC3E}">
        <p14:creationId xmlns:p14="http://schemas.microsoft.com/office/powerpoint/2010/main" val="713148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C10796-CC6F-44C3-AD8C-C86CF8BCEDBF}" type="datetimeFigureOut">
              <a:rPr lang="en-IE" smtClean="0"/>
              <a:t>30/11/2015</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A04C81-79CD-4925-8754-59A0B8A36C27}" type="slidenum">
              <a:rPr lang="en-IE" smtClean="0"/>
              <a:t>‹#›</a:t>
            </a:fld>
            <a:endParaRPr lang="en-IE"/>
          </a:p>
        </p:txBody>
      </p:sp>
    </p:spTree>
    <p:extLst>
      <p:ext uri="{BB962C8B-B14F-4D97-AF65-F5344CB8AC3E}">
        <p14:creationId xmlns:p14="http://schemas.microsoft.com/office/powerpoint/2010/main" val="3850813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beebom.com/2014/08/best-screen-recording-software-for-window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Business Modelling Assignment 2</a:t>
            </a:r>
            <a:endParaRPr lang="en-IE" dirty="0"/>
          </a:p>
        </p:txBody>
      </p:sp>
      <p:sp>
        <p:nvSpPr>
          <p:cNvPr id="3" name="Subtitle 2"/>
          <p:cNvSpPr>
            <a:spLocks noGrp="1"/>
          </p:cNvSpPr>
          <p:nvPr>
            <p:ph type="subTitle" idx="1"/>
          </p:nvPr>
        </p:nvSpPr>
        <p:spPr/>
        <p:txBody>
          <a:bodyPr/>
          <a:lstStyle/>
          <a:p>
            <a:endParaRPr lang="en-IE" dirty="0" smtClean="0"/>
          </a:p>
          <a:p>
            <a:r>
              <a:rPr lang="en-IE" dirty="0" err="1" smtClean="0"/>
              <a:t>Oisín</a:t>
            </a:r>
            <a:r>
              <a:rPr lang="en-IE" dirty="0" smtClean="0"/>
              <a:t> Coburn, Gareth Mc Donnell, Abdulrahman Al </a:t>
            </a:r>
            <a:r>
              <a:rPr lang="en-IE" dirty="0" err="1"/>
              <a:t>G</a:t>
            </a:r>
            <a:r>
              <a:rPr lang="en-IE" dirty="0" err="1" smtClean="0"/>
              <a:t>hamdi</a:t>
            </a:r>
            <a:endParaRPr lang="en-IE" dirty="0"/>
          </a:p>
        </p:txBody>
      </p:sp>
    </p:spTree>
    <p:extLst>
      <p:ext uri="{BB962C8B-B14F-4D97-AF65-F5344CB8AC3E}">
        <p14:creationId xmlns:p14="http://schemas.microsoft.com/office/powerpoint/2010/main" val="999061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Order to implement this new process:</a:t>
            </a:r>
            <a:r>
              <a:rPr lang="en-US" b="0" dirty="0" smtClean="0">
                <a:effectLst/>
              </a:rPr>
              <a:t/>
            </a:r>
            <a:br>
              <a:rPr lang="en-US" b="0" dirty="0" smtClean="0">
                <a:effectLst/>
              </a:rPr>
            </a:br>
            <a:endParaRPr lang="en-IE" dirty="0"/>
          </a:p>
        </p:txBody>
      </p:sp>
      <p:sp>
        <p:nvSpPr>
          <p:cNvPr id="3" name="Content Placeholder 2"/>
          <p:cNvSpPr>
            <a:spLocks noGrp="1"/>
          </p:cNvSpPr>
          <p:nvPr>
            <p:ph idx="1"/>
          </p:nvPr>
        </p:nvSpPr>
        <p:spPr/>
        <p:txBody>
          <a:bodyPr/>
          <a:lstStyle/>
          <a:p>
            <a:pPr fontAlgn="base"/>
            <a:endParaRPr lang="en-US" sz="1900" dirty="0" smtClean="0"/>
          </a:p>
          <a:p>
            <a:pPr fontAlgn="base"/>
            <a:r>
              <a:rPr lang="en-US" sz="1900" dirty="0" smtClean="0"/>
              <a:t>Both </a:t>
            </a:r>
            <a:r>
              <a:rPr lang="en-US" sz="1900" dirty="0"/>
              <a:t>QA teams will merge and their online profiles will have to be updated in order to have access to view and update user stories on both Sprint backlogs</a:t>
            </a:r>
            <a:r>
              <a:rPr lang="en-US" sz="1900" dirty="0" smtClean="0"/>
              <a:t>.</a:t>
            </a:r>
          </a:p>
          <a:p>
            <a:pPr marL="0" indent="0" fontAlgn="base">
              <a:buNone/>
            </a:pPr>
            <a:endParaRPr lang="en-US" sz="1900" dirty="0"/>
          </a:p>
          <a:p>
            <a:pPr fontAlgn="base"/>
            <a:r>
              <a:rPr lang="en-US" sz="1900" dirty="0" smtClean="0"/>
              <a:t>The </a:t>
            </a:r>
            <a:r>
              <a:rPr lang="en-US" sz="1900" dirty="0"/>
              <a:t>Product team and the Product Implementation will have to hold planning sessions co-ordinate their sprints so both the new product functionality have been added and client changes have been implemented in order to deploy code together for </a:t>
            </a:r>
            <a:r>
              <a:rPr lang="en-US" sz="2000" dirty="0"/>
              <a:t>the new larger QA team to implement. This will involve meetings between the Product Owners and the Product team leaders.</a:t>
            </a:r>
          </a:p>
          <a:p>
            <a:pPr fontAlgn="base"/>
            <a:endParaRPr lang="en-US" sz="1900" dirty="0"/>
          </a:p>
          <a:p>
            <a:endParaRPr lang="en-IE" dirty="0"/>
          </a:p>
        </p:txBody>
      </p:sp>
    </p:spTree>
    <p:extLst>
      <p:ext uri="{BB962C8B-B14F-4D97-AF65-F5344CB8AC3E}">
        <p14:creationId xmlns:p14="http://schemas.microsoft.com/office/powerpoint/2010/main" val="1626247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E" sz="3100" dirty="0" smtClean="0"/>
              <a:t>Sequence diagram for Quality Assurance testing process.</a:t>
            </a:r>
            <a:r>
              <a:rPr lang="en-IE" b="0" dirty="0" smtClean="0">
                <a:effectLst/>
              </a:rPr>
              <a:t/>
            </a:r>
            <a:br>
              <a:rPr lang="en-IE" b="0" dirty="0" smtClean="0">
                <a:effectLst/>
              </a:rPr>
            </a:br>
            <a:endParaRPr lang="en-IE" dirty="0"/>
          </a:p>
        </p:txBody>
      </p:sp>
      <p:pic>
        <p:nvPicPr>
          <p:cNvPr id="3078" name="Picture 6" descr="https://lh5.googleusercontent.com/8jG2O8dtAu1iC1AKnWagZaOdVhxSXMEq3kmMwomZM4EHdgf8VE0lojcXFEjHOzOxkdLN2ARyfjxk4ch0OSG7puwOXGD9-lcnqeicXwDI48LXVuGd7jLbl5hLrRUT2RjmJx5gVa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299" y="1549400"/>
            <a:ext cx="10614787" cy="4017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970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chemeClr val="accent6"/>
                </a:solidFill>
              </a:rPr>
              <a:t>Product Implementation team issue fixing process</a:t>
            </a:r>
            <a:r>
              <a:rPr lang="en-US" b="1" dirty="0" smtClean="0">
                <a:solidFill>
                  <a:schemeClr val="accent6"/>
                </a:solidFill>
                <a:effectLst/>
              </a:rPr>
              <a:t/>
            </a:r>
            <a:br>
              <a:rPr lang="en-US" b="1" dirty="0" smtClean="0">
                <a:solidFill>
                  <a:schemeClr val="accent6"/>
                </a:solidFill>
                <a:effectLst/>
              </a:rPr>
            </a:br>
            <a:endParaRPr lang="en-IE" b="1" dirty="0">
              <a:solidFill>
                <a:schemeClr val="accent6"/>
              </a:solidFill>
            </a:endParaRPr>
          </a:p>
        </p:txBody>
      </p:sp>
      <p:sp>
        <p:nvSpPr>
          <p:cNvPr id="3" name="Content Placeholder 2"/>
          <p:cNvSpPr>
            <a:spLocks noGrp="1"/>
          </p:cNvSpPr>
          <p:nvPr>
            <p:ph idx="1"/>
          </p:nvPr>
        </p:nvSpPr>
        <p:spPr/>
        <p:txBody>
          <a:bodyPr>
            <a:noAutofit/>
          </a:bodyPr>
          <a:lstStyle/>
          <a:p>
            <a:pPr marL="0" indent="0">
              <a:buNone/>
            </a:pPr>
            <a:r>
              <a:rPr lang="en-US" sz="1900" u="sng" dirty="0" smtClean="0"/>
              <a:t>Current </a:t>
            </a:r>
            <a:r>
              <a:rPr lang="en-US" sz="1900" u="sng" dirty="0"/>
              <a:t>Process</a:t>
            </a:r>
            <a:r>
              <a:rPr lang="en-US" sz="1900" u="sng" dirty="0" smtClean="0"/>
              <a:t>:</a:t>
            </a:r>
            <a:r>
              <a:rPr lang="en-US" sz="1900" b="0" dirty="0" smtClean="0">
                <a:effectLst/>
              </a:rPr>
              <a:t/>
            </a:r>
            <a:br>
              <a:rPr lang="en-US" sz="1900" b="0" dirty="0" smtClean="0">
                <a:effectLst/>
              </a:rPr>
            </a:br>
            <a:r>
              <a:rPr lang="en-US" sz="1900" dirty="0"/>
              <a:t>In the current process improvement, a product is made by the configuration team, the configuration team send it to the Quality Assurance Team and then they check it and report it to the configuration team if the product has any issues then the configuration team will fix the founded issue and upgrade their environment and send the upgraded version to the Quality Assurance Team again to test it and see if the product is perfectly made and ready to be sent to the product owner.</a:t>
            </a:r>
            <a:endParaRPr lang="en-US" sz="1900" b="0" dirty="0" smtClean="0">
              <a:effectLst/>
            </a:endParaRPr>
          </a:p>
          <a:p>
            <a:pPr marL="0" indent="0">
              <a:buNone/>
            </a:pPr>
            <a:r>
              <a:rPr lang="en-US" sz="1900" b="0" dirty="0" smtClean="0">
                <a:effectLst/>
              </a:rPr>
              <a:t/>
            </a:r>
            <a:br>
              <a:rPr lang="en-US" sz="1900" b="0" dirty="0" smtClean="0">
                <a:effectLst/>
              </a:rPr>
            </a:br>
            <a:r>
              <a:rPr lang="en-US" sz="1900" u="sng" dirty="0"/>
              <a:t>Suggested Process</a:t>
            </a:r>
            <a:r>
              <a:rPr lang="en-US" sz="1900" u="sng" dirty="0" smtClean="0"/>
              <a:t>:</a:t>
            </a:r>
            <a:r>
              <a:rPr lang="en-US" sz="1900" b="0" dirty="0" smtClean="0">
                <a:effectLst/>
              </a:rPr>
              <a:t/>
            </a:r>
            <a:br>
              <a:rPr lang="en-US" sz="1900" b="0" dirty="0" smtClean="0">
                <a:effectLst/>
              </a:rPr>
            </a:br>
            <a:r>
              <a:rPr lang="en-US" sz="1900" dirty="0"/>
              <a:t>in the suggested process improvement, the configuration team deploy the environment then they will send to the Quality Assurance Team and then if they find any issues with the </a:t>
            </a:r>
            <a:r>
              <a:rPr lang="en-US" sz="1900" dirty="0" smtClean="0"/>
              <a:t>customization </a:t>
            </a:r>
            <a:r>
              <a:rPr lang="en-US" sz="1900" dirty="0"/>
              <a:t>then the Quality Assurance Team will take notes of those mistakes and then report them when several issues have been found to the configuration team. Therefore, the Quality Assurance Team sends the product to the configuration team to resolve the existing issue and re-deploy the environment, then they will send it back to the Quality Assurance Team to check it all and see if there is any issues still exist, then the Quality Assurance Team will send it to the tester.</a:t>
            </a:r>
            <a:endParaRPr lang="en-US" sz="1900" b="0" dirty="0" smtClean="0">
              <a:effectLst/>
            </a:endParaRPr>
          </a:p>
          <a:p>
            <a:pPr marL="0" indent="0">
              <a:buNone/>
            </a:pPr>
            <a:r>
              <a:rPr lang="en-US" sz="1900" dirty="0" smtClean="0"/>
              <a:t/>
            </a:r>
            <a:br>
              <a:rPr lang="en-US" sz="1900" dirty="0" smtClean="0"/>
            </a:br>
            <a:endParaRPr lang="en-IE" sz="1900" dirty="0"/>
          </a:p>
        </p:txBody>
      </p:sp>
    </p:spTree>
    <p:extLst>
      <p:ext uri="{BB962C8B-B14F-4D97-AF65-F5344CB8AC3E}">
        <p14:creationId xmlns:p14="http://schemas.microsoft.com/office/powerpoint/2010/main" val="2140440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6"/>
                </a:solidFill>
              </a:rPr>
              <a:t>Product Implementation team issue fixing process (continued)</a:t>
            </a:r>
            <a:endParaRPr lang="en-IE" dirty="0"/>
          </a:p>
        </p:txBody>
      </p:sp>
      <p:sp>
        <p:nvSpPr>
          <p:cNvPr id="3" name="Content Placeholder 2"/>
          <p:cNvSpPr>
            <a:spLocks noGrp="1"/>
          </p:cNvSpPr>
          <p:nvPr>
            <p:ph idx="1"/>
          </p:nvPr>
        </p:nvSpPr>
        <p:spPr/>
        <p:txBody>
          <a:bodyPr/>
          <a:lstStyle/>
          <a:p>
            <a:pPr marL="0" indent="0">
              <a:buNone/>
            </a:pPr>
            <a:r>
              <a:rPr lang="en-US" sz="1900" dirty="0"/>
              <a:t>At this stage, the configuration team will receive the issues from the tester directly and the resolve the issues and redeploy the environment then the process will repeated as above where the configuration team will send the product to the Quality Assurance Team to recheck them all and to also see if the issues still exists, as in Bulk, Fixing and restarting issues will save the configuration a lot of time and make the process go easier.</a:t>
            </a:r>
            <a:endParaRPr lang="en-US" sz="1900" b="0" dirty="0" smtClean="0">
              <a:effectLst/>
            </a:endParaRPr>
          </a:p>
          <a:p>
            <a:pPr marL="0" indent="0">
              <a:buNone/>
            </a:pPr>
            <a:r>
              <a:rPr lang="en-US" dirty="0" smtClean="0"/>
              <a:t/>
            </a:r>
            <a:br>
              <a:rPr lang="en-US" dirty="0" smtClean="0"/>
            </a:br>
            <a:r>
              <a:rPr lang="en-US" sz="1900" dirty="0"/>
              <a:t>Another suggestion in relation to this process improvement would be that the configuration team should be able to send a quick email around the developers on the product team 30 minute before deploying the product, to find out whether there are any new issue fixes to be included in the deployment.</a:t>
            </a:r>
            <a:endParaRPr lang="en-IE" sz="1900" dirty="0"/>
          </a:p>
        </p:txBody>
      </p:sp>
    </p:spTree>
    <p:extLst>
      <p:ext uri="{BB962C8B-B14F-4D97-AF65-F5344CB8AC3E}">
        <p14:creationId xmlns:p14="http://schemas.microsoft.com/office/powerpoint/2010/main" val="109733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Order to implement this new process:</a:t>
            </a:r>
            <a:r>
              <a:rPr lang="en-US" b="0" dirty="0" smtClean="0">
                <a:effectLst/>
              </a:rPr>
              <a:t/>
            </a:r>
            <a:br>
              <a:rPr lang="en-US" b="0" dirty="0" smtClean="0">
                <a:effectLst/>
              </a:rPr>
            </a:br>
            <a:endParaRPr lang="en-IE" dirty="0"/>
          </a:p>
        </p:txBody>
      </p:sp>
      <p:sp>
        <p:nvSpPr>
          <p:cNvPr id="3" name="Content Placeholder 2"/>
          <p:cNvSpPr>
            <a:spLocks noGrp="1"/>
          </p:cNvSpPr>
          <p:nvPr>
            <p:ph idx="1"/>
          </p:nvPr>
        </p:nvSpPr>
        <p:spPr/>
        <p:txBody>
          <a:bodyPr/>
          <a:lstStyle/>
          <a:p>
            <a:pPr fontAlgn="base"/>
            <a:endParaRPr lang="en-US" sz="1900" dirty="0" smtClean="0"/>
          </a:p>
          <a:p>
            <a:pPr fontAlgn="base"/>
            <a:r>
              <a:rPr lang="en-US" sz="1900" dirty="0" smtClean="0"/>
              <a:t>Ensure </a:t>
            </a:r>
            <a:r>
              <a:rPr lang="en-US" sz="1900" dirty="0"/>
              <a:t>all </a:t>
            </a:r>
            <a:r>
              <a:rPr lang="en-US" sz="1900" dirty="0" smtClean="0"/>
              <a:t>QA </a:t>
            </a:r>
            <a:r>
              <a:rPr lang="en-US" sz="1900" dirty="0"/>
              <a:t>testers know how to flag issues to retest them for the next deployment</a:t>
            </a:r>
            <a:r>
              <a:rPr lang="en-US" sz="1900" dirty="0" smtClean="0"/>
              <a:t>.</a:t>
            </a:r>
          </a:p>
          <a:p>
            <a:pPr marL="0" indent="0" fontAlgn="base">
              <a:buNone/>
            </a:pPr>
            <a:endParaRPr lang="en-US" sz="1900" dirty="0"/>
          </a:p>
          <a:p>
            <a:pPr fontAlgn="base"/>
            <a:r>
              <a:rPr lang="en-US" sz="1900" dirty="0"/>
              <a:t>C</a:t>
            </a:r>
            <a:r>
              <a:rPr lang="en-US" sz="1900" dirty="0" smtClean="0"/>
              <a:t>reate </a:t>
            </a:r>
            <a:r>
              <a:rPr lang="en-US" sz="1900" dirty="0"/>
              <a:t>a mailing list consisting of all software developers on the product team and configuration members on the Product Implementation team to give notice of re-deployments in order to fit in all last minute bug fixes</a:t>
            </a:r>
          </a:p>
          <a:p>
            <a:endParaRPr lang="en-IE" dirty="0"/>
          </a:p>
        </p:txBody>
      </p:sp>
    </p:spTree>
    <p:extLst>
      <p:ext uri="{BB962C8B-B14F-4D97-AF65-F5344CB8AC3E}">
        <p14:creationId xmlns:p14="http://schemas.microsoft.com/office/powerpoint/2010/main" val="1223915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3100" dirty="0"/>
              <a:t>Sequence diagram for Quality Assurance testing process</a:t>
            </a:r>
            <a:r>
              <a:rPr lang="en-IE" sz="3100" dirty="0" smtClean="0"/>
              <a:t>.</a:t>
            </a:r>
            <a:endParaRPr lang="en-IE" sz="3100" dirty="0"/>
          </a:p>
        </p:txBody>
      </p:sp>
      <p:pic>
        <p:nvPicPr>
          <p:cNvPr id="4098" name="Picture 2" descr="https://lh5.googleusercontent.com/8jG2O8dtAu1iC1AKnWagZaOdVhxSXMEq3kmMwomZM4EHdgf8VE0lojcXFEjHOzOxkdLN2ARyfjxk4ch0OSG7puwOXGD9-lcnqeicXwDI48LXVuGd7jLbl5hLrRUT2RjmJx5gVar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72627"/>
            <a:ext cx="10322895" cy="3907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954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solidFill>
                  <a:schemeClr val="accent6"/>
                </a:solidFill>
              </a:rPr>
              <a:t>Product Implementation team issue fixing process</a:t>
            </a:r>
            <a:r>
              <a:rPr lang="en-US" b="1" dirty="0" smtClean="0">
                <a:solidFill>
                  <a:schemeClr val="accent6"/>
                </a:solidFill>
                <a:effectLst/>
              </a:rPr>
              <a:t/>
            </a:r>
            <a:br>
              <a:rPr lang="en-US" b="1" dirty="0" smtClean="0">
                <a:solidFill>
                  <a:schemeClr val="accent6"/>
                </a:solidFill>
                <a:effectLst/>
              </a:rPr>
            </a:br>
            <a:endParaRPr lang="en-IE" b="1" dirty="0">
              <a:solidFill>
                <a:schemeClr val="accent6"/>
              </a:solidFill>
            </a:endParaRPr>
          </a:p>
        </p:txBody>
      </p:sp>
      <p:sp>
        <p:nvSpPr>
          <p:cNvPr id="3" name="Content Placeholder 2"/>
          <p:cNvSpPr>
            <a:spLocks noGrp="1"/>
          </p:cNvSpPr>
          <p:nvPr>
            <p:ph idx="1"/>
          </p:nvPr>
        </p:nvSpPr>
        <p:spPr/>
        <p:txBody>
          <a:bodyPr>
            <a:normAutofit/>
          </a:bodyPr>
          <a:lstStyle/>
          <a:p>
            <a:pPr marL="0" indent="0">
              <a:buNone/>
            </a:pPr>
            <a:r>
              <a:rPr lang="en-US" sz="2000" u="sng" dirty="0"/>
              <a:t>Current Process</a:t>
            </a:r>
            <a:r>
              <a:rPr lang="en-US" sz="2000" u="sng" dirty="0" smtClean="0"/>
              <a:t>:</a:t>
            </a:r>
            <a:r>
              <a:rPr lang="en-US" sz="2000" b="0" dirty="0" smtClean="0">
                <a:effectLst/>
              </a:rPr>
              <a:t/>
            </a:r>
            <a:br>
              <a:rPr lang="en-US" sz="2000" b="0" dirty="0" smtClean="0">
                <a:effectLst/>
              </a:rPr>
            </a:br>
            <a:r>
              <a:rPr lang="en-US" sz="2000" dirty="0"/>
              <a:t>In the current process improvement, a product is made by the configuration team, the configuration team send it to the Quality Assurance Team and then they check it and report it to the configuration team if the product has any issues then the configuration team will fix the founded issue and upgrade their environment and send the upgraded version to the Quality Assurance Team again to test it and see if the product is perfectly made and ready to be sent to the product owner.</a:t>
            </a:r>
            <a:endParaRPr lang="en-IE" sz="2000" dirty="0"/>
          </a:p>
        </p:txBody>
      </p:sp>
    </p:spTree>
    <p:extLst>
      <p:ext uri="{BB962C8B-B14F-4D97-AF65-F5344CB8AC3E}">
        <p14:creationId xmlns:p14="http://schemas.microsoft.com/office/powerpoint/2010/main" val="1248183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6"/>
                </a:solidFill>
              </a:rPr>
              <a:t>Product Implementation team issue fixing process(continued)</a:t>
            </a:r>
            <a:endParaRPr lang="en-IE" dirty="0"/>
          </a:p>
        </p:txBody>
      </p:sp>
      <p:sp>
        <p:nvSpPr>
          <p:cNvPr id="3" name="Content Placeholder 2"/>
          <p:cNvSpPr>
            <a:spLocks noGrp="1"/>
          </p:cNvSpPr>
          <p:nvPr>
            <p:ph idx="1"/>
          </p:nvPr>
        </p:nvSpPr>
        <p:spPr/>
        <p:txBody>
          <a:bodyPr>
            <a:normAutofit fontScale="92500"/>
          </a:bodyPr>
          <a:lstStyle/>
          <a:p>
            <a:pPr marL="0" indent="0">
              <a:buNone/>
            </a:pPr>
            <a:r>
              <a:rPr lang="en-US" sz="2200" u="sng" dirty="0"/>
              <a:t>Suggested Process:</a:t>
            </a:r>
            <a:endParaRPr lang="en-US" sz="2200" b="0" dirty="0" smtClean="0">
              <a:effectLst/>
            </a:endParaRPr>
          </a:p>
          <a:p>
            <a:pPr marL="0" indent="0">
              <a:buNone/>
            </a:pPr>
            <a:r>
              <a:rPr lang="en-US" sz="2200" dirty="0" smtClean="0"/>
              <a:t>In </a:t>
            </a:r>
            <a:r>
              <a:rPr lang="en-US" sz="2200" dirty="0"/>
              <a:t>the suggested process improvement, the configuration team deploy the environment then they will send to the Quality Assurance Team and then if they find any issues with the </a:t>
            </a:r>
            <a:r>
              <a:rPr lang="en-US" sz="2200" dirty="0" err="1"/>
              <a:t>customisation</a:t>
            </a:r>
            <a:r>
              <a:rPr lang="en-US" sz="2200" dirty="0"/>
              <a:t> then the Quality Assurance Team will take notes of those mistakes and then report them when several issues have been found to the configuration team. Therefore, the Quality Assurance Team sends the product to the configuration team to resolve the existing issue and re-deploy the environment, then they will send it back to the Quality Assurance Team to check it all and see if there is any issues still exist, then the Quality Assurance Team will send it to the tester.</a:t>
            </a:r>
            <a:endParaRPr lang="en-US" sz="2200" b="0" dirty="0" smtClean="0">
              <a:effectLst/>
            </a:endParaRPr>
          </a:p>
          <a:p>
            <a:pPr marL="0" indent="0">
              <a:buNone/>
            </a:pPr>
            <a:r>
              <a:rPr lang="en-US" sz="2200" b="0" dirty="0" smtClean="0">
                <a:effectLst/>
              </a:rPr>
              <a:t/>
            </a:r>
            <a:br>
              <a:rPr lang="en-US" sz="2200" b="0" dirty="0" smtClean="0">
                <a:effectLst/>
              </a:rPr>
            </a:br>
            <a:r>
              <a:rPr lang="en-US" sz="2200" dirty="0"/>
              <a:t>At this stage, the configuration team will receive the issues from the tester directly and the resolve the issues and redeploy the environment then the process will repeated as above where the configuration team will send the product to the Quality Assurance Team to recheck them all and to also see if the issues still exists, as in Bulk, Fixing and restarting issues will save the configuration a lot of time and make the process go easier.</a:t>
            </a:r>
            <a:endParaRPr lang="en-US" sz="2200" b="0" dirty="0" smtClean="0">
              <a:effectLst/>
            </a:endParaRPr>
          </a:p>
          <a:p>
            <a:endParaRPr lang="en-IE" dirty="0"/>
          </a:p>
        </p:txBody>
      </p:sp>
    </p:spTree>
    <p:extLst>
      <p:ext uri="{BB962C8B-B14F-4D97-AF65-F5344CB8AC3E}">
        <p14:creationId xmlns:p14="http://schemas.microsoft.com/office/powerpoint/2010/main" val="3155336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6"/>
                </a:solidFill>
              </a:rPr>
              <a:t>Product Implementation team issue fixing process(continued)</a:t>
            </a:r>
            <a:endParaRPr lang="en-IE" dirty="0"/>
          </a:p>
        </p:txBody>
      </p:sp>
      <p:sp>
        <p:nvSpPr>
          <p:cNvPr id="3" name="Content Placeholder 2"/>
          <p:cNvSpPr>
            <a:spLocks noGrp="1"/>
          </p:cNvSpPr>
          <p:nvPr>
            <p:ph idx="1"/>
          </p:nvPr>
        </p:nvSpPr>
        <p:spPr/>
        <p:txBody>
          <a:bodyPr/>
          <a:lstStyle/>
          <a:p>
            <a:pPr marL="0" indent="0">
              <a:buNone/>
            </a:pPr>
            <a:r>
              <a:rPr lang="en-US" sz="2000" dirty="0"/>
              <a:t>Another suggestion in relation to this process improvement would be that the configuration team should be able to send a quick email around the developers on the product team 30 minute before deploying the product, to find out whether there are any new issue fixes to be included in the deployment.</a:t>
            </a:r>
            <a:endParaRPr lang="en-US" sz="2000" b="0" dirty="0" smtClean="0">
              <a:effectLst/>
            </a:endParaRPr>
          </a:p>
          <a:p>
            <a:pPr marL="0" indent="0">
              <a:buNone/>
            </a:pPr>
            <a:endParaRPr lang="en-IE" dirty="0"/>
          </a:p>
        </p:txBody>
      </p:sp>
    </p:spTree>
    <p:extLst>
      <p:ext uri="{BB962C8B-B14F-4D97-AF65-F5344CB8AC3E}">
        <p14:creationId xmlns:p14="http://schemas.microsoft.com/office/powerpoint/2010/main" val="3110070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Order to implement this new process:</a:t>
            </a:r>
            <a:endParaRPr lang="en-IE" dirty="0"/>
          </a:p>
        </p:txBody>
      </p:sp>
      <p:sp>
        <p:nvSpPr>
          <p:cNvPr id="3" name="Content Placeholder 2"/>
          <p:cNvSpPr>
            <a:spLocks noGrp="1"/>
          </p:cNvSpPr>
          <p:nvPr>
            <p:ph idx="1"/>
          </p:nvPr>
        </p:nvSpPr>
        <p:spPr/>
        <p:txBody>
          <a:bodyPr/>
          <a:lstStyle/>
          <a:p>
            <a:pPr fontAlgn="base"/>
            <a:r>
              <a:rPr lang="en-US" sz="2000" dirty="0"/>
              <a:t>E</a:t>
            </a:r>
            <a:r>
              <a:rPr lang="en-US" sz="2000" dirty="0" smtClean="0"/>
              <a:t>nsure </a:t>
            </a:r>
            <a:r>
              <a:rPr lang="en-US" sz="2000" dirty="0"/>
              <a:t>all </a:t>
            </a:r>
            <a:r>
              <a:rPr lang="en-US" sz="2000" dirty="0" smtClean="0"/>
              <a:t>QA </a:t>
            </a:r>
            <a:r>
              <a:rPr lang="en-US" sz="2000" dirty="0"/>
              <a:t>testers know how to flag issues to retest them for the next deployment</a:t>
            </a:r>
            <a:r>
              <a:rPr lang="en-US" sz="2000" dirty="0" smtClean="0"/>
              <a:t>.</a:t>
            </a:r>
          </a:p>
          <a:p>
            <a:pPr marL="0" indent="0" fontAlgn="base">
              <a:buNone/>
            </a:pPr>
            <a:endParaRPr lang="en-US" sz="2000" dirty="0"/>
          </a:p>
          <a:p>
            <a:pPr fontAlgn="base"/>
            <a:r>
              <a:rPr lang="en-US" sz="2000" dirty="0"/>
              <a:t>C</a:t>
            </a:r>
            <a:r>
              <a:rPr lang="en-US" sz="2000" dirty="0" smtClean="0"/>
              <a:t>reate </a:t>
            </a:r>
            <a:r>
              <a:rPr lang="en-US" sz="2000" dirty="0"/>
              <a:t>a mailing list consisting of all software developers on the product team and configuration members on the Product Implementation team to give notice of re-deployments in order to fit in all last minute bug fixes.</a:t>
            </a:r>
          </a:p>
          <a:p>
            <a:pPr marL="0" indent="0">
              <a:buNone/>
            </a:pPr>
            <a:r>
              <a:rPr lang="en-US" b="0" dirty="0" smtClean="0">
                <a:effectLst/>
              </a:rPr>
              <a:t/>
            </a:r>
            <a:br>
              <a:rPr lang="en-US" b="0" dirty="0" smtClean="0">
                <a:effectLst/>
              </a:rPr>
            </a:br>
            <a:endParaRPr lang="en-IE" dirty="0"/>
          </a:p>
        </p:txBody>
      </p:sp>
    </p:spTree>
    <p:extLst>
      <p:ext uri="{BB962C8B-B14F-4D97-AF65-F5344CB8AC3E}">
        <p14:creationId xmlns:p14="http://schemas.microsoft.com/office/powerpoint/2010/main" val="2193821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816099" y="1600200"/>
            <a:ext cx="9308753" cy="2285999"/>
          </a:xfrm>
        </p:spPr>
      </p:pic>
    </p:spTree>
    <p:extLst>
      <p:ext uri="{BB962C8B-B14F-4D97-AF65-F5344CB8AC3E}">
        <p14:creationId xmlns:p14="http://schemas.microsoft.com/office/powerpoint/2010/main" val="2070867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Class Diagram for Product Im</a:t>
            </a:r>
            <a:r>
              <a:rPr lang="en-IE" dirty="0" smtClean="0"/>
              <a:t>plementation team issue fixing process</a:t>
            </a:r>
            <a:r>
              <a:rPr lang="en-IE" dirty="0" smtClean="0"/>
              <a:t>.</a:t>
            </a:r>
            <a:r>
              <a:rPr lang="en-IE" b="0" dirty="0" smtClean="0">
                <a:effectLst/>
              </a:rPr>
              <a:t/>
            </a:r>
            <a:br>
              <a:rPr lang="en-IE" b="0" dirty="0" smtClean="0">
                <a:effectLst/>
              </a:rPr>
            </a:br>
            <a:endParaRPr lang="en-IE" dirty="0"/>
          </a:p>
        </p:txBody>
      </p:sp>
      <p:pic>
        <p:nvPicPr>
          <p:cNvPr id="5122" name="Picture 2" descr="suggestionproces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78000" y="2382737"/>
            <a:ext cx="7924800" cy="3744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3568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Activity</a:t>
            </a:r>
            <a:r>
              <a:rPr lang="en-IE" dirty="0" smtClean="0"/>
              <a:t> Diagram for Product Implementation team issue fixing process.</a:t>
            </a:r>
            <a:endParaRPr lang="en-IE" dirty="0"/>
          </a:p>
        </p:txBody>
      </p:sp>
      <p:pic>
        <p:nvPicPr>
          <p:cNvPr id="6146" name="Picture 2" descr="ActivityDiagramforSuggestionProcess.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08200" y="2057399"/>
            <a:ext cx="8445499" cy="4119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339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Sequence Diagram for Product Implementation team issue fixing process.</a:t>
            </a:r>
            <a:endParaRPr lang="en-IE" dirty="0"/>
          </a:p>
        </p:txBody>
      </p:sp>
      <p:pic>
        <p:nvPicPr>
          <p:cNvPr id="7170" name="Picture 2" descr="sequenceSuggestionprocess.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2162" y="2222500"/>
            <a:ext cx="7305675" cy="344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607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State</a:t>
            </a:r>
            <a:r>
              <a:rPr lang="en-IE" dirty="0" smtClean="0"/>
              <a:t> Diagram for Product Implementation team issue fixing process.</a:t>
            </a:r>
            <a:endParaRPr lang="en-IE" dirty="0"/>
          </a:p>
        </p:txBody>
      </p:sp>
      <p:pic>
        <p:nvPicPr>
          <p:cNvPr id="8194" name="Picture 2" descr="https://lh4.googleusercontent.com/kAfnTGSGoJnqXzG2M369DOATj5Qt-qPbOiWCuSN0kx7VSrKDEJ6j6n0RxwWiUsdTWemjTpl-zYKvzllTO5jSAhQ3KgLtHIHivUZP37xY9VbjH-UYSgz3cJZ9ZLzgcumRjo5PE2o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93657" y="1825625"/>
            <a:ext cx="620468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655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accent6"/>
                </a:solidFill>
              </a:rPr>
              <a:t>Client Issue Resolving Process </a:t>
            </a:r>
          </a:p>
        </p:txBody>
      </p:sp>
      <p:sp>
        <p:nvSpPr>
          <p:cNvPr id="3" name="Content Placeholder 2"/>
          <p:cNvSpPr>
            <a:spLocks noGrp="1"/>
          </p:cNvSpPr>
          <p:nvPr>
            <p:ph idx="1"/>
          </p:nvPr>
        </p:nvSpPr>
        <p:spPr/>
        <p:txBody>
          <a:bodyPr>
            <a:normAutofit/>
          </a:bodyPr>
          <a:lstStyle/>
          <a:p>
            <a:r>
              <a:rPr lang="en-US" sz="2000" dirty="0" err="1" smtClean="0"/>
              <a:t>Rockall</a:t>
            </a:r>
            <a:r>
              <a:rPr lang="en-US" sz="2000" dirty="0" smtClean="0"/>
              <a:t> </a:t>
            </a:r>
            <a:r>
              <a:rPr lang="en-US" sz="2000" dirty="0"/>
              <a:t>could implement a new software system by creating videos which offer a step by step guide to clients which will aid them in implementing the product without problems. Previously there had been problems, such as clients misunderstanding and misusing the product</a:t>
            </a:r>
            <a:r>
              <a:rPr lang="en-US" sz="2000" dirty="0" smtClean="0"/>
              <a:t>.</a:t>
            </a:r>
          </a:p>
          <a:p>
            <a:r>
              <a:rPr lang="en-US" sz="2000" dirty="0"/>
              <a:t>To do this, </a:t>
            </a:r>
            <a:r>
              <a:rPr lang="en-US" sz="2000" dirty="0" err="1"/>
              <a:t>Rockall</a:t>
            </a:r>
            <a:r>
              <a:rPr lang="en-US" sz="2000" dirty="0"/>
              <a:t> will need screen recording software. This software can be downloaded online free of charge online for example </a:t>
            </a:r>
            <a:r>
              <a:rPr lang="en-US" sz="2000" b="0" dirty="0" smtClean="0">
                <a:effectLst/>
                <a:hlinkClick r:id="rId2"/>
              </a:rPr>
              <a:t>here</a:t>
            </a:r>
            <a:r>
              <a:rPr lang="en-US" sz="2000" b="0" dirty="0" smtClean="0">
                <a:effectLst/>
              </a:rPr>
              <a:t>.</a:t>
            </a:r>
          </a:p>
          <a:p>
            <a:endParaRPr lang="en-US" sz="2000" b="0" dirty="0" smtClean="0">
              <a:effectLst/>
            </a:endParaRPr>
          </a:p>
          <a:p>
            <a:r>
              <a:rPr lang="en-US" sz="2000" dirty="0" smtClean="0"/>
              <a:t>It is critical that the client would be able to use the product correctly, so that the information they keep on their customers is right or else this will lead to problems down the road.</a:t>
            </a:r>
          </a:p>
          <a:p>
            <a:pPr marL="0" indent="0">
              <a:buNone/>
            </a:pPr>
            <a:endParaRPr lang="en-US" sz="2000" b="0" dirty="0" smtClean="0">
              <a:effectLst/>
            </a:endParaRPr>
          </a:p>
          <a:p>
            <a:r>
              <a:rPr lang="en-US" sz="2000" dirty="0" err="1" smtClean="0"/>
              <a:t>Rockall</a:t>
            </a:r>
            <a:r>
              <a:rPr lang="en-US" sz="2000" dirty="0" smtClean="0"/>
              <a:t> will assign the technical writer from within their company to create the application, this will also keep costs down as they are not hiring new employees for the task</a:t>
            </a:r>
            <a:endParaRPr lang="en-IE" sz="2000" dirty="0" smtClean="0"/>
          </a:p>
          <a:p>
            <a:endParaRPr lang="en-IE" sz="2000" dirty="0"/>
          </a:p>
        </p:txBody>
      </p:sp>
    </p:spTree>
    <p:extLst>
      <p:ext uri="{BB962C8B-B14F-4D97-AF65-F5344CB8AC3E}">
        <p14:creationId xmlns:p14="http://schemas.microsoft.com/office/powerpoint/2010/main" val="1259713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6a00e54ee3905b8833019affb295aa97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8100" y="1066800"/>
            <a:ext cx="5308600" cy="3987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333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rPr>
              <a:t>In Order to implement this new </a:t>
            </a:r>
            <a:r>
              <a:rPr lang="en-US" dirty="0" smtClean="0">
                <a:solidFill>
                  <a:schemeClr val="accent6"/>
                </a:solidFill>
              </a:rPr>
              <a:t>process</a:t>
            </a:r>
            <a:endParaRPr lang="en-IE" dirty="0">
              <a:solidFill>
                <a:schemeClr val="accent6"/>
              </a:solidFill>
            </a:endParaRPr>
          </a:p>
        </p:txBody>
      </p:sp>
      <p:sp>
        <p:nvSpPr>
          <p:cNvPr id="3" name="Content Placeholder 2"/>
          <p:cNvSpPr>
            <a:spLocks noGrp="1"/>
          </p:cNvSpPr>
          <p:nvPr>
            <p:ph idx="1"/>
          </p:nvPr>
        </p:nvSpPr>
        <p:spPr/>
        <p:txBody>
          <a:bodyPr>
            <a:normAutofit/>
          </a:bodyPr>
          <a:lstStyle/>
          <a:p>
            <a:pPr fontAlgn="base"/>
            <a:endParaRPr lang="en-US" sz="2000" dirty="0" smtClean="0"/>
          </a:p>
          <a:p>
            <a:pPr fontAlgn="base"/>
            <a:r>
              <a:rPr lang="en-US" sz="2000" dirty="0" smtClean="0"/>
              <a:t>The </a:t>
            </a:r>
            <a:r>
              <a:rPr lang="en-US" sz="2000" dirty="0"/>
              <a:t>alternatives of which screen recording software must be evaluated and decided upon</a:t>
            </a:r>
            <a:r>
              <a:rPr lang="en-US" sz="2000" dirty="0" smtClean="0"/>
              <a:t>.</a:t>
            </a:r>
          </a:p>
          <a:p>
            <a:pPr marL="0" indent="0" fontAlgn="base">
              <a:buNone/>
            </a:pPr>
            <a:endParaRPr lang="en-US" sz="2000" dirty="0"/>
          </a:p>
          <a:p>
            <a:pPr fontAlgn="base"/>
            <a:r>
              <a:rPr lang="en-US" sz="2000" dirty="0"/>
              <a:t>The </a:t>
            </a:r>
            <a:r>
              <a:rPr lang="en-US" sz="2000" dirty="0" err="1"/>
              <a:t>Rockall</a:t>
            </a:r>
            <a:r>
              <a:rPr lang="en-US" sz="2000" dirty="0"/>
              <a:t> Technologies technical writer (this is the person who looks a lot of the documentation for clients) will have to be trained in order to use the chosen video recording software</a:t>
            </a:r>
            <a:r>
              <a:rPr lang="en-US" sz="2000" dirty="0" smtClean="0"/>
              <a:t>.</a:t>
            </a:r>
          </a:p>
          <a:p>
            <a:pPr marL="0" indent="0" fontAlgn="base">
              <a:buNone/>
            </a:pPr>
            <a:endParaRPr lang="en-US" sz="2000" dirty="0"/>
          </a:p>
          <a:p>
            <a:pPr fontAlgn="base"/>
            <a:r>
              <a:rPr lang="en-US" sz="2000" dirty="0" smtClean="0"/>
              <a:t>Videos </a:t>
            </a:r>
            <a:r>
              <a:rPr lang="en-US" sz="2000" dirty="0"/>
              <a:t>will have to be made in order to demo the existing software functionality on the product to date. These videos will not be needed for all functionality on the system currently, only the more complex functionality.</a:t>
            </a:r>
          </a:p>
          <a:p>
            <a:endParaRPr lang="en-IE" dirty="0"/>
          </a:p>
        </p:txBody>
      </p:sp>
    </p:spTree>
    <p:extLst>
      <p:ext uri="{BB962C8B-B14F-4D97-AF65-F5344CB8AC3E}">
        <p14:creationId xmlns:p14="http://schemas.microsoft.com/office/powerpoint/2010/main" val="155957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Case diagram</a:t>
            </a:r>
            <a:endParaRPr lang="en-IE" dirty="0"/>
          </a:p>
        </p:txBody>
      </p:sp>
      <p:pic>
        <p:nvPicPr>
          <p:cNvPr id="10242" name="Picture 2" descr="https://lh4.googleusercontent.com/mffMkNu7PLQlaTCwoCTQy-JXZwFmGTAjZpuB1q4vfQIB1qcBjmm8VxwLusZKC1LjsIb7OhMsKeopkZZx3u4cO7FVlZD75gMP3IzkjUOOc-weq3shagPFDTur-8khwCEAO04KO7O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76500" y="1231900"/>
            <a:ext cx="6654799" cy="5435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556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diagram for Client Issue Resolving Process </a:t>
            </a:r>
            <a:endParaRPr lang="en-IE" dirty="0"/>
          </a:p>
        </p:txBody>
      </p:sp>
      <p:pic>
        <p:nvPicPr>
          <p:cNvPr id="11268" name="Picture 4" descr="https://lh5.googleusercontent.com/tMiErWG9NJ1xBih5XPp-v_PC55GY-DzBb9icpMEC8Oglz99dgTMtWqBF6Cu5v6Z4iz75ZXbZgQNDxBWxJc7YSJd7EZ-mvb-84w89S1G-pxE5Zub64X1qiMNY914IQ3GeFr_6nhNP"/>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35199" y="1690688"/>
            <a:ext cx="6206031" cy="4900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075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 for client issue resolving process</a:t>
            </a:r>
            <a:endParaRPr lang="en-IE" dirty="0"/>
          </a:p>
        </p:txBody>
      </p:sp>
      <p:pic>
        <p:nvPicPr>
          <p:cNvPr id="12290" name="Picture 2" descr="https://lh6.googleusercontent.com/5pQtN5ANMAWIragZ2z5_5hXpc8c065dK5-nnOVirhUmvGLZL2h9bMKr9CEOd1kf22r1pFq__r7Bar_y61KJAmAFfyHHgsftAwquQLRO2214M_WzAShfdwy532KBbpujRY00tvSvp"/>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7000" y="1825625"/>
            <a:ext cx="521248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7905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Introduction</a:t>
            </a:r>
            <a:endParaRPr lang="en-IE" dirty="0"/>
          </a:p>
        </p:txBody>
      </p:sp>
      <p:sp>
        <p:nvSpPr>
          <p:cNvPr id="3" name="Content Placeholder 2"/>
          <p:cNvSpPr>
            <a:spLocks noGrp="1"/>
          </p:cNvSpPr>
          <p:nvPr>
            <p:ph idx="1"/>
          </p:nvPr>
        </p:nvSpPr>
        <p:spPr/>
        <p:txBody>
          <a:bodyPr>
            <a:normAutofit/>
          </a:bodyPr>
          <a:lstStyle/>
          <a:p>
            <a:r>
              <a:rPr lang="en-US" sz="2100" dirty="0"/>
              <a:t>When our group first met up, we ran through each assignment and decided that a good project to choose would be the assignment based on </a:t>
            </a:r>
            <a:r>
              <a:rPr lang="en-US" sz="2100" dirty="0" err="1"/>
              <a:t>Rockall</a:t>
            </a:r>
            <a:r>
              <a:rPr lang="en-US" sz="2100" dirty="0"/>
              <a:t> Technologies </a:t>
            </a:r>
            <a:r>
              <a:rPr lang="en-US" sz="2100" dirty="0" smtClean="0"/>
              <a:t>as </a:t>
            </a:r>
            <a:r>
              <a:rPr lang="en-US" sz="2100" dirty="0"/>
              <a:t>this focused on a technology company which uses the Agile and Scrum methodology and seemed like an appropriate choice for this module</a:t>
            </a:r>
            <a:r>
              <a:rPr lang="en-US" sz="2100" dirty="0" smtClean="0"/>
              <a:t>.</a:t>
            </a:r>
            <a:endParaRPr lang="en-US" sz="2100" b="0" dirty="0" smtClean="0">
              <a:effectLst/>
            </a:endParaRPr>
          </a:p>
          <a:p>
            <a:r>
              <a:rPr lang="en-US" sz="2100" dirty="0"/>
              <a:t>Our Project Manager/Scrum Master/Product Owner is </a:t>
            </a:r>
            <a:r>
              <a:rPr lang="en-US" sz="2100" dirty="0" err="1"/>
              <a:t>Oisín</a:t>
            </a:r>
            <a:r>
              <a:rPr lang="en-US" sz="2100" dirty="0"/>
              <a:t> Coburn as this project is based on his assignment and therefore he would be responsible for answering any questions or clarifying anything which may appear as unclear to any team members. </a:t>
            </a:r>
            <a:r>
              <a:rPr lang="en-US" sz="2100" dirty="0" err="1"/>
              <a:t>Oisin</a:t>
            </a:r>
            <a:r>
              <a:rPr lang="en-US" sz="2100" dirty="0"/>
              <a:t> also contributed greatly to dealing with the sprint backlog, the product backlog and the burn-down chart. He was also responsible for the use-case </a:t>
            </a:r>
            <a:r>
              <a:rPr lang="en-US" sz="2100" dirty="0" smtClean="0"/>
              <a:t>diagram</a:t>
            </a:r>
          </a:p>
          <a:p>
            <a:r>
              <a:rPr lang="en-US" sz="2100" dirty="0" smtClean="0"/>
              <a:t>The </a:t>
            </a:r>
            <a:r>
              <a:rPr lang="en-US" sz="2100" dirty="0"/>
              <a:t>second member was Abdulrahman Al </a:t>
            </a:r>
            <a:r>
              <a:rPr lang="en-US" sz="2100" dirty="0" err="1"/>
              <a:t>Ghamdi</a:t>
            </a:r>
            <a:r>
              <a:rPr lang="en-US" sz="2100" dirty="0"/>
              <a:t> who was responsible for Product Implementation team issue fixing process and the diagrams involved with them</a:t>
            </a:r>
            <a:r>
              <a:rPr lang="en-US" sz="2100" dirty="0" smtClean="0"/>
              <a:t>.</a:t>
            </a:r>
            <a:endParaRPr lang="en-US" sz="2100" b="0" dirty="0" smtClean="0">
              <a:effectLst/>
            </a:endParaRPr>
          </a:p>
        </p:txBody>
      </p:sp>
    </p:spTree>
    <p:extLst>
      <p:ext uri="{BB962C8B-B14F-4D97-AF65-F5344CB8AC3E}">
        <p14:creationId xmlns:p14="http://schemas.microsoft.com/office/powerpoint/2010/main" val="11868502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diagram for client issue resolving process</a:t>
            </a:r>
            <a:endParaRPr lang="en-IE" dirty="0"/>
          </a:p>
        </p:txBody>
      </p:sp>
      <p:pic>
        <p:nvPicPr>
          <p:cNvPr id="13314" name="Picture 2" descr="https://lh3.googleusercontent.com/GPRWmIkm78r7L7YuGMPhTCwNvyPEidlv_0ajyIwsjul7gk7MdXXi9ixEWCK1leLxmA6V2522T23T92uB3LxPuuOutXI5Q8HGrHa2nPm1ZpLRqUfHJzRoiR5HSAGMNiIwPqwzTl6H"/>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817688"/>
            <a:ext cx="7665011" cy="5040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39005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2118958957"/>
              </p:ext>
            </p:extLst>
          </p:nvPr>
        </p:nvGraphicFramePr>
        <p:xfrm>
          <a:off x="889000" y="921258"/>
          <a:ext cx="10147300" cy="4705365"/>
        </p:xfrm>
        <a:graphic>
          <a:graphicData uri="http://schemas.openxmlformats.org/drawingml/2006/table">
            <a:tbl>
              <a:tblPr/>
              <a:tblGrid>
                <a:gridCol w="3040530"/>
                <a:gridCol w="7106770"/>
              </a:tblGrid>
              <a:tr h="171475">
                <a:tc gridSpan="2">
                  <a:txBody>
                    <a:bodyPr/>
                    <a:lstStyle/>
                    <a:p>
                      <a:pPr algn="just" rtl="0" fontAlgn="t">
                        <a:spcBef>
                          <a:spcPts val="0"/>
                        </a:spcBef>
                        <a:spcAft>
                          <a:spcPts val="0"/>
                        </a:spcAft>
                      </a:pPr>
                      <a:r>
                        <a:rPr lang="en-IE" sz="1400" b="0" i="0" u="none" strike="noStrike" dirty="0" smtClean="0">
                          <a:solidFill>
                            <a:srgbClr val="000000"/>
                          </a:solidFill>
                          <a:effectLst/>
                          <a:latin typeface="Arial" panose="020B0604020202020204" pitchFamily="34" charset="0"/>
                        </a:rPr>
                        <a:t>Product Backlog</a:t>
                      </a:r>
                      <a:endParaRPr lang="en-IE" sz="1400" dirty="0">
                        <a:effectLst/>
                      </a:endParaRPr>
                    </a:p>
                  </a:txBody>
                  <a:tcPr marL="24383" marR="24383" marT="24383" marB="2438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n-IE"/>
                    </a:p>
                  </a:txBody>
                  <a:tcPr/>
                </a:tc>
              </a:tr>
              <a:tr h="270312">
                <a:tc>
                  <a:txBody>
                    <a:bodyPr/>
                    <a:lstStyle/>
                    <a:p>
                      <a:pPr algn="just" rtl="0" fontAlgn="t">
                        <a:spcBef>
                          <a:spcPts val="0"/>
                        </a:spcBef>
                        <a:spcAft>
                          <a:spcPts val="0"/>
                        </a:spcAft>
                      </a:pPr>
                      <a:r>
                        <a:rPr lang="en-IE" sz="1400" b="0" i="0" u="none" strike="noStrike">
                          <a:solidFill>
                            <a:srgbClr val="000000"/>
                          </a:solidFill>
                          <a:effectLst/>
                          <a:latin typeface="Arial" panose="020B0604020202020204" pitchFamily="34" charset="0"/>
                        </a:rPr>
                        <a:t>Estimation (DAYS)</a:t>
                      </a:r>
                      <a:endParaRPr lang="en-IE" sz="1400">
                        <a:effectLst/>
                      </a:endParaRPr>
                    </a:p>
                  </a:txBody>
                  <a:tcPr marL="24383" marR="24383" marT="24383" marB="2438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IE" sz="1400" b="0" i="0" u="none" strike="noStrike">
                          <a:solidFill>
                            <a:srgbClr val="000000"/>
                          </a:solidFill>
                          <a:effectLst/>
                          <a:latin typeface="Arial" panose="020B0604020202020204" pitchFamily="34" charset="0"/>
                        </a:rPr>
                        <a:t>Description</a:t>
                      </a:r>
                      <a:endParaRPr lang="en-IE" sz="1400">
                        <a:effectLst/>
                      </a:endParaRPr>
                    </a:p>
                  </a:txBody>
                  <a:tcPr marL="24383" marR="24383" marT="24383" marB="2438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87768">
                <a:tc>
                  <a:txBody>
                    <a:bodyPr/>
                    <a:lstStyle/>
                    <a:p>
                      <a:pPr algn="just" rtl="0" fontAlgn="t">
                        <a:spcBef>
                          <a:spcPts val="0"/>
                        </a:spcBef>
                        <a:spcAft>
                          <a:spcPts val="0"/>
                        </a:spcAft>
                      </a:pPr>
                      <a:r>
                        <a:rPr lang="en-IE" sz="1400" b="0" i="0" u="none" strike="noStrike">
                          <a:solidFill>
                            <a:srgbClr val="000000"/>
                          </a:solidFill>
                          <a:effectLst/>
                          <a:latin typeface="Arial" panose="020B0604020202020204" pitchFamily="34" charset="0"/>
                        </a:rPr>
                        <a:t>.5</a:t>
                      </a:r>
                      <a:endParaRPr lang="en-IE" sz="1400">
                        <a:effectLst/>
                      </a:endParaRPr>
                    </a:p>
                  </a:txBody>
                  <a:tcPr marL="24383" marR="24383" marT="24383" marB="2438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a:solidFill>
                            <a:srgbClr val="000000"/>
                          </a:solidFill>
                          <a:effectLst/>
                          <a:latin typeface="Arial" panose="020B0604020202020204" pitchFamily="34" charset="0"/>
                        </a:rPr>
                        <a:t>Update profiles for members of both QA teams in order to allow them to view user stories for both the Product team and the Product Implementation team.</a:t>
                      </a:r>
                      <a:endParaRPr lang="en-US" sz="1400">
                        <a:effectLst/>
                      </a:endParaRPr>
                    </a:p>
                  </a:txBody>
                  <a:tcPr marL="24383" marR="24383" marT="24383" marB="2438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87768">
                <a:tc>
                  <a:txBody>
                    <a:bodyPr/>
                    <a:lstStyle/>
                    <a:p>
                      <a:pPr algn="just" rtl="0" fontAlgn="t">
                        <a:spcBef>
                          <a:spcPts val="0"/>
                        </a:spcBef>
                        <a:spcAft>
                          <a:spcPts val="0"/>
                        </a:spcAft>
                      </a:pPr>
                      <a:r>
                        <a:rPr lang="en-IE" sz="1400" b="0" i="0" u="none" strike="noStrike">
                          <a:solidFill>
                            <a:srgbClr val="000000"/>
                          </a:solidFill>
                          <a:effectLst/>
                          <a:latin typeface="Arial" panose="020B0604020202020204" pitchFamily="34" charset="0"/>
                        </a:rPr>
                        <a:t>.2</a:t>
                      </a:r>
                      <a:endParaRPr lang="en-IE" sz="1400">
                        <a:effectLst/>
                      </a:endParaRPr>
                    </a:p>
                  </a:txBody>
                  <a:tcPr marL="24383" marR="24383" marT="24383" marB="2438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a:solidFill>
                            <a:srgbClr val="000000"/>
                          </a:solidFill>
                          <a:effectLst/>
                          <a:latin typeface="Arial" panose="020B0604020202020204" pitchFamily="34" charset="0"/>
                        </a:rPr>
                        <a:t>Session with the Product Team Leaders and Product Owners in order to decide how to coordinate both sprints in order to combine both QA teams</a:t>
                      </a:r>
                      <a:endParaRPr lang="en-US" sz="1400">
                        <a:effectLst/>
                      </a:endParaRPr>
                    </a:p>
                  </a:txBody>
                  <a:tcPr marL="24383" marR="24383" marT="24383" marB="2438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79040">
                <a:tc>
                  <a:txBody>
                    <a:bodyPr/>
                    <a:lstStyle/>
                    <a:p>
                      <a:pPr algn="just" rtl="0" fontAlgn="t">
                        <a:spcBef>
                          <a:spcPts val="0"/>
                        </a:spcBef>
                        <a:spcAft>
                          <a:spcPts val="0"/>
                        </a:spcAft>
                      </a:pPr>
                      <a:r>
                        <a:rPr lang="en-IE" sz="1400" b="0" i="0" u="none" strike="noStrike">
                          <a:solidFill>
                            <a:srgbClr val="000000"/>
                          </a:solidFill>
                          <a:effectLst/>
                          <a:latin typeface="Arial" panose="020B0604020202020204" pitchFamily="34" charset="0"/>
                        </a:rPr>
                        <a:t>1</a:t>
                      </a:r>
                      <a:endParaRPr lang="en-IE" sz="1400">
                        <a:effectLst/>
                      </a:endParaRPr>
                    </a:p>
                  </a:txBody>
                  <a:tcPr marL="24383" marR="24383" marT="24383" marB="2438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a:solidFill>
                            <a:srgbClr val="000000"/>
                          </a:solidFill>
                          <a:effectLst/>
                          <a:latin typeface="Arial" panose="020B0604020202020204" pitchFamily="34" charset="0"/>
                        </a:rPr>
                        <a:t>The alternatives of which screen recording software must be evaluated and decided upon.</a:t>
                      </a:r>
                      <a:endParaRPr lang="en-US" sz="1400">
                        <a:effectLst/>
                      </a:endParaRPr>
                    </a:p>
                  </a:txBody>
                  <a:tcPr marL="24383" marR="24383" marT="24383" marB="2438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96497">
                <a:tc>
                  <a:txBody>
                    <a:bodyPr/>
                    <a:lstStyle/>
                    <a:p>
                      <a:pPr algn="just" rtl="0" fontAlgn="t">
                        <a:spcBef>
                          <a:spcPts val="0"/>
                        </a:spcBef>
                        <a:spcAft>
                          <a:spcPts val="0"/>
                        </a:spcAft>
                      </a:pPr>
                      <a:r>
                        <a:rPr lang="en-IE" sz="1400" b="0" i="0" u="none" strike="noStrike">
                          <a:solidFill>
                            <a:srgbClr val="000000"/>
                          </a:solidFill>
                          <a:effectLst/>
                          <a:latin typeface="Arial" panose="020B0604020202020204" pitchFamily="34" charset="0"/>
                        </a:rPr>
                        <a:t>1.5</a:t>
                      </a:r>
                      <a:endParaRPr lang="en-IE" sz="1400">
                        <a:effectLst/>
                      </a:endParaRPr>
                    </a:p>
                  </a:txBody>
                  <a:tcPr marL="24383" marR="24383" marT="24383" marB="2438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a:solidFill>
                            <a:srgbClr val="000000"/>
                          </a:solidFill>
                          <a:effectLst/>
                          <a:latin typeface="Arial" panose="020B0604020202020204" pitchFamily="34" charset="0"/>
                        </a:rPr>
                        <a:t>The Rockall Technologies technical writer (this is the person who looks a lot of the documentation for clients) will have to be trained in order to use the chosen video recording software.</a:t>
                      </a:r>
                      <a:endParaRPr lang="en-US" sz="1400">
                        <a:effectLst/>
                      </a:endParaRPr>
                    </a:p>
                  </a:txBody>
                  <a:tcPr marL="24383" marR="24383" marT="24383" marB="2438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705226">
                <a:tc>
                  <a:txBody>
                    <a:bodyPr/>
                    <a:lstStyle/>
                    <a:p>
                      <a:pPr algn="just" rtl="0" fontAlgn="t">
                        <a:spcBef>
                          <a:spcPts val="0"/>
                        </a:spcBef>
                        <a:spcAft>
                          <a:spcPts val="0"/>
                        </a:spcAft>
                      </a:pPr>
                      <a:r>
                        <a:rPr lang="en-IE" sz="1400" b="0" i="0" u="none" strike="noStrike">
                          <a:solidFill>
                            <a:srgbClr val="000000"/>
                          </a:solidFill>
                          <a:effectLst/>
                          <a:latin typeface="Arial" panose="020B0604020202020204" pitchFamily="34" charset="0"/>
                        </a:rPr>
                        <a:t>8</a:t>
                      </a:r>
                      <a:endParaRPr lang="en-IE" sz="1400">
                        <a:effectLst/>
                      </a:endParaRPr>
                    </a:p>
                  </a:txBody>
                  <a:tcPr marL="24383" marR="24383" marT="24383" marB="2438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a:solidFill>
                            <a:srgbClr val="000000"/>
                          </a:solidFill>
                          <a:effectLst/>
                          <a:latin typeface="Arial" panose="020B0604020202020204" pitchFamily="34" charset="0"/>
                        </a:rPr>
                        <a:t>Videos will have to be made in order to demo the existing software functionality on the product to date. These videos will not be needed for all functionality on the system currently, only the more complex functionality.</a:t>
                      </a:r>
                      <a:endParaRPr lang="en-US" sz="1400">
                        <a:effectLst/>
                      </a:endParaRPr>
                    </a:p>
                  </a:txBody>
                  <a:tcPr marL="24383" marR="24383" marT="24383" marB="2438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96497">
                <a:tc>
                  <a:txBody>
                    <a:bodyPr/>
                    <a:lstStyle/>
                    <a:p>
                      <a:pPr algn="just" rtl="0" fontAlgn="t">
                        <a:spcBef>
                          <a:spcPts val="0"/>
                        </a:spcBef>
                        <a:spcAft>
                          <a:spcPts val="0"/>
                        </a:spcAft>
                      </a:pPr>
                      <a:r>
                        <a:rPr lang="en-IE" sz="1400" b="0" i="0" u="none" strike="noStrike">
                          <a:solidFill>
                            <a:srgbClr val="000000"/>
                          </a:solidFill>
                          <a:effectLst/>
                          <a:latin typeface="Arial" panose="020B0604020202020204" pitchFamily="34" charset="0"/>
                        </a:rPr>
                        <a:t>.5</a:t>
                      </a:r>
                      <a:endParaRPr lang="en-IE" sz="1400">
                        <a:effectLst/>
                      </a:endParaRPr>
                    </a:p>
                  </a:txBody>
                  <a:tcPr marL="24383" marR="24383" marT="24383" marB="2438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dirty="0">
                          <a:solidFill>
                            <a:srgbClr val="000000"/>
                          </a:solidFill>
                          <a:effectLst/>
                          <a:latin typeface="Arial" panose="020B0604020202020204" pitchFamily="34" charset="0"/>
                        </a:rPr>
                        <a:t>Ensure all </a:t>
                      </a:r>
                      <a:r>
                        <a:rPr lang="en-US" sz="1400" b="0" i="0" u="none" strike="noStrike" dirty="0" smtClean="0">
                          <a:solidFill>
                            <a:srgbClr val="000000"/>
                          </a:solidFill>
                          <a:effectLst/>
                          <a:latin typeface="Arial" panose="020B0604020202020204" pitchFamily="34" charset="0"/>
                        </a:rPr>
                        <a:t>QA testers </a:t>
                      </a:r>
                      <a:r>
                        <a:rPr lang="en-US" sz="1400" b="0" i="0" u="none" strike="noStrike" dirty="0">
                          <a:solidFill>
                            <a:srgbClr val="000000"/>
                          </a:solidFill>
                          <a:effectLst/>
                          <a:latin typeface="Arial" panose="020B0604020202020204" pitchFamily="34" charset="0"/>
                        </a:rPr>
                        <a:t>know how to flag issues to retest them for the next deployment</a:t>
                      </a:r>
                      <a:r>
                        <a:rPr lang="en-US" sz="1400" b="0" i="0" u="none" strike="noStrike" dirty="0" smtClean="0">
                          <a:solidFill>
                            <a:srgbClr val="000000"/>
                          </a:solidFill>
                          <a:effectLst/>
                          <a:latin typeface="Arial" panose="020B0604020202020204" pitchFamily="34" charset="0"/>
                        </a:rPr>
                        <a:t>.</a:t>
                      </a:r>
                      <a:endParaRPr lang="en-US" sz="1400" dirty="0">
                        <a:effectLst/>
                      </a:endParaRPr>
                    </a:p>
                  </a:txBody>
                  <a:tcPr marL="24383" marR="24383" marT="24383" marB="2438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827782">
                <a:tc>
                  <a:txBody>
                    <a:bodyPr/>
                    <a:lstStyle/>
                    <a:p>
                      <a:pPr algn="just" rtl="0" fontAlgn="t">
                        <a:spcBef>
                          <a:spcPts val="0"/>
                        </a:spcBef>
                        <a:spcAft>
                          <a:spcPts val="0"/>
                        </a:spcAft>
                      </a:pPr>
                      <a:r>
                        <a:rPr lang="en-IE" sz="1400" b="0" i="0" u="none" strike="noStrike">
                          <a:solidFill>
                            <a:srgbClr val="000000"/>
                          </a:solidFill>
                          <a:effectLst/>
                          <a:latin typeface="Arial" panose="020B0604020202020204" pitchFamily="34" charset="0"/>
                        </a:rPr>
                        <a:t>.5</a:t>
                      </a:r>
                      <a:endParaRPr lang="en-IE" sz="1400">
                        <a:effectLst/>
                      </a:endParaRPr>
                    </a:p>
                  </a:txBody>
                  <a:tcPr marL="24383" marR="24383" marT="24383" marB="2438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dirty="0">
                          <a:solidFill>
                            <a:srgbClr val="000000"/>
                          </a:solidFill>
                          <a:effectLst/>
                          <a:latin typeface="Arial" panose="020B0604020202020204" pitchFamily="34" charset="0"/>
                        </a:rPr>
                        <a:t>Create a mailing list consisting of all software developers on the product team and configuration members on the Product Implementation team to give notice of re-deployments in order to fit in all last minute bug fixes</a:t>
                      </a:r>
                      <a:r>
                        <a:rPr lang="en-US" sz="1400" b="0" i="0" u="none" strike="noStrike" dirty="0" smtClean="0">
                          <a:solidFill>
                            <a:srgbClr val="000000"/>
                          </a:solidFill>
                          <a:effectLst/>
                          <a:latin typeface="Arial" panose="020B0604020202020204" pitchFamily="34" charset="0"/>
                        </a:rPr>
                        <a:t>.</a:t>
                      </a:r>
                      <a:endParaRPr lang="en-US" sz="1400" dirty="0" smtClean="0">
                        <a:effectLst/>
                      </a:endParaRPr>
                    </a:p>
                  </a:txBody>
                  <a:tcPr marL="24383" marR="24383" marT="24383" marB="2438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6" name="TextBox 5"/>
          <p:cNvSpPr txBox="1"/>
          <p:nvPr/>
        </p:nvSpPr>
        <p:spPr>
          <a:xfrm>
            <a:off x="685800" y="165100"/>
            <a:ext cx="10922000" cy="646331"/>
          </a:xfrm>
          <a:prstGeom prst="rect">
            <a:avLst/>
          </a:prstGeom>
          <a:noFill/>
        </p:spPr>
        <p:txBody>
          <a:bodyPr wrap="square" rtlCol="0">
            <a:spAutoFit/>
          </a:bodyPr>
          <a:lstStyle/>
          <a:p>
            <a:r>
              <a:rPr lang="en-US" dirty="0"/>
              <a:t>The user stories required to implement the changes required in order for the above process improvements can be found below:</a:t>
            </a:r>
            <a:endParaRPr lang="en-IE" dirty="0"/>
          </a:p>
        </p:txBody>
      </p:sp>
    </p:spTree>
    <p:extLst>
      <p:ext uri="{BB962C8B-B14F-4D97-AF65-F5344CB8AC3E}">
        <p14:creationId xmlns:p14="http://schemas.microsoft.com/office/powerpoint/2010/main" val="17363503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045844676"/>
              </p:ext>
            </p:extLst>
          </p:nvPr>
        </p:nvGraphicFramePr>
        <p:xfrm>
          <a:off x="2425700" y="1825625"/>
          <a:ext cx="7747000" cy="4466929"/>
        </p:xfrm>
        <a:graphic>
          <a:graphicData uri="http://schemas.openxmlformats.org/drawingml/2006/table">
            <a:tbl>
              <a:tblPr/>
              <a:tblGrid>
                <a:gridCol w="2043449"/>
                <a:gridCol w="5703551"/>
              </a:tblGrid>
              <a:tr h="259818">
                <a:tc gridSpan="2">
                  <a:txBody>
                    <a:bodyPr/>
                    <a:lstStyle/>
                    <a:p>
                      <a:pPr algn="just" rtl="0" fontAlgn="t">
                        <a:spcBef>
                          <a:spcPts val="0"/>
                        </a:spcBef>
                        <a:spcAft>
                          <a:spcPts val="0"/>
                        </a:spcAft>
                      </a:pPr>
                      <a:r>
                        <a:rPr lang="en-IE" sz="1400" b="0" i="0" u="none" strike="noStrike" dirty="0">
                          <a:solidFill>
                            <a:srgbClr val="000000"/>
                          </a:solidFill>
                          <a:effectLst/>
                          <a:latin typeface="Arial" panose="020B0604020202020204" pitchFamily="34" charset="0"/>
                        </a:rPr>
                        <a:t>Sprint 1</a:t>
                      </a:r>
                      <a:endParaRPr lang="en-IE" sz="1400" dirty="0">
                        <a:effectLst/>
                      </a:endParaRPr>
                    </a:p>
                  </a:txBody>
                  <a:tcPr marL="42494" marR="42494" marT="42494" marB="4249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n-IE"/>
                    </a:p>
                  </a:txBody>
                  <a:tcPr/>
                </a:tc>
              </a:tr>
              <a:tr h="434648">
                <a:tc>
                  <a:txBody>
                    <a:bodyPr/>
                    <a:lstStyle/>
                    <a:p>
                      <a:pPr algn="just" rtl="0" fontAlgn="t">
                        <a:spcBef>
                          <a:spcPts val="0"/>
                        </a:spcBef>
                        <a:spcAft>
                          <a:spcPts val="0"/>
                        </a:spcAft>
                      </a:pPr>
                      <a:r>
                        <a:rPr lang="en-IE" sz="1400" b="0" i="0" u="none" strike="noStrike">
                          <a:solidFill>
                            <a:srgbClr val="000000"/>
                          </a:solidFill>
                          <a:effectLst/>
                          <a:latin typeface="Arial" panose="020B0604020202020204" pitchFamily="34" charset="0"/>
                        </a:rPr>
                        <a:t>Estimation (days)</a:t>
                      </a:r>
                      <a:endParaRPr lang="en-IE" sz="1400">
                        <a:effectLst/>
                      </a:endParaRPr>
                    </a:p>
                  </a:txBody>
                  <a:tcPr marL="42494" marR="42494" marT="42494" marB="4249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IE" sz="1400" b="0" i="0" u="none" strike="noStrike">
                          <a:solidFill>
                            <a:srgbClr val="000000"/>
                          </a:solidFill>
                          <a:effectLst/>
                          <a:latin typeface="Arial" panose="020B0604020202020204" pitchFamily="34" charset="0"/>
                        </a:rPr>
                        <a:t>Description</a:t>
                      </a:r>
                      <a:endParaRPr lang="en-IE" sz="1400">
                        <a:effectLst/>
                      </a:endParaRPr>
                    </a:p>
                  </a:txBody>
                  <a:tcPr marL="42494" marR="42494" marT="42494" marB="4249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784309">
                <a:tc>
                  <a:txBody>
                    <a:bodyPr/>
                    <a:lstStyle/>
                    <a:p>
                      <a:pPr algn="just" rtl="0" fontAlgn="t">
                        <a:spcBef>
                          <a:spcPts val="0"/>
                        </a:spcBef>
                        <a:spcAft>
                          <a:spcPts val="0"/>
                        </a:spcAft>
                      </a:pPr>
                      <a:r>
                        <a:rPr lang="en-IE" sz="1400" b="0" i="0" u="none" strike="noStrike">
                          <a:solidFill>
                            <a:srgbClr val="000000"/>
                          </a:solidFill>
                          <a:effectLst/>
                          <a:latin typeface="Arial" panose="020B0604020202020204" pitchFamily="34" charset="0"/>
                        </a:rPr>
                        <a:t>.5</a:t>
                      </a:r>
                      <a:endParaRPr lang="en-IE" sz="1400">
                        <a:effectLst/>
                      </a:endParaRPr>
                    </a:p>
                  </a:txBody>
                  <a:tcPr marL="42494" marR="42494" marT="42494" marB="4249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a:solidFill>
                            <a:srgbClr val="000000"/>
                          </a:solidFill>
                          <a:effectLst/>
                          <a:latin typeface="Arial" panose="020B0604020202020204" pitchFamily="34" charset="0"/>
                        </a:rPr>
                        <a:t>Update profiles for members of both QA teams in order to allow them to view user stories for both the Product team and the Product Implementation team.</a:t>
                      </a:r>
                      <a:endParaRPr lang="en-US" sz="1400">
                        <a:effectLst/>
                      </a:endParaRPr>
                    </a:p>
                  </a:txBody>
                  <a:tcPr marL="42494" marR="42494" marT="42494" marB="4249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784309">
                <a:tc>
                  <a:txBody>
                    <a:bodyPr/>
                    <a:lstStyle/>
                    <a:p>
                      <a:pPr algn="just" rtl="0" fontAlgn="t">
                        <a:spcBef>
                          <a:spcPts val="0"/>
                        </a:spcBef>
                        <a:spcAft>
                          <a:spcPts val="0"/>
                        </a:spcAft>
                      </a:pPr>
                      <a:r>
                        <a:rPr lang="en-IE" sz="1400" b="0" i="0" u="none" strike="noStrike">
                          <a:solidFill>
                            <a:srgbClr val="000000"/>
                          </a:solidFill>
                          <a:effectLst/>
                          <a:latin typeface="Arial" panose="020B0604020202020204" pitchFamily="34" charset="0"/>
                        </a:rPr>
                        <a:t>.25</a:t>
                      </a:r>
                      <a:endParaRPr lang="en-IE" sz="1400">
                        <a:effectLst/>
                      </a:endParaRPr>
                    </a:p>
                  </a:txBody>
                  <a:tcPr marL="42494" marR="42494" marT="42494" marB="4249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a:solidFill>
                            <a:srgbClr val="000000"/>
                          </a:solidFill>
                          <a:effectLst/>
                          <a:latin typeface="Arial" panose="020B0604020202020204" pitchFamily="34" charset="0"/>
                        </a:rPr>
                        <a:t>Session with the Product Team Leaders and Product Owners in order to decide how to coordinate both sprints in order to combine both QA teams</a:t>
                      </a:r>
                      <a:endParaRPr lang="en-US" sz="1400">
                        <a:effectLst/>
                      </a:endParaRPr>
                    </a:p>
                  </a:txBody>
                  <a:tcPr marL="42494" marR="42494" marT="42494" marB="4249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609479">
                <a:tc>
                  <a:txBody>
                    <a:bodyPr/>
                    <a:lstStyle/>
                    <a:p>
                      <a:pPr algn="just" rtl="0" fontAlgn="t">
                        <a:spcBef>
                          <a:spcPts val="0"/>
                        </a:spcBef>
                        <a:spcAft>
                          <a:spcPts val="0"/>
                        </a:spcAft>
                      </a:pPr>
                      <a:r>
                        <a:rPr lang="en-IE" sz="1400" b="0" i="0" u="none" strike="noStrike">
                          <a:solidFill>
                            <a:srgbClr val="000000"/>
                          </a:solidFill>
                          <a:effectLst/>
                          <a:latin typeface="Arial" panose="020B0604020202020204" pitchFamily="34" charset="0"/>
                        </a:rPr>
                        <a:t>.5</a:t>
                      </a:r>
                      <a:endParaRPr lang="en-IE" sz="1400">
                        <a:effectLst/>
                      </a:endParaRPr>
                    </a:p>
                  </a:txBody>
                  <a:tcPr marL="42494" marR="42494" marT="42494" marB="4249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dirty="0">
                          <a:solidFill>
                            <a:srgbClr val="000000"/>
                          </a:solidFill>
                          <a:effectLst/>
                          <a:latin typeface="Arial" panose="020B0604020202020204" pitchFamily="34" charset="0"/>
                        </a:rPr>
                        <a:t>The alternatives of which screen recording software must be evaluated and decided upon.</a:t>
                      </a:r>
                      <a:endParaRPr lang="en-US" sz="1400" dirty="0">
                        <a:effectLst/>
                      </a:endParaRPr>
                    </a:p>
                  </a:txBody>
                  <a:tcPr marL="42494" marR="42494" marT="42494" marB="4249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959140">
                <a:tc>
                  <a:txBody>
                    <a:bodyPr/>
                    <a:lstStyle/>
                    <a:p>
                      <a:pPr algn="just" rtl="0" fontAlgn="t">
                        <a:spcBef>
                          <a:spcPts val="0"/>
                        </a:spcBef>
                        <a:spcAft>
                          <a:spcPts val="0"/>
                        </a:spcAft>
                      </a:pPr>
                      <a:r>
                        <a:rPr lang="en-IE" sz="1400" b="0" i="0" u="none" strike="noStrike">
                          <a:solidFill>
                            <a:srgbClr val="000000"/>
                          </a:solidFill>
                          <a:effectLst/>
                          <a:latin typeface="Arial" panose="020B0604020202020204" pitchFamily="34" charset="0"/>
                        </a:rPr>
                        <a:t>1.5</a:t>
                      </a:r>
                      <a:endParaRPr lang="en-IE" sz="1400">
                        <a:effectLst/>
                      </a:endParaRPr>
                    </a:p>
                  </a:txBody>
                  <a:tcPr marL="42494" marR="42494" marT="42494" marB="4249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a:solidFill>
                            <a:srgbClr val="000000"/>
                          </a:solidFill>
                          <a:effectLst/>
                          <a:latin typeface="Arial" panose="020B0604020202020204" pitchFamily="34" charset="0"/>
                        </a:rPr>
                        <a:t>The Rockall Technologies technical writer (this is the person who looks a lot of the documentation for clients) will have to be trained in order to use the chosen video recording software.</a:t>
                      </a:r>
                      <a:endParaRPr lang="en-US" sz="1400">
                        <a:effectLst/>
                      </a:endParaRPr>
                    </a:p>
                  </a:txBody>
                  <a:tcPr marL="42494" marR="42494" marT="42494" marB="4249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59818">
                <a:tc>
                  <a:txBody>
                    <a:bodyPr/>
                    <a:lstStyle/>
                    <a:p>
                      <a:pPr algn="just" rtl="0" fontAlgn="t">
                        <a:spcBef>
                          <a:spcPts val="0"/>
                        </a:spcBef>
                        <a:spcAft>
                          <a:spcPts val="0"/>
                        </a:spcAft>
                      </a:pPr>
                      <a:r>
                        <a:rPr lang="en-IE" sz="1400" b="0" i="0" u="none" strike="noStrike">
                          <a:solidFill>
                            <a:srgbClr val="000000"/>
                          </a:solidFill>
                          <a:effectLst/>
                          <a:latin typeface="Arial" panose="020B0604020202020204" pitchFamily="34" charset="0"/>
                        </a:rPr>
                        <a:t>15</a:t>
                      </a:r>
                      <a:endParaRPr lang="en-IE" sz="1400">
                        <a:effectLst/>
                      </a:endParaRPr>
                    </a:p>
                  </a:txBody>
                  <a:tcPr marL="42494" marR="42494" marT="42494" marB="4249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IE" sz="1400" b="0" i="0" u="none" strike="noStrike">
                          <a:solidFill>
                            <a:srgbClr val="000000"/>
                          </a:solidFill>
                          <a:effectLst/>
                          <a:latin typeface="Arial" panose="020B0604020202020204" pitchFamily="34" charset="0"/>
                        </a:rPr>
                        <a:t>Ongoing Product Development</a:t>
                      </a:r>
                      <a:endParaRPr lang="en-IE" sz="1400">
                        <a:effectLst/>
                      </a:endParaRPr>
                    </a:p>
                  </a:txBody>
                  <a:tcPr marL="42494" marR="42494" marT="42494" marB="4249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59818">
                <a:tc>
                  <a:txBody>
                    <a:bodyPr/>
                    <a:lstStyle/>
                    <a:p>
                      <a:pPr algn="just" rtl="0" fontAlgn="t">
                        <a:spcBef>
                          <a:spcPts val="0"/>
                        </a:spcBef>
                        <a:spcAft>
                          <a:spcPts val="0"/>
                        </a:spcAft>
                      </a:pPr>
                      <a:r>
                        <a:rPr lang="en-IE" sz="1400" b="0" i="0" u="none" strike="noStrike">
                          <a:solidFill>
                            <a:srgbClr val="000000"/>
                          </a:solidFill>
                          <a:effectLst/>
                          <a:latin typeface="Arial" panose="020B0604020202020204" pitchFamily="34" charset="0"/>
                        </a:rPr>
                        <a:t>5</a:t>
                      </a:r>
                      <a:endParaRPr lang="en-IE" sz="1400">
                        <a:effectLst/>
                      </a:endParaRPr>
                    </a:p>
                  </a:txBody>
                  <a:tcPr marL="42494" marR="42494" marT="42494" marB="4249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IE" sz="1400" b="0" i="0" u="none" strike="noStrike" dirty="0">
                          <a:solidFill>
                            <a:srgbClr val="000000"/>
                          </a:solidFill>
                          <a:effectLst/>
                          <a:latin typeface="Arial" panose="020B0604020202020204" pitchFamily="34" charset="0"/>
                        </a:rPr>
                        <a:t>Ongoing Product Testing</a:t>
                      </a:r>
                      <a:endParaRPr lang="en-IE" sz="1400" dirty="0">
                        <a:effectLst/>
                      </a:endParaRPr>
                    </a:p>
                  </a:txBody>
                  <a:tcPr marL="42494" marR="42494" marT="42494" marB="4249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4" name="Rectangle 1"/>
          <p:cNvSpPr>
            <a:spLocks noChangeArrowheads="1"/>
          </p:cNvSpPr>
          <p:nvPr/>
        </p:nvSpPr>
        <p:spPr bwMode="auto">
          <a:xfrm>
            <a:off x="-1931911" y="1592560"/>
            <a:ext cx="2597507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TextBox 4"/>
          <p:cNvSpPr txBox="1"/>
          <p:nvPr/>
        </p:nvSpPr>
        <p:spPr>
          <a:xfrm>
            <a:off x="546100" y="469900"/>
            <a:ext cx="5346700" cy="369332"/>
          </a:xfrm>
          <a:prstGeom prst="rect">
            <a:avLst/>
          </a:prstGeom>
          <a:noFill/>
        </p:spPr>
        <p:txBody>
          <a:bodyPr wrap="square" rtlCol="0">
            <a:spAutoFit/>
          </a:bodyPr>
          <a:lstStyle/>
          <a:p>
            <a:r>
              <a:rPr lang="en-IE" b="1" dirty="0" smtClean="0"/>
              <a:t>Sprint 1 Backlog</a:t>
            </a:r>
            <a:endParaRPr lang="en-IE" b="1" dirty="0"/>
          </a:p>
        </p:txBody>
      </p:sp>
      <p:sp>
        <p:nvSpPr>
          <p:cNvPr id="6" name="TextBox 5"/>
          <p:cNvSpPr txBox="1"/>
          <p:nvPr/>
        </p:nvSpPr>
        <p:spPr>
          <a:xfrm>
            <a:off x="1117600" y="839232"/>
            <a:ext cx="8839200" cy="1200329"/>
          </a:xfrm>
          <a:prstGeom prst="rect">
            <a:avLst/>
          </a:prstGeom>
          <a:noFill/>
        </p:spPr>
        <p:txBody>
          <a:bodyPr wrap="square" rtlCol="0">
            <a:spAutoFit/>
          </a:bodyPr>
          <a:lstStyle/>
          <a:p>
            <a:r>
              <a:rPr lang="en-US" b="1" dirty="0"/>
              <a:t>Note: In order to ensure </a:t>
            </a:r>
            <a:r>
              <a:rPr lang="en-US" b="1" dirty="0" err="1" smtClean="0"/>
              <a:t>Rockall</a:t>
            </a:r>
            <a:r>
              <a:rPr lang="en-US" b="1" dirty="0" smtClean="0"/>
              <a:t> </a:t>
            </a:r>
            <a:r>
              <a:rPr lang="en-US" b="1" dirty="0"/>
              <a:t>continues to develop and test their product we have allowed 15 days for development and 5 for testing in each sprint</a:t>
            </a:r>
            <a:endParaRPr lang="en-US" b="0" dirty="0" smtClean="0">
              <a:effectLst/>
            </a:endParaRPr>
          </a:p>
          <a:p>
            <a:r>
              <a:rPr lang="en-US" dirty="0" smtClean="0"/>
              <a:t/>
            </a:r>
            <a:br>
              <a:rPr lang="en-US" dirty="0" smtClean="0"/>
            </a:br>
            <a:endParaRPr lang="en-IE" dirty="0"/>
          </a:p>
        </p:txBody>
      </p:sp>
    </p:spTree>
    <p:extLst>
      <p:ext uri="{BB962C8B-B14F-4D97-AF65-F5344CB8AC3E}">
        <p14:creationId xmlns:p14="http://schemas.microsoft.com/office/powerpoint/2010/main" val="38026654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burndownsprin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700" y="711200"/>
            <a:ext cx="10517100" cy="5596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0923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06636315"/>
              </p:ext>
            </p:extLst>
          </p:nvPr>
        </p:nvGraphicFramePr>
        <p:xfrm>
          <a:off x="1850863" y="1308100"/>
          <a:ext cx="8829837" cy="4178300"/>
        </p:xfrm>
        <a:graphic>
          <a:graphicData uri="http://schemas.openxmlformats.org/drawingml/2006/table">
            <a:tbl>
              <a:tblPr/>
              <a:tblGrid>
                <a:gridCol w="2329072"/>
                <a:gridCol w="6500765"/>
              </a:tblGrid>
              <a:tr h="322304">
                <a:tc gridSpan="2">
                  <a:txBody>
                    <a:bodyPr/>
                    <a:lstStyle/>
                    <a:p>
                      <a:pPr algn="just" rtl="0" fontAlgn="t">
                        <a:spcBef>
                          <a:spcPts val="0"/>
                        </a:spcBef>
                        <a:spcAft>
                          <a:spcPts val="0"/>
                        </a:spcAft>
                      </a:pPr>
                      <a:r>
                        <a:rPr lang="en-IE" sz="1400" b="0" i="0" u="none" strike="noStrike" dirty="0">
                          <a:solidFill>
                            <a:srgbClr val="000000"/>
                          </a:solidFill>
                          <a:effectLst/>
                          <a:latin typeface="Arial" panose="020B0604020202020204" pitchFamily="34" charset="0"/>
                        </a:rPr>
                        <a:t>Sprint 2</a:t>
                      </a:r>
                      <a:endParaRPr lang="en-IE" sz="1400" dirty="0">
                        <a:effectLst/>
                      </a:endParaRPr>
                    </a:p>
                  </a:txBody>
                  <a:tcPr marL="41634" marR="41634" marT="41634" marB="4163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n-IE"/>
                    </a:p>
                  </a:txBody>
                  <a:tcPr/>
                </a:tc>
              </a:tr>
              <a:tr h="524503">
                <a:tc>
                  <a:txBody>
                    <a:bodyPr/>
                    <a:lstStyle/>
                    <a:p>
                      <a:pPr algn="just" rtl="0" fontAlgn="t">
                        <a:spcBef>
                          <a:spcPts val="0"/>
                        </a:spcBef>
                        <a:spcAft>
                          <a:spcPts val="0"/>
                        </a:spcAft>
                      </a:pPr>
                      <a:r>
                        <a:rPr lang="en-IE" sz="1400" b="0" i="0" u="none" strike="noStrike">
                          <a:solidFill>
                            <a:srgbClr val="000000"/>
                          </a:solidFill>
                          <a:effectLst/>
                          <a:latin typeface="Arial" panose="020B0604020202020204" pitchFamily="34" charset="0"/>
                        </a:rPr>
                        <a:t>Estimation (days)</a:t>
                      </a:r>
                      <a:endParaRPr lang="en-IE" sz="1400">
                        <a:effectLst/>
                      </a:endParaRPr>
                    </a:p>
                  </a:txBody>
                  <a:tcPr marL="41634" marR="41634" marT="41634" marB="4163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IE" sz="1400" b="0" i="0" u="none" strike="noStrike">
                          <a:solidFill>
                            <a:srgbClr val="000000"/>
                          </a:solidFill>
                          <a:effectLst/>
                          <a:latin typeface="Arial" panose="020B0604020202020204" pitchFamily="34" charset="0"/>
                        </a:rPr>
                        <a:t>Description</a:t>
                      </a:r>
                      <a:endParaRPr lang="en-IE" sz="1400">
                        <a:effectLst/>
                      </a:endParaRPr>
                    </a:p>
                  </a:txBody>
                  <a:tcPr marL="41634" marR="41634" marT="41634" marB="4163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071296">
                <a:tc>
                  <a:txBody>
                    <a:bodyPr/>
                    <a:lstStyle/>
                    <a:p>
                      <a:pPr algn="just" rtl="0" fontAlgn="t">
                        <a:spcBef>
                          <a:spcPts val="0"/>
                        </a:spcBef>
                        <a:spcAft>
                          <a:spcPts val="0"/>
                        </a:spcAft>
                      </a:pPr>
                      <a:r>
                        <a:rPr lang="en-IE" sz="1400" b="0" i="0" u="none" strike="noStrike" dirty="0">
                          <a:solidFill>
                            <a:srgbClr val="000000"/>
                          </a:solidFill>
                          <a:effectLst/>
                          <a:latin typeface="Arial" panose="020B0604020202020204" pitchFamily="34" charset="0"/>
                        </a:rPr>
                        <a:t>3.5</a:t>
                      </a:r>
                      <a:endParaRPr lang="en-IE" sz="1400" dirty="0">
                        <a:effectLst/>
                      </a:endParaRPr>
                    </a:p>
                  </a:txBody>
                  <a:tcPr marL="41634" marR="41634" marT="41634" marB="4163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dirty="0">
                          <a:solidFill>
                            <a:srgbClr val="000000"/>
                          </a:solidFill>
                          <a:effectLst/>
                          <a:latin typeface="Arial" panose="020B0604020202020204" pitchFamily="34" charset="0"/>
                        </a:rPr>
                        <a:t>Videos will have to be made in order to demo the existing software functionality on the product to date. These videos will not be needed for all functionality on the system currently, only the more complex functionality</a:t>
                      </a:r>
                      <a:r>
                        <a:rPr lang="en-US" sz="1400" b="0" i="0" u="none" strike="noStrike" dirty="0" smtClean="0">
                          <a:solidFill>
                            <a:srgbClr val="000000"/>
                          </a:solidFill>
                          <a:effectLst/>
                          <a:latin typeface="Arial" panose="020B0604020202020204" pitchFamily="34" charset="0"/>
                        </a:rPr>
                        <a:t>.</a:t>
                      </a:r>
                      <a:endParaRPr lang="en-US" sz="1400" dirty="0">
                        <a:effectLst/>
                      </a:endParaRPr>
                    </a:p>
                  </a:txBody>
                  <a:tcPr marL="41634" marR="41634" marT="41634" marB="4163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718634">
                <a:tc>
                  <a:txBody>
                    <a:bodyPr/>
                    <a:lstStyle/>
                    <a:p>
                      <a:pPr algn="just" rtl="0" fontAlgn="t">
                        <a:spcBef>
                          <a:spcPts val="0"/>
                        </a:spcBef>
                        <a:spcAft>
                          <a:spcPts val="0"/>
                        </a:spcAft>
                      </a:pPr>
                      <a:r>
                        <a:rPr lang="en-IE" sz="1400" b="0" i="0" u="none" strike="noStrike" dirty="0">
                          <a:solidFill>
                            <a:srgbClr val="000000"/>
                          </a:solidFill>
                          <a:effectLst/>
                          <a:latin typeface="Arial" panose="020B0604020202020204" pitchFamily="34" charset="0"/>
                        </a:rPr>
                        <a:t>.25</a:t>
                      </a:r>
                      <a:endParaRPr lang="en-IE" sz="1400" dirty="0">
                        <a:effectLst/>
                      </a:endParaRPr>
                    </a:p>
                  </a:txBody>
                  <a:tcPr marL="41634" marR="41634" marT="41634" marB="4163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dirty="0">
                          <a:solidFill>
                            <a:srgbClr val="000000"/>
                          </a:solidFill>
                          <a:effectLst/>
                          <a:latin typeface="Arial" panose="020B0604020202020204" pitchFamily="34" charset="0"/>
                        </a:rPr>
                        <a:t>Ensure all </a:t>
                      </a:r>
                      <a:r>
                        <a:rPr lang="en-US" sz="1400" b="0" i="0" u="none" strike="noStrike" dirty="0" smtClean="0">
                          <a:solidFill>
                            <a:srgbClr val="000000"/>
                          </a:solidFill>
                          <a:effectLst/>
                          <a:latin typeface="Arial" panose="020B0604020202020204" pitchFamily="34" charset="0"/>
                        </a:rPr>
                        <a:t>QA testers </a:t>
                      </a:r>
                      <a:r>
                        <a:rPr lang="en-US" sz="1400" b="0" i="0" u="none" strike="noStrike" dirty="0">
                          <a:solidFill>
                            <a:srgbClr val="000000"/>
                          </a:solidFill>
                          <a:effectLst/>
                          <a:latin typeface="Arial" panose="020B0604020202020204" pitchFamily="34" charset="0"/>
                        </a:rPr>
                        <a:t>know how to flag issues to retest them for the next deployment.</a:t>
                      </a:r>
                      <a:endParaRPr lang="en-US" sz="1400" dirty="0">
                        <a:effectLst/>
                      </a:endParaRPr>
                    </a:p>
                  </a:txBody>
                  <a:tcPr marL="41634" marR="41634" marT="41634" marB="4163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896955">
                <a:tc>
                  <a:txBody>
                    <a:bodyPr/>
                    <a:lstStyle/>
                    <a:p>
                      <a:pPr algn="just" rtl="0" fontAlgn="t">
                        <a:spcBef>
                          <a:spcPts val="0"/>
                        </a:spcBef>
                        <a:spcAft>
                          <a:spcPts val="0"/>
                        </a:spcAft>
                      </a:pPr>
                      <a:r>
                        <a:rPr lang="en-IE" sz="1400" b="0" i="0" u="none" strike="noStrike">
                          <a:solidFill>
                            <a:srgbClr val="000000"/>
                          </a:solidFill>
                          <a:effectLst/>
                          <a:latin typeface="Arial" panose="020B0604020202020204" pitchFamily="34" charset="0"/>
                        </a:rPr>
                        <a:t>.75</a:t>
                      </a:r>
                      <a:endParaRPr lang="en-IE" sz="1400">
                        <a:effectLst/>
                      </a:endParaRPr>
                    </a:p>
                  </a:txBody>
                  <a:tcPr marL="41634" marR="41634" marT="41634" marB="4163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a:solidFill>
                            <a:srgbClr val="000000"/>
                          </a:solidFill>
                          <a:effectLst/>
                          <a:latin typeface="Arial" panose="020B0604020202020204" pitchFamily="34" charset="0"/>
                        </a:rPr>
                        <a:t>Create a mailing list consisting of all software developers on the product team and configuration members on the Product Implementation team to give notice of re-deployments in order to fit in all last minute bug fixes.</a:t>
                      </a:r>
                      <a:endParaRPr lang="en-US" sz="1400">
                        <a:effectLst/>
                      </a:endParaRPr>
                    </a:p>
                  </a:txBody>
                  <a:tcPr marL="41634" marR="41634" marT="41634" marB="4163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22304">
                <a:tc>
                  <a:txBody>
                    <a:bodyPr/>
                    <a:lstStyle/>
                    <a:p>
                      <a:pPr algn="just" rtl="0" fontAlgn="t">
                        <a:spcBef>
                          <a:spcPts val="0"/>
                        </a:spcBef>
                        <a:spcAft>
                          <a:spcPts val="0"/>
                        </a:spcAft>
                      </a:pPr>
                      <a:r>
                        <a:rPr lang="en-IE" sz="1400" b="0" i="0" u="none" strike="noStrike">
                          <a:solidFill>
                            <a:srgbClr val="000000"/>
                          </a:solidFill>
                          <a:effectLst/>
                          <a:latin typeface="Arial" panose="020B0604020202020204" pitchFamily="34" charset="0"/>
                        </a:rPr>
                        <a:t>15</a:t>
                      </a:r>
                      <a:endParaRPr lang="en-IE" sz="1400">
                        <a:effectLst/>
                      </a:endParaRPr>
                    </a:p>
                  </a:txBody>
                  <a:tcPr marL="41634" marR="41634" marT="41634" marB="4163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IE" sz="1400" b="0" i="0" u="none" strike="noStrike">
                          <a:solidFill>
                            <a:srgbClr val="000000"/>
                          </a:solidFill>
                          <a:effectLst/>
                          <a:latin typeface="Arial" panose="020B0604020202020204" pitchFamily="34" charset="0"/>
                        </a:rPr>
                        <a:t>Ongoing Product Development</a:t>
                      </a:r>
                      <a:endParaRPr lang="en-IE" sz="1400">
                        <a:effectLst/>
                      </a:endParaRPr>
                    </a:p>
                  </a:txBody>
                  <a:tcPr marL="41634" marR="41634" marT="41634" marB="4163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22304">
                <a:tc>
                  <a:txBody>
                    <a:bodyPr/>
                    <a:lstStyle/>
                    <a:p>
                      <a:pPr algn="just" rtl="0" fontAlgn="t">
                        <a:spcBef>
                          <a:spcPts val="0"/>
                        </a:spcBef>
                        <a:spcAft>
                          <a:spcPts val="0"/>
                        </a:spcAft>
                      </a:pPr>
                      <a:r>
                        <a:rPr lang="en-IE" sz="1400" b="0" i="0" u="none" strike="noStrike">
                          <a:solidFill>
                            <a:srgbClr val="000000"/>
                          </a:solidFill>
                          <a:effectLst/>
                          <a:latin typeface="Arial" panose="020B0604020202020204" pitchFamily="34" charset="0"/>
                        </a:rPr>
                        <a:t>5</a:t>
                      </a:r>
                      <a:endParaRPr lang="en-IE" sz="1400">
                        <a:effectLst/>
                      </a:endParaRPr>
                    </a:p>
                  </a:txBody>
                  <a:tcPr marL="41634" marR="41634" marT="41634" marB="4163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IE" sz="1400" b="0" i="0" u="none" strike="noStrike" dirty="0">
                          <a:solidFill>
                            <a:srgbClr val="000000"/>
                          </a:solidFill>
                          <a:effectLst/>
                          <a:latin typeface="Arial" panose="020B0604020202020204" pitchFamily="34" charset="0"/>
                        </a:rPr>
                        <a:t>Ongoing Product Testing</a:t>
                      </a:r>
                      <a:endParaRPr lang="en-IE" sz="1400" dirty="0">
                        <a:effectLst/>
                      </a:endParaRPr>
                    </a:p>
                  </a:txBody>
                  <a:tcPr marL="41634" marR="41634" marT="41634" marB="4163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a:off x="4314825" y="1592560"/>
            <a:ext cx="2617512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 name="TextBox 3"/>
          <p:cNvSpPr txBox="1"/>
          <p:nvPr/>
        </p:nvSpPr>
        <p:spPr>
          <a:xfrm>
            <a:off x="546100" y="469900"/>
            <a:ext cx="5346700" cy="369332"/>
          </a:xfrm>
          <a:prstGeom prst="rect">
            <a:avLst/>
          </a:prstGeom>
          <a:noFill/>
        </p:spPr>
        <p:txBody>
          <a:bodyPr wrap="square" rtlCol="0">
            <a:spAutoFit/>
          </a:bodyPr>
          <a:lstStyle/>
          <a:p>
            <a:r>
              <a:rPr lang="en-IE" b="1" dirty="0" smtClean="0"/>
              <a:t>Sprint 2 Backlog</a:t>
            </a:r>
            <a:endParaRPr lang="en-IE" b="1" dirty="0"/>
          </a:p>
        </p:txBody>
      </p:sp>
    </p:spTree>
    <p:extLst>
      <p:ext uri="{BB962C8B-B14F-4D97-AF65-F5344CB8AC3E}">
        <p14:creationId xmlns:p14="http://schemas.microsoft.com/office/powerpoint/2010/main" val="31266890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burndownsprin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770295"/>
            <a:ext cx="10388600" cy="5629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131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Conclusion</a:t>
            </a:r>
            <a:endParaRPr lang="en-IE" dirty="0"/>
          </a:p>
        </p:txBody>
      </p:sp>
      <p:sp>
        <p:nvSpPr>
          <p:cNvPr id="3" name="Content Placeholder 2"/>
          <p:cNvSpPr>
            <a:spLocks noGrp="1"/>
          </p:cNvSpPr>
          <p:nvPr>
            <p:ph idx="1"/>
          </p:nvPr>
        </p:nvSpPr>
        <p:spPr/>
        <p:txBody>
          <a:bodyPr>
            <a:normAutofit/>
          </a:bodyPr>
          <a:lstStyle/>
          <a:p>
            <a:r>
              <a:rPr lang="en-IE" sz="2000" dirty="0" smtClean="0"/>
              <a:t>We expect that by then end of our two 2 week sprints mentioned in the above slide, Rockall technologies will have made significant process improvements involved in the development of their product.</a:t>
            </a:r>
            <a:endParaRPr lang="en-IE" sz="2000" dirty="0"/>
          </a:p>
          <a:p>
            <a:endParaRPr lang="en-IE" sz="2000" dirty="0" smtClean="0"/>
          </a:p>
          <a:p>
            <a:r>
              <a:rPr lang="en-IE" sz="2000" dirty="0" smtClean="0"/>
              <a:t>Assuming all goals are reached and no obstacles are stopping the above process Improvements from being implemented the Rockall technologies development use case diagram will be as follows, as seen on the following slide.</a:t>
            </a:r>
            <a:endParaRPr lang="en-IE" sz="2000" dirty="0"/>
          </a:p>
        </p:txBody>
      </p:sp>
    </p:spTree>
    <p:extLst>
      <p:ext uri="{BB962C8B-B14F-4D97-AF65-F5344CB8AC3E}">
        <p14:creationId xmlns:p14="http://schemas.microsoft.com/office/powerpoint/2010/main" val="36481952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https://lh5.googleusercontent.com/R8Ff9o_21J6o2JZfr1WmX4fg56H7uSAl7ARwtpIkmkRtpNFcSxcvP4goziJ4yd6PPr9Q5Qt21cpQcb-lS-O6FqrnLYUE0bOFqD9Z6HqayCxz7P7pL7Pzbt2WyGFZ4lVBzxcRNUW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199" y="317673"/>
            <a:ext cx="9779001" cy="6540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18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Introduction(continued)</a:t>
            </a:r>
            <a:endParaRPr lang="en-IE" dirty="0"/>
          </a:p>
        </p:txBody>
      </p:sp>
      <p:sp>
        <p:nvSpPr>
          <p:cNvPr id="3" name="Content Placeholder 2"/>
          <p:cNvSpPr>
            <a:spLocks noGrp="1"/>
          </p:cNvSpPr>
          <p:nvPr>
            <p:ph idx="1"/>
          </p:nvPr>
        </p:nvSpPr>
        <p:spPr/>
        <p:txBody>
          <a:bodyPr>
            <a:normAutofit fontScale="70000" lnSpcReduction="20000"/>
          </a:bodyPr>
          <a:lstStyle/>
          <a:p>
            <a:r>
              <a:rPr lang="en-US" sz="3000" dirty="0" smtClean="0"/>
              <a:t>The third member was Gareth McDonnell. He was responsible for the Client Issue Resolving Process and the diagrams involving that topic and with the business case diagrams.</a:t>
            </a:r>
          </a:p>
          <a:p>
            <a:pPr marL="0" indent="0">
              <a:buNone/>
            </a:pPr>
            <a:endParaRPr lang="en-US" sz="3000" b="0" dirty="0" smtClean="0">
              <a:effectLst/>
            </a:endParaRPr>
          </a:p>
          <a:p>
            <a:r>
              <a:rPr lang="en-US" sz="3000" dirty="0" smtClean="0"/>
              <a:t>The rest of the work was done as a team together.</a:t>
            </a:r>
          </a:p>
          <a:p>
            <a:pPr marL="0" indent="0">
              <a:buNone/>
            </a:pPr>
            <a:endParaRPr lang="en-US" sz="3000" dirty="0" smtClean="0"/>
          </a:p>
          <a:p>
            <a:r>
              <a:rPr lang="en-US" sz="3000" dirty="0" smtClean="0"/>
              <a:t>Another factor why we decided on this project instead of our other options is that we felt it would be a good idea to focus on a technology company as it seemed as the most relevant choice in terms of the course we are studying. Also it is important to note that </a:t>
            </a:r>
            <a:r>
              <a:rPr lang="en-US" sz="3000" dirty="0" err="1" smtClean="0"/>
              <a:t>Rockall</a:t>
            </a:r>
            <a:r>
              <a:rPr lang="en-US" sz="3000" dirty="0" smtClean="0"/>
              <a:t> Technologies previously implemented the waterfall methodology and it is only in the last year that they have moved to Agile. We felt that when focusing on process improvements, it would be good experience to see what could be improved from a company which have recently made the switch to Agile and are ongoing in changing their business processes in order to become more Agile.</a:t>
            </a:r>
          </a:p>
          <a:p>
            <a:pPr marL="0" indent="0">
              <a:buNone/>
            </a:pPr>
            <a:r>
              <a:rPr lang="en-US" dirty="0" smtClean="0"/>
              <a:t/>
            </a:r>
            <a:br>
              <a:rPr lang="en-US" dirty="0" smtClean="0"/>
            </a:br>
            <a:endParaRPr lang="en-IE" dirty="0" smtClean="0"/>
          </a:p>
          <a:p>
            <a:endParaRPr lang="en-IE" dirty="0"/>
          </a:p>
        </p:txBody>
      </p:sp>
    </p:spTree>
    <p:extLst>
      <p:ext uri="{BB962C8B-B14F-4D97-AF65-F5344CB8AC3E}">
        <p14:creationId xmlns:p14="http://schemas.microsoft.com/office/powerpoint/2010/main" val="2505027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Rockall Technologies </a:t>
            </a:r>
            <a:r>
              <a:rPr lang="en-IE" dirty="0" smtClean="0"/>
              <a:t>Overview</a:t>
            </a:r>
            <a:endParaRPr lang="en-IE" dirty="0"/>
          </a:p>
        </p:txBody>
      </p:sp>
      <p:sp>
        <p:nvSpPr>
          <p:cNvPr id="3" name="Content Placeholder 2"/>
          <p:cNvSpPr>
            <a:spLocks noGrp="1"/>
          </p:cNvSpPr>
          <p:nvPr>
            <p:ph idx="1"/>
          </p:nvPr>
        </p:nvSpPr>
        <p:spPr/>
        <p:txBody>
          <a:bodyPr>
            <a:normAutofit/>
          </a:bodyPr>
          <a:lstStyle/>
          <a:p>
            <a:r>
              <a:rPr lang="en-US" sz="2100" dirty="0" err="1"/>
              <a:t>Rockall</a:t>
            </a:r>
            <a:r>
              <a:rPr lang="en-US" sz="2100" dirty="0"/>
              <a:t> Technologies is a Irish-based technology company which develops a collateral management web application which Bank employees worldwide use in order to record important information on client loans and assets associated with those loans</a:t>
            </a:r>
            <a:r>
              <a:rPr lang="en-US" sz="2100" dirty="0" smtClean="0"/>
              <a:t>.</a:t>
            </a:r>
            <a:endParaRPr lang="en-US" sz="2100" b="0" dirty="0" smtClean="0">
              <a:effectLst/>
            </a:endParaRPr>
          </a:p>
          <a:p>
            <a:r>
              <a:rPr lang="en-US" sz="2100" dirty="0"/>
              <a:t>In terms of their development </a:t>
            </a:r>
            <a:r>
              <a:rPr lang="en-US" sz="2100" dirty="0" err="1"/>
              <a:t>Rockall</a:t>
            </a:r>
            <a:r>
              <a:rPr lang="en-US" sz="2100" dirty="0"/>
              <a:t> is subdivided into two teams, the Product team and the Product Implementation team. The product team is responsible for developing the standard product </a:t>
            </a:r>
            <a:r>
              <a:rPr lang="en-US" sz="2100" dirty="0" smtClean="0"/>
              <a:t>i.e. </a:t>
            </a:r>
            <a:r>
              <a:rPr lang="en-US" sz="2100" dirty="0"/>
              <a:t>they focus on only the functionality of the product and ensuring it operates as it should. The Product Implementation team is responsible to customizing the product for each specific bank, this may consist of adding new asset types which banks may require or even just adding a few new text fields on a page so certain banks can record information which only they require</a:t>
            </a:r>
            <a:r>
              <a:rPr lang="en-US" dirty="0" smtClean="0"/>
              <a:t>.</a:t>
            </a:r>
            <a:r>
              <a:rPr lang="en-US" b="0" dirty="0" smtClean="0">
                <a:effectLst/>
              </a:rPr>
              <a:t/>
            </a:r>
            <a:br>
              <a:rPr lang="en-US" b="0" dirty="0" smtClean="0">
                <a:effectLst/>
              </a:rPr>
            </a:br>
            <a:endParaRPr lang="en-IE" dirty="0"/>
          </a:p>
        </p:txBody>
      </p:sp>
    </p:spTree>
    <p:extLst>
      <p:ext uri="{BB962C8B-B14F-4D97-AF65-F5344CB8AC3E}">
        <p14:creationId xmlns:p14="http://schemas.microsoft.com/office/powerpoint/2010/main" val="2210329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2600" y="342900"/>
            <a:ext cx="8502712" cy="677108"/>
          </a:xfrm>
          <a:prstGeom prst="rect">
            <a:avLst/>
          </a:prstGeom>
          <a:noFill/>
        </p:spPr>
        <p:txBody>
          <a:bodyPr wrap="none" rtlCol="0">
            <a:spAutoFit/>
          </a:bodyPr>
          <a:lstStyle/>
          <a:p>
            <a:r>
              <a:rPr lang="en-US" sz="1900" dirty="0"/>
              <a:t>Before the product team hand over their code for the Product Implementation </a:t>
            </a:r>
            <a:r>
              <a:rPr lang="en-US" sz="1900" dirty="0" smtClean="0"/>
              <a:t>team</a:t>
            </a:r>
          </a:p>
          <a:p>
            <a:r>
              <a:rPr lang="en-US" sz="1900" dirty="0" smtClean="0"/>
              <a:t> </a:t>
            </a:r>
            <a:r>
              <a:rPr lang="en-US" sz="1900" dirty="0"/>
              <a:t>they ensure it functions as it should as follows:</a:t>
            </a:r>
            <a:endParaRPr lang="en-IE" sz="1900" dirty="0"/>
          </a:p>
        </p:txBody>
      </p:sp>
      <p:pic>
        <p:nvPicPr>
          <p:cNvPr id="1026" name="Picture 2" descr="https://lh3.googleusercontent.com/ESUXJ84El-m7m_PuPjsah4wkkka6_oHL2bZ8aZpSFWBXUfqdeduP30cTLoslEl-g0EmVM_4EuwOUiMAvmDIf7gkGDf2JXK4aG9Rviq5D8un_i1b6UghYITb6UTVXRCVGd7OY1ru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100" y="1306512"/>
            <a:ext cx="9918700" cy="4742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718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0" y="330200"/>
            <a:ext cx="12452576" cy="1523494"/>
          </a:xfrm>
          <a:prstGeom prst="rect">
            <a:avLst/>
          </a:prstGeom>
          <a:noFill/>
        </p:spPr>
        <p:txBody>
          <a:bodyPr wrap="none" rtlCol="0">
            <a:spAutoFit/>
          </a:bodyPr>
          <a:lstStyle/>
          <a:p>
            <a:r>
              <a:rPr lang="en-US" sz="1900" dirty="0"/>
              <a:t>Once the Product Implementation team receives the code the Product </a:t>
            </a:r>
            <a:r>
              <a:rPr lang="en-US" sz="1900" dirty="0" smtClean="0"/>
              <a:t>Owners work </a:t>
            </a:r>
            <a:r>
              <a:rPr lang="en-US" sz="1900" dirty="0"/>
              <a:t>alongside </a:t>
            </a:r>
            <a:r>
              <a:rPr lang="en-US" sz="1900" dirty="0" smtClean="0"/>
              <a:t>clients </a:t>
            </a:r>
            <a:r>
              <a:rPr lang="en-US" sz="1900" dirty="0"/>
              <a:t>in order to identify </a:t>
            </a:r>
            <a:endParaRPr lang="en-US" sz="1900" dirty="0" smtClean="0"/>
          </a:p>
          <a:p>
            <a:r>
              <a:rPr lang="en-US" sz="1900" dirty="0" smtClean="0"/>
              <a:t>their </a:t>
            </a:r>
            <a:r>
              <a:rPr lang="en-US" sz="1900" dirty="0"/>
              <a:t>specific requirements and clarify these requirements for the Configuration sub-team to implement and QA staff to test </a:t>
            </a:r>
            <a:endParaRPr lang="en-US" sz="1900" dirty="0" smtClean="0"/>
          </a:p>
          <a:p>
            <a:r>
              <a:rPr lang="en-US" sz="1900" dirty="0" smtClean="0"/>
              <a:t>as </a:t>
            </a:r>
            <a:r>
              <a:rPr lang="en-US" sz="1900" dirty="0"/>
              <a:t>follows:</a:t>
            </a:r>
            <a:endParaRPr lang="en-US" sz="1900" b="0" dirty="0" smtClean="0">
              <a:effectLst/>
            </a:endParaRPr>
          </a:p>
          <a:p>
            <a:r>
              <a:rPr lang="en-US" dirty="0" smtClean="0"/>
              <a:t/>
            </a:r>
            <a:br>
              <a:rPr lang="en-US" dirty="0" smtClean="0"/>
            </a:br>
            <a:endParaRPr lang="en-IE" dirty="0"/>
          </a:p>
        </p:txBody>
      </p:sp>
      <p:pic>
        <p:nvPicPr>
          <p:cNvPr id="2050" name="Picture 2" descr="https://lh4.googleusercontent.com/mUH3Of381FMW1VfTL0qd76C-fiSOhKURyvn6y9GDRF5e143SOmdSlNe0Fa52KJHqN8RY0nmWxaTB_O0HsRqbi6GdzQp2DgTs-YRUyLoFhRC7_qMbgGit7FSN7xHy4PPJ86JgRSE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199" y="1663701"/>
            <a:ext cx="10064541" cy="4903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091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87500" y="2128838"/>
            <a:ext cx="9474200" cy="2544762"/>
          </a:xfrm>
        </p:spPr>
        <p:txBody>
          <a:bodyPr>
            <a:normAutofit fontScale="62500" lnSpcReduction="20000"/>
          </a:bodyPr>
          <a:lstStyle/>
          <a:p>
            <a:pPr algn="l"/>
            <a:r>
              <a:rPr lang="en-US" sz="3600" dirty="0"/>
              <a:t>Our suggested process Improvements are as follows:</a:t>
            </a:r>
            <a:endParaRPr lang="en-US" sz="3600" b="0" dirty="0" smtClean="0">
              <a:effectLst/>
            </a:endParaRPr>
          </a:p>
          <a:p>
            <a:pPr algn="l" fontAlgn="base"/>
            <a:r>
              <a:rPr lang="en-US" sz="3600" b="0" dirty="0" smtClean="0">
                <a:solidFill>
                  <a:schemeClr val="accent6"/>
                </a:solidFill>
                <a:effectLst/>
              </a:rPr>
              <a:t/>
            </a:r>
            <a:br>
              <a:rPr lang="en-US" sz="3600" b="0" dirty="0" smtClean="0">
                <a:solidFill>
                  <a:schemeClr val="accent6"/>
                </a:solidFill>
                <a:effectLst/>
              </a:rPr>
            </a:br>
            <a:r>
              <a:rPr lang="en-US" sz="3600" b="0" dirty="0" smtClean="0">
                <a:solidFill>
                  <a:schemeClr val="accent6"/>
                </a:solidFill>
                <a:effectLst/>
              </a:rPr>
              <a:t/>
            </a:r>
            <a:br>
              <a:rPr lang="en-US" sz="3600" b="0" dirty="0" smtClean="0">
                <a:solidFill>
                  <a:schemeClr val="accent6"/>
                </a:solidFill>
                <a:effectLst/>
              </a:rPr>
            </a:br>
            <a:r>
              <a:rPr lang="en-US" sz="3600" dirty="0">
                <a:solidFill>
                  <a:schemeClr val="accent6"/>
                </a:solidFill>
              </a:rPr>
              <a:t>Quality Assurance testing process.</a:t>
            </a:r>
          </a:p>
          <a:p>
            <a:pPr algn="l" fontAlgn="base"/>
            <a:r>
              <a:rPr lang="en-US" sz="3600" b="0" dirty="0" smtClean="0">
                <a:solidFill>
                  <a:schemeClr val="accent6"/>
                </a:solidFill>
                <a:effectLst/>
              </a:rPr>
              <a:t/>
            </a:r>
            <a:br>
              <a:rPr lang="en-US" sz="3600" b="0" dirty="0" smtClean="0">
                <a:solidFill>
                  <a:schemeClr val="accent6"/>
                </a:solidFill>
                <a:effectLst/>
              </a:rPr>
            </a:br>
            <a:r>
              <a:rPr lang="en-US" sz="3600" dirty="0">
                <a:solidFill>
                  <a:schemeClr val="accent6"/>
                </a:solidFill>
              </a:rPr>
              <a:t>Product Implementation team issue fixing process</a:t>
            </a:r>
          </a:p>
          <a:p>
            <a:pPr algn="l" fontAlgn="base"/>
            <a:r>
              <a:rPr lang="en-US" sz="3600" b="0" dirty="0" smtClean="0">
                <a:solidFill>
                  <a:schemeClr val="accent6"/>
                </a:solidFill>
                <a:effectLst/>
              </a:rPr>
              <a:t/>
            </a:r>
            <a:br>
              <a:rPr lang="en-US" sz="3600" b="0" dirty="0" smtClean="0">
                <a:solidFill>
                  <a:schemeClr val="accent6"/>
                </a:solidFill>
                <a:effectLst/>
              </a:rPr>
            </a:br>
            <a:r>
              <a:rPr lang="en-US" sz="3600" dirty="0">
                <a:solidFill>
                  <a:schemeClr val="accent6"/>
                </a:solidFill>
              </a:rPr>
              <a:t>Client issue resolving process.</a:t>
            </a:r>
          </a:p>
          <a:p>
            <a:endParaRPr lang="en-IE" dirty="0"/>
          </a:p>
        </p:txBody>
      </p:sp>
    </p:spTree>
    <p:extLst>
      <p:ext uri="{BB962C8B-B14F-4D97-AF65-F5344CB8AC3E}">
        <p14:creationId xmlns:p14="http://schemas.microsoft.com/office/powerpoint/2010/main" val="3813432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6"/>
                </a:solidFill>
              </a:rPr>
              <a:t>Quality Assurance testing process.</a:t>
            </a:r>
            <a:r>
              <a:rPr lang="en-US" b="0" dirty="0" smtClean="0">
                <a:solidFill>
                  <a:schemeClr val="accent6"/>
                </a:solidFill>
                <a:effectLst/>
              </a:rPr>
              <a:t/>
            </a:r>
            <a:br>
              <a:rPr lang="en-US" b="0" dirty="0" smtClean="0">
                <a:solidFill>
                  <a:schemeClr val="accent6"/>
                </a:solidFill>
                <a:effectLst/>
              </a:rPr>
            </a:br>
            <a:endParaRPr lang="en-IE" dirty="0"/>
          </a:p>
        </p:txBody>
      </p:sp>
      <p:sp>
        <p:nvSpPr>
          <p:cNvPr id="3" name="Content Placeholder 2"/>
          <p:cNvSpPr>
            <a:spLocks noGrp="1"/>
          </p:cNvSpPr>
          <p:nvPr>
            <p:ph idx="1"/>
          </p:nvPr>
        </p:nvSpPr>
        <p:spPr>
          <a:xfrm>
            <a:off x="838200" y="1825624"/>
            <a:ext cx="10693400" cy="4575175"/>
          </a:xfrm>
        </p:spPr>
        <p:txBody>
          <a:bodyPr>
            <a:normAutofit/>
          </a:bodyPr>
          <a:lstStyle/>
          <a:p>
            <a:pPr marL="0" indent="0">
              <a:buNone/>
            </a:pPr>
            <a:r>
              <a:rPr lang="en-US" sz="1900" u="sng" dirty="0" smtClean="0"/>
              <a:t>Current </a:t>
            </a:r>
            <a:r>
              <a:rPr lang="en-US" sz="1900" u="sng" dirty="0"/>
              <a:t>Process</a:t>
            </a:r>
            <a:r>
              <a:rPr lang="en-US" sz="1900" u="sng" dirty="0" smtClean="0"/>
              <a:t>:</a:t>
            </a:r>
            <a:r>
              <a:rPr lang="en-US" sz="1900" b="0" dirty="0" smtClean="0">
                <a:effectLst/>
              </a:rPr>
              <a:t/>
            </a:r>
            <a:br>
              <a:rPr lang="en-US" sz="1900" b="0" dirty="0" smtClean="0">
                <a:effectLst/>
              </a:rPr>
            </a:br>
            <a:r>
              <a:rPr lang="en-US" sz="1900" dirty="0"/>
              <a:t>In the above diagrams we can see that once new functionality is added to the product, the Product QA team begins testing it to ensure it works. Once this is done, the Product team will then hand over their code to the Product Implementation Team who will begin to </a:t>
            </a:r>
            <a:r>
              <a:rPr lang="en-US" sz="1900" dirty="0" smtClean="0"/>
              <a:t>customize </a:t>
            </a:r>
            <a:r>
              <a:rPr lang="en-US" sz="1900" dirty="0"/>
              <a:t>the product to the clients requirements. There is also a Product Implementation QA team which checks if all of the clients </a:t>
            </a:r>
            <a:r>
              <a:rPr lang="en-US" sz="1900" dirty="0" smtClean="0"/>
              <a:t>requirements </a:t>
            </a:r>
            <a:r>
              <a:rPr lang="en-US" sz="1900" dirty="0"/>
              <a:t>have been implemented</a:t>
            </a:r>
            <a:r>
              <a:rPr lang="en-US" sz="1900" dirty="0" smtClean="0"/>
              <a:t>.</a:t>
            </a:r>
          </a:p>
          <a:p>
            <a:endParaRPr lang="en-US" sz="1900" dirty="0" smtClean="0"/>
          </a:p>
          <a:p>
            <a:pPr marL="0" indent="0">
              <a:buNone/>
            </a:pPr>
            <a:r>
              <a:rPr lang="en-US" sz="1900" u="sng" dirty="0"/>
              <a:t>Suggested Process</a:t>
            </a:r>
            <a:r>
              <a:rPr lang="en-US" sz="1900" u="sng" dirty="0" smtClean="0"/>
              <a:t>:</a:t>
            </a:r>
            <a:r>
              <a:rPr lang="en-US" sz="1900" b="0" dirty="0" smtClean="0">
                <a:effectLst/>
              </a:rPr>
              <a:t/>
            </a:r>
            <a:br>
              <a:rPr lang="en-US" sz="1900" b="0" dirty="0" smtClean="0">
                <a:effectLst/>
              </a:rPr>
            </a:br>
            <a:r>
              <a:rPr lang="en-US" sz="1900" dirty="0"/>
              <a:t>Our suggested process improvement would be that the two QA teams should merge together and that all testing should take place after the Configuration team has </a:t>
            </a:r>
            <a:r>
              <a:rPr lang="en-US" sz="1900" dirty="0" smtClean="0"/>
              <a:t>customized </a:t>
            </a:r>
            <a:r>
              <a:rPr lang="en-US" sz="1900" dirty="0"/>
              <a:t>the product to meet client requirements</a:t>
            </a:r>
            <a:r>
              <a:rPr lang="en-US" sz="1900" dirty="0" smtClean="0"/>
              <a:t>.</a:t>
            </a:r>
            <a:r>
              <a:rPr lang="en-US" sz="1900" b="0" dirty="0" smtClean="0">
                <a:effectLst/>
              </a:rPr>
              <a:t/>
            </a:r>
            <a:br>
              <a:rPr lang="en-US" sz="1900" b="0" dirty="0" smtClean="0">
                <a:effectLst/>
              </a:rPr>
            </a:br>
            <a:r>
              <a:rPr lang="en-US" sz="1900" dirty="0"/>
              <a:t>This way the Configuration team(who </a:t>
            </a:r>
            <a:r>
              <a:rPr lang="en-US" sz="1900" dirty="0" smtClean="0"/>
              <a:t>implement </a:t>
            </a:r>
            <a:r>
              <a:rPr lang="en-US" sz="1900" dirty="0"/>
              <a:t>the changes) will not have to wait for the QA team to finish testing new functionality before they can work on </a:t>
            </a:r>
            <a:r>
              <a:rPr lang="en-US" sz="1900" dirty="0" smtClean="0"/>
              <a:t>customization </a:t>
            </a:r>
            <a:r>
              <a:rPr lang="en-US" sz="1900" dirty="0"/>
              <a:t>and also the new larger QA team will focus on testing new functionality and ensuring the requested client changes are present after all changes to the product has taken place.</a:t>
            </a:r>
            <a:endParaRPr lang="en-IE" sz="1900" dirty="0"/>
          </a:p>
        </p:txBody>
      </p:sp>
    </p:spTree>
    <p:extLst>
      <p:ext uri="{BB962C8B-B14F-4D97-AF65-F5344CB8AC3E}">
        <p14:creationId xmlns:p14="http://schemas.microsoft.com/office/powerpoint/2010/main" val="2493786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1949</Words>
  <Application>Microsoft Office PowerPoint</Application>
  <PresentationFormat>Widescreen</PresentationFormat>
  <Paragraphs>141</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Business Modelling Assignment 2</vt:lpstr>
      <vt:lpstr>PowerPoint Presentation</vt:lpstr>
      <vt:lpstr>Introduction</vt:lpstr>
      <vt:lpstr>Introduction(continued)</vt:lpstr>
      <vt:lpstr>Rockall Technologies Overview</vt:lpstr>
      <vt:lpstr>PowerPoint Presentation</vt:lpstr>
      <vt:lpstr>PowerPoint Presentation</vt:lpstr>
      <vt:lpstr>PowerPoint Presentation</vt:lpstr>
      <vt:lpstr>Quality Assurance testing process. </vt:lpstr>
      <vt:lpstr>In Order to implement this new process: </vt:lpstr>
      <vt:lpstr>Sequence diagram for Quality Assurance testing process. </vt:lpstr>
      <vt:lpstr>Product Implementation team issue fixing process </vt:lpstr>
      <vt:lpstr>Product Implementation team issue fixing process (continued)</vt:lpstr>
      <vt:lpstr>In Order to implement this new process: </vt:lpstr>
      <vt:lpstr>Sequence diagram for Quality Assurance testing process.</vt:lpstr>
      <vt:lpstr>Product Implementation team issue fixing process </vt:lpstr>
      <vt:lpstr>Product Implementation team issue fixing process(continued)</vt:lpstr>
      <vt:lpstr>Product Implementation team issue fixing process(continued)</vt:lpstr>
      <vt:lpstr>In Order to implement this new process:</vt:lpstr>
      <vt:lpstr>Class Diagram for Product Implementation team issue fixing process. </vt:lpstr>
      <vt:lpstr>Activity Diagram for Product Implementation team issue fixing process.</vt:lpstr>
      <vt:lpstr>Sequence Diagram for Product Implementation team issue fixing process.</vt:lpstr>
      <vt:lpstr>State Diagram for Product Implementation team issue fixing process.</vt:lpstr>
      <vt:lpstr>Client Issue Resolving Process </vt:lpstr>
      <vt:lpstr>PowerPoint Presentation</vt:lpstr>
      <vt:lpstr>In Order to implement this new process</vt:lpstr>
      <vt:lpstr>Case diagram</vt:lpstr>
      <vt:lpstr>Activity diagram for Client Issue Resolving Process </vt:lpstr>
      <vt:lpstr>Sequence diagram for client issue resolving process</vt:lpstr>
      <vt:lpstr>State diagram for client issue resolving process</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Modelling Assignment 2</dc:title>
  <dc:creator>Oisin Coburn</dc:creator>
  <cp:lastModifiedBy>Oisin Coburn</cp:lastModifiedBy>
  <cp:revision>14</cp:revision>
  <dcterms:created xsi:type="dcterms:W3CDTF">2015-11-30T17:11:08Z</dcterms:created>
  <dcterms:modified xsi:type="dcterms:W3CDTF">2015-11-30T18:55:53Z</dcterms:modified>
</cp:coreProperties>
</file>