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16470-7E3A-4337-8FEB-9E814C6BBACB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C80A3-CA33-4FD1-B375-DC4296103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2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5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5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60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09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2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3000"/>
              </a:lnSpc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1"/>
            <a:ext cx="8686800" cy="461665"/>
          </a:xfrm>
          <a:prstGeom prst="rect">
            <a:avLst/>
          </a:prstGeom>
        </p:spPr>
        <p:txBody>
          <a:bodyPr>
            <a:spAutoFit/>
          </a:bodyPr>
          <a:lstStyle>
            <a:lvl1pPr marL="239316" marR="0" indent="-239316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225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rgbClr val="8FD600"/>
              </a:buClr>
              <a:defRPr sz="225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rgbClr val="FFAD9F"/>
              </a:buClr>
              <a:defRPr sz="21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rgbClr val="FACF82"/>
              </a:buClr>
              <a:defRPr sz="195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defRPr sz="18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239316" marR="0" lvl="0" indent="-239316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2"/>
            <a:ext cx="8153400" cy="32085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5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1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8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7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93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4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1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6EB0-A13F-4B4D-A75C-E0C753DDE522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5FC4-767F-4C32-8646-F2B5EB541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10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1.5.min.js" TargetMode="External"/><Relationship Id="rId4" Type="http://schemas.openxmlformats.org/officeDocument/2006/relationships/hyperlink" Target="http://code.jquery.com/jquery-1.5.min.j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world’s most popular JavaScript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/>
              </a:rPr>
              <a:t>Removing Elements</a:t>
            </a:r>
            <a:endParaRPr lang="en-US" sz="3600" dirty="0">
              <a:effectLst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314450" y="1591270"/>
            <a:ext cx="6515100" cy="936154"/>
          </a:xfrm>
        </p:spPr>
        <p:txBody>
          <a:bodyPr/>
          <a:lstStyle/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Helvetica" charset="0"/>
                <a:sym typeface="Helvetica" charset="0"/>
              </a:rPr>
              <a:t>You can also remove elements from the 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solidFill>
                <a:schemeClr val="tx1"/>
              </a:solidFill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43050" y="2685514"/>
            <a:ext cx="6057900" cy="1726114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// Before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&lt;div&gt;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  &lt;p&gt;Red&lt;/p&gt; 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  &lt;p&gt;Green&lt;/p&gt;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&lt;/div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350"/>
              </a:spcBef>
            </a:pPr>
            <a:r>
              <a:rPr lang="en-US" dirty="0">
                <a:solidFill>
                  <a:schemeClr val="tx1"/>
                </a:solidFill>
              </a:rPr>
              <a:t>// Removing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$('p').</a:t>
            </a:r>
            <a:r>
              <a:rPr lang="en-US" dirty="0">
                <a:solidFill>
                  <a:schemeClr val="tx1"/>
                </a:solidFill>
              </a:rPr>
              <a:t>remove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71650" y="3087004"/>
            <a:ext cx="1362075" cy="4715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sz="15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543050" y="4781803"/>
            <a:ext cx="6057900" cy="784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tx1"/>
                </a:solidFill>
              </a:rPr>
              <a:t>// After</a:t>
            </a:r>
          </a:p>
          <a:p>
            <a:pPr eaLnBrk="1" hangingPunct="1"/>
            <a:r>
              <a:rPr lang="en-US" sz="1500" dirty="0">
                <a:solidFill>
                  <a:schemeClr val="tx1"/>
                </a:solidFill>
              </a:rPr>
              <a:t>&lt;div&gt;</a:t>
            </a:r>
          </a:p>
          <a:p>
            <a:pPr eaLnBrk="1" hangingPunct="1"/>
            <a:r>
              <a:rPr lang="en-US" sz="1500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27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257300" y="1617725"/>
            <a:ext cx="6515100" cy="443454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With jQuery binding to events is very easy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We can specify a click handler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1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For example by using the click method</a:t>
            </a:r>
          </a:p>
          <a:p>
            <a:pPr lvl="1" eaLnBrk="1" hangingPunct="1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267891" lvl="1" indent="0" eaLnBrk="1" hangingPunct="1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marL="267891" lvl="1" indent="0" eaLnBrk="1" hangingPunct="1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The above code will bind the </a:t>
            </a:r>
            <a:r>
              <a:rPr lang="en-US" sz="2400" noProof="1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myClickHandler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function to all anchors with a class of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tab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87794" y="3122390"/>
            <a:ext cx="5829300" cy="1338828"/>
          </a:xfrm>
        </p:spPr>
        <p:txBody>
          <a:bodyPr/>
          <a:lstStyle/>
          <a:p>
            <a:pPr eaLnBrk="1" hangingPunct="1"/>
            <a:r>
              <a:rPr lang="en-US" noProof="1" smtClean="0">
                <a:solidFill>
                  <a:schemeClr val="tx1"/>
                </a:solidFill>
              </a:rPr>
              <a:t>// Binding an event</a:t>
            </a:r>
          </a:p>
          <a:p>
            <a:pPr eaLnBrk="1" hangingPunct="1"/>
            <a:r>
              <a:rPr lang="en-US" noProof="1" smtClean="0">
                <a:solidFill>
                  <a:schemeClr val="tx1"/>
                </a:solidFill>
              </a:rPr>
              <a:t>function() myClickHandler {   </a:t>
            </a:r>
          </a:p>
          <a:p>
            <a:pPr eaLnBrk="1" hangingPunct="1"/>
            <a:r>
              <a:rPr lang="en-US" noProof="1" smtClean="0">
                <a:solidFill>
                  <a:schemeClr val="tx1"/>
                </a:solidFill>
              </a:rPr>
              <a:t>  // event handling code</a:t>
            </a:r>
          </a:p>
          <a:p>
            <a:pPr eaLnBrk="1" hangingPunct="1"/>
            <a:r>
              <a:rPr lang="en-US" noProof="1" smtClean="0">
                <a:solidFill>
                  <a:schemeClr val="tx1"/>
                </a:solidFill>
              </a:rPr>
              <a:t>  $(this).css('color', 'red');</a:t>
            </a:r>
          </a:p>
          <a:p>
            <a:pPr eaLnBrk="1" hangingPunct="1"/>
            <a:r>
              <a:rPr lang="en-US" noProof="1" smtClean="0">
                <a:solidFill>
                  <a:schemeClr val="tx1"/>
                </a:solidFill>
              </a:rPr>
              <a:t>};</a:t>
            </a:r>
          </a:p>
          <a:p>
            <a:pPr eaLnBrk="1" hangingPunct="1"/>
            <a:r>
              <a:rPr lang="en-US" noProof="1" smtClean="0">
                <a:solidFill>
                  <a:schemeClr val="tx1"/>
                </a:solidFill>
              </a:rPr>
              <a:t>$('a.tab').click(myClickHandler);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257300" y="1543050"/>
            <a:ext cx="6515100" cy="441915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Functions in JavaScript could be anonymous</a:t>
            </a:r>
          </a:p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endParaRPr lang="en-US" sz="2400" dirty="0">
              <a:solidFill>
                <a:schemeClr val="tx1"/>
              </a:solidFill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endParaRPr lang="en-US" sz="2400" dirty="0">
              <a:solidFill>
                <a:schemeClr val="tx1"/>
              </a:solidFill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13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This is the same exact functionality as the previous example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25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This is important because in the previous example we polluted the global scope with a new function name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sz="21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Can be dangerous as someone could overwrite your function with their own accidentally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jQuery Events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600200" y="2036372"/>
            <a:ext cx="5943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tx1"/>
                </a:solidFill>
              </a:rPr>
              <a:t>$('a.tab').click(function() {   </a:t>
            </a:r>
          </a:p>
          <a:p>
            <a:pPr eaLnBrk="1" hangingPunct="1"/>
            <a:r>
              <a:rPr lang="en-US" sz="1500" dirty="0">
                <a:solidFill>
                  <a:schemeClr val="tx1"/>
                </a:solidFill>
              </a:rPr>
              <a:t>  // event handling code</a:t>
            </a:r>
          </a:p>
          <a:p>
            <a:pPr eaLnBrk="1" hangingPunct="1"/>
            <a:r>
              <a:rPr lang="en-US" sz="1500" dirty="0">
                <a:solidFill>
                  <a:schemeClr val="tx1"/>
                </a:solidFill>
              </a:rPr>
              <a:t>  $(this).css('color', 'red');</a:t>
            </a:r>
          </a:p>
          <a:p>
            <a:pPr eaLnBrk="1" hangingPunct="1"/>
            <a:r>
              <a:rPr lang="en-US" sz="15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678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525" y="377443"/>
            <a:ext cx="5314950" cy="685800"/>
          </a:xfrm>
        </p:spPr>
        <p:txBody>
          <a:bodyPr/>
          <a:lstStyle/>
          <a:p>
            <a:r>
              <a:rPr lang="en-US" sz="3600" dirty="0" smtClean="0">
                <a:effectLst/>
              </a:rPr>
              <a:t>jQuery Method Chaining</a:t>
            </a:r>
            <a:endParaRPr lang="en-US" sz="36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543050"/>
            <a:ext cx="6515100" cy="433349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With jQuery many methods allow chaining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Chaining is where you can continue to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"chain" </a:t>
            </a:r>
            <a:r>
              <a:rPr lang="en-US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on methods one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after another</a:t>
            </a:r>
            <a:endParaRPr lang="en-US" dirty="0">
              <a:solidFill>
                <a:schemeClr val="tx1"/>
              </a:solidFill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As an example, the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addClass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method will add the class '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odd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in the code below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>
              <a:lnSpc>
                <a:spcPct val="90000"/>
              </a:lnSpc>
              <a:spcBef>
                <a:spcPts val="225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Then </a:t>
            </a:r>
            <a:r>
              <a:rPr lang="en-US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return the jQuery collection </a:t>
            </a:r>
            <a:endParaRPr lang="en-US" dirty="0" smtClean="0">
              <a:solidFill>
                <a:schemeClr val="tx1"/>
              </a:solidFill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We </a:t>
            </a:r>
            <a:r>
              <a:rPr lang="en-US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can immediately chain on the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click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"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event</a:t>
            </a:r>
            <a:endParaRPr lang="en-US" dirty="0">
              <a:solidFill>
                <a:schemeClr val="tx1"/>
              </a:solidFill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Click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then operates on the odd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buttons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by adding a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click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handler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to each of them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00200" y="3526737"/>
            <a:ext cx="5943600" cy="715581"/>
          </a:xfrm>
        </p:spPr>
        <p:txBody>
          <a:bodyPr/>
          <a:lstStyle/>
          <a:p>
            <a:pPr eaLnBrk="1" hangingPunct="1"/>
            <a:r>
              <a:rPr lang="en-US" noProof="1" smtClean="0">
                <a:solidFill>
                  <a:schemeClr val="tx1"/>
                </a:solidFill>
              </a:rPr>
              <a:t>$(‘button:odd</a:t>
            </a:r>
            <a:r>
              <a:rPr lang="en-US" noProof="1" smtClean="0">
                <a:solidFill>
                  <a:schemeClr val="tx1"/>
                </a:solidFill>
              </a:rPr>
              <a:t>').addClass('odd')</a:t>
            </a:r>
          </a:p>
          <a:p>
            <a:pPr eaLnBrk="1" hangingPunct="1"/>
            <a:r>
              <a:rPr lang="en-US" noProof="1" smtClean="0">
                <a:solidFill>
                  <a:schemeClr val="tx1"/>
                </a:solidFill>
              </a:rPr>
              <a:t>   .click(function () { alert('you clicked a </a:t>
            </a:r>
            <a:r>
              <a:rPr lang="en-US" noProof="1" smtClean="0">
                <a:solidFill>
                  <a:schemeClr val="tx1"/>
                </a:solidFill>
              </a:rPr>
              <a:t>button!'); </a:t>
            </a:r>
            <a:r>
              <a:rPr lang="en-US" noProof="1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/>
              </a:rPr>
              <a:t>jQuery Stack Architecture</a:t>
            </a:r>
            <a:endParaRPr lang="en-US" sz="36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714500"/>
            <a:ext cx="6515100" cy="2172390"/>
          </a:xfrm>
        </p:spPr>
        <p:txBody>
          <a:bodyPr/>
          <a:lstStyle/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Some jQuery methods chain and return a new collection of elements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'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Find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' </a:t>
            </a:r>
            <a:r>
              <a:rPr lang="en-US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'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Filter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' </a:t>
            </a:r>
            <a:r>
              <a:rPr lang="en-US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are two </a:t>
            </a:r>
            <a:r>
              <a:rPr lang="en-US" dirty="0" smtClean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examples</a:t>
            </a:r>
            <a:endParaRPr lang="en-US" dirty="0">
              <a:solidFill>
                <a:schemeClr val="tx1"/>
              </a:solidFill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holds on to the previous collections, essentially creating a stack set to store them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jQuery Stack </a:t>
            </a:r>
            <a:r>
              <a:rPr lang="en-US" sz="3600" dirty="0" smtClean="0">
                <a:effectLst/>
              </a:rPr>
              <a:t>Architecture (2)</a:t>
            </a:r>
            <a:endParaRPr lang="en-US" sz="36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581151"/>
            <a:ext cx="6515100" cy="2564805"/>
          </a:xfrm>
        </p:spPr>
        <p:txBody>
          <a:bodyPr/>
          <a:lstStyle/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Methods like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and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Filter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create a new collection which is added to the stack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Older collections are pushed further '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Consolas" pitchFamily="49" charset="0"/>
                <a:sym typeface="Lucida Grande" charset="0"/>
              </a:rPr>
              <a:t>downward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' on the stack</a:t>
            </a:r>
          </a:p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You can get a previous collection back from the stack by using the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end()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Lucida Grande" charset="0"/>
                <a:cs typeface="Lucida Grande" charset="0"/>
                <a:sym typeface="Lucida Grande" charset="0"/>
              </a:rPr>
              <a:t>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 txBox="1">
            <a:spLocks/>
          </p:cNvSpPr>
          <p:nvPr/>
        </p:nvSpPr>
        <p:spPr>
          <a:xfrm>
            <a:off x="1550773" y="3313156"/>
            <a:ext cx="588645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500" noProof="1">
                <a:solidFill>
                  <a:schemeClr val="tx1"/>
                </a:solidFill>
              </a:rPr>
              <a:t>$('button')</a:t>
            </a:r>
            <a:endParaRPr lang="en-US" sz="1500" noProof="1">
              <a:solidFill>
                <a:schemeClr val="tx1"/>
              </a:solidFill>
            </a:endParaRPr>
          </a:p>
          <a:p>
            <a:pPr eaLnBrk="1" hangingPunct="1"/>
            <a:r>
              <a:rPr lang="en-US" sz="1500" noProof="1">
                <a:solidFill>
                  <a:schemeClr val="tx1"/>
                </a:solidFill>
              </a:rPr>
              <a:t>  .filter(':odd')</a:t>
            </a:r>
          </a:p>
          <a:p>
            <a:pPr eaLnBrk="1" hangingPunct="1"/>
            <a:r>
              <a:rPr lang="en-US" sz="1500" noProof="1">
                <a:solidFill>
                  <a:schemeClr val="tx1"/>
                </a:solidFill>
              </a:rPr>
              <a:t>    .addClass('myOddClass')</a:t>
            </a:r>
          </a:p>
          <a:p>
            <a:pPr eaLnBrk="1" hangingPunct="1"/>
            <a:r>
              <a:rPr lang="en-US" sz="1500" noProof="1">
                <a:solidFill>
                  <a:schemeClr val="tx1"/>
                </a:solidFill>
              </a:rPr>
              <a:t>  .end()</a:t>
            </a:r>
          </a:p>
          <a:p>
            <a:pPr eaLnBrk="1" hangingPunct="1"/>
            <a:r>
              <a:rPr lang="en-US" sz="1500" noProof="1">
                <a:solidFill>
                  <a:schemeClr val="tx1"/>
                </a:solidFill>
              </a:rPr>
              <a:t>  .filter(':even')</a:t>
            </a:r>
          </a:p>
          <a:p>
            <a:pPr eaLnBrk="1" hangingPunct="1"/>
            <a:r>
              <a:rPr lang="en-US" sz="1500" noProof="1">
                <a:solidFill>
                  <a:schemeClr val="tx1"/>
                </a:solidFill>
              </a:rPr>
              <a:t>    .addClass('myEvenClass');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&amp; Chaining and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91678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This is a popular use that shows both chaining and the stack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architecture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jQuery is a cross-browser JavaScript library 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Designed </a:t>
            </a:r>
            <a:r>
              <a:rPr lang="en-US" dirty="0"/>
              <a:t>to simplify the client-side scripting of </a:t>
            </a:r>
            <a:r>
              <a:rPr lang="en-US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most popular JavaScript library in use </a:t>
            </a:r>
            <a:r>
              <a:rPr lang="en-US" dirty="0" smtClean="0"/>
              <a:t>today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software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jQuery's </a:t>
            </a:r>
            <a:r>
              <a:rPr lang="en-US" dirty="0"/>
              <a:t>syntax is designed to make it easier </a:t>
            </a:r>
            <a:r>
              <a:rPr lang="en-US" dirty="0" smtClean="0"/>
              <a:t>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Navigate </a:t>
            </a:r>
            <a:r>
              <a:rPr lang="en-US" dirty="0"/>
              <a:t>a </a:t>
            </a:r>
            <a:r>
              <a:rPr lang="en-US" dirty="0" smtClean="0"/>
              <a:t>document and select</a:t>
            </a:r>
            <a:r>
              <a:rPr lang="en-US" dirty="0"/>
              <a:t> </a:t>
            </a:r>
            <a:r>
              <a:rPr lang="en-US" dirty="0" smtClean="0"/>
              <a:t>DOM elements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dirty="0"/>
              <a:t> </a:t>
            </a:r>
            <a:r>
              <a:rPr lang="en-US" dirty="0" smtClean="0"/>
              <a:t>animations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Handle</a:t>
            </a:r>
            <a:r>
              <a:rPr lang="en-US" dirty="0"/>
              <a:t> </a:t>
            </a:r>
            <a:r>
              <a:rPr lang="en-US" dirty="0" smtClean="0"/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</a:t>
            </a:r>
            <a:r>
              <a:rPr lang="en-US" dirty="0" smtClean="0"/>
              <a:t>evelop</a:t>
            </a:r>
            <a:r>
              <a:rPr lang="en-US" dirty="0"/>
              <a:t> </a:t>
            </a:r>
            <a:r>
              <a:rPr lang="en-US" dirty="0" smtClean="0"/>
              <a:t>AJAX applications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Add jQuery to a Web Site?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504" indent="-365504"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Download </a:t>
            </a:r>
            <a:r>
              <a:rPr lang="en-US" sz="2400" dirty="0" smtClean="0"/>
              <a:t>jQuery files from</a:t>
            </a:r>
          </a:p>
          <a:p>
            <a:pPr marL="626251" lvl="1" indent="-365504"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>
                <a:hlinkClick r:id="rId3"/>
              </a:rPr>
              <a:t>http://www.jquery.com</a:t>
            </a:r>
            <a:endParaRPr lang="en-US" sz="2000" dirty="0" smtClean="0"/>
          </a:p>
          <a:p>
            <a:pPr marL="365504" indent="-365504"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/>
              <a:t>Self hosted</a:t>
            </a:r>
          </a:p>
          <a:p>
            <a:pPr marL="626251" lvl="1" indent="-365504"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You can choose to self host the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.js</a:t>
            </a:r>
            <a:r>
              <a:rPr lang="en-US" sz="2000" dirty="0" smtClean="0"/>
              <a:t> file</a:t>
            </a:r>
          </a:p>
          <a:p>
            <a:pPr marL="626251" lvl="1" indent="-365504"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E.g</a:t>
            </a:r>
            <a:r>
              <a:rPr lang="en-US" sz="2000" dirty="0"/>
              <a:t>.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jquery-1.11.3.js</a:t>
            </a:r>
            <a:r>
              <a:rPr lang="en-US" sz="2000" dirty="0" smtClean="0"/>
              <a:t> or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jquery-1.11.3.min.js</a:t>
            </a:r>
            <a:endParaRPr lang="en-US" sz="2000" dirty="0" smtClean="0"/>
          </a:p>
          <a:p>
            <a:pPr marL="365504" indent="-365504"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Use it from CDN </a:t>
            </a:r>
            <a:r>
              <a:rPr lang="en-US" sz="2400" dirty="0" smtClean="0"/>
              <a:t>(content </a:t>
            </a:r>
            <a:r>
              <a:rPr lang="en-US" sz="2400" dirty="0"/>
              <a:t>delivery network)</a:t>
            </a:r>
          </a:p>
          <a:p>
            <a:pPr marL="626251" lvl="1" indent="-365504"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Microsoft</a:t>
            </a:r>
            <a:r>
              <a:rPr lang="en-US" sz="2000" dirty="0"/>
              <a:t>, jQuery, </a:t>
            </a:r>
            <a:r>
              <a:rPr lang="en-US" sz="2000" dirty="0" smtClean="0"/>
              <a:t>Google CDNs</a:t>
            </a:r>
          </a:p>
          <a:p>
            <a:pPr marL="626251" lvl="1" indent="-365504"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e.g. </a:t>
            </a:r>
            <a:r>
              <a:rPr lang="en-US" sz="2000" dirty="0">
                <a:hlinkClick r:id="rId4"/>
              </a:rPr>
              <a:t>http://code.jquery.com/jquery-1.5.min.js</a:t>
            </a:r>
            <a:r>
              <a:rPr lang="en-US" sz="2000" dirty="0"/>
              <a:t>,</a:t>
            </a:r>
          </a:p>
          <a:p>
            <a:pPr marL="626251" lvl="1" indent="-365504">
              <a:lnSpc>
                <a:spcPct val="100000"/>
              </a:lnSpc>
              <a:spcBef>
                <a:spcPts val="300"/>
              </a:spcBef>
            </a:pPr>
            <a:r>
              <a:rPr lang="en-US" sz="2000" dirty="0">
                <a:hlinkClick r:id="rId5"/>
              </a:rPr>
              <a:t>http://ajax.microsoft.com/ajax/jquery/jquery-1.5.min.js</a:t>
            </a:r>
            <a:endParaRPr lang="en-US" sz="2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3028951"/>
            <a:ext cx="5943600" cy="514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Fundamentals of jQuery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600200" y="3730182"/>
            <a:ext cx="5943600" cy="426840"/>
          </a:xfrm>
        </p:spPr>
        <p:txBody>
          <a:bodyPr/>
          <a:lstStyle/>
          <a:p>
            <a:r>
              <a:rPr lang="en-US" dirty="0" smtClean="0"/>
              <a:t>Selecting, Adding, Removing DOM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and Doing Something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 smtClean="0">
                <a:latin typeface="+mj-lt"/>
                <a:cs typeface="Helvetica" charset="0"/>
                <a:sym typeface="Helvetica" charset="0"/>
              </a:rPr>
              <a:t>With jQuery </a:t>
            </a:r>
            <a:r>
              <a:rPr lang="en-US" sz="2400" dirty="0">
                <a:latin typeface="+mj-lt"/>
                <a:cs typeface="Helvetica" charset="0"/>
                <a:sym typeface="Helvetica" charset="0"/>
              </a:rPr>
              <a:t>you typically find something, then do something with </a:t>
            </a:r>
            <a:r>
              <a:rPr lang="en-US" sz="2400" dirty="0" smtClean="0">
                <a:latin typeface="+mj-lt"/>
                <a:cs typeface="Helvetica" charset="0"/>
                <a:sym typeface="Helvetica" charset="0"/>
              </a:rPr>
              <a:t>it</a:t>
            </a:r>
            <a:endParaRPr lang="en-US" sz="2400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sz="2000" dirty="0">
                <a:latin typeface="+mj-lt"/>
                <a:cs typeface="Helvetica" charset="0"/>
                <a:sym typeface="Helvetica" charset="0"/>
              </a:rPr>
              <a:t>Syntax for finding </a:t>
            </a:r>
            <a:r>
              <a:rPr lang="en-US" sz="2000" dirty="0" smtClean="0">
                <a:latin typeface="+mj-lt"/>
                <a:cs typeface="Helvetica" charset="0"/>
                <a:sym typeface="Helvetica" charset="0"/>
              </a:rPr>
              <a:t>items is </a:t>
            </a:r>
            <a:r>
              <a:rPr lang="en-US" sz="2000" dirty="0">
                <a:latin typeface="+mj-lt"/>
                <a:cs typeface="Helvetica" charset="0"/>
                <a:sym typeface="Helvetica" charset="0"/>
              </a:rPr>
              <a:t>the same as the syntax used in CSS to apply </a:t>
            </a:r>
            <a:r>
              <a:rPr lang="en-US" sz="2000" dirty="0" smtClean="0">
                <a:latin typeface="+mj-lt"/>
                <a:cs typeface="Helvetica" charset="0"/>
                <a:sym typeface="Helvetica" charset="0"/>
              </a:rPr>
              <a:t>styles</a:t>
            </a:r>
            <a:endParaRPr lang="en-US" sz="2000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sz="2000" dirty="0" smtClean="0">
                <a:latin typeface="+mj-lt"/>
                <a:cs typeface="Helvetica" charset="0"/>
                <a:sym typeface="Helvetica" charset="0"/>
              </a:rPr>
              <a:t>There are lots of different jQuery methods to do with the selected elements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4286251"/>
            <a:ext cx="5200650" cy="11310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Finding the item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Doing something with the found item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id="something"&gt;&lt;/div&gt;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4962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When 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selecting with jQuery you can end up with more than one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element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Any 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action taken will typically affect all the elements you have 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selected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647825" y="4184986"/>
            <a:ext cx="5838825" cy="1802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 lIns="135000" tIns="81000" rIns="135000" bIns="81000">
            <a:spAutoFit/>
          </a:bodyPr>
          <a:lstStyle>
            <a:defPPr>
              <a:defRPr lang="en-US"/>
            </a:defPPr>
            <a:lvl1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900"/>
              </a:spcBef>
            </a:pPr>
            <a:r>
              <a:rPr lang="en-US" sz="1650" dirty="0">
                <a:solidFill>
                  <a:schemeClr val="tx1"/>
                </a:solidFill>
              </a:rPr>
              <a:t>&lt;div class="myClass foo bar"&gt;&lt;/div&gt;</a:t>
            </a:r>
            <a:br>
              <a:rPr lang="en-US" sz="1650" dirty="0">
                <a:solidFill>
                  <a:schemeClr val="tx1"/>
                </a:solidFill>
              </a:rPr>
            </a:br>
            <a:r>
              <a:rPr lang="en-US" sz="1650" dirty="0">
                <a:solidFill>
                  <a:schemeClr val="tx1"/>
                </a:solidFill>
              </a:rPr>
              <a:t>&lt;div class="baz myClass"&gt;&lt;/div&gt;</a:t>
            </a:r>
            <a:br>
              <a:rPr lang="en-US" sz="1650" dirty="0">
                <a:solidFill>
                  <a:schemeClr val="tx1"/>
                </a:solidFill>
              </a:rPr>
            </a:br>
            <a:r>
              <a:rPr lang="en-US" sz="1650" dirty="0">
                <a:solidFill>
                  <a:schemeClr val="tx1"/>
                </a:solidFill>
              </a:rPr>
              <a:t>&lt;div class="bar"&gt;&lt;/div&gt;</a:t>
            </a:r>
          </a:p>
          <a:p>
            <a:pPr>
              <a:spcBef>
                <a:spcPts val="900"/>
              </a:spcBef>
            </a:pPr>
            <a:r>
              <a:rPr lang="en-US" sz="1650" dirty="0">
                <a:solidFill>
                  <a:schemeClr val="tx1"/>
                </a:solidFill>
              </a:rPr>
              <a:t>//...</a:t>
            </a:r>
          </a:p>
          <a:p>
            <a:r>
              <a:rPr lang="en-US" sz="1650" dirty="0">
                <a:solidFill>
                  <a:schemeClr val="tx1"/>
                </a:solidFill>
              </a:rPr>
              <a:t>$('.myClass').hide(); // will hide both elements</a:t>
            </a:r>
          </a:p>
          <a:p>
            <a:r>
              <a:rPr lang="en-US" sz="1650" dirty="0">
                <a:solidFill>
                  <a:schemeClr val="tx1"/>
                </a:solidFill>
              </a:rPr>
              <a:t>//...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733550" y="4265658"/>
            <a:ext cx="4210050" cy="504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noAutofit/>
          </a:bodyPr>
          <a:lstStyle>
            <a:defPPr>
              <a:defRPr lang="en-US"/>
            </a:defPPr>
            <a:lvl1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50"/>
              </a:spcBef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928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DOM Manipulation</a:t>
            </a:r>
            <a:endParaRPr lang="en-US" dirty="0"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3659" y="1673824"/>
            <a:ext cx="6515100" cy="3647152"/>
          </a:xfrm>
        </p:spPr>
        <p:txBody>
          <a:bodyPr/>
          <a:lstStyle/>
          <a:p>
            <a:pPr eaLnBrk="1" hangingPunct="1"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  <a:cs typeface="Helvetica" charset="0"/>
                <a:sym typeface="Helvetica" charset="0"/>
              </a:rPr>
              <a:t>With jQuery HTML adding elements can 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Helvetica" charset="0"/>
                <a:sym typeface="Helvetica" charset="0"/>
              </a:rPr>
              <a:t>Very easily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Helvetica" charset="0"/>
                <a:sym typeface="Helvetica" charset="0"/>
              </a:rPr>
              <a:t>Can be appended to the page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Helvetica" charset="0"/>
                <a:sym typeface="Helvetica" charset="0"/>
              </a:rPr>
              <a:t>Or to another element</a:t>
            </a:r>
          </a:p>
          <a:p>
            <a:pPr marL="0" indent="0" defTabSz="975295" eaLnBrk="1" fontAlgn="auto" hangingPunct="1">
              <a:spcBef>
                <a:spcPts val="450"/>
              </a:spcBef>
              <a:spcAft>
                <a:spcPts val="45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defTabSz="975295" eaLnBrk="1" fontAlgn="auto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Still selecting something(brand new), then doing                                       something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24249" y="3959824"/>
            <a:ext cx="4989373" cy="30008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$('&lt;</a:t>
            </a:r>
            <a:r>
              <a:rPr lang="en-US" dirty="0">
                <a:solidFill>
                  <a:schemeClr val="tx1"/>
                </a:solidFill>
              </a:rPr>
              <a:t>ul&gt;&lt;li&gt;Hello&lt;/li&gt;&lt;/ul</a:t>
            </a:r>
            <a:r>
              <a:rPr lang="en-US" dirty="0" smtClean="0">
                <a:solidFill>
                  <a:schemeClr val="tx1"/>
                </a:solidFill>
              </a:rPr>
              <a:t>&gt;').appendTo('body');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80" y="2328963"/>
            <a:ext cx="3012020" cy="189527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2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808</Words>
  <Application>Microsoft Office PowerPoint</Application>
  <PresentationFormat>On-screen Show (4:3)</PresentationFormat>
  <Paragraphs>155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Helvetica</vt:lpstr>
      <vt:lpstr>Lucida Grande</vt:lpstr>
      <vt:lpstr>Wingdings 2</vt:lpstr>
      <vt:lpstr>Office Theme</vt:lpstr>
      <vt:lpstr>jQuery</vt:lpstr>
      <vt:lpstr>What is jQuery?</vt:lpstr>
      <vt:lpstr>What is jQuery? (2)</vt:lpstr>
      <vt:lpstr>Why jQuery is So Popular?</vt:lpstr>
      <vt:lpstr>How to Add jQuery to a Web Site?</vt:lpstr>
      <vt:lpstr>Fundamentals of jQuery</vt:lpstr>
      <vt:lpstr>Selecting and Doing Something</vt:lpstr>
      <vt:lpstr>jQuery Fundamentals</vt:lpstr>
      <vt:lpstr>DOM Manipulation</vt:lpstr>
      <vt:lpstr>Removing Elements</vt:lpstr>
      <vt:lpstr>jQuery Events</vt:lpstr>
      <vt:lpstr>jQuery Events</vt:lpstr>
      <vt:lpstr>jQuery Method Chaining</vt:lpstr>
      <vt:lpstr>jQuery Stack Architecture</vt:lpstr>
      <vt:lpstr>jQuery Stack Architecture (2)</vt:lpstr>
      <vt:lpstr>jQuery &amp; Chaining and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Slava</dc:creator>
  <cp:lastModifiedBy>Slava</cp:lastModifiedBy>
  <cp:revision>13</cp:revision>
  <dcterms:created xsi:type="dcterms:W3CDTF">2015-10-15T00:46:36Z</dcterms:created>
  <dcterms:modified xsi:type="dcterms:W3CDTF">2015-10-16T01:33:05Z</dcterms:modified>
</cp:coreProperties>
</file>