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03" r:id="rId2"/>
    <p:sldId id="257" r:id="rId3"/>
    <p:sldId id="304" r:id="rId4"/>
    <p:sldId id="305" r:id="rId5"/>
    <p:sldId id="306" r:id="rId6"/>
    <p:sldId id="307" r:id="rId7"/>
    <p:sldId id="308" r:id="rId8"/>
    <p:sldId id="309" r:id="rId9"/>
    <p:sldId id="310" r:id="rId10"/>
    <p:sldId id="311" r:id="rId11"/>
    <p:sldId id="312" r:id="rId12"/>
    <p:sldId id="315" r:id="rId13"/>
    <p:sldId id="313" r:id="rId14"/>
    <p:sldId id="314" r:id="rId15"/>
    <p:sldId id="318" r:id="rId16"/>
    <p:sldId id="316" r:id="rId17"/>
    <p:sldId id="317" r:id="rId18"/>
    <p:sldId id="31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72" autoAdjust="0"/>
    <p:restoredTop sz="94686" autoAdjust="0"/>
  </p:normalViewPr>
  <p:slideViewPr>
    <p:cSldViewPr>
      <p:cViewPr>
        <p:scale>
          <a:sx n="80" d="100"/>
          <a:sy n="80" d="100"/>
        </p:scale>
        <p:origin x="-1738" y="-1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11C224-50EC-499E-B786-2E6EE5883E8E}" type="datetimeFigureOut">
              <a:rPr lang="en-IE" smtClean="0"/>
              <a:pPr/>
              <a:t>18/09/2015</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5FEC22-ECFE-4B9A-A421-0120C71C6212}" type="slidenum">
              <a:rPr lang="en-IE" smtClean="0"/>
              <a:pPr/>
              <a:t>‹#›</a:t>
            </a:fld>
            <a:endParaRPr lang="en-I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12</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16</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17</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18</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56949666-7F7F-45C2-9572-D9B86C9141DD}" type="datetimeFigureOut">
              <a:rPr lang="en-US" smtClean="0"/>
              <a:pPr/>
              <a:t>9/18/2015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57B9118-35A3-4897-A386-6E65C54AD5A7}" type="slidenum">
              <a:rPr lang="en-IE" smtClean="0"/>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56949666-7F7F-45C2-9572-D9B86C9141DD}" type="datetimeFigureOut">
              <a:rPr lang="en-US" smtClean="0"/>
              <a:pPr/>
              <a:t>9/18/2015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57B9118-35A3-4897-A386-6E65C54AD5A7}"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56949666-7F7F-45C2-9572-D9B86C9141DD}" type="datetimeFigureOut">
              <a:rPr lang="en-US" smtClean="0"/>
              <a:pPr/>
              <a:t>9/18/2015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57B9118-35A3-4897-A386-6E65C54AD5A7}"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56949666-7F7F-45C2-9572-D9B86C9141DD}" type="datetimeFigureOut">
              <a:rPr lang="en-US" smtClean="0"/>
              <a:pPr/>
              <a:t>9/18/2015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57B9118-35A3-4897-A386-6E65C54AD5A7}" type="slidenum">
              <a:rPr lang="en-IE" smtClean="0"/>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949666-7F7F-45C2-9572-D9B86C9141DD}" type="datetimeFigureOut">
              <a:rPr lang="en-US" smtClean="0"/>
              <a:pPr/>
              <a:t>9/18/2015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57B9118-35A3-4897-A386-6E65C54AD5A7}" type="slidenum">
              <a:rPr lang="en-IE" smtClean="0"/>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56949666-7F7F-45C2-9572-D9B86C9141DD}" type="datetimeFigureOut">
              <a:rPr lang="en-US" smtClean="0"/>
              <a:pPr/>
              <a:t>9/18/2015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57B9118-35A3-4897-A386-6E65C54AD5A7}" type="slidenum">
              <a:rPr lang="en-IE" smtClean="0"/>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56949666-7F7F-45C2-9572-D9B86C9141DD}" type="datetimeFigureOut">
              <a:rPr lang="en-US" smtClean="0"/>
              <a:pPr/>
              <a:t>9/18/2015</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257B9118-35A3-4897-A386-6E65C54AD5A7}" type="slidenum">
              <a:rPr lang="en-IE" smtClean="0"/>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56949666-7F7F-45C2-9572-D9B86C9141DD}" type="datetimeFigureOut">
              <a:rPr lang="en-US" smtClean="0"/>
              <a:pPr/>
              <a:t>9/18/2015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257B9118-35A3-4897-A386-6E65C54AD5A7}" type="slidenum">
              <a:rPr lang="en-IE" smtClean="0"/>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949666-7F7F-45C2-9572-D9B86C9141DD}" type="datetimeFigureOut">
              <a:rPr lang="en-US" smtClean="0"/>
              <a:pPr/>
              <a:t>9/18/2015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257B9118-35A3-4897-A386-6E65C54AD5A7}"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949666-7F7F-45C2-9572-D9B86C9141DD}" type="datetimeFigureOut">
              <a:rPr lang="en-US" smtClean="0"/>
              <a:pPr/>
              <a:t>9/18/2015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57B9118-35A3-4897-A386-6E65C54AD5A7}" type="slidenum">
              <a:rPr lang="en-IE" smtClean="0"/>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949666-7F7F-45C2-9572-D9B86C9141DD}" type="datetimeFigureOut">
              <a:rPr lang="en-US" smtClean="0"/>
              <a:pPr/>
              <a:t>9/18/2015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57B9118-35A3-4897-A386-6E65C54AD5A7}" type="slidenum">
              <a:rPr lang="en-IE" smtClean="0"/>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949666-7F7F-45C2-9572-D9B86C9141DD}" type="datetimeFigureOut">
              <a:rPr lang="en-US" smtClean="0"/>
              <a:pPr/>
              <a:t>9/18/2015</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7B9118-35A3-4897-A386-6E65C54AD5A7}" type="slidenum">
              <a:rPr lang="en-IE" smtClean="0"/>
              <a:pPr/>
              <a:t>‹#›</a:t>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err="1" smtClean="0">
                <a:ea typeface="Tahoma" pitchFamily="34" charset="0"/>
                <a:cs typeface="Tahoma" pitchFamily="34" charset="0"/>
              </a:rPr>
              <a:t>Slava</a:t>
            </a:r>
            <a:endParaRPr lang="en-IE" dirty="0">
              <a:ea typeface="Tahoma" pitchFamily="34" charset="0"/>
              <a:cs typeface="Tahoma" pitchFamily="34" charset="0"/>
            </a:endParaRPr>
          </a:p>
        </p:txBody>
      </p:sp>
      <p:sp>
        <p:nvSpPr>
          <p:cNvPr id="3" name="Subtitle 2"/>
          <p:cNvSpPr>
            <a:spLocks noGrp="1"/>
          </p:cNvSpPr>
          <p:nvPr>
            <p:ph type="subTitle" idx="1"/>
          </p:nvPr>
        </p:nvSpPr>
        <p:spPr/>
        <p:txBody>
          <a:bodyPr/>
          <a:lstStyle/>
          <a:p>
            <a:r>
              <a:rPr lang="en-IE" dirty="0" smtClean="0"/>
              <a:t>viacheslav.filonenko@dit.ie</a:t>
            </a:r>
            <a:endParaRPr lang="en-I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File sharing</a:t>
            </a:r>
            <a:endParaRPr lang="en-IE" dirty="0"/>
          </a:p>
        </p:txBody>
      </p:sp>
      <p:sp>
        <p:nvSpPr>
          <p:cNvPr id="3" name="Content Placeholder 2"/>
          <p:cNvSpPr>
            <a:spLocks noGrp="1"/>
          </p:cNvSpPr>
          <p:nvPr>
            <p:ph idx="1"/>
          </p:nvPr>
        </p:nvSpPr>
        <p:spPr/>
        <p:txBody>
          <a:bodyPr>
            <a:normAutofit fontScale="92500" lnSpcReduction="20000"/>
          </a:bodyPr>
          <a:lstStyle/>
          <a:p>
            <a:r>
              <a:rPr lang="en-IE" dirty="0" smtClean="0"/>
              <a:t>Once this much broader community of users started to use the Internet, people began to exchange not just e-mails but whole documents.</a:t>
            </a:r>
          </a:p>
          <a:p>
            <a:r>
              <a:rPr lang="en-IE" dirty="0" smtClean="0"/>
              <a:t>Numerous parallel developments were under way to create finding aids for information on the Internet.</a:t>
            </a:r>
          </a:p>
          <a:p>
            <a:pPr lvl="1"/>
            <a:r>
              <a:rPr lang="en-IE" dirty="0" smtClean="0"/>
              <a:t>“</a:t>
            </a:r>
            <a:r>
              <a:rPr lang="en-IE" dirty="0" err="1" smtClean="0"/>
              <a:t>archie</a:t>
            </a:r>
            <a:r>
              <a:rPr lang="en-IE" dirty="0" smtClean="0"/>
              <a:t>” system created a directory of all available files </a:t>
            </a:r>
          </a:p>
          <a:p>
            <a:pPr lvl="1"/>
            <a:r>
              <a:rPr lang="en-IE" dirty="0" smtClean="0"/>
              <a:t>Wide Area Information Service (WAIS) enabled users to specify documents by using keywords </a:t>
            </a:r>
          </a:p>
          <a:p>
            <a:pPr lvl="1"/>
            <a:r>
              <a:rPr lang="en-IE" dirty="0" smtClean="0"/>
              <a:t>“gopher ” </a:t>
            </a:r>
            <a:r>
              <a:rPr lang="en-IE" dirty="0" err="1" smtClean="0"/>
              <a:t>catalog</a:t>
            </a:r>
            <a:r>
              <a:rPr lang="en-IE" dirty="0" smtClean="0"/>
              <a:t> of </a:t>
            </a:r>
            <a:r>
              <a:rPr lang="en-IE" dirty="0" err="1" smtClean="0"/>
              <a:t>catalogs</a:t>
            </a:r>
            <a:r>
              <a:rPr lang="en-IE" dirty="0" smtClean="0"/>
              <a:t>.</a:t>
            </a:r>
            <a:endParaRPr lang="en-I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WWW</a:t>
            </a:r>
            <a:endParaRPr lang="en-IE" dirty="0"/>
          </a:p>
        </p:txBody>
      </p:sp>
      <p:sp>
        <p:nvSpPr>
          <p:cNvPr id="3" name="Content Placeholder 2"/>
          <p:cNvSpPr>
            <a:spLocks noGrp="1"/>
          </p:cNvSpPr>
          <p:nvPr>
            <p:ph idx="1"/>
          </p:nvPr>
        </p:nvSpPr>
        <p:spPr>
          <a:xfrm>
            <a:off x="457200" y="1484784"/>
            <a:ext cx="8229600" cy="5256584"/>
          </a:xfrm>
        </p:spPr>
        <p:txBody>
          <a:bodyPr>
            <a:normAutofit fontScale="77500" lnSpcReduction="20000"/>
          </a:bodyPr>
          <a:lstStyle/>
          <a:p>
            <a:r>
              <a:rPr lang="en-IE" dirty="0" smtClean="0"/>
              <a:t>Inventors of hypertext had envisaged a system that would enable one to informally skip from document to document. Links would be stored in the documents themselves.</a:t>
            </a:r>
          </a:p>
          <a:p>
            <a:r>
              <a:rPr lang="en-IE" dirty="0" smtClean="0"/>
              <a:t>The World Wide Web was invented by Tim Berners-Lee.</a:t>
            </a:r>
          </a:p>
          <a:p>
            <a:r>
              <a:rPr lang="en-IE" dirty="0" smtClean="0"/>
              <a:t>Individuals needed web “browsers” to read web pages on their personal computers and workstations, while organizations needed to set up web servers filled with interesting and relevant information to make the process worthwhile.</a:t>
            </a:r>
          </a:p>
          <a:p>
            <a:r>
              <a:rPr lang="en-IE" dirty="0" smtClean="0"/>
              <a:t>Berners-Lee  moved to MIT where he would head the World Wide Web Consortium (W3C), a </a:t>
            </a:r>
            <a:r>
              <a:rPr lang="en-IE" dirty="0" err="1" smtClean="0"/>
              <a:t>nonprofit</a:t>
            </a:r>
            <a:r>
              <a:rPr lang="en-IE" dirty="0" smtClean="0"/>
              <a:t> organization to encourage the creation of web standards through consensus.</a:t>
            </a:r>
            <a:endParaRPr lang="en-I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lstStyle/>
          <a:p>
            <a:r>
              <a:rPr lang="en-IE" dirty="0" smtClean="0"/>
              <a:t>HTML Page Structure</a:t>
            </a:r>
          </a:p>
        </p:txBody>
      </p:sp>
      <p:pic>
        <p:nvPicPr>
          <p:cNvPr id="23555" name="Picture 3"/>
          <p:cNvPicPr>
            <a:picLocks noChangeAspect="1" noChangeArrowheads="1"/>
          </p:cNvPicPr>
          <p:nvPr/>
        </p:nvPicPr>
        <p:blipFill>
          <a:blip r:embed="rId3" cstate="print"/>
          <a:srcRect/>
          <a:stretch>
            <a:fillRect/>
          </a:stretch>
        </p:blipFill>
        <p:spPr bwMode="auto">
          <a:xfrm>
            <a:off x="730240" y="1840259"/>
            <a:ext cx="7683520" cy="366044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Early Web Browsers</a:t>
            </a:r>
            <a:endParaRPr lang="en-IE" dirty="0"/>
          </a:p>
        </p:txBody>
      </p:sp>
      <p:sp>
        <p:nvSpPr>
          <p:cNvPr id="3" name="Content Placeholder 2"/>
          <p:cNvSpPr>
            <a:spLocks noGrp="1"/>
          </p:cNvSpPr>
          <p:nvPr>
            <p:ph idx="1"/>
          </p:nvPr>
        </p:nvSpPr>
        <p:spPr/>
        <p:txBody>
          <a:bodyPr>
            <a:normAutofit fontScale="92500" lnSpcReduction="20000"/>
          </a:bodyPr>
          <a:lstStyle/>
          <a:p>
            <a:r>
              <a:rPr lang="en-IE" dirty="0" smtClean="0"/>
              <a:t>Mosaic was developed by </a:t>
            </a:r>
            <a:r>
              <a:rPr lang="en-IE" dirty="0" err="1" smtClean="0"/>
              <a:t>by</a:t>
            </a:r>
            <a:r>
              <a:rPr lang="en-IE" dirty="0" smtClean="0"/>
              <a:t> a twenty-two-year-old computer science undergraduate, Marc Andreessen.</a:t>
            </a:r>
          </a:p>
          <a:p>
            <a:r>
              <a:rPr lang="en-IE" dirty="0" smtClean="0"/>
              <a:t>He later joined Netscape.</a:t>
            </a:r>
          </a:p>
          <a:p>
            <a:r>
              <a:rPr lang="en-IE" dirty="0" smtClean="0"/>
              <a:t>During 1995-1997 Microsoft and Netscape battled for browser supremacy.</a:t>
            </a:r>
          </a:p>
          <a:p>
            <a:r>
              <a:rPr lang="en-IE" dirty="0" smtClean="0"/>
              <a:t>Because Internet Explorer was bundled at no extra cost with the new Windows 98 operating system, it became the most commonly used browser on PCs. There was also a free version for Macintosh.</a:t>
            </a:r>
          </a:p>
          <a:p>
            <a:endParaRPr lang="en-I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Domain Names</a:t>
            </a:r>
            <a:endParaRPr lang="en-IE" dirty="0"/>
          </a:p>
        </p:txBody>
      </p:sp>
      <p:sp>
        <p:nvSpPr>
          <p:cNvPr id="3" name="Content Placeholder 2"/>
          <p:cNvSpPr>
            <a:spLocks noGrp="1"/>
          </p:cNvSpPr>
          <p:nvPr>
            <p:ph idx="1"/>
          </p:nvPr>
        </p:nvSpPr>
        <p:spPr/>
        <p:txBody>
          <a:bodyPr>
            <a:normAutofit fontScale="92500" lnSpcReduction="20000"/>
          </a:bodyPr>
          <a:lstStyle/>
          <a:p>
            <a:r>
              <a:rPr lang="en-IE" dirty="0" smtClean="0"/>
              <a:t>In the mid-1980s the Internet community adopted the domain-name system devised by Paul </a:t>
            </a:r>
            <a:r>
              <a:rPr lang="en-IE" dirty="0" err="1" smtClean="0"/>
              <a:t>Mockapetris</a:t>
            </a:r>
            <a:r>
              <a:rPr lang="en-IE" dirty="0" smtClean="0"/>
              <a:t>.</a:t>
            </a:r>
          </a:p>
          <a:p>
            <a:r>
              <a:rPr lang="en-IE" dirty="0" smtClean="0"/>
              <a:t>The process started with the creation of six top-level domains: com for commercial organizations, </a:t>
            </a:r>
            <a:r>
              <a:rPr lang="en-IE" dirty="0" err="1" smtClean="0"/>
              <a:t>edu</a:t>
            </a:r>
            <a:r>
              <a:rPr lang="en-IE" dirty="0" smtClean="0"/>
              <a:t> for educational institutions, net for network operators, mil for military, </a:t>
            </a:r>
            <a:r>
              <a:rPr lang="en-IE" dirty="0" err="1" smtClean="0"/>
              <a:t>gov</a:t>
            </a:r>
            <a:r>
              <a:rPr lang="en-IE" dirty="0" smtClean="0"/>
              <a:t> for government, and org for all other organizations.</a:t>
            </a:r>
          </a:p>
          <a:p>
            <a:r>
              <a:rPr lang="en-IE" dirty="0" smtClean="0"/>
              <a:t>Outside the United States, countries were allocated a two-letter suffix—</a:t>
            </a:r>
            <a:r>
              <a:rPr lang="en-IE" dirty="0" err="1" smtClean="0"/>
              <a:t>uk</a:t>
            </a:r>
            <a:r>
              <a:rPr lang="en-IE" dirty="0" smtClean="0"/>
              <a:t> for the United Kingdom, </a:t>
            </a:r>
            <a:r>
              <a:rPr lang="en-IE" dirty="0" err="1" smtClean="0"/>
              <a:t>ie</a:t>
            </a:r>
            <a:r>
              <a:rPr lang="en-IE" dirty="0" smtClean="0"/>
              <a:t> for Ireland, and so on.</a:t>
            </a:r>
            <a:endParaRPr lang="en-I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Internet Timeline</a:t>
            </a:r>
            <a:endParaRPr lang="en-IE" dirty="0"/>
          </a:p>
        </p:txBody>
      </p:sp>
      <p:sp>
        <p:nvSpPr>
          <p:cNvPr id="3" name="Content Placeholder 2"/>
          <p:cNvSpPr>
            <a:spLocks noGrp="1"/>
          </p:cNvSpPr>
          <p:nvPr>
            <p:ph idx="1"/>
          </p:nvPr>
        </p:nvSpPr>
        <p:spPr/>
        <p:txBody>
          <a:bodyPr/>
          <a:lstStyle/>
          <a:p>
            <a:r>
              <a:rPr lang="en-IE" dirty="0" smtClean="0"/>
              <a:t>80s – mainly used by enthusiasts.</a:t>
            </a:r>
          </a:p>
          <a:p>
            <a:r>
              <a:rPr lang="en-IE" dirty="0" smtClean="0"/>
              <a:t>90s – e-business emerges.</a:t>
            </a:r>
          </a:p>
          <a:p>
            <a:r>
              <a:rPr lang="en-IE" dirty="0" smtClean="0"/>
              <a:t>00s – social media, used generated content</a:t>
            </a:r>
          </a:p>
          <a:p>
            <a:r>
              <a:rPr lang="en-IE" dirty="0" smtClean="0"/>
              <a:t>10s – mobile, desktop and browser application boundaries </a:t>
            </a:r>
            <a:r>
              <a:rPr lang="en-IE" smtClean="0"/>
              <a:t>are vanishing?</a:t>
            </a:r>
            <a:endParaRPr lang="en-I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lstStyle/>
          <a:p>
            <a:r>
              <a:rPr lang="en-IE" dirty="0" smtClean="0"/>
              <a:t>What is JavaScript?</a:t>
            </a:r>
          </a:p>
        </p:txBody>
      </p:sp>
      <p:sp>
        <p:nvSpPr>
          <p:cNvPr id="6147" name="Rectangle 3"/>
          <p:cNvSpPr>
            <a:spLocks noGrp="1" noChangeArrowheads="1"/>
          </p:cNvSpPr>
          <p:nvPr>
            <p:ph type="body" idx="1"/>
          </p:nvPr>
        </p:nvSpPr>
        <p:spPr>
          <a:xfrm>
            <a:off x="214282" y="1214422"/>
            <a:ext cx="8786874" cy="5500726"/>
          </a:xfrm>
        </p:spPr>
        <p:txBody>
          <a:bodyPr>
            <a:normAutofit lnSpcReduction="10000"/>
          </a:bodyPr>
          <a:lstStyle/>
          <a:p>
            <a:r>
              <a:rPr lang="en-IE" sz="2400" dirty="0" smtClean="0"/>
              <a:t>JavaScript is a </a:t>
            </a:r>
            <a:r>
              <a:rPr lang="en-IE" sz="2400" b="1" dirty="0" smtClean="0"/>
              <a:t>dynamic</a:t>
            </a:r>
            <a:r>
              <a:rPr lang="en-IE" sz="2400" dirty="0" smtClean="0"/>
              <a:t> computer programming language.</a:t>
            </a:r>
          </a:p>
          <a:p>
            <a:pPr lvl="1"/>
            <a:r>
              <a:rPr lang="en-IE" sz="2000" dirty="0" smtClean="0"/>
              <a:t>Dynamic programming language is a class of high-level programming languages which, at runtime, execute many common programming </a:t>
            </a:r>
            <a:r>
              <a:rPr lang="en-IE" sz="2000" dirty="0" err="1" smtClean="0"/>
              <a:t>behaviors</a:t>
            </a:r>
            <a:r>
              <a:rPr lang="en-IE" sz="2000" dirty="0" smtClean="0"/>
              <a:t> that static programming languages perform during compilation. </a:t>
            </a:r>
          </a:p>
          <a:p>
            <a:pPr lvl="1"/>
            <a:r>
              <a:rPr lang="en-IE" sz="2000" dirty="0" smtClean="0"/>
              <a:t>Dynamic languages can be (but not always) frequently referred to as "scripting languages“.</a:t>
            </a:r>
          </a:p>
          <a:p>
            <a:r>
              <a:rPr lang="en-IE" sz="2400" dirty="0" smtClean="0"/>
              <a:t>Executed </a:t>
            </a:r>
            <a:r>
              <a:rPr lang="en-IE" sz="2400" b="1" dirty="0" smtClean="0"/>
              <a:t>client-side</a:t>
            </a:r>
            <a:r>
              <a:rPr lang="en-IE" sz="2400" dirty="0" smtClean="0"/>
              <a:t>, by the user's web browser.</a:t>
            </a:r>
          </a:p>
          <a:p>
            <a:pPr lvl="1"/>
            <a:r>
              <a:rPr lang="en-IE" sz="2000" dirty="0" smtClean="0"/>
              <a:t>As opposed to server-side (on the web server).</a:t>
            </a:r>
          </a:p>
          <a:p>
            <a:r>
              <a:rPr lang="en-IE" sz="2400" dirty="0" smtClean="0"/>
              <a:t>Like many dynamic languages JavaScript is </a:t>
            </a:r>
            <a:r>
              <a:rPr lang="en-IE" sz="2400" b="1" dirty="0" smtClean="0"/>
              <a:t>dynamically typed</a:t>
            </a:r>
            <a:r>
              <a:rPr lang="en-IE" sz="2400" dirty="0" smtClean="0"/>
              <a:t>.</a:t>
            </a:r>
          </a:p>
          <a:p>
            <a:pPr lvl="1"/>
            <a:r>
              <a:rPr lang="en-IE" sz="2000" dirty="0" smtClean="0"/>
              <a:t>Duck Typing. It means that rather than checking a tag to see whether a value has the correct general type to be used in some way, the runtime system merely checks that it supports all of the operations performed on it.</a:t>
            </a:r>
          </a:p>
          <a:p>
            <a:r>
              <a:rPr lang="en-IE" sz="2400" dirty="0" smtClean="0"/>
              <a:t>JavaScript is </a:t>
            </a:r>
            <a:r>
              <a:rPr lang="en-IE" sz="2400" b="1" dirty="0" err="1" smtClean="0"/>
              <a:t>untyped</a:t>
            </a:r>
            <a:r>
              <a:rPr lang="en-IE" sz="2400" dirty="0" smtClean="0"/>
              <a:t>.</a:t>
            </a:r>
          </a:p>
          <a:p>
            <a:r>
              <a:rPr lang="en-IE" sz="2400" dirty="0" smtClean="0"/>
              <a:t>JavaScript is </a:t>
            </a:r>
            <a:r>
              <a:rPr lang="en-IE" sz="2400" b="1" dirty="0" smtClean="0"/>
              <a:t>not</a:t>
            </a:r>
            <a:r>
              <a:rPr lang="en-IE" sz="2400" dirty="0" smtClean="0"/>
              <a:t> part of the Java platform. </a:t>
            </a:r>
          </a:p>
          <a:p>
            <a:pPr lvl="1"/>
            <a:r>
              <a:rPr lang="en-IE" sz="2000" dirty="0" smtClean="0"/>
              <a:t>They were created by completely different people and are not directly related.</a:t>
            </a:r>
            <a:endParaRPr lang="en-IE"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lstStyle/>
          <a:p>
            <a:r>
              <a:rPr lang="en-IE" dirty="0" smtClean="0"/>
              <a:t>Use in web pages</a:t>
            </a:r>
            <a:endParaRPr lang="en-IE" dirty="0"/>
          </a:p>
        </p:txBody>
      </p:sp>
      <p:sp>
        <p:nvSpPr>
          <p:cNvPr id="6147" name="Rectangle 3"/>
          <p:cNvSpPr>
            <a:spLocks noGrp="1" noChangeArrowheads="1"/>
          </p:cNvSpPr>
          <p:nvPr>
            <p:ph type="body" idx="1"/>
          </p:nvPr>
        </p:nvSpPr>
        <p:spPr>
          <a:xfrm>
            <a:off x="214282" y="1214422"/>
            <a:ext cx="8786874" cy="5500726"/>
          </a:xfrm>
        </p:spPr>
        <p:txBody>
          <a:bodyPr>
            <a:normAutofit/>
          </a:bodyPr>
          <a:lstStyle/>
          <a:p>
            <a:r>
              <a:rPr lang="en-IE" sz="2000" dirty="0" smtClean="0"/>
              <a:t>Loading new page content or submitting data to the server via AJAX without reloading the page (for example, a social network might allow the user to post status updates without leaving the page).</a:t>
            </a:r>
          </a:p>
          <a:p>
            <a:r>
              <a:rPr lang="en-IE" sz="2000" dirty="0" smtClean="0"/>
              <a:t>Animation of page elements, fading them in and out, resizing them, moving them, etc.</a:t>
            </a:r>
          </a:p>
          <a:p>
            <a:r>
              <a:rPr lang="en-IE" sz="2000" dirty="0" smtClean="0"/>
              <a:t>Interactive content, for example games, and playing audio and video.</a:t>
            </a:r>
          </a:p>
          <a:p>
            <a:r>
              <a:rPr lang="en-IE" sz="2000" dirty="0" smtClean="0"/>
              <a:t>Validating input values of a web form to make sure that they are acceptable before being submitted to the server.</a:t>
            </a:r>
          </a:p>
          <a:p>
            <a:r>
              <a:rPr lang="en-IE" sz="2000" dirty="0" smtClean="0"/>
              <a:t>Transmitting information about the user's reading habits and browsing activities to various websites. Web pages frequently do this for web analytics, ad tracking, personalization or other purposes.</a:t>
            </a:r>
          </a:p>
          <a:p>
            <a:endParaRPr lang="en-IE"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lstStyle/>
          <a:p>
            <a:r>
              <a:rPr lang="en-IE" dirty="0" smtClean="0"/>
              <a:t>Writing to The Document Output</a:t>
            </a:r>
            <a:endParaRPr lang="en-IE" dirty="0"/>
          </a:p>
        </p:txBody>
      </p:sp>
      <p:sp>
        <p:nvSpPr>
          <p:cNvPr id="6147" name="Rectangle 3"/>
          <p:cNvSpPr>
            <a:spLocks noGrp="1" noChangeArrowheads="1"/>
          </p:cNvSpPr>
          <p:nvPr>
            <p:ph type="body" idx="1"/>
          </p:nvPr>
        </p:nvSpPr>
        <p:spPr>
          <a:xfrm>
            <a:off x="214282" y="1214422"/>
            <a:ext cx="8786874" cy="5500726"/>
          </a:xfrm>
        </p:spPr>
        <p:txBody>
          <a:bodyPr>
            <a:normAutofit/>
          </a:bodyPr>
          <a:lstStyle/>
          <a:p>
            <a:r>
              <a:rPr lang="en-IE" sz="2000" dirty="0" smtClean="0"/>
              <a:t>The example below writes </a:t>
            </a:r>
            <a:r>
              <a:rPr lang="en-IE" sz="2000" dirty="0" smtClean="0">
                <a:solidFill>
                  <a:srgbClr val="7030A0"/>
                </a:solidFill>
              </a:rPr>
              <a:t>&lt;h1&gt;  </a:t>
            </a:r>
            <a:r>
              <a:rPr lang="en-IE" sz="2000" dirty="0" smtClean="0"/>
              <a:t>&amp; </a:t>
            </a:r>
            <a:r>
              <a:rPr lang="en-IE" sz="2000" dirty="0" smtClean="0">
                <a:solidFill>
                  <a:srgbClr val="7030A0"/>
                </a:solidFill>
              </a:rPr>
              <a:t>&lt;p&gt; </a:t>
            </a:r>
            <a:r>
              <a:rPr lang="en-IE" sz="2000" dirty="0" smtClean="0"/>
              <a:t>element directly into the HTML document output:</a:t>
            </a:r>
          </a:p>
          <a:p>
            <a:endParaRPr lang="en-IE" sz="2000" dirty="0" smtClean="0"/>
          </a:p>
          <a:p>
            <a:pPr lvl="3">
              <a:buNone/>
            </a:pPr>
            <a:r>
              <a:rPr lang="en-IE" sz="1800" dirty="0" smtClean="0">
                <a:solidFill>
                  <a:srgbClr val="7030A0"/>
                </a:solidFill>
              </a:rPr>
              <a:t>&lt;!DOCTYPE html&gt;</a:t>
            </a:r>
          </a:p>
          <a:p>
            <a:pPr lvl="3">
              <a:buNone/>
            </a:pPr>
            <a:r>
              <a:rPr lang="en-IE" sz="1800" dirty="0" smtClean="0">
                <a:solidFill>
                  <a:srgbClr val="7030A0"/>
                </a:solidFill>
              </a:rPr>
              <a:t>&lt;html&gt;</a:t>
            </a:r>
          </a:p>
          <a:p>
            <a:pPr lvl="3">
              <a:buNone/>
            </a:pPr>
            <a:r>
              <a:rPr lang="en-IE" sz="1800" dirty="0" smtClean="0">
                <a:solidFill>
                  <a:srgbClr val="7030A0"/>
                </a:solidFill>
              </a:rPr>
              <a:t>&lt;body&gt;</a:t>
            </a:r>
          </a:p>
          <a:p>
            <a:pPr lvl="3">
              <a:buNone/>
            </a:pPr>
            <a:r>
              <a:rPr lang="en-IE" sz="1800" dirty="0" smtClean="0">
                <a:solidFill>
                  <a:srgbClr val="7030A0"/>
                </a:solidFill>
              </a:rPr>
              <a:t>&lt;p&gt;</a:t>
            </a:r>
            <a:r>
              <a:rPr lang="en-IE" sz="1800" dirty="0" smtClean="0"/>
              <a:t>Above</a:t>
            </a:r>
            <a:r>
              <a:rPr lang="en-IE" sz="1800" dirty="0" smtClean="0">
                <a:solidFill>
                  <a:srgbClr val="7030A0"/>
                </a:solidFill>
              </a:rPr>
              <a:t>&lt;/p&gt;</a:t>
            </a:r>
          </a:p>
          <a:p>
            <a:pPr lvl="3">
              <a:buNone/>
            </a:pPr>
            <a:r>
              <a:rPr lang="en-IE" sz="1800" dirty="0" smtClean="0">
                <a:solidFill>
                  <a:srgbClr val="7030A0"/>
                </a:solidFill>
              </a:rPr>
              <a:t>&lt;script&gt;</a:t>
            </a:r>
          </a:p>
          <a:p>
            <a:pPr lvl="3">
              <a:buNone/>
            </a:pPr>
            <a:r>
              <a:rPr lang="en-IE" sz="1800" u="sng" dirty="0" err="1" smtClean="0">
                <a:solidFill>
                  <a:srgbClr val="FF0000"/>
                </a:solidFill>
              </a:rPr>
              <a:t>document.write</a:t>
            </a:r>
            <a:r>
              <a:rPr lang="en-IE" sz="1800" dirty="0" smtClean="0"/>
              <a:t>("&lt;h1&gt;This is a heading&lt;/h1&gt;");</a:t>
            </a:r>
          </a:p>
          <a:p>
            <a:pPr lvl="3">
              <a:buNone/>
            </a:pPr>
            <a:r>
              <a:rPr lang="en-IE" sz="1800" u="sng" dirty="0" err="1" smtClean="0">
                <a:solidFill>
                  <a:srgbClr val="FF0000"/>
                </a:solidFill>
              </a:rPr>
              <a:t>document.write</a:t>
            </a:r>
            <a:r>
              <a:rPr lang="en-IE" sz="1800" dirty="0" smtClean="0"/>
              <a:t>("&lt;p&gt;This is a paragraph.&lt;/p&gt;");</a:t>
            </a:r>
          </a:p>
          <a:p>
            <a:pPr lvl="3">
              <a:buNone/>
            </a:pPr>
            <a:r>
              <a:rPr lang="en-IE" sz="1800" dirty="0" smtClean="0">
                <a:solidFill>
                  <a:srgbClr val="7030A0"/>
                </a:solidFill>
              </a:rPr>
              <a:t>&lt;/script&gt;</a:t>
            </a:r>
          </a:p>
          <a:p>
            <a:pPr lvl="3">
              <a:buNone/>
            </a:pPr>
            <a:r>
              <a:rPr lang="en-IE" sz="1800" dirty="0" smtClean="0">
                <a:solidFill>
                  <a:srgbClr val="7030A0"/>
                </a:solidFill>
              </a:rPr>
              <a:t>&lt;p&gt;</a:t>
            </a:r>
            <a:r>
              <a:rPr lang="en-IE" sz="1800" dirty="0" smtClean="0"/>
              <a:t>Below</a:t>
            </a:r>
            <a:r>
              <a:rPr lang="en-IE" sz="1800" dirty="0" smtClean="0">
                <a:solidFill>
                  <a:srgbClr val="7030A0"/>
                </a:solidFill>
              </a:rPr>
              <a:t>&lt;/p&gt;</a:t>
            </a:r>
          </a:p>
          <a:p>
            <a:pPr lvl="3">
              <a:buNone/>
            </a:pPr>
            <a:r>
              <a:rPr lang="en-IE" sz="1800" dirty="0" smtClean="0">
                <a:solidFill>
                  <a:srgbClr val="7030A0"/>
                </a:solidFill>
              </a:rPr>
              <a:t>&lt;/body&gt;</a:t>
            </a:r>
          </a:p>
          <a:p>
            <a:pPr lvl="3">
              <a:buNone/>
            </a:pPr>
            <a:r>
              <a:rPr lang="en-IE" sz="1800" dirty="0" smtClean="0">
                <a:solidFill>
                  <a:srgbClr val="7030A0"/>
                </a:solidFill>
              </a:rPr>
              <a:t>&lt;/html&gt;</a:t>
            </a:r>
          </a:p>
          <a:p>
            <a:endParaRPr lang="en-IE"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00182"/>
            <a:ext cx="8229600" cy="1143000"/>
          </a:xfrm>
        </p:spPr>
        <p:txBody>
          <a:bodyPr/>
          <a:lstStyle/>
          <a:p>
            <a:r>
              <a:rPr lang="en-IE" dirty="0" smtClean="0"/>
              <a:t>Introduction</a:t>
            </a:r>
            <a:endParaRPr lang="en-IE" dirty="0"/>
          </a:p>
        </p:txBody>
      </p:sp>
      <p:sp>
        <p:nvSpPr>
          <p:cNvPr id="3" name="Rectangle 3"/>
          <p:cNvSpPr txBox="1">
            <a:spLocks noChangeArrowheads="1"/>
          </p:cNvSpPr>
          <p:nvPr/>
        </p:nvSpPr>
        <p:spPr>
          <a:xfrm>
            <a:off x="428596" y="5715016"/>
            <a:ext cx="8572560" cy="928694"/>
          </a:xfrm>
          <a:prstGeom prst="rect">
            <a:avLst/>
          </a:prstGeom>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IE" sz="1600" b="0" i="0" u="none" strike="noStrike" kern="1200" cap="none" spc="0" normalizeH="0" baseline="0" noProof="0" dirty="0" smtClean="0">
                <a:ln>
                  <a:noFill/>
                </a:ln>
                <a:effectLst/>
                <a:uLnTx/>
                <a:uFillTx/>
                <a:latin typeface="+mn-lt"/>
                <a:ea typeface="+mn-ea"/>
                <a:cs typeface="+mn-cs"/>
              </a:rPr>
              <a:t>Adapted from </a:t>
            </a:r>
          </a:p>
          <a:p>
            <a:pPr lvl="0">
              <a:spcBef>
                <a:spcPct val="20000"/>
              </a:spcBef>
              <a:defRPr/>
            </a:pPr>
            <a:r>
              <a:rPr lang="en-IE" sz="1600" dirty="0" smtClean="0"/>
              <a:t>Computer: A history of the information machine</a:t>
            </a:r>
          </a:p>
          <a:p>
            <a:pPr lvl="0">
              <a:spcBef>
                <a:spcPct val="20000"/>
              </a:spcBef>
              <a:defRPr/>
            </a:pPr>
            <a:r>
              <a:rPr lang="en-IE" sz="1600" dirty="0" smtClean="0"/>
              <a:t>b</a:t>
            </a:r>
            <a:r>
              <a:rPr lang="en-IE" sz="1600" baseline="0" dirty="0" smtClean="0"/>
              <a:t>y</a:t>
            </a:r>
            <a:r>
              <a:rPr lang="en-IE" sz="1600" dirty="0" smtClean="0"/>
              <a:t> Martin Campbell-Kelly</a:t>
            </a:r>
            <a:endParaRPr kumimoji="0" lang="en-IE" sz="16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Internet</a:t>
            </a:r>
            <a:endParaRPr lang="en-IE" dirty="0"/>
          </a:p>
        </p:txBody>
      </p:sp>
      <p:sp>
        <p:nvSpPr>
          <p:cNvPr id="3" name="Content Placeholder 2"/>
          <p:cNvSpPr>
            <a:spLocks noGrp="1"/>
          </p:cNvSpPr>
          <p:nvPr>
            <p:ph idx="1"/>
          </p:nvPr>
        </p:nvSpPr>
        <p:spPr/>
        <p:txBody>
          <a:bodyPr>
            <a:normAutofit/>
          </a:bodyPr>
          <a:lstStyle/>
          <a:p>
            <a:r>
              <a:rPr lang="en-IE" dirty="0" smtClean="0"/>
              <a:t>End of 1990 there were just 313,000 computers on the Internet; </a:t>
            </a:r>
          </a:p>
          <a:p>
            <a:r>
              <a:rPr lang="en-IE" dirty="0" smtClean="0"/>
              <a:t>End of 1995 – almost 10 million, </a:t>
            </a:r>
          </a:p>
          <a:p>
            <a:r>
              <a:rPr lang="en-IE" dirty="0" smtClean="0"/>
              <a:t>End of 2000 - exceeded 100 million.</a:t>
            </a:r>
          </a:p>
          <a:p>
            <a:r>
              <a:rPr lang="en-IE" dirty="0" smtClean="0"/>
              <a:t>Today there are more than 8.7 billion devices connected to the Internet.</a:t>
            </a:r>
          </a:p>
          <a:p>
            <a:endParaRPr lang="en-I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ARPANET</a:t>
            </a:r>
            <a:endParaRPr lang="en-IE" dirty="0"/>
          </a:p>
        </p:txBody>
      </p:sp>
      <p:sp>
        <p:nvSpPr>
          <p:cNvPr id="3" name="Content Placeholder 2"/>
          <p:cNvSpPr>
            <a:spLocks noGrp="1"/>
          </p:cNvSpPr>
          <p:nvPr>
            <p:ph idx="1"/>
          </p:nvPr>
        </p:nvSpPr>
        <p:spPr/>
        <p:txBody>
          <a:bodyPr>
            <a:normAutofit fontScale="92500" lnSpcReduction="20000"/>
          </a:bodyPr>
          <a:lstStyle/>
          <a:p>
            <a:r>
              <a:rPr lang="en-IE" dirty="0" smtClean="0"/>
              <a:t>Became operational in 1963</a:t>
            </a:r>
          </a:p>
          <a:p>
            <a:r>
              <a:rPr lang="en-IE" dirty="0" smtClean="0"/>
              <a:t>By networking ARPA’s computer systems together, the users of each computer would be able to use the facilities of any other computer on the network; specialized facilities would thus be available to all, and it would be possible to spread the computing load over many geographically separated sites.</a:t>
            </a:r>
          </a:p>
          <a:p>
            <a:r>
              <a:rPr lang="en-IE" dirty="0" smtClean="0"/>
              <a:t>There were several other groups interested in computer networking in the United States, England, and France.</a:t>
            </a:r>
            <a:endParaRPr lang="en-I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Technical Problems</a:t>
            </a:r>
            <a:endParaRPr lang="en-IE" dirty="0"/>
          </a:p>
        </p:txBody>
      </p:sp>
      <p:sp>
        <p:nvSpPr>
          <p:cNvPr id="3" name="Content Placeholder 2"/>
          <p:cNvSpPr>
            <a:spLocks noGrp="1"/>
          </p:cNvSpPr>
          <p:nvPr>
            <p:ph idx="1"/>
          </p:nvPr>
        </p:nvSpPr>
        <p:spPr/>
        <p:txBody>
          <a:bodyPr>
            <a:normAutofit lnSpcReduction="10000"/>
          </a:bodyPr>
          <a:lstStyle/>
          <a:p>
            <a:r>
              <a:rPr lang="en-IE" dirty="0" smtClean="0"/>
              <a:t>How to physically connect all the time-sharing systems together.</a:t>
            </a:r>
          </a:p>
          <a:p>
            <a:r>
              <a:rPr lang="en-IE" dirty="0" smtClean="0"/>
              <a:t>How to make economic use of the expensive high-speed communications lines connecting computers.</a:t>
            </a:r>
          </a:p>
          <a:p>
            <a:r>
              <a:rPr lang="en-IE" dirty="0" smtClean="0"/>
              <a:t>How to link together all the computer systems, which came from different manufacturers and used many varieties of operating software.</a:t>
            </a:r>
          </a:p>
          <a:p>
            <a:endParaRPr lang="en-I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Solution to 1 &amp; 2</a:t>
            </a:r>
            <a:endParaRPr lang="en-IE" dirty="0"/>
          </a:p>
        </p:txBody>
      </p:sp>
      <p:sp>
        <p:nvSpPr>
          <p:cNvPr id="3" name="Content Placeholder 2"/>
          <p:cNvSpPr>
            <a:spLocks noGrp="1"/>
          </p:cNvSpPr>
          <p:nvPr>
            <p:ph idx="1"/>
          </p:nvPr>
        </p:nvSpPr>
        <p:spPr/>
        <p:txBody>
          <a:bodyPr>
            <a:normAutofit lnSpcReduction="10000"/>
          </a:bodyPr>
          <a:lstStyle/>
          <a:p>
            <a:pPr>
              <a:buNone/>
            </a:pPr>
            <a:r>
              <a:rPr lang="en-IE" dirty="0" smtClean="0"/>
              <a:t>“store-and-forward packet switching”</a:t>
            </a:r>
          </a:p>
          <a:p>
            <a:r>
              <a:rPr lang="en-IE" dirty="0" smtClean="0"/>
              <a:t>Similar to an older telegraph technology.</a:t>
            </a:r>
          </a:p>
          <a:p>
            <a:r>
              <a:rPr lang="en-IE" dirty="0" smtClean="0"/>
              <a:t>Single “backbone” communications line that connected the computers together, with other connections being added as the need arose.</a:t>
            </a:r>
          </a:p>
          <a:p>
            <a:r>
              <a:rPr lang="en-IE" dirty="0" smtClean="0"/>
              <a:t>So that a single user did not monopolize a line, data would be shuttled around the network in packets.</a:t>
            </a:r>
          </a:p>
          <a:p>
            <a:r>
              <a:rPr lang="en-IE" dirty="0" smtClean="0"/>
              <a:t>Enabled sharing of communication lines.</a:t>
            </a:r>
            <a:endParaRPr lang="en-I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Solution to 3</a:t>
            </a:r>
            <a:endParaRPr lang="en-IE" dirty="0"/>
          </a:p>
        </p:txBody>
      </p:sp>
      <p:sp>
        <p:nvSpPr>
          <p:cNvPr id="3" name="Content Placeholder 2"/>
          <p:cNvSpPr>
            <a:spLocks noGrp="1"/>
          </p:cNvSpPr>
          <p:nvPr>
            <p:ph idx="1"/>
          </p:nvPr>
        </p:nvSpPr>
        <p:spPr/>
        <p:txBody>
          <a:bodyPr/>
          <a:lstStyle/>
          <a:p>
            <a:pPr>
              <a:buNone/>
            </a:pPr>
            <a:r>
              <a:rPr lang="en-IE" dirty="0" smtClean="0"/>
              <a:t>Interface Message Processor</a:t>
            </a:r>
          </a:p>
          <a:p>
            <a:r>
              <a:rPr lang="en-IE" dirty="0" smtClean="0"/>
              <a:t>First generation of Gateways, now called routers.</a:t>
            </a:r>
          </a:p>
          <a:p>
            <a:r>
              <a:rPr lang="en-IE" dirty="0" smtClean="0"/>
              <a:t>Handles all the data communications traffic.</a:t>
            </a:r>
            <a:endParaRPr lang="en-I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Electronic Mail (email)</a:t>
            </a:r>
            <a:endParaRPr lang="en-IE" dirty="0"/>
          </a:p>
        </p:txBody>
      </p:sp>
      <p:sp>
        <p:nvSpPr>
          <p:cNvPr id="3" name="Content Placeholder 2"/>
          <p:cNvSpPr>
            <a:spLocks noGrp="1"/>
          </p:cNvSpPr>
          <p:nvPr>
            <p:ph idx="1"/>
          </p:nvPr>
        </p:nvSpPr>
        <p:spPr/>
        <p:txBody>
          <a:bodyPr>
            <a:normAutofit fontScale="92500" lnSpcReduction="10000"/>
          </a:bodyPr>
          <a:lstStyle/>
          <a:p>
            <a:r>
              <a:rPr lang="en-IE" dirty="0" smtClean="0"/>
              <a:t>Never been an important motivation for Arpanet.</a:t>
            </a:r>
          </a:p>
          <a:p>
            <a:r>
              <a:rPr lang="en-IE" dirty="0" smtClean="0"/>
              <a:t>Only in July 1971 an experimental mail system for Arpanet was developed by two programmers. </a:t>
            </a:r>
          </a:p>
          <a:p>
            <a:r>
              <a:rPr lang="en-IE" dirty="0" smtClean="0"/>
              <a:t>Soon exceeded all other forms of network traffic on Arpanet</a:t>
            </a:r>
          </a:p>
          <a:p>
            <a:r>
              <a:rPr lang="en-IE" dirty="0" smtClean="0"/>
              <a:t>By 1975 there were over a thousand registered e-mail users.</a:t>
            </a:r>
          </a:p>
          <a:p>
            <a:r>
              <a:rPr lang="en-IE" dirty="0" smtClean="0"/>
              <a:t>Major driving force for the first non-ARPA networks. (e.g. USENET)</a:t>
            </a:r>
          </a:p>
          <a:p>
            <a:endParaRPr lang="en-I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Connecting networks</a:t>
            </a:r>
            <a:endParaRPr lang="en-IE" dirty="0"/>
          </a:p>
        </p:txBody>
      </p:sp>
      <p:sp>
        <p:nvSpPr>
          <p:cNvPr id="3" name="Content Placeholder 2"/>
          <p:cNvSpPr>
            <a:spLocks noGrp="1"/>
          </p:cNvSpPr>
          <p:nvPr>
            <p:ph idx="1"/>
          </p:nvPr>
        </p:nvSpPr>
        <p:spPr>
          <a:xfrm>
            <a:off x="457200" y="1600200"/>
            <a:ext cx="8229600" cy="5069160"/>
          </a:xfrm>
        </p:spPr>
        <p:txBody>
          <a:bodyPr>
            <a:normAutofit fontScale="85000" lnSpcReduction="20000"/>
          </a:bodyPr>
          <a:lstStyle/>
          <a:p>
            <a:r>
              <a:rPr lang="en-IE" dirty="0" smtClean="0"/>
              <a:t>Not all networks were based on the technology developed in Arpanet.</a:t>
            </a:r>
          </a:p>
          <a:p>
            <a:r>
              <a:rPr lang="en-IE" dirty="0" smtClean="0"/>
              <a:t>Manufacturers were hoping to keep their customers locked into proprietary networks.</a:t>
            </a:r>
          </a:p>
          <a:p>
            <a:r>
              <a:rPr lang="en-IE" dirty="0" smtClean="0"/>
              <a:t>However the real benefits of networking came through internetworking—in which the separate networks were connected and literally every computer user could talk to every other.</a:t>
            </a:r>
          </a:p>
          <a:p>
            <a:r>
              <a:rPr lang="en-IE" dirty="0" smtClean="0"/>
              <a:t>ARPA devised Transmission Control Protocol/Internet Protocol, or TCP/IP.</a:t>
            </a:r>
          </a:p>
          <a:p>
            <a:r>
              <a:rPr lang="en-IE" dirty="0" smtClean="0"/>
              <a:t>By the late 1980s most professional computer users in the United States had access to the Internet, and the number of computers on the Internet began an explosive growth.</a:t>
            </a:r>
          </a:p>
          <a:p>
            <a:endParaRPr lang="en-IE"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1151</Words>
  <Application>Microsoft Office PowerPoint</Application>
  <PresentationFormat>On-screen Show (4:3)</PresentationFormat>
  <Paragraphs>102</Paragraphs>
  <Slides>18</Slides>
  <Notes>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Slava</vt:lpstr>
      <vt:lpstr>Introduction</vt:lpstr>
      <vt:lpstr>Internet</vt:lpstr>
      <vt:lpstr>ARPANET</vt:lpstr>
      <vt:lpstr>Technical Problems</vt:lpstr>
      <vt:lpstr>Solution to 1 &amp; 2</vt:lpstr>
      <vt:lpstr>Solution to 3</vt:lpstr>
      <vt:lpstr>Electronic Mail (email)</vt:lpstr>
      <vt:lpstr>Connecting networks</vt:lpstr>
      <vt:lpstr>File sharing</vt:lpstr>
      <vt:lpstr>WWW</vt:lpstr>
      <vt:lpstr>HTML Page Structure</vt:lpstr>
      <vt:lpstr>Early Web Browsers</vt:lpstr>
      <vt:lpstr>Domain Names</vt:lpstr>
      <vt:lpstr>Internet Timeline</vt:lpstr>
      <vt:lpstr>What is JavaScript?</vt:lpstr>
      <vt:lpstr>Use in web pages</vt:lpstr>
      <vt:lpstr>Writing to The Document Output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Slava</dc:creator>
  <cp:lastModifiedBy>Slava</cp:lastModifiedBy>
  <cp:revision>327</cp:revision>
  <dcterms:created xsi:type="dcterms:W3CDTF">2013-09-13T20:30:32Z</dcterms:created>
  <dcterms:modified xsi:type="dcterms:W3CDTF">2015-09-18T01:07:02Z</dcterms:modified>
</cp:coreProperties>
</file>