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60" r:id="rId4"/>
    <p:sldId id="265" r:id="rId5"/>
    <p:sldId id="259" r:id="rId6"/>
    <p:sldId id="266" r:id="rId7"/>
    <p:sldId id="261" r:id="rId8"/>
    <p:sldId id="262" r:id="rId9"/>
    <p:sldId id="264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162" autoAdjust="0"/>
    <p:restoredTop sz="95185" autoAdjust="0"/>
  </p:normalViewPr>
  <p:slideViewPr>
    <p:cSldViewPr>
      <p:cViewPr>
        <p:scale>
          <a:sx n="80" d="100"/>
          <a:sy n="80" d="100"/>
        </p:scale>
        <p:origin x="-1392" y="-1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0E922-B41A-4E61-BE0D-69CAA76CC4A5}" type="datetimeFigureOut">
              <a:rPr lang="en-US" smtClean="0"/>
              <a:pPr/>
              <a:t>1/30/2014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63149-547A-4BE2-B71E-1B741BB1E774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2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11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12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13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14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15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16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17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18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19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20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3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21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22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23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24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25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4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5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6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7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8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9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10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1/30/2014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1/30/2014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1/30/2014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1/30/2014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1/30/2014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1/30/2014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1/30/2014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1/30/2014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1/30/2014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1/30/2014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1/30/2014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F6776-89A8-4AC1-986E-E745C692FFCB}" type="datetimeFigureOut">
              <a:rPr lang="en-US" smtClean="0"/>
              <a:pPr/>
              <a:t>1/30/2014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387471"/>
            <a:ext cx="7772400" cy="1470025"/>
          </a:xfrm>
        </p:spPr>
        <p:txBody>
          <a:bodyPr>
            <a:normAutofit/>
          </a:bodyPr>
          <a:lstStyle/>
          <a:p>
            <a:r>
              <a:rPr lang="en-IE" sz="5000" dirty="0" smtClean="0"/>
              <a:t>HTML</a:t>
            </a:r>
            <a:endParaRPr lang="en-IE" sz="5000" dirty="0"/>
          </a:p>
        </p:txBody>
      </p:sp>
      <p:pic>
        <p:nvPicPr>
          <p:cNvPr id="5122" name="Picture 2" descr="http://html5foundations.com/img/HTML_Basic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5060" y="3429000"/>
            <a:ext cx="2293880" cy="25003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 smtClean="0"/>
              <a:t>The &lt;!DOCTYPE&gt; Declaration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142984"/>
            <a:ext cx="8643998" cy="5643578"/>
          </a:xfrm>
        </p:spPr>
        <p:txBody>
          <a:bodyPr>
            <a:normAutofit fontScale="92500"/>
          </a:bodyPr>
          <a:lstStyle/>
          <a:p>
            <a:r>
              <a:rPr lang="en-IE" sz="2400" dirty="0" smtClean="0"/>
              <a:t>The &lt;!DOCTYPE&gt; declaration must be the very first thing in your HTML document, before the &lt;html&gt; tag.</a:t>
            </a:r>
          </a:p>
          <a:p>
            <a:r>
              <a:rPr lang="en-IE" sz="2400" dirty="0" smtClean="0"/>
              <a:t>The &lt;!DOCTYPE&gt; declaration is not an HTML tag; it is an instruction to the web browser about what version of HTML the page is written in.</a:t>
            </a:r>
          </a:p>
          <a:p>
            <a:r>
              <a:rPr lang="en-IE" sz="2400" dirty="0" smtClean="0"/>
              <a:t>Always add the &lt;!DOCTYPE&gt; declaration to your HTML documents, so that the browser knows what type of document to expect.</a:t>
            </a:r>
          </a:p>
          <a:p>
            <a:endParaRPr lang="en-IE" sz="900" dirty="0" smtClean="0"/>
          </a:p>
          <a:p>
            <a:pPr>
              <a:buNone/>
            </a:pPr>
            <a:r>
              <a:rPr lang="en-IE" sz="2400" b="1" dirty="0" smtClean="0"/>
              <a:t>Common Declarations:</a:t>
            </a:r>
          </a:p>
          <a:p>
            <a:r>
              <a:rPr lang="en-IE" sz="2400" b="1" dirty="0" smtClean="0"/>
              <a:t>HTML5</a:t>
            </a:r>
          </a:p>
          <a:p>
            <a:pPr lvl="1">
              <a:buNone/>
            </a:pPr>
            <a:r>
              <a:rPr lang="en-IE" sz="2000" dirty="0" smtClean="0"/>
              <a:t>&lt;!DOCTYPE html&gt; </a:t>
            </a:r>
          </a:p>
          <a:p>
            <a:r>
              <a:rPr lang="en-IE" sz="2400" b="1" dirty="0" smtClean="0"/>
              <a:t>HTML 4.01</a:t>
            </a:r>
          </a:p>
          <a:p>
            <a:pPr lvl="1">
              <a:buNone/>
            </a:pPr>
            <a:r>
              <a:rPr lang="en-IE" sz="2000" dirty="0" smtClean="0"/>
              <a:t>&lt;!DOCTYPE HTML PUBLIC "-//W3C//DTD HTML 4.01 Transitional//EN"</a:t>
            </a:r>
            <a:br>
              <a:rPr lang="en-IE" sz="2000" dirty="0" smtClean="0"/>
            </a:br>
            <a:r>
              <a:rPr lang="en-IE" sz="2000" dirty="0" smtClean="0"/>
              <a:t>"http://www.w3.org/TR/html4/loose.dtd"&gt; </a:t>
            </a:r>
          </a:p>
          <a:p>
            <a:r>
              <a:rPr lang="en-IE" sz="2400" b="1" dirty="0" smtClean="0"/>
              <a:t>XHTML 1.0</a:t>
            </a:r>
          </a:p>
          <a:p>
            <a:pPr lvl="1">
              <a:buNone/>
            </a:pPr>
            <a:r>
              <a:rPr lang="en-IE" sz="2000" dirty="0" smtClean="0"/>
              <a:t>&lt;!DOCTYPE html PUBLIC "-//W3C//DTD XHTML 1.0 Transitional//EN"</a:t>
            </a:r>
            <a:br>
              <a:rPr lang="en-IE" sz="2000" dirty="0" smtClean="0"/>
            </a:br>
            <a:r>
              <a:rPr lang="en-IE" sz="2000" dirty="0" smtClean="0"/>
              <a:t>"http://www.w3.org/TR/xhtml1/DTD/xhtml1-transitional.dtd"&gt;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 smtClean="0"/>
              <a:t>&lt;head&gt; and &lt;body&gt;</a:t>
            </a:r>
            <a:endParaRPr lang="en-IE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142984"/>
            <a:ext cx="8643998" cy="5643578"/>
          </a:xfrm>
        </p:spPr>
        <p:txBody>
          <a:bodyPr>
            <a:normAutofit/>
          </a:bodyPr>
          <a:lstStyle/>
          <a:p>
            <a:r>
              <a:rPr lang="en-IE" sz="2400" b="1" dirty="0" smtClean="0"/>
              <a:t>&lt;head&gt;</a:t>
            </a:r>
          </a:p>
          <a:p>
            <a:pPr lvl="1"/>
            <a:r>
              <a:rPr lang="en-IE" sz="2000" dirty="0" smtClean="0"/>
              <a:t>The head element (that which starts with the </a:t>
            </a:r>
            <a:r>
              <a:rPr lang="en-IE" sz="2000" dirty="0" smtClean="0">
                <a:solidFill>
                  <a:srgbClr val="7030A0"/>
                </a:solidFill>
              </a:rPr>
              <a:t>&lt;head&gt; </a:t>
            </a:r>
            <a:r>
              <a:rPr lang="en-IE" sz="2000" dirty="0" smtClean="0"/>
              <a:t>opening tag and ends with the </a:t>
            </a:r>
            <a:r>
              <a:rPr lang="en-IE" sz="2000" dirty="0" smtClean="0">
                <a:solidFill>
                  <a:srgbClr val="7030A0"/>
                </a:solidFill>
              </a:rPr>
              <a:t>&lt;/head&gt; </a:t>
            </a:r>
            <a:r>
              <a:rPr lang="en-IE" sz="2000" dirty="0" smtClean="0"/>
              <a:t>closing tag) appears before the body element </a:t>
            </a:r>
            <a:r>
              <a:rPr lang="en-IE" sz="2000" dirty="0" smtClean="0"/>
              <a:t>and </a:t>
            </a:r>
            <a:r>
              <a:rPr lang="en-IE" sz="2000" dirty="0" smtClean="0"/>
              <a:t>contains information </a:t>
            </a:r>
            <a:r>
              <a:rPr lang="en-IE" sz="2000" b="1" dirty="0" smtClean="0"/>
              <a:t>about</a:t>
            </a:r>
            <a:r>
              <a:rPr lang="en-IE" sz="2000" dirty="0" smtClean="0"/>
              <a:t> the page. The information in the head element does not appear in the browser window</a:t>
            </a:r>
            <a:r>
              <a:rPr lang="en-IE" sz="2000" dirty="0" smtClean="0"/>
              <a:t>.</a:t>
            </a:r>
          </a:p>
          <a:p>
            <a:pPr lvl="1"/>
            <a:endParaRPr lang="en-IE" sz="2000" b="1" dirty="0" smtClean="0"/>
          </a:p>
          <a:p>
            <a:r>
              <a:rPr lang="en-IE" sz="2400" b="1" dirty="0" smtClean="0"/>
              <a:t>&lt;body&gt;</a:t>
            </a:r>
          </a:p>
          <a:p>
            <a:pPr lvl="1"/>
            <a:r>
              <a:rPr lang="en-IE" sz="2000" dirty="0" smtClean="0"/>
              <a:t>Contains the document itself.</a:t>
            </a:r>
            <a:endParaRPr lang="en-I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 smtClean="0"/>
              <a:t>&lt;title&gt;</a:t>
            </a:r>
            <a:endParaRPr lang="en-IE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46"/>
            <a:ext cx="8786874" cy="5643578"/>
          </a:xfrm>
        </p:spPr>
        <p:txBody>
          <a:bodyPr>
            <a:normAutofit lnSpcReduction="10000"/>
          </a:bodyPr>
          <a:lstStyle/>
          <a:p>
            <a:r>
              <a:rPr lang="en-IE" sz="2400" dirty="0" smtClean="0"/>
              <a:t>The </a:t>
            </a:r>
            <a:r>
              <a:rPr lang="en-IE" sz="2400" dirty="0" smtClean="0">
                <a:solidFill>
                  <a:srgbClr val="7030A0"/>
                </a:solidFill>
              </a:rPr>
              <a:t>&lt;title&gt; </a:t>
            </a:r>
            <a:r>
              <a:rPr lang="en-IE" sz="2400" dirty="0" smtClean="0"/>
              <a:t>tag must be placed inside the </a:t>
            </a:r>
            <a:r>
              <a:rPr lang="en-IE" sz="2400" dirty="0" smtClean="0">
                <a:solidFill>
                  <a:srgbClr val="7030A0"/>
                </a:solidFill>
              </a:rPr>
              <a:t>&lt;head&gt; </a:t>
            </a:r>
            <a:r>
              <a:rPr lang="en-IE" sz="2400" dirty="0" smtClean="0"/>
              <a:t>element:</a:t>
            </a:r>
          </a:p>
          <a:p>
            <a:pPr lvl="1">
              <a:buNone/>
            </a:pPr>
            <a:endParaRPr lang="en-IE" sz="1600" dirty="0" smtClean="0"/>
          </a:p>
          <a:p>
            <a:pPr lvl="1">
              <a:buNone/>
            </a:pPr>
            <a:r>
              <a:rPr lang="en-IE" sz="1800" dirty="0" smtClean="0">
                <a:solidFill>
                  <a:srgbClr val="7030A0"/>
                </a:solidFill>
              </a:rPr>
              <a:t>&lt;!</a:t>
            </a:r>
            <a:r>
              <a:rPr lang="en-IE" sz="1800" dirty="0" smtClean="0">
                <a:solidFill>
                  <a:srgbClr val="7030A0"/>
                </a:solidFill>
              </a:rPr>
              <a:t>DOCTYPE html</a:t>
            </a:r>
            <a:r>
              <a:rPr lang="en-IE" sz="1800" dirty="0" smtClean="0">
                <a:solidFill>
                  <a:srgbClr val="7030A0"/>
                </a:solidFill>
              </a:rPr>
              <a:t>&gt;</a:t>
            </a:r>
          </a:p>
          <a:p>
            <a:pPr lvl="1">
              <a:buNone/>
            </a:pPr>
            <a:r>
              <a:rPr lang="en-IE" sz="1800" dirty="0" smtClean="0">
                <a:solidFill>
                  <a:srgbClr val="7030A0"/>
                </a:solidFill>
              </a:rPr>
              <a:t>&lt;</a:t>
            </a:r>
            <a:r>
              <a:rPr lang="en-IE" sz="1800" dirty="0" smtClean="0">
                <a:solidFill>
                  <a:srgbClr val="7030A0"/>
                </a:solidFill>
              </a:rPr>
              <a:t>html</a:t>
            </a:r>
            <a:r>
              <a:rPr lang="en-IE" sz="1800" dirty="0" smtClean="0">
                <a:solidFill>
                  <a:srgbClr val="7030A0"/>
                </a:solidFill>
              </a:rPr>
              <a:t>&gt;</a:t>
            </a:r>
          </a:p>
          <a:p>
            <a:pPr lvl="1">
              <a:buNone/>
            </a:pPr>
            <a:r>
              <a:rPr lang="en-IE" sz="1800" dirty="0" smtClean="0">
                <a:solidFill>
                  <a:srgbClr val="7030A0"/>
                </a:solidFill>
              </a:rPr>
              <a:t>	</a:t>
            </a:r>
            <a:r>
              <a:rPr lang="en-IE" sz="1800" dirty="0" smtClean="0">
                <a:solidFill>
                  <a:srgbClr val="7030A0"/>
                </a:solidFill>
              </a:rPr>
              <a:t>&lt;</a:t>
            </a:r>
            <a:r>
              <a:rPr lang="en-IE" sz="1800" dirty="0" smtClean="0">
                <a:solidFill>
                  <a:srgbClr val="7030A0"/>
                </a:solidFill>
              </a:rPr>
              <a:t>head</a:t>
            </a:r>
            <a:r>
              <a:rPr lang="en-IE" sz="1800" dirty="0" smtClean="0">
                <a:solidFill>
                  <a:srgbClr val="7030A0"/>
                </a:solidFill>
              </a:rPr>
              <a:t>&gt;</a:t>
            </a:r>
          </a:p>
          <a:p>
            <a:pPr lvl="1">
              <a:buNone/>
            </a:pPr>
            <a:r>
              <a:rPr lang="en-IE" sz="1800" dirty="0" smtClean="0">
                <a:solidFill>
                  <a:srgbClr val="7030A0"/>
                </a:solidFill>
              </a:rPr>
              <a:t>	</a:t>
            </a:r>
            <a:r>
              <a:rPr lang="en-IE" sz="1800" dirty="0" smtClean="0">
                <a:solidFill>
                  <a:srgbClr val="7030A0"/>
                </a:solidFill>
              </a:rPr>
              <a:t>	&lt;</a:t>
            </a:r>
            <a:r>
              <a:rPr lang="en-IE" sz="1800" dirty="0" smtClean="0">
                <a:solidFill>
                  <a:srgbClr val="7030A0"/>
                </a:solidFill>
              </a:rPr>
              <a:t>title&gt;</a:t>
            </a:r>
            <a:r>
              <a:rPr lang="en-IE" sz="1800" dirty="0" smtClean="0"/>
              <a:t>My first web </a:t>
            </a:r>
            <a:r>
              <a:rPr lang="en-IE" sz="1800" dirty="0" smtClean="0"/>
              <a:t>page</a:t>
            </a:r>
            <a:r>
              <a:rPr lang="en-IE" sz="1800" dirty="0" smtClean="0">
                <a:solidFill>
                  <a:srgbClr val="7030A0"/>
                </a:solidFill>
              </a:rPr>
              <a:t>&lt;/</a:t>
            </a:r>
            <a:r>
              <a:rPr lang="en-IE" sz="1800" dirty="0" smtClean="0">
                <a:solidFill>
                  <a:srgbClr val="7030A0"/>
                </a:solidFill>
              </a:rPr>
              <a:t>title</a:t>
            </a:r>
            <a:r>
              <a:rPr lang="en-IE" sz="1800" dirty="0" smtClean="0">
                <a:solidFill>
                  <a:srgbClr val="7030A0"/>
                </a:solidFill>
              </a:rPr>
              <a:t>&gt;</a:t>
            </a:r>
          </a:p>
          <a:p>
            <a:pPr lvl="1">
              <a:buNone/>
            </a:pPr>
            <a:r>
              <a:rPr lang="en-IE" sz="1800" dirty="0" smtClean="0">
                <a:solidFill>
                  <a:srgbClr val="7030A0"/>
                </a:solidFill>
              </a:rPr>
              <a:t>	</a:t>
            </a:r>
            <a:r>
              <a:rPr lang="en-IE" sz="1800" dirty="0" smtClean="0">
                <a:solidFill>
                  <a:srgbClr val="7030A0"/>
                </a:solidFill>
              </a:rPr>
              <a:t>&lt;/</a:t>
            </a:r>
            <a:r>
              <a:rPr lang="en-IE" sz="1800" dirty="0" smtClean="0">
                <a:solidFill>
                  <a:srgbClr val="7030A0"/>
                </a:solidFill>
              </a:rPr>
              <a:t>head</a:t>
            </a:r>
            <a:r>
              <a:rPr lang="en-IE" sz="1800" dirty="0" smtClean="0">
                <a:solidFill>
                  <a:srgbClr val="7030A0"/>
                </a:solidFill>
              </a:rPr>
              <a:t>&gt;</a:t>
            </a:r>
          </a:p>
          <a:p>
            <a:pPr lvl="1">
              <a:buNone/>
            </a:pPr>
            <a:r>
              <a:rPr lang="en-IE" sz="1800" dirty="0" smtClean="0">
                <a:solidFill>
                  <a:srgbClr val="7030A0"/>
                </a:solidFill>
              </a:rPr>
              <a:t>	</a:t>
            </a:r>
            <a:r>
              <a:rPr lang="en-IE" sz="1800" dirty="0" smtClean="0">
                <a:solidFill>
                  <a:srgbClr val="7030A0"/>
                </a:solidFill>
              </a:rPr>
              <a:t>&lt;</a:t>
            </a:r>
            <a:r>
              <a:rPr lang="en-IE" sz="1800" dirty="0" smtClean="0">
                <a:solidFill>
                  <a:srgbClr val="7030A0"/>
                </a:solidFill>
              </a:rPr>
              <a:t>body&gt; </a:t>
            </a:r>
            <a:endParaRPr lang="en-IE" sz="1800" dirty="0" smtClean="0">
              <a:solidFill>
                <a:srgbClr val="7030A0"/>
              </a:solidFill>
            </a:endParaRPr>
          </a:p>
          <a:p>
            <a:pPr lvl="1">
              <a:buNone/>
            </a:pPr>
            <a:r>
              <a:rPr lang="en-IE" sz="1800" dirty="0" smtClean="0">
                <a:solidFill>
                  <a:srgbClr val="7030A0"/>
                </a:solidFill>
              </a:rPr>
              <a:t>	</a:t>
            </a:r>
            <a:r>
              <a:rPr lang="en-IE" sz="1800" dirty="0" smtClean="0">
                <a:solidFill>
                  <a:srgbClr val="7030A0"/>
                </a:solidFill>
              </a:rPr>
              <a:t>	</a:t>
            </a:r>
            <a:r>
              <a:rPr lang="en-IE" sz="1800" dirty="0" smtClean="0"/>
              <a:t>This </a:t>
            </a:r>
            <a:r>
              <a:rPr lang="en-IE" sz="1800" dirty="0" smtClean="0"/>
              <a:t>is my first web </a:t>
            </a:r>
            <a:r>
              <a:rPr lang="en-IE" sz="1800" dirty="0" smtClean="0"/>
              <a:t>page</a:t>
            </a:r>
          </a:p>
          <a:p>
            <a:pPr lvl="1">
              <a:buNone/>
            </a:pPr>
            <a:r>
              <a:rPr lang="en-IE" sz="1800" dirty="0" smtClean="0">
                <a:solidFill>
                  <a:srgbClr val="7030A0"/>
                </a:solidFill>
              </a:rPr>
              <a:t>	</a:t>
            </a:r>
            <a:r>
              <a:rPr lang="en-IE" sz="1800" dirty="0" smtClean="0">
                <a:solidFill>
                  <a:srgbClr val="7030A0"/>
                </a:solidFill>
              </a:rPr>
              <a:t>&lt;/</a:t>
            </a:r>
            <a:r>
              <a:rPr lang="en-IE" sz="1800" dirty="0" smtClean="0">
                <a:solidFill>
                  <a:srgbClr val="7030A0"/>
                </a:solidFill>
              </a:rPr>
              <a:t>body</a:t>
            </a:r>
            <a:r>
              <a:rPr lang="en-IE" sz="1800" dirty="0" smtClean="0">
                <a:solidFill>
                  <a:srgbClr val="7030A0"/>
                </a:solidFill>
              </a:rPr>
              <a:t>&gt;</a:t>
            </a:r>
          </a:p>
          <a:p>
            <a:pPr lvl="1">
              <a:buNone/>
            </a:pPr>
            <a:r>
              <a:rPr lang="en-IE" sz="1800" dirty="0" smtClean="0">
                <a:solidFill>
                  <a:srgbClr val="7030A0"/>
                </a:solidFill>
              </a:rPr>
              <a:t>&lt;/</a:t>
            </a:r>
            <a:r>
              <a:rPr lang="en-IE" sz="1800" dirty="0" smtClean="0">
                <a:solidFill>
                  <a:srgbClr val="7030A0"/>
                </a:solidFill>
              </a:rPr>
              <a:t>html</a:t>
            </a:r>
            <a:r>
              <a:rPr lang="en-IE" sz="1800" dirty="0" smtClean="0">
                <a:solidFill>
                  <a:srgbClr val="7030A0"/>
                </a:solidFill>
              </a:rPr>
              <a:t>&gt;</a:t>
            </a:r>
          </a:p>
          <a:p>
            <a:pPr lvl="1">
              <a:buNone/>
            </a:pPr>
            <a:endParaRPr lang="en-IE" sz="1800" dirty="0" smtClean="0"/>
          </a:p>
          <a:p>
            <a:r>
              <a:rPr lang="en-IE" sz="2200" dirty="0" smtClean="0"/>
              <a:t>If you look at this document in the browser (save and reload as before), you will see that “My first web page” will appear on a tab or the title bar of the window </a:t>
            </a:r>
            <a:r>
              <a:rPr lang="en-IE" sz="2200" dirty="0" smtClean="0"/>
              <a:t>. The </a:t>
            </a:r>
            <a:r>
              <a:rPr lang="en-IE" sz="2200" dirty="0" smtClean="0"/>
              <a:t>text that you put in between the title tags has become the title of the </a:t>
            </a:r>
            <a:r>
              <a:rPr lang="en-IE" sz="2200" dirty="0" smtClean="0"/>
              <a:t>document. </a:t>
            </a:r>
            <a:r>
              <a:rPr lang="en-IE" sz="2200" dirty="0" smtClean="0"/>
              <a:t>If you were to add this page to your “</a:t>
            </a:r>
            <a:r>
              <a:rPr lang="en-IE" sz="2200" dirty="0" err="1" smtClean="0"/>
              <a:t>favorites</a:t>
            </a:r>
            <a:r>
              <a:rPr lang="en-IE" sz="2200" dirty="0" smtClean="0"/>
              <a:t>” (or “bookmarks”, depending on your browser), you would see that the title is also used there.</a:t>
            </a:r>
            <a:endParaRPr lang="en-IE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 smtClean="0"/>
              <a:t>HTML Headings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46"/>
            <a:ext cx="8786874" cy="5643578"/>
          </a:xfrm>
        </p:spPr>
        <p:txBody>
          <a:bodyPr>
            <a:normAutofit/>
          </a:bodyPr>
          <a:lstStyle/>
          <a:p>
            <a:r>
              <a:rPr lang="en-IE" sz="2400" dirty="0" smtClean="0"/>
              <a:t>Headings are defined with the </a:t>
            </a:r>
            <a:r>
              <a:rPr lang="en-IE" sz="2400" dirty="0" smtClean="0">
                <a:solidFill>
                  <a:srgbClr val="7030A0"/>
                </a:solidFill>
              </a:rPr>
              <a:t>&lt;h1&gt; </a:t>
            </a:r>
            <a:r>
              <a:rPr lang="en-IE" sz="2400" dirty="0" smtClean="0"/>
              <a:t>to </a:t>
            </a:r>
            <a:r>
              <a:rPr lang="en-IE" sz="2400" dirty="0" smtClean="0">
                <a:solidFill>
                  <a:srgbClr val="7030A0"/>
                </a:solidFill>
              </a:rPr>
              <a:t>&lt;h6&gt; </a:t>
            </a:r>
            <a:r>
              <a:rPr lang="en-IE" sz="2400" dirty="0" smtClean="0"/>
              <a:t>tags.</a:t>
            </a:r>
          </a:p>
          <a:p>
            <a:r>
              <a:rPr lang="en-IE" sz="2400" dirty="0" smtClean="0">
                <a:solidFill>
                  <a:srgbClr val="7030A0"/>
                </a:solidFill>
              </a:rPr>
              <a:t>&lt;h1&gt; </a:t>
            </a:r>
            <a:r>
              <a:rPr lang="en-IE" sz="2400" dirty="0" smtClean="0"/>
              <a:t>defines the most important heading. </a:t>
            </a:r>
            <a:r>
              <a:rPr lang="en-IE" sz="2400" dirty="0" smtClean="0">
                <a:solidFill>
                  <a:srgbClr val="7030A0"/>
                </a:solidFill>
              </a:rPr>
              <a:t>&lt;h6&gt; </a:t>
            </a:r>
            <a:r>
              <a:rPr lang="en-IE" sz="2400" dirty="0" smtClean="0"/>
              <a:t>defines the least important heading</a:t>
            </a:r>
            <a:r>
              <a:rPr lang="en-IE" sz="2400" dirty="0" smtClean="0"/>
              <a:t>.</a:t>
            </a:r>
          </a:p>
          <a:p>
            <a:r>
              <a:rPr lang="en-IE" sz="2400" dirty="0" smtClean="0"/>
              <a:t>Use HTML headings for headings only. Don't use headings to make text </a:t>
            </a:r>
            <a:r>
              <a:rPr lang="en-IE" sz="2400" b="1" dirty="0" smtClean="0"/>
              <a:t>BIG</a:t>
            </a:r>
            <a:r>
              <a:rPr lang="en-IE" sz="2400" dirty="0" smtClean="0"/>
              <a:t> or </a:t>
            </a:r>
            <a:r>
              <a:rPr lang="en-IE" sz="2400" b="1" dirty="0" smtClean="0"/>
              <a:t>bold</a:t>
            </a:r>
            <a:r>
              <a:rPr lang="en-IE" sz="2400" dirty="0" smtClean="0"/>
              <a:t>.</a:t>
            </a:r>
          </a:p>
          <a:p>
            <a:r>
              <a:rPr lang="en-IE" sz="2400" dirty="0" smtClean="0"/>
              <a:t>Search engines use your headings to index the structure and content of your web pages.</a:t>
            </a:r>
          </a:p>
          <a:p>
            <a:r>
              <a:rPr lang="en-IE" sz="2400" dirty="0" smtClean="0"/>
              <a:t>Since users may skim your pages by its headings, it is important to use headings to show the document structure.</a:t>
            </a:r>
          </a:p>
          <a:p>
            <a:r>
              <a:rPr lang="en-IE" sz="2400" dirty="0" smtClean="0"/>
              <a:t>H1 headings should be used as main headings, followed by H2 headings, then the less important H3 headings, and so on.</a:t>
            </a:r>
          </a:p>
          <a:p>
            <a:endParaRPr lang="en-IE" sz="2400" dirty="0" smtClean="0"/>
          </a:p>
          <a:p>
            <a:endParaRPr lang="en-IE" sz="2400" dirty="0" smtClean="0"/>
          </a:p>
          <a:p>
            <a:endParaRPr lang="en-IE" sz="2400" dirty="0" smtClean="0"/>
          </a:p>
          <a:p>
            <a:endParaRPr lang="en-IE" sz="2400" dirty="0" smtClean="0"/>
          </a:p>
          <a:p>
            <a:endParaRPr lang="en-IE" sz="2400" dirty="0" smtClean="0"/>
          </a:p>
          <a:p>
            <a:endParaRPr lang="en-IE" sz="2400" dirty="0" smtClean="0"/>
          </a:p>
          <a:p>
            <a:endParaRPr lang="en-IE" sz="2400" dirty="0" smtClean="0"/>
          </a:p>
          <a:p>
            <a:endParaRPr lang="en-IE" sz="2400" dirty="0" smtClean="0"/>
          </a:p>
          <a:p>
            <a:pPr>
              <a:buNone/>
            </a:pPr>
            <a:endParaRPr lang="en-IE" sz="2400" dirty="0" smtClean="0"/>
          </a:p>
          <a:p>
            <a:endParaRPr lang="en-IE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 smtClean="0"/>
              <a:t>HTML Headings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285992"/>
            <a:ext cx="3071834" cy="2785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1852705"/>
            <a:ext cx="3357586" cy="3505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Arrow 6"/>
          <p:cNvSpPr/>
          <p:nvPr/>
        </p:nvSpPr>
        <p:spPr>
          <a:xfrm>
            <a:off x="4071934" y="3309716"/>
            <a:ext cx="1000132" cy="85725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 smtClean="0"/>
              <a:t>HTML Lines</a:t>
            </a:r>
            <a:endParaRPr lang="en-I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46"/>
            <a:ext cx="8786874" cy="5643578"/>
          </a:xfrm>
        </p:spPr>
        <p:txBody>
          <a:bodyPr>
            <a:normAutofit/>
          </a:bodyPr>
          <a:lstStyle/>
          <a:p>
            <a:r>
              <a:rPr lang="en-IE" sz="2400" dirty="0" smtClean="0"/>
              <a:t>The </a:t>
            </a:r>
            <a:r>
              <a:rPr lang="en-IE" sz="2400" dirty="0" smtClean="0">
                <a:solidFill>
                  <a:srgbClr val="7030A0"/>
                </a:solidFill>
              </a:rPr>
              <a:t>&lt;hr&gt; </a:t>
            </a:r>
            <a:r>
              <a:rPr lang="en-IE" sz="2400" dirty="0" smtClean="0"/>
              <a:t>tag creates a horizontal line in an HTML page.</a:t>
            </a:r>
          </a:p>
          <a:p>
            <a:r>
              <a:rPr lang="en-IE" sz="2400" dirty="0" smtClean="0"/>
              <a:t>The hr element can be used to separate content</a:t>
            </a:r>
            <a:r>
              <a:rPr lang="en-IE" sz="2400" dirty="0" smtClean="0"/>
              <a:t>:</a:t>
            </a:r>
          </a:p>
          <a:p>
            <a:pPr>
              <a:buNone/>
            </a:pPr>
            <a:endParaRPr lang="en-IE" sz="2400" dirty="0" smtClean="0"/>
          </a:p>
          <a:p>
            <a:pPr>
              <a:buNone/>
            </a:pPr>
            <a:endParaRPr lang="en-IE" sz="2400" dirty="0" smtClean="0"/>
          </a:p>
          <a:p>
            <a:endParaRPr lang="en-IE" sz="2400" dirty="0" smtClean="0"/>
          </a:p>
          <a:p>
            <a:endParaRPr lang="en-IE" sz="2400" dirty="0" smtClean="0"/>
          </a:p>
          <a:p>
            <a:endParaRPr lang="en-IE" sz="2400" dirty="0" smtClean="0"/>
          </a:p>
          <a:p>
            <a:endParaRPr lang="en-IE" sz="2400" dirty="0" smtClean="0"/>
          </a:p>
          <a:p>
            <a:endParaRPr lang="en-IE" sz="2400" dirty="0" smtClean="0"/>
          </a:p>
          <a:p>
            <a:endParaRPr lang="en-IE" sz="2400" dirty="0" smtClean="0"/>
          </a:p>
          <a:p>
            <a:endParaRPr lang="en-IE" sz="2400" dirty="0" smtClean="0"/>
          </a:p>
          <a:p>
            <a:pPr>
              <a:buNone/>
            </a:pPr>
            <a:endParaRPr lang="en-IE" sz="2400" dirty="0" smtClean="0"/>
          </a:p>
          <a:p>
            <a:endParaRPr lang="en-IE" sz="2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786058"/>
            <a:ext cx="4787977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ight Arrow 4"/>
          <p:cNvSpPr/>
          <p:nvPr/>
        </p:nvSpPr>
        <p:spPr>
          <a:xfrm>
            <a:off x="4214810" y="3571876"/>
            <a:ext cx="1000132" cy="85725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9761" y="2643182"/>
            <a:ext cx="3884271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 smtClean="0"/>
              <a:t>HTML Comments</a:t>
            </a:r>
            <a:endParaRPr lang="en-I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571612"/>
            <a:ext cx="8786874" cy="4143404"/>
          </a:xfrm>
        </p:spPr>
        <p:txBody>
          <a:bodyPr>
            <a:normAutofit/>
          </a:bodyPr>
          <a:lstStyle/>
          <a:p>
            <a:r>
              <a:rPr lang="en-IE" sz="2400" dirty="0" smtClean="0"/>
              <a:t>Comments can be inserted into the HTML code to make it more readable and understandable. Comments are ignored by the browser and are not displayed.</a:t>
            </a:r>
          </a:p>
          <a:p>
            <a:r>
              <a:rPr lang="en-IE" sz="2400" dirty="0" smtClean="0"/>
              <a:t>Comments are written like this</a:t>
            </a:r>
            <a:r>
              <a:rPr lang="en-IE" sz="2400" dirty="0" smtClean="0"/>
              <a:t>:</a:t>
            </a:r>
          </a:p>
          <a:p>
            <a:endParaRPr lang="en-IE" sz="2400" dirty="0" smtClean="0"/>
          </a:p>
          <a:p>
            <a:pPr lvl="1" algn="ctr">
              <a:buNone/>
            </a:pPr>
            <a:r>
              <a:rPr lang="en-IE" sz="2400" dirty="0" smtClean="0">
                <a:solidFill>
                  <a:srgbClr val="7030A0"/>
                </a:solidFill>
              </a:rPr>
              <a:t>&lt;!-- This is a comment --&gt; </a:t>
            </a:r>
            <a:endParaRPr lang="en-IE" sz="2400" dirty="0" smtClean="0">
              <a:solidFill>
                <a:srgbClr val="7030A0"/>
              </a:solidFill>
            </a:endParaRPr>
          </a:p>
          <a:p>
            <a:endParaRPr lang="en-IE" sz="2400" dirty="0" smtClean="0"/>
          </a:p>
          <a:p>
            <a:endParaRPr lang="en-IE" sz="2400" dirty="0" smtClean="0"/>
          </a:p>
          <a:p>
            <a:endParaRPr lang="en-IE" sz="2400" dirty="0" smtClean="0"/>
          </a:p>
          <a:p>
            <a:endParaRPr lang="en-IE" sz="2400" dirty="0" smtClean="0"/>
          </a:p>
          <a:p>
            <a:endParaRPr lang="en-IE" sz="2400" dirty="0" smtClean="0"/>
          </a:p>
          <a:p>
            <a:endParaRPr lang="en-IE" sz="2400" dirty="0" smtClean="0"/>
          </a:p>
          <a:p>
            <a:endParaRPr lang="en-IE" sz="2400" dirty="0" smtClean="0"/>
          </a:p>
          <a:p>
            <a:pPr>
              <a:buNone/>
            </a:pPr>
            <a:endParaRPr lang="en-IE" sz="2400" dirty="0" smtClean="0"/>
          </a:p>
          <a:p>
            <a:endParaRPr lang="en-IE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 smtClean="0"/>
              <a:t>HTML Paragraphs</a:t>
            </a:r>
            <a:endParaRPr lang="en-I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46"/>
            <a:ext cx="8786874" cy="56435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E" sz="2400" dirty="0" smtClean="0"/>
              <a:t>HTML documents are divided into paragraphs</a:t>
            </a:r>
            <a:r>
              <a:rPr lang="en-IE" sz="2400" dirty="0" smtClean="0"/>
              <a:t>.</a:t>
            </a:r>
          </a:p>
          <a:p>
            <a:r>
              <a:rPr lang="en-IE" sz="2400" dirty="0" smtClean="0"/>
              <a:t>Paragraphs are defined with the </a:t>
            </a:r>
            <a:r>
              <a:rPr lang="en-IE" sz="2400" dirty="0" smtClean="0">
                <a:solidFill>
                  <a:srgbClr val="7030A0"/>
                </a:solidFill>
              </a:rPr>
              <a:t>&lt;p&gt;</a:t>
            </a:r>
            <a:r>
              <a:rPr lang="en-IE" sz="2400" dirty="0" smtClean="0"/>
              <a:t> </a:t>
            </a:r>
            <a:r>
              <a:rPr lang="en-IE" sz="2400" dirty="0" smtClean="0"/>
              <a:t>tag:</a:t>
            </a:r>
          </a:p>
          <a:p>
            <a:endParaRPr lang="en-IE" sz="2400" dirty="0" smtClean="0"/>
          </a:p>
          <a:p>
            <a:endParaRPr lang="en-IE" sz="2400" dirty="0" smtClean="0"/>
          </a:p>
          <a:p>
            <a:endParaRPr lang="en-IE" sz="2400" dirty="0" smtClean="0"/>
          </a:p>
          <a:p>
            <a:endParaRPr lang="en-IE" sz="2400" dirty="0" smtClean="0"/>
          </a:p>
          <a:p>
            <a:endParaRPr lang="en-IE" sz="2400" dirty="0" smtClean="0"/>
          </a:p>
          <a:p>
            <a:pPr>
              <a:buNone/>
            </a:pPr>
            <a:endParaRPr lang="en-IE" sz="2400" dirty="0" smtClean="0"/>
          </a:p>
          <a:p>
            <a:r>
              <a:rPr lang="en-IE" sz="2400" dirty="0" smtClean="0"/>
              <a:t>Most browsers will display HTML correctly even if you forget the end tag. </a:t>
            </a:r>
            <a:r>
              <a:rPr lang="en-IE" sz="2400" dirty="0" smtClean="0"/>
              <a:t>However  sometimes forgetting </a:t>
            </a:r>
            <a:r>
              <a:rPr lang="en-IE" sz="2400" dirty="0" smtClean="0"/>
              <a:t>the end tag can produce unexpected results or errors</a:t>
            </a:r>
            <a:r>
              <a:rPr lang="en-IE" sz="2400" dirty="0" smtClean="0"/>
              <a:t>.</a:t>
            </a:r>
            <a:r>
              <a:rPr lang="en-IE" sz="2400" dirty="0" smtClean="0"/>
              <a:t> Future version of HTML will not allow you to skip end tags.</a:t>
            </a:r>
            <a:endParaRPr lang="en-IE" sz="2400" dirty="0" smtClean="0"/>
          </a:p>
          <a:p>
            <a:endParaRPr lang="en-IE" sz="22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214554"/>
            <a:ext cx="2825757" cy="2230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ight Arrow 4"/>
          <p:cNvSpPr/>
          <p:nvPr/>
        </p:nvSpPr>
        <p:spPr>
          <a:xfrm>
            <a:off x="3929058" y="2849469"/>
            <a:ext cx="1000132" cy="85725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2420841"/>
            <a:ext cx="2071702" cy="1722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 smtClean="0"/>
              <a:t>HTML Text Formatting Tags</a:t>
            </a:r>
            <a:endParaRPr lang="en-IE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12" y="1500174"/>
            <a:ext cx="8558268" cy="424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 smtClean="0"/>
              <a:t>&lt;b&gt; &amp;&lt;</a:t>
            </a:r>
            <a:r>
              <a:rPr lang="en-IE" dirty="0" err="1" smtClean="0"/>
              <a:t>i</a:t>
            </a:r>
            <a:r>
              <a:rPr lang="en-IE" dirty="0" smtClean="0"/>
              <a:t>&gt; </a:t>
            </a:r>
            <a:r>
              <a:rPr lang="en-IE" dirty="0" err="1" smtClean="0"/>
              <a:t>vs</a:t>
            </a:r>
            <a:r>
              <a:rPr lang="en-IE" dirty="0" smtClean="0"/>
              <a:t> &lt;strong&gt; &amp; &lt;</a:t>
            </a:r>
            <a:r>
              <a:rPr lang="en-IE" dirty="0" err="1" smtClean="0"/>
              <a:t>em</a:t>
            </a:r>
            <a:r>
              <a:rPr lang="en-IE" dirty="0" smtClean="0"/>
              <a:t>&gt;</a:t>
            </a:r>
            <a:endParaRPr lang="en-I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85860"/>
            <a:ext cx="8786874" cy="5429288"/>
          </a:xfrm>
        </p:spPr>
        <p:txBody>
          <a:bodyPr>
            <a:normAutofit lnSpcReduction="10000"/>
          </a:bodyPr>
          <a:lstStyle/>
          <a:p>
            <a:r>
              <a:rPr lang="en-IE" sz="2400" dirty="0" smtClean="0"/>
              <a:t>HTML uses tags like </a:t>
            </a:r>
            <a:r>
              <a:rPr lang="en-IE" sz="2400" dirty="0" smtClean="0">
                <a:solidFill>
                  <a:srgbClr val="7030A0"/>
                </a:solidFill>
              </a:rPr>
              <a:t>&lt;b&gt; </a:t>
            </a:r>
            <a:r>
              <a:rPr lang="en-IE" sz="2400" dirty="0" smtClean="0"/>
              <a:t>and </a:t>
            </a:r>
            <a:r>
              <a:rPr lang="en-IE" sz="2400" dirty="0" smtClean="0">
                <a:solidFill>
                  <a:srgbClr val="7030A0"/>
                </a:solidFill>
              </a:rPr>
              <a:t>&lt;</a:t>
            </a:r>
            <a:r>
              <a:rPr lang="en-IE" sz="2400" dirty="0" err="1" smtClean="0">
                <a:solidFill>
                  <a:srgbClr val="7030A0"/>
                </a:solidFill>
              </a:rPr>
              <a:t>i</a:t>
            </a:r>
            <a:r>
              <a:rPr lang="en-IE" sz="2400" dirty="0" smtClean="0">
                <a:solidFill>
                  <a:srgbClr val="7030A0"/>
                </a:solidFill>
              </a:rPr>
              <a:t>&gt; </a:t>
            </a:r>
            <a:r>
              <a:rPr lang="en-IE" sz="2400" dirty="0" smtClean="0"/>
              <a:t>for formatting output, like </a:t>
            </a:r>
            <a:r>
              <a:rPr lang="en-IE" sz="2400" b="1" dirty="0" smtClean="0"/>
              <a:t>bold</a:t>
            </a:r>
            <a:r>
              <a:rPr lang="en-IE" sz="2400" dirty="0" smtClean="0"/>
              <a:t> or </a:t>
            </a:r>
            <a:r>
              <a:rPr lang="en-IE" sz="2400" i="1" dirty="0" smtClean="0"/>
              <a:t>italic</a:t>
            </a:r>
            <a:r>
              <a:rPr lang="en-IE" sz="2400" dirty="0" smtClean="0"/>
              <a:t> </a:t>
            </a:r>
            <a:r>
              <a:rPr lang="en-IE" sz="2400" dirty="0" smtClean="0"/>
              <a:t>text. Often </a:t>
            </a:r>
            <a:r>
              <a:rPr lang="en-IE" sz="2400" dirty="0" smtClean="0"/>
              <a:t>&lt;strong&gt; renders as &lt;b&gt;, and &lt;</a:t>
            </a:r>
            <a:r>
              <a:rPr lang="en-IE" sz="2400" dirty="0" err="1" smtClean="0"/>
              <a:t>em</a:t>
            </a:r>
            <a:r>
              <a:rPr lang="en-IE" sz="2400" dirty="0" smtClean="0"/>
              <a:t>&gt; renders as &lt;</a:t>
            </a:r>
            <a:r>
              <a:rPr lang="en-IE" sz="2400" dirty="0" err="1" smtClean="0"/>
              <a:t>i</a:t>
            </a:r>
            <a:r>
              <a:rPr lang="en-IE" sz="2400" dirty="0" smtClean="0"/>
              <a:t>&gt;.</a:t>
            </a:r>
          </a:p>
          <a:p>
            <a:r>
              <a:rPr lang="en-IE" sz="2400" dirty="0" smtClean="0"/>
              <a:t>For example </a:t>
            </a:r>
            <a:r>
              <a:rPr lang="en-IE" sz="2400" dirty="0" smtClean="0">
                <a:solidFill>
                  <a:srgbClr val="7030A0"/>
                </a:solidFill>
              </a:rPr>
              <a:t>&lt;b</a:t>
            </a:r>
            <a:r>
              <a:rPr lang="en-IE" sz="2400" dirty="0" smtClean="0">
                <a:solidFill>
                  <a:srgbClr val="7030A0"/>
                </a:solidFill>
              </a:rPr>
              <a:t>&gt;</a:t>
            </a:r>
            <a:r>
              <a:rPr lang="en-IE" sz="2400" dirty="0" smtClean="0"/>
              <a:t> and </a:t>
            </a:r>
            <a:r>
              <a:rPr lang="en-IE" sz="2400" dirty="0" smtClean="0">
                <a:solidFill>
                  <a:srgbClr val="7030A0"/>
                </a:solidFill>
              </a:rPr>
              <a:t>&lt;strong&gt; </a:t>
            </a:r>
            <a:r>
              <a:rPr lang="en-IE" sz="2400" dirty="0" smtClean="0"/>
              <a:t>:</a:t>
            </a:r>
            <a:endParaRPr lang="en-IE" sz="2400" dirty="0" smtClean="0"/>
          </a:p>
          <a:p>
            <a:pPr lvl="1"/>
            <a:r>
              <a:rPr lang="en-IE" sz="2400" b="1" dirty="0" smtClean="0"/>
              <a:t> </a:t>
            </a:r>
            <a:r>
              <a:rPr lang="en-IE" sz="2400" b="1" dirty="0" smtClean="0">
                <a:solidFill>
                  <a:srgbClr val="7030A0"/>
                </a:solidFill>
              </a:rPr>
              <a:t>&lt;</a:t>
            </a:r>
            <a:r>
              <a:rPr lang="en-IE" sz="2400" b="1" dirty="0" smtClean="0">
                <a:solidFill>
                  <a:srgbClr val="7030A0"/>
                </a:solidFill>
              </a:rPr>
              <a:t>b&gt; </a:t>
            </a:r>
            <a:r>
              <a:rPr lang="en-IE" sz="2400" b="1" dirty="0" smtClean="0"/>
              <a:t>is a style</a:t>
            </a:r>
            <a:r>
              <a:rPr lang="en-IE" sz="2400" dirty="0" smtClean="0"/>
              <a:t> - we know what "bold" is supposed to look like.</a:t>
            </a:r>
          </a:p>
          <a:p>
            <a:pPr lvl="1"/>
            <a:r>
              <a:rPr lang="en-IE" sz="2400" b="1" dirty="0" smtClean="0"/>
              <a:t> </a:t>
            </a:r>
            <a:r>
              <a:rPr lang="en-IE" sz="2400" b="1" dirty="0" smtClean="0">
                <a:solidFill>
                  <a:srgbClr val="7030A0"/>
                </a:solidFill>
              </a:rPr>
              <a:t>&lt;</a:t>
            </a:r>
            <a:r>
              <a:rPr lang="en-IE" sz="2400" b="1" dirty="0" smtClean="0">
                <a:solidFill>
                  <a:srgbClr val="7030A0"/>
                </a:solidFill>
              </a:rPr>
              <a:t>strong&gt;</a:t>
            </a:r>
            <a:r>
              <a:rPr lang="en-IE" sz="2400" dirty="0" smtClean="0">
                <a:solidFill>
                  <a:srgbClr val="7030A0"/>
                </a:solidFill>
              </a:rPr>
              <a:t> </a:t>
            </a:r>
            <a:r>
              <a:rPr lang="en-IE" sz="2400" dirty="0" smtClean="0"/>
              <a:t>however </a:t>
            </a:r>
            <a:r>
              <a:rPr lang="en-IE" sz="2400" b="1" dirty="0" smtClean="0"/>
              <a:t>is an indication of how something should be understood</a:t>
            </a:r>
            <a:r>
              <a:rPr lang="en-IE" sz="2400" dirty="0" smtClean="0"/>
              <a:t>. "Strong" could (and often does) mean "bold" in a browser, but it could also mean a lower tone for a speaking program like Jaws (for blind people). And strong on a Palm Pilot may be an underline (since you can't bold a bold</a:t>
            </a:r>
            <a:r>
              <a:rPr lang="en-IE" sz="2400" dirty="0" smtClean="0"/>
              <a:t>).</a:t>
            </a:r>
          </a:p>
          <a:p>
            <a:r>
              <a:rPr lang="en-IE" sz="2400" dirty="0" smtClean="0"/>
              <a:t>HTML was never meant to be about styles. </a:t>
            </a:r>
            <a:r>
              <a:rPr lang="en-IE" sz="2400" dirty="0" smtClean="0">
                <a:solidFill>
                  <a:srgbClr val="7030A0"/>
                </a:solidFill>
              </a:rPr>
              <a:t>&lt;</a:t>
            </a:r>
            <a:r>
              <a:rPr lang="en-IE" sz="2400" dirty="0" smtClean="0">
                <a:solidFill>
                  <a:srgbClr val="7030A0"/>
                </a:solidFill>
              </a:rPr>
              <a:t>strong&gt; </a:t>
            </a:r>
            <a:r>
              <a:rPr lang="en-IE" sz="2400" dirty="0" smtClean="0"/>
              <a:t>is semantic - it describes the text it surrounds ("this text should be stronger than the rest of the text you've displayed") as opposed to describing </a:t>
            </a:r>
            <a:r>
              <a:rPr lang="en-IE" sz="2400" b="1" dirty="0" smtClean="0"/>
              <a:t>how</a:t>
            </a:r>
            <a:r>
              <a:rPr lang="en-IE" sz="2400" dirty="0" smtClean="0"/>
              <a:t> the text it surrounds </a:t>
            </a:r>
            <a:r>
              <a:rPr lang="en-IE" sz="2400" b="1" dirty="0" smtClean="0"/>
              <a:t>should be displayed </a:t>
            </a:r>
            <a:r>
              <a:rPr lang="en-IE" sz="2400" dirty="0" smtClean="0"/>
              <a:t>("this text should be bold").</a:t>
            </a:r>
          </a:p>
          <a:p>
            <a:pPr lvl="1"/>
            <a:endParaRPr lang="en-IE" sz="2000" dirty="0" smtClean="0"/>
          </a:p>
          <a:p>
            <a:endParaRPr lang="en-IE" sz="2400" dirty="0" smtClean="0"/>
          </a:p>
          <a:p>
            <a:endParaRPr lang="en-IE" sz="2400" dirty="0" smtClean="0"/>
          </a:p>
          <a:p>
            <a:endParaRPr lang="en-IE" sz="2400" dirty="0" smtClean="0"/>
          </a:p>
          <a:p>
            <a:pPr>
              <a:buNone/>
            </a:pPr>
            <a:endParaRPr lang="en-IE" sz="2400" dirty="0" smtClean="0"/>
          </a:p>
          <a:p>
            <a:endParaRPr lang="en-IE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 smtClean="0"/>
              <a:t>What is HTML?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643050"/>
            <a:ext cx="8643998" cy="5072098"/>
          </a:xfrm>
        </p:spPr>
        <p:txBody>
          <a:bodyPr>
            <a:normAutofit/>
          </a:bodyPr>
          <a:lstStyle/>
          <a:p>
            <a:r>
              <a:rPr lang="en-IE" sz="2400" dirty="0" smtClean="0"/>
              <a:t>HTML stands for </a:t>
            </a:r>
            <a:r>
              <a:rPr lang="en-IE" sz="2400" b="1" dirty="0" smtClean="0"/>
              <a:t>H</a:t>
            </a:r>
            <a:r>
              <a:rPr lang="en-IE" sz="2400" dirty="0" smtClean="0"/>
              <a:t>yper </a:t>
            </a:r>
            <a:r>
              <a:rPr lang="en-IE" sz="2400" b="1" dirty="0" smtClean="0"/>
              <a:t>T</a:t>
            </a:r>
            <a:r>
              <a:rPr lang="en-IE" sz="2400" dirty="0" smtClean="0"/>
              <a:t>ext </a:t>
            </a:r>
            <a:r>
              <a:rPr lang="en-IE" sz="2400" b="1" dirty="0" err="1" smtClean="0"/>
              <a:t>M</a:t>
            </a:r>
            <a:r>
              <a:rPr lang="en-IE" sz="2400" dirty="0" err="1" smtClean="0"/>
              <a:t>arkup</a:t>
            </a:r>
            <a:r>
              <a:rPr lang="en-IE" sz="2400" dirty="0" smtClean="0"/>
              <a:t> </a:t>
            </a:r>
            <a:r>
              <a:rPr lang="en-IE" sz="2400" b="1" dirty="0" smtClean="0"/>
              <a:t>L</a:t>
            </a:r>
            <a:r>
              <a:rPr lang="en-IE" sz="2400" dirty="0" smtClean="0"/>
              <a:t>anguage</a:t>
            </a:r>
          </a:p>
          <a:p>
            <a:r>
              <a:rPr lang="en-IE" sz="2400" dirty="0" smtClean="0"/>
              <a:t>HTML is a </a:t>
            </a:r>
            <a:r>
              <a:rPr lang="en-IE" sz="2400" b="1" dirty="0" err="1" smtClean="0"/>
              <a:t>markup</a:t>
            </a:r>
            <a:r>
              <a:rPr lang="en-IE" sz="2400" b="1" dirty="0" smtClean="0"/>
              <a:t> </a:t>
            </a:r>
            <a:r>
              <a:rPr lang="en-IE" sz="2400" dirty="0" smtClean="0"/>
              <a:t>language</a:t>
            </a:r>
          </a:p>
          <a:p>
            <a:r>
              <a:rPr lang="en-IE" sz="2400" dirty="0" smtClean="0"/>
              <a:t>A </a:t>
            </a:r>
            <a:r>
              <a:rPr lang="en-IE" sz="2400" dirty="0" err="1" smtClean="0"/>
              <a:t>markup</a:t>
            </a:r>
            <a:r>
              <a:rPr lang="en-IE" sz="2400" dirty="0" smtClean="0"/>
              <a:t> language is a set of </a:t>
            </a:r>
            <a:r>
              <a:rPr lang="en-IE" sz="2400" dirty="0" err="1" smtClean="0"/>
              <a:t>markup</a:t>
            </a:r>
            <a:r>
              <a:rPr lang="en-IE" sz="2400" b="1" dirty="0" smtClean="0"/>
              <a:t> tags</a:t>
            </a:r>
            <a:endParaRPr lang="en-IE" sz="2400" dirty="0" smtClean="0"/>
          </a:p>
          <a:p>
            <a:r>
              <a:rPr lang="en-IE" sz="2400" dirty="0" smtClean="0"/>
              <a:t>The tags </a:t>
            </a:r>
            <a:r>
              <a:rPr lang="en-IE" sz="2400" b="1" dirty="0" smtClean="0"/>
              <a:t>describe</a:t>
            </a:r>
            <a:r>
              <a:rPr lang="en-IE" sz="2400" dirty="0" smtClean="0"/>
              <a:t> document content </a:t>
            </a:r>
          </a:p>
          <a:p>
            <a:r>
              <a:rPr lang="en-IE" sz="2400" dirty="0" smtClean="0"/>
              <a:t>HTML documents contain</a:t>
            </a:r>
            <a:r>
              <a:rPr lang="en-IE" sz="2400" b="1" dirty="0" smtClean="0"/>
              <a:t> </a:t>
            </a:r>
            <a:r>
              <a:rPr lang="en-IE" sz="2400" dirty="0" smtClean="0"/>
              <a:t>HTML</a:t>
            </a:r>
            <a:r>
              <a:rPr lang="en-IE" sz="2400" b="1" dirty="0" smtClean="0"/>
              <a:t> tags</a:t>
            </a:r>
            <a:r>
              <a:rPr lang="en-IE" sz="2400" dirty="0" smtClean="0"/>
              <a:t> and plain </a:t>
            </a:r>
            <a:r>
              <a:rPr lang="en-IE" sz="2400" b="1" dirty="0" smtClean="0"/>
              <a:t>text</a:t>
            </a:r>
            <a:endParaRPr lang="en-IE" sz="2400" dirty="0" smtClean="0"/>
          </a:p>
          <a:p>
            <a:r>
              <a:rPr lang="en-IE" sz="2400" dirty="0" smtClean="0"/>
              <a:t>HTML documents are also called</a:t>
            </a:r>
            <a:r>
              <a:rPr lang="en-IE" sz="2400" b="1" dirty="0" smtClean="0"/>
              <a:t> web pages</a:t>
            </a:r>
            <a:endParaRPr lang="en-I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 smtClean="0"/>
              <a:t>More Tags</a:t>
            </a:r>
            <a:endParaRPr lang="en-I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983387"/>
            <a:ext cx="8786874" cy="5429288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IE" sz="2400" b="1" dirty="0" smtClean="0"/>
              <a:t>HTML "Computer Output" </a:t>
            </a:r>
            <a:r>
              <a:rPr lang="en-IE" sz="2400" b="1" dirty="0" smtClean="0"/>
              <a:t>Tags</a:t>
            </a:r>
          </a:p>
          <a:p>
            <a:pPr lvl="1">
              <a:buNone/>
            </a:pPr>
            <a:endParaRPr lang="en-IE" b="1" dirty="0" smtClean="0"/>
          </a:p>
          <a:p>
            <a:pPr lvl="1">
              <a:buNone/>
            </a:pPr>
            <a:endParaRPr lang="en-IE" b="1" dirty="0" smtClean="0"/>
          </a:p>
          <a:p>
            <a:pPr lvl="1">
              <a:buNone/>
            </a:pPr>
            <a:endParaRPr lang="en-IE" b="1" dirty="0" smtClean="0"/>
          </a:p>
          <a:p>
            <a:pPr lvl="1">
              <a:buNone/>
            </a:pPr>
            <a:endParaRPr lang="en-IE" b="1" dirty="0" smtClean="0"/>
          </a:p>
          <a:p>
            <a:pPr lvl="1">
              <a:buNone/>
            </a:pPr>
            <a:r>
              <a:rPr lang="en-IE" b="1" dirty="0" smtClean="0"/>
              <a:t>HTML </a:t>
            </a:r>
            <a:r>
              <a:rPr lang="en-IE" b="1" dirty="0" smtClean="0"/>
              <a:t>Citations, Quotations, and Definition Tags</a:t>
            </a:r>
          </a:p>
          <a:p>
            <a:pPr lvl="1">
              <a:buNone/>
            </a:pPr>
            <a:endParaRPr lang="en-IE" b="1" dirty="0" smtClean="0"/>
          </a:p>
          <a:p>
            <a:pPr lvl="1">
              <a:buNone/>
            </a:pPr>
            <a:endParaRPr lang="en-IE" dirty="0" smtClean="0"/>
          </a:p>
          <a:p>
            <a:endParaRPr lang="en-IE" sz="2400" dirty="0" smtClean="0"/>
          </a:p>
          <a:p>
            <a:endParaRPr lang="en-IE" sz="2400" dirty="0" smtClean="0"/>
          </a:p>
          <a:p>
            <a:endParaRPr lang="en-IE" sz="2400" dirty="0" smtClean="0"/>
          </a:p>
          <a:p>
            <a:pPr>
              <a:buNone/>
            </a:pPr>
            <a:endParaRPr lang="en-IE" sz="2400" dirty="0" smtClean="0"/>
          </a:p>
          <a:p>
            <a:endParaRPr lang="en-IE" sz="22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6" y="1412016"/>
            <a:ext cx="7786710" cy="20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3912345"/>
            <a:ext cx="7786742" cy="2802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 smtClean="0"/>
              <a:t>HTML Hyperlinks</a:t>
            </a:r>
            <a:endParaRPr lang="en-I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85860"/>
            <a:ext cx="8786874" cy="5429288"/>
          </a:xfrm>
        </p:spPr>
        <p:txBody>
          <a:bodyPr>
            <a:normAutofit/>
          </a:bodyPr>
          <a:lstStyle/>
          <a:p>
            <a:r>
              <a:rPr lang="en-IE" sz="2400" dirty="0" smtClean="0"/>
              <a:t>The HTML </a:t>
            </a:r>
            <a:r>
              <a:rPr lang="en-IE" sz="2400" dirty="0" smtClean="0">
                <a:solidFill>
                  <a:srgbClr val="7030A0"/>
                </a:solidFill>
              </a:rPr>
              <a:t>&lt;a&gt; </a:t>
            </a:r>
            <a:r>
              <a:rPr lang="en-IE" sz="2400" dirty="0" smtClean="0"/>
              <a:t>tag defines a hyperlink.</a:t>
            </a:r>
          </a:p>
          <a:p>
            <a:r>
              <a:rPr lang="en-IE" sz="2400" dirty="0" smtClean="0"/>
              <a:t>A hyperlink (or link) is a word, group of words, or image that you can click on to jump to another document.</a:t>
            </a:r>
          </a:p>
          <a:p>
            <a:r>
              <a:rPr lang="en-IE" sz="2400" dirty="0" smtClean="0"/>
              <a:t>The </a:t>
            </a:r>
            <a:r>
              <a:rPr lang="en-IE" sz="2400" dirty="0" smtClean="0"/>
              <a:t>most important attribute of the </a:t>
            </a:r>
            <a:r>
              <a:rPr lang="en-IE" sz="2400" dirty="0" smtClean="0">
                <a:solidFill>
                  <a:srgbClr val="7030A0"/>
                </a:solidFill>
              </a:rPr>
              <a:t>&lt;a&gt; </a:t>
            </a:r>
            <a:r>
              <a:rPr lang="en-IE" sz="2400" dirty="0" smtClean="0"/>
              <a:t>element is the </a:t>
            </a:r>
            <a:r>
              <a:rPr lang="en-IE" sz="2400" dirty="0" err="1" smtClean="0"/>
              <a:t>href</a:t>
            </a:r>
            <a:r>
              <a:rPr lang="en-IE" sz="2400" dirty="0" smtClean="0"/>
              <a:t> attribute, which indicates the link's destination</a:t>
            </a:r>
            <a:r>
              <a:rPr lang="en-IE" sz="2400" dirty="0" smtClean="0"/>
              <a:t>.</a:t>
            </a:r>
          </a:p>
          <a:p>
            <a:r>
              <a:rPr lang="en-IE" sz="2400" dirty="0" smtClean="0"/>
              <a:t>Syntax:</a:t>
            </a:r>
          </a:p>
          <a:p>
            <a:pPr algn="ctr">
              <a:buNone/>
            </a:pPr>
            <a:r>
              <a:rPr lang="en-IE" sz="2000" dirty="0" smtClean="0">
                <a:solidFill>
                  <a:srgbClr val="7030A0"/>
                </a:solidFill>
              </a:rPr>
              <a:t>&lt;a </a:t>
            </a:r>
            <a:r>
              <a:rPr lang="en-IE" sz="2000" dirty="0" err="1" smtClean="0">
                <a:solidFill>
                  <a:srgbClr val="7030A0"/>
                </a:solidFill>
              </a:rPr>
              <a:t>href</a:t>
            </a:r>
            <a:r>
              <a:rPr lang="en-IE" sz="2000" dirty="0" smtClean="0">
                <a:solidFill>
                  <a:srgbClr val="7030A0"/>
                </a:solidFill>
              </a:rPr>
              <a:t>="http://</a:t>
            </a:r>
            <a:r>
              <a:rPr lang="en-IE" sz="2000" dirty="0" smtClean="0">
                <a:solidFill>
                  <a:srgbClr val="7030A0"/>
                </a:solidFill>
              </a:rPr>
              <a:t>www.dit.ie/"&gt; </a:t>
            </a:r>
            <a:r>
              <a:rPr lang="en-IE" sz="2000" dirty="0" smtClean="0"/>
              <a:t>Visit DIT </a:t>
            </a:r>
            <a:r>
              <a:rPr lang="en-IE" sz="2000" dirty="0" smtClean="0">
                <a:solidFill>
                  <a:srgbClr val="7030A0"/>
                </a:solidFill>
              </a:rPr>
              <a:t>&lt;/</a:t>
            </a:r>
            <a:r>
              <a:rPr lang="en-IE" sz="2000" dirty="0" smtClean="0">
                <a:solidFill>
                  <a:srgbClr val="7030A0"/>
                </a:solidFill>
              </a:rPr>
              <a:t>a&gt;</a:t>
            </a:r>
            <a:endParaRPr lang="en-IE" sz="2400" dirty="0" smtClean="0">
              <a:solidFill>
                <a:srgbClr val="7030A0"/>
              </a:solidFill>
            </a:endParaRPr>
          </a:p>
          <a:p>
            <a:endParaRPr lang="en-IE" sz="2400" dirty="0" smtClean="0"/>
          </a:p>
          <a:p>
            <a:r>
              <a:rPr lang="en-IE" sz="2400" dirty="0" smtClean="0"/>
              <a:t>The target Attribute. The target attribute specifies where to open the linked document. The example below will open the linked document in a new browser window or a new tab</a:t>
            </a:r>
            <a:r>
              <a:rPr lang="en-IE" sz="2400" dirty="0" smtClean="0"/>
              <a:t>:</a:t>
            </a:r>
          </a:p>
          <a:p>
            <a:endParaRPr lang="en-IE" sz="800" dirty="0" smtClean="0"/>
          </a:p>
          <a:p>
            <a:pPr algn="ctr">
              <a:buNone/>
            </a:pPr>
            <a:r>
              <a:rPr lang="en-IE" sz="2000" dirty="0" smtClean="0">
                <a:solidFill>
                  <a:srgbClr val="7030A0"/>
                </a:solidFill>
              </a:rPr>
              <a:t>&lt;a </a:t>
            </a:r>
            <a:r>
              <a:rPr lang="en-IE" sz="2000" dirty="0" err="1" smtClean="0">
                <a:solidFill>
                  <a:srgbClr val="7030A0"/>
                </a:solidFill>
              </a:rPr>
              <a:t>href</a:t>
            </a:r>
            <a:r>
              <a:rPr lang="en-IE" sz="2000" dirty="0" smtClean="0">
                <a:solidFill>
                  <a:srgbClr val="7030A0"/>
                </a:solidFill>
              </a:rPr>
              <a:t>="http</a:t>
            </a:r>
            <a:r>
              <a:rPr lang="en-IE" sz="2000" dirty="0" smtClean="0">
                <a:solidFill>
                  <a:srgbClr val="7030A0"/>
                </a:solidFill>
              </a:rPr>
              <a:t>://www.dit.ie</a:t>
            </a:r>
            <a:r>
              <a:rPr lang="en-IE" sz="2000" dirty="0" smtClean="0">
                <a:solidFill>
                  <a:srgbClr val="7030A0"/>
                </a:solidFill>
              </a:rPr>
              <a:t>/" target</a:t>
            </a:r>
            <a:r>
              <a:rPr lang="en-IE" sz="2000" dirty="0" smtClean="0">
                <a:solidFill>
                  <a:srgbClr val="7030A0"/>
                </a:solidFill>
              </a:rPr>
              <a:t>="_blank"</a:t>
            </a:r>
            <a:r>
              <a:rPr lang="en-IE" sz="2000" dirty="0" smtClean="0">
                <a:solidFill>
                  <a:srgbClr val="7030A0"/>
                </a:solidFill>
              </a:rPr>
              <a:t>&gt; </a:t>
            </a:r>
            <a:r>
              <a:rPr lang="en-IE" sz="2000" dirty="0" smtClean="0"/>
              <a:t>Open DIT in a new tab </a:t>
            </a:r>
            <a:r>
              <a:rPr lang="en-IE" sz="2000" dirty="0" smtClean="0">
                <a:solidFill>
                  <a:srgbClr val="7030A0"/>
                </a:solidFill>
              </a:rPr>
              <a:t>&lt;/a&gt;</a:t>
            </a:r>
          </a:p>
          <a:p>
            <a:endParaRPr lang="en-IE" sz="2400" dirty="0" smtClean="0"/>
          </a:p>
          <a:p>
            <a:pPr>
              <a:buNone/>
            </a:pPr>
            <a:endParaRPr lang="en-IE" sz="2400" dirty="0" smtClean="0"/>
          </a:p>
          <a:p>
            <a:endParaRPr lang="en-IE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 smtClean="0"/>
              <a:t>HTML Images </a:t>
            </a:r>
            <a:endParaRPr lang="en-I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85860"/>
            <a:ext cx="8786874" cy="5429288"/>
          </a:xfrm>
        </p:spPr>
        <p:txBody>
          <a:bodyPr>
            <a:normAutofit/>
          </a:bodyPr>
          <a:lstStyle/>
          <a:p>
            <a:r>
              <a:rPr lang="en-IE" sz="2400" dirty="0" smtClean="0"/>
              <a:t>In HTML, images are defined with the </a:t>
            </a:r>
            <a:r>
              <a:rPr lang="en-IE" sz="2400" dirty="0" smtClean="0">
                <a:solidFill>
                  <a:srgbClr val="7030A0"/>
                </a:solidFill>
              </a:rPr>
              <a:t>&lt;</a:t>
            </a:r>
            <a:r>
              <a:rPr lang="en-IE" sz="2400" dirty="0" err="1" smtClean="0">
                <a:solidFill>
                  <a:srgbClr val="7030A0"/>
                </a:solidFill>
              </a:rPr>
              <a:t>img</a:t>
            </a:r>
            <a:r>
              <a:rPr lang="en-IE" sz="2400" dirty="0" smtClean="0">
                <a:solidFill>
                  <a:srgbClr val="7030A0"/>
                </a:solidFill>
              </a:rPr>
              <a:t>&gt; </a:t>
            </a:r>
            <a:r>
              <a:rPr lang="en-IE" sz="2400" dirty="0" smtClean="0"/>
              <a:t>tag.</a:t>
            </a:r>
          </a:p>
          <a:p>
            <a:r>
              <a:rPr lang="en-IE" sz="2400" dirty="0" smtClean="0"/>
              <a:t>The </a:t>
            </a:r>
            <a:r>
              <a:rPr lang="en-IE" sz="2400" dirty="0" smtClean="0">
                <a:solidFill>
                  <a:srgbClr val="7030A0"/>
                </a:solidFill>
              </a:rPr>
              <a:t>&lt;</a:t>
            </a:r>
            <a:r>
              <a:rPr lang="en-IE" sz="2400" dirty="0" err="1" smtClean="0">
                <a:solidFill>
                  <a:srgbClr val="7030A0"/>
                </a:solidFill>
              </a:rPr>
              <a:t>img</a:t>
            </a:r>
            <a:r>
              <a:rPr lang="en-IE" sz="2400" dirty="0" smtClean="0">
                <a:solidFill>
                  <a:srgbClr val="7030A0"/>
                </a:solidFill>
              </a:rPr>
              <a:t>&gt; </a:t>
            </a:r>
            <a:r>
              <a:rPr lang="en-IE" sz="2400" dirty="0" smtClean="0"/>
              <a:t>tag is empty, which means that it contains attributes only, and has no closing tag.</a:t>
            </a:r>
          </a:p>
          <a:p>
            <a:r>
              <a:rPr lang="en-IE" sz="2400" dirty="0" smtClean="0"/>
              <a:t>To display an image on a page, you need to use the </a:t>
            </a:r>
            <a:r>
              <a:rPr lang="en-IE" sz="2400" dirty="0" err="1" smtClean="0">
                <a:solidFill>
                  <a:srgbClr val="7030A0"/>
                </a:solidFill>
              </a:rPr>
              <a:t>src</a:t>
            </a:r>
            <a:r>
              <a:rPr lang="en-IE" sz="2400" dirty="0" smtClean="0"/>
              <a:t> attribute. </a:t>
            </a:r>
            <a:r>
              <a:rPr lang="en-IE" sz="2400" dirty="0" err="1" smtClean="0"/>
              <a:t>Src</a:t>
            </a:r>
            <a:r>
              <a:rPr lang="en-IE" sz="2400" dirty="0" smtClean="0"/>
              <a:t> stands for "source". The value of the </a:t>
            </a:r>
            <a:r>
              <a:rPr lang="en-IE" sz="2400" dirty="0" err="1" smtClean="0"/>
              <a:t>src</a:t>
            </a:r>
            <a:r>
              <a:rPr lang="en-IE" sz="2400" dirty="0" smtClean="0"/>
              <a:t> attribute is the URL of the image you want to display</a:t>
            </a:r>
            <a:r>
              <a:rPr lang="en-IE" sz="2400" dirty="0" smtClean="0"/>
              <a:t>.</a:t>
            </a:r>
          </a:p>
          <a:p>
            <a:r>
              <a:rPr lang="en-IE" sz="2400" dirty="0" smtClean="0"/>
              <a:t>Syntax:</a:t>
            </a:r>
          </a:p>
          <a:p>
            <a:pPr algn="ctr">
              <a:buNone/>
            </a:pPr>
            <a:r>
              <a:rPr lang="en-IE" sz="2400" dirty="0" smtClean="0">
                <a:solidFill>
                  <a:srgbClr val="7030A0"/>
                </a:solidFill>
              </a:rPr>
              <a:t>&lt;</a:t>
            </a:r>
            <a:r>
              <a:rPr lang="en-IE" sz="2400" dirty="0" err="1" smtClean="0">
                <a:solidFill>
                  <a:srgbClr val="7030A0"/>
                </a:solidFill>
              </a:rPr>
              <a:t>img</a:t>
            </a:r>
            <a:r>
              <a:rPr lang="en-IE" sz="2400" dirty="0" smtClean="0">
                <a:solidFill>
                  <a:srgbClr val="7030A0"/>
                </a:solidFill>
              </a:rPr>
              <a:t> </a:t>
            </a:r>
            <a:r>
              <a:rPr lang="en-IE" sz="2400" dirty="0" err="1" smtClean="0">
                <a:solidFill>
                  <a:srgbClr val="7030A0"/>
                </a:solidFill>
              </a:rPr>
              <a:t>src</a:t>
            </a:r>
            <a:r>
              <a:rPr lang="en-IE" sz="2400" dirty="0" smtClean="0">
                <a:solidFill>
                  <a:srgbClr val="7030A0"/>
                </a:solidFill>
              </a:rPr>
              <a:t>="</a:t>
            </a:r>
            <a:r>
              <a:rPr lang="en-IE" sz="2400" dirty="0" err="1" smtClean="0">
                <a:solidFill>
                  <a:srgbClr val="7030A0"/>
                </a:solidFill>
              </a:rPr>
              <a:t>url</a:t>
            </a:r>
            <a:r>
              <a:rPr lang="en-IE" sz="2400" dirty="0" smtClean="0">
                <a:solidFill>
                  <a:srgbClr val="7030A0"/>
                </a:solidFill>
              </a:rPr>
              <a:t>" alt="</a:t>
            </a:r>
            <a:r>
              <a:rPr lang="en-IE" sz="2400" dirty="0" err="1" smtClean="0">
                <a:solidFill>
                  <a:srgbClr val="7030A0"/>
                </a:solidFill>
              </a:rPr>
              <a:t>some_text</a:t>
            </a:r>
            <a:r>
              <a:rPr lang="en-IE" sz="2400" dirty="0" smtClean="0">
                <a:solidFill>
                  <a:srgbClr val="7030A0"/>
                </a:solidFill>
              </a:rPr>
              <a:t>"&gt;</a:t>
            </a:r>
          </a:p>
          <a:p>
            <a:endParaRPr lang="en-IE" sz="2400" dirty="0" smtClean="0"/>
          </a:p>
          <a:p>
            <a:pPr>
              <a:buNone/>
            </a:pPr>
            <a:endParaRPr lang="en-IE" sz="2400" dirty="0" smtClean="0"/>
          </a:p>
          <a:p>
            <a:endParaRPr lang="en-IE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 smtClean="0"/>
              <a:t>HTML Tables</a:t>
            </a:r>
            <a:endParaRPr lang="en-I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14422"/>
            <a:ext cx="8786874" cy="5500726"/>
          </a:xfrm>
        </p:spPr>
        <p:txBody>
          <a:bodyPr>
            <a:normAutofit/>
          </a:bodyPr>
          <a:lstStyle/>
          <a:p>
            <a:r>
              <a:rPr lang="en-IE" sz="2400" dirty="0" smtClean="0"/>
              <a:t>Tables are defined with the </a:t>
            </a:r>
            <a:r>
              <a:rPr lang="en-IE" sz="2400" dirty="0" smtClean="0">
                <a:solidFill>
                  <a:srgbClr val="7030A0"/>
                </a:solidFill>
              </a:rPr>
              <a:t>&lt;table&gt; </a:t>
            </a:r>
            <a:r>
              <a:rPr lang="en-IE" sz="2400" dirty="0" smtClean="0"/>
              <a:t>tag.</a:t>
            </a:r>
          </a:p>
          <a:p>
            <a:r>
              <a:rPr lang="en-IE" sz="2400" dirty="0" smtClean="0"/>
              <a:t>A table is divided into rows (with the </a:t>
            </a:r>
            <a:r>
              <a:rPr lang="en-IE" sz="2400" dirty="0" smtClean="0">
                <a:solidFill>
                  <a:srgbClr val="7030A0"/>
                </a:solidFill>
              </a:rPr>
              <a:t>&lt;</a:t>
            </a:r>
            <a:r>
              <a:rPr lang="en-IE" sz="2400" dirty="0" err="1" smtClean="0">
                <a:solidFill>
                  <a:srgbClr val="7030A0"/>
                </a:solidFill>
              </a:rPr>
              <a:t>tr</a:t>
            </a:r>
            <a:r>
              <a:rPr lang="en-IE" sz="2400" dirty="0" smtClean="0">
                <a:solidFill>
                  <a:srgbClr val="7030A0"/>
                </a:solidFill>
              </a:rPr>
              <a:t>&gt;</a:t>
            </a:r>
            <a:r>
              <a:rPr lang="en-IE" sz="2400" dirty="0" smtClean="0"/>
              <a:t> tag), and each row is divided into data cells (with the </a:t>
            </a:r>
            <a:r>
              <a:rPr lang="en-IE" sz="2400" dirty="0" smtClean="0">
                <a:solidFill>
                  <a:srgbClr val="7030A0"/>
                </a:solidFill>
              </a:rPr>
              <a:t>&lt;td&gt; </a:t>
            </a:r>
            <a:r>
              <a:rPr lang="en-IE" sz="2400" dirty="0" smtClean="0"/>
              <a:t>tag). td stands for "table data," and holds the content of a data cell. A </a:t>
            </a:r>
            <a:r>
              <a:rPr lang="en-IE" sz="2400" dirty="0" smtClean="0">
                <a:solidFill>
                  <a:srgbClr val="7030A0"/>
                </a:solidFill>
              </a:rPr>
              <a:t>&lt;td&gt; </a:t>
            </a:r>
            <a:r>
              <a:rPr lang="en-IE" sz="2400" dirty="0" smtClean="0"/>
              <a:t>tag can contain text, links, images, lists, forms, other tables, etc.</a:t>
            </a:r>
          </a:p>
          <a:p>
            <a:pPr>
              <a:buNone/>
            </a:pPr>
            <a:endParaRPr lang="en-IE" sz="2400" dirty="0" smtClean="0"/>
          </a:p>
          <a:p>
            <a:pPr lvl="1">
              <a:buNone/>
            </a:pPr>
            <a:r>
              <a:rPr lang="en-IE" sz="1600" dirty="0" smtClean="0"/>
              <a:t>	</a:t>
            </a:r>
            <a:r>
              <a:rPr lang="en-IE" sz="1800" dirty="0" smtClean="0"/>
              <a:t>&lt;</a:t>
            </a:r>
            <a:r>
              <a:rPr lang="en-IE" sz="1800" dirty="0" smtClean="0"/>
              <a:t>table border="1"&gt;</a:t>
            </a:r>
            <a:br>
              <a:rPr lang="en-IE" sz="1800" dirty="0" smtClean="0"/>
            </a:br>
            <a:r>
              <a:rPr lang="en-IE" sz="1800" dirty="0" smtClean="0"/>
              <a:t>&lt;</a:t>
            </a:r>
            <a:r>
              <a:rPr lang="en-IE" sz="1800" dirty="0" err="1" smtClean="0"/>
              <a:t>tr</a:t>
            </a:r>
            <a:r>
              <a:rPr lang="en-IE" sz="1800" dirty="0" smtClean="0"/>
              <a:t>&gt;</a:t>
            </a:r>
            <a:br>
              <a:rPr lang="en-IE" sz="1800" dirty="0" smtClean="0"/>
            </a:br>
            <a:r>
              <a:rPr lang="en-IE" sz="1800" dirty="0" smtClean="0"/>
              <a:t>&lt;td&gt;row 1, cell 1&lt;/td&gt;</a:t>
            </a:r>
            <a:br>
              <a:rPr lang="en-IE" sz="1800" dirty="0" smtClean="0"/>
            </a:br>
            <a:r>
              <a:rPr lang="en-IE" sz="1800" dirty="0" smtClean="0"/>
              <a:t>&lt;td&gt;row 1, cell 2&lt;/td&gt;</a:t>
            </a:r>
            <a:br>
              <a:rPr lang="en-IE" sz="1800" dirty="0" smtClean="0"/>
            </a:br>
            <a:r>
              <a:rPr lang="en-IE" sz="1800" dirty="0" smtClean="0"/>
              <a:t>&lt;/</a:t>
            </a:r>
            <a:r>
              <a:rPr lang="en-IE" sz="1800" dirty="0" err="1" smtClean="0"/>
              <a:t>tr</a:t>
            </a:r>
            <a:r>
              <a:rPr lang="en-IE" sz="1800" dirty="0" smtClean="0"/>
              <a:t>&gt;</a:t>
            </a:r>
            <a:br>
              <a:rPr lang="en-IE" sz="1800" dirty="0" smtClean="0"/>
            </a:br>
            <a:r>
              <a:rPr lang="en-IE" sz="1800" dirty="0" smtClean="0"/>
              <a:t>&lt;</a:t>
            </a:r>
            <a:r>
              <a:rPr lang="en-IE" sz="1800" dirty="0" err="1" smtClean="0"/>
              <a:t>tr</a:t>
            </a:r>
            <a:r>
              <a:rPr lang="en-IE" sz="1800" dirty="0" smtClean="0"/>
              <a:t>&gt;</a:t>
            </a:r>
            <a:br>
              <a:rPr lang="en-IE" sz="1800" dirty="0" smtClean="0"/>
            </a:br>
            <a:r>
              <a:rPr lang="en-IE" sz="1800" dirty="0" smtClean="0"/>
              <a:t>&lt;td&gt;row 2, cell 1&lt;/td&gt;</a:t>
            </a:r>
            <a:br>
              <a:rPr lang="en-IE" sz="1800" dirty="0" smtClean="0"/>
            </a:br>
            <a:r>
              <a:rPr lang="en-IE" sz="1800" dirty="0" smtClean="0"/>
              <a:t>&lt;td&gt;row 2, cell 2&lt;/td&gt;</a:t>
            </a:r>
            <a:br>
              <a:rPr lang="en-IE" sz="1800" dirty="0" smtClean="0"/>
            </a:br>
            <a:r>
              <a:rPr lang="en-IE" sz="1800" dirty="0" smtClean="0"/>
              <a:t>&lt;/</a:t>
            </a:r>
            <a:r>
              <a:rPr lang="en-IE" sz="1800" dirty="0" err="1" smtClean="0"/>
              <a:t>tr</a:t>
            </a:r>
            <a:r>
              <a:rPr lang="en-IE" sz="1800" dirty="0" smtClean="0"/>
              <a:t>&gt;</a:t>
            </a:r>
            <a:br>
              <a:rPr lang="en-IE" sz="1800" dirty="0" smtClean="0"/>
            </a:br>
            <a:r>
              <a:rPr lang="en-IE" sz="1800" dirty="0" smtClean="0"/>
              <a:t>&lt;/table&gt;</a:t>
            </a:r>
            <a:endParaRPr lang="en-IE" sz="2000" dirty="0" smtClean="0"/>
          </a:p>
          <a:p>
            <a:endParaRPr lang="en-IE" sz="2200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4500570"/>
            <a:ext cx="2582870" cy="759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ight Arrow 4"/>
          <p:cNvSpPr/>
          <p:nvPr/>
        </p:nvSpPr>
        <p:spPr>
          <a:xfrm>
            <a:off x="4000496" y="4429132"/>
            <a:ext cx="1000132" cy="85725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4422"/>
            <a:ext cx="9144000" cy="5643578"/>
          </a:xfrm>
        </p:spPr>
        <p:txBody>
          <a:bodyPr>
            <a:normAutofit/>
          </a:bodyPr>
          <a:lstStyle/>
          <a:p>
            <a:r>
              <a:rPr lang="en-IE" sz="2400" b="1" dirty="0" smtClean="0"/>
              <a:t>Unordered Lists</a:t>
            </a:r>
          </a:p>
          <a:p>
            <a:pPr lvl="1"/>
            <a:r>
              <a:rPr lang="en-IE" sz="2000" dirty="0" smtClean="0"/>
              <a:t>An unordered list starts with the </a:t>
            </a:r>
            <a:r>
              <a:rPr lang="en-IE" sz="2000" dirty="0" smtClean="0">
                <a:solidFill>
                  <a:srgbClr val="7030A0"/>
                </a:solidFill>
              </a:rPr>
              <a:t>&lt;</a:t>
            </a:r>
            <a:r>
              <a:rPr lang="en-IE" sz="2000" dirty="0" err="1" smtClean="0">
                <a:solidFill>
                  <a:srgbClr val="7030A0"/>
                </a:solidFill>
              </a:rPr>
              <a:t>ul</a:t>
            </a:r>
            <a:r>
              <a:rPr lang="en-IE" sz="2000" dirty="0" smtClean="0">
                <a:solidFill>
                  <a:srgbClr val="7030A0"/>
                </a:solidFill>
              </a:rPr>
              <a:t>&gt; </a:t>
            </a:r>
            <a:r>
              <a:rPr lang="en-IE" sz="2000" dirty="0" smtClean="0"/>
              <a:t>tag. Each list item starts with the </a:t>
            </a:r>
            <a:r>
              <a:rPr lang="en-IE" sz="2000" dirty="0" smtClean="0">
                <a:solidFill>
                  <a:srgbClr val="7030A0"/>
                </a:solidFill>
              </a:rPr>
              <a:t>&lt;</a:t>
            </a:r>
            <a:r>
              <a:rPr lang="en-IE" sz="2000" dirty="0" err="1" smtClean="0">
                <a:solidFill>
                  <a:srgbClr val="7030A0"/>
                </a:solidFill>
              </a:rPr>
              <a:t>li</a:t>
            </a:r>
            <a:r>
              <a:rPr lang="en-IE" sz="2000" dirty="0" smtClean="0">
                <a:solidFill>
                  <a:srgbClr val="7030A0"/>
                </a:solidFill>
              </a:rPr>
              <a:t>&gt; </a:t>
            </a:r>
            <a:r>
              <a:rPr lang="en-IE" sz="2000" dirty="0" smtClean="0"/>
              <a:t>tag.</a:t>
            </a:r>
          </a:p>
          <a:p>
            <a:pPr lvl="1"/>
            <a:r>
              <a:rPr lang="en-IE" sz="2000" dirty="0" smtClean="0"/>
              <a:t>The list items are marked with bullets (typically small black circles).</a:t>
            </a:r>
          </a:p>
          <a:p>
            <a:pPr lvl="1">
              <a:buNone/>
            </a:pPr>
            <a:endParaRPr lang="en-IE" sz="1400" dirty="0" smtClean="0"/>
          </a:p>
          <a:p>
            <a:pPr lvl="3">
              <a:buNone/>
            </a:pPr>
            <a:r>
              <a:rPr lang="it-IT" dirty="0" smtClean="0"/>
              <a:t>	&lt;ul&gt;</a:t>
            </a:r>
            <a:br>
              <a:rPr lang="it-IT" dirty="0" smtClean="0"/>
            </a:br>
            <a:r>
              <a:rPr lang="it-IT" dirty="0" smtClean="0"/>
              <a:t>&lt;li&gt;Coffee&lt;/li&gt;</a:t>
            </a:r>
            <a:br>
              <a:rPr lang="it-IT" dirty="0" smtClean="0"/>
            </a:br>
            <a:r>
              <a:rPr lang="it-IT" dirty="0" smtClean="0"/>
              <a:t>&lt;li&gt;Milk&lt;/li&gt;</a:t>
            </a:r>
            <a:br>
              <a:rPr lang="it-IT" dirty="0" smtClean="0"/>
            </a:br>
            <a:r>
              <a:rPr lang="it-IT" dirty="0" smtClean="0"/>
              <a:t>&lt;/ul&gt;</a:t>
            </a:r>
          </a:p>
          <a:p>
            <a:pPr lvl="1">
              <a:buNone/>
            </a:pPr>
            <a:endParaRPr lang="en-IE" sz="800" dirty="0" smtClean="0"/>
          </a:p>
          <a:p>
            <a:r>
              <a:rPr lang="en-IE" sz="2400" b="1" dirty="0" smtClean="0"/>
              <a:t>Ordered Lists</a:t>
            </a:r>
          </a:p>
          <a:p>
            <a:pPr lvl="1"/>
            <a:r>
              <a:rPr lang="en-IE" sz="2000" dirty="0" smtClean="0"/>
              <a:t>An ordered list starts with the </a:t>
            </a:r>
            <a:r>
              <a:rPr lang="en-IE" sz="2000" dirty="0" smtClean="0">
                <a:solidFill>
                  <a:srgbClr val="7030A0"/>
                </a:solidFill>
              </a:rPr>
              <a:t>&lt;</a:t>
            </a:r>
            <a:r>
              <a:rPr lang="en-IE" sz="2000" dirty="0" err="1" smtClean="0">
                <a:solidFill>
                  <a:srgbClr val="7030A0"/>
                </a:solidFill>
              </a:rPr>
              <a:t>ol</a:t>
            </a:r>
            <a:r>
              <a:rPr lang="en-IE" sz="2000" dirty="0" smtClean="0">
                <a:solidFill>
                  <a:srgbClr val="7030A0"/>
                </a:solidFill>
              </a:rPr>
              <a:t>&gt; </a:t>
            </a:r>
            <a:r>
              <a:rPr lang="en-IE" sz="2000" dirty="0" smtClean="0"/>
              <a:t>tag. Each list item starts with the </a:t>
            </a:r>
            <a:r>
              <a:rPr lang="en-IE" sz="2000" dirty="0" smtClean="0">
                <a:solidFill>
                  <a:srgbClr val="7030A0"/>
                </a:solidFill>
              </a:rPr>
              <a:t>&lt;</a:t>
            </a:r>
            <a:r>
              <a:rPr lang="en-IE" sz="2000" dirty="0" err="1" smtClean="0">
                <a:solidFill>
                  <a:srgbClr val="7030A0"/>
                </a:solidFill>
              </a:rPr>
              <a:t>li</a:t>
            </a:r>
            <a:r>
              <a:rPr lang="en-IE" sz="2000" dirty="0" smtClean="0">
                <a:solidFill>
                  <a:srgbClr val="7030A0"/>
                </a:solidFill>
              </a:rPr>
              <a:t>&gt; </a:t>
            </a:r>
            <a:r>
              <a:rPr lang="en-IE" sz="2000" dirty="0" smtClean="0"/>
              <a:t>tag.</a:t>
            </a:r>
          </a:p>
          <a:p>
            <a:pPr lvl="1"/>
            <a:r>
              <a:rPr lang="en-IE" sz="2000" dirty="0" smtClean="0"/>
              <a:t>The list items are marked with numbers.</a:t>
            </a:r>
          </a:p>
          <a:p>
            <a:pPr lvl="1"/>
            <a:endParaRPr lang="en-IE" sz="800" dirty="0" smtClean="0"/>
          </a:p>
          <a:p>
            <a:pPr lvl="3">
              <a:buNone/>
            </a:pPr>
            <a:r>
              <a:rPr lang="it-IT" dirty="0" smtClean="0"/>
              <a:t>	&lt;ol&gt;</a:t>
            </a:r>
            <a:br>
              <a:rPr lang="it-IT" dirty="0" smtClean="0"/>
            </a:br>
            <a:r>
              <a:rPr lang="it-IT" dirty="0" smtClean="0"/>
              <a:t>&lt;li&gt;Coffee&lt;/li&gt;</a:t>
            </a:r>
            <a:br>
              <a:rPr lang="it-IT" dirty="0" smtClean="0"/>
            </a:br>
            <a:r>
              <a:rPr lang="it-IT" dirty="0" smtClean="0"/>
              <a:t>&lt;li&gt;Milk&lt;/li&gt;</a:t>
            </a:r>
            <a:br>
              <a:rPr lang="it-IT" dirty="0" smtClean="0"/>
            </a:br>
            <a:r>
              <a:rPr lang="it-IT" dirty="0" smtClean="0"/>
              <a:t>&lt;/ol&gt; </a:t>
            </a:r>
            <a:endParaRPr lang="en-IE" dirty="0" smtClean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 smtClean="0"/>
              <a:t>HTML Lists</a:t>
            </a:r>
            <a:endParaRPr lang="en-IE" dirty="0"/>
          </a:p>
        </p:txBody>
      </p:sp>
      <p:sp>
        <p:nvSpPr>
          <p:cNvPr id="14" name="Right Arrow 13"/>
          <p:cNvSpPr/>
          <p:nvPr/>
        </p:nvSpPr>
        <p:spPr>
          <a:xfrm>
            <a:off x="3929058" y="5572140"/>
            <a:ext cx="1000132" cy="85725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ight Arrow 14"/>
          <p:cNvSpPr/>
          <p:nvPr/>
        </p:nvSpPr>
        <p:spPr>
          <a:xfrm>
            <a:off x="4000496" y="2786058"/>
            <a:ext cx="1000132" cy="85725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5572132" y="2786058"/>
            <a:ext cx="2143140" cy="10001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IE" sz="2800" dirty="0" smtClean="0"/>
              <a:t>  Coffee</a:t>
            </a:r>
            <a:endParaRPr lang="en-IE" sz="2800" dirty="0" smtClean="0"/>
          </a:p>
          <a:p>
            <a:pPr>
              <a:buFont typeface="Arial" pitchFamily="34" charset="0"/>
              <a:buChar char="•"/>
            </a:pPr>
            <a:r>
              <a:rPr lang="en-IE" sz="2800" dirty="0" smtClean="0"/>
              <a:t>  Milk</a:t>
            </a:r>
            <a:endParaRPr lang="en-IE" sz="2800" dirty="0"/>
          </a:p>
        </p:txBody>
      </p:sp>
      <p:sp>
        <p:nvSpPr>
          <p:cNvPr id="17" name="Rectangle 16"/>
          <p:cNvSpPr/>
          <p:nvPr/>
        </p:nvSpPr>
        <p:spPr>
          <a:xfrm>
            <a:off x="5572132" y="5500702"/>
            <a:ext cx="2143140" cy="10001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IE" sz="2800" dirty="0" smtClean="0"/>
              <a:t>Coffee</a:t>
            </a:r>
            <a:endParaRPr lang="en-IE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IE" sz="2800" dirty="0" smtClean="0"/>
              <a:t>Milk</a:t>
            </a:r>
            <a:endParaRPr lang="en-I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 smtClean="0"/>
              <a:t>Description Lists</a:t>
            </a:r>
            <a:endParaRPr lang="en-I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85860"/>
            <a:ext cx="8786874" cy="5429288"/>
          </a:xfrm>
        </p:spPr>
        <p:txBody>
          <a:bodyPr>
            <a:normAutofit/>
          </a:bodyPr>
          <a:lstStyle/>
          <a:p>
            <a:r>
              <a:rPr lang="en-IE" sz="2400" dirty="0" smtClean="0"/>
              <a:t>A description list is a list of terms/names, with a description of each term/name.</a:t>
            </a:r>
          </a:p>
          <a:p>
            <a:r>
              <a:rPr lang="en-IE" sz="2400" dirty="0" smtClean="0"/>
              <a:t>The &lt;dl&gt; tag defines a description list.</a:t>
            </a:r>
          </a:p>
          <a:p>
            <a:r>
              <a:rPr lang="en-IE" sz="2400" dirty="0" smtClean="0"/>
              <a:t>The &lt;dl&gt; tag is used in conjunction with &lt;</a:t>
            </a:r>
            <a:r>
              <a:rPr lang="en-IE" sz="2400" dirty="0" err="1" smtClean="0"/>
              <a:t>dt</a:t>
            </a:r>
            <a:r>
              <a:rPr lang="en-IE" sz="2400" dirty="0" smtClean="0"/>
              <a:t>&gt; (defines terms/names) and &lt;</a:t>
            </a:r>
            <a:r>
              <a:rPr lang="en-IE" sz="2400" dirty="0" err="1" smtClean="0"/>
              <a:t>dd</a:t>
            </a:r>
            <a:r>
              <a:rPr lang="en-IE" sz="2400" dirty="0" smtClean="0"/>
              <a:t>&gt; (describes each term/name):</a:t>
            </a:r>
          </a:p>
          <a:p>
            <a:endParaRPr lang="en-IE" sz="2400" dirty="0" smtClean="0"/>
          </a:p>
          <a:p>
            <a:pPr lvl="1">
              <a:buNone/>
            </a:pPr>
            <a:r>
              <a:rPr lang="en-IE" sz="2000" dirty="0" smtClean="0"/>
              <a:t>	</a:t>
            </a:r>
            <a:r>
              <a:rPr lang="en-IE" sz="2000" dirty="0" smtClean="0"/>
              <a:t>&lt;</a:t>
            </a:r>
            <a:r>
              <a:rPr lang="en-IE" sz="2000" dirty="0" smtClean="0"/>
              <a:t>dl&gt;</a:t>
            </a:r>
            <a:br>
              <a:rPr lang="en-IE" sz="2000" dirty="0" smtClean="0"/>
            </a:br>
            <a:r>
              <a:rPr lang="en-IE" sz="2000" dirty="0" smtClean="0"/>
              <a:t>&lt;</a:t>
            </a:r>
            <a:r>
              <a:rPr lang="en-IE" sz="2000" dirty="0" err="1" smtClean="0"/>
              <a:t>dt</a:t>
            </a:r>
            <a:r>
              <a:rPr lang="en-IE" sz="2000" dirty="0" smtClean="0"/>
              <a:t>&gt;Coffee&lt;/</a:t>
            </a:r>
            <a:r>
              <a:rPr lang="en-IE" sz="2000" dirty="0" err="1" smtClean="0"/>
              <a:t>dt</a:t>
            </a:r>
            <a:r>
              <a:rPr lang="en-IE" sz="2000" dirty="0" smtClean="0"/>
              <a:t>&gt;</a:t>
            </a:r>
            <a:br>
              <a:rPr lang="en-IE" sz="2000" dirty="0" smtClean="0"/>
            </a:br>
            <a:r>
              <a:rPr lang="en-IE" sz="2000" dirty="0" smtClean="0"/>
              <a:t>&lt;</a:t>
            </a:r>
            <a:r>
              <a:rPr lang="en-IE" sz="2000" dirty="0" err="1" smtClean="0"/>
              <a:t>dd</a:t>
            </a:r>
            <a:r>
              <a:rPr lang="en-IE" sz="2000" dirty="0" smtClean="0"/>
              <a:t>&gt;- black hot drink&lt;/</a:t>
            </a:r>
            <a:r>
              <a:rPr lang="en-IE" sz="2000" dirty="0" err="1" smtClean="0"/>
              <a:t>dd</a:t>
            </a:r>
            <a:r>
              <a:rPr lang="en-IE" sz="2000" dirty="0" smtClean="0"/>
              <a:t>&gt;</a:t>
            </a:r>
            <a:br>
              <a:rPr lang="en-IE" sz="2000" dirty="0" smtClean="0"/>
            </a:br>
            <a:r>
              <a:rPr lang="en-IE" sz="2000" dirty="0" smtClean="0"/>
              <a:t>&lt;</a:t>
            </a:r>
            <a:r>
              <a:rPr lang="en-IE" sz="2000" dirty="0" err="1" smtClean="0"/>
              <a:t>dt</a:t>
            </a:r>
            <a:r>
              <a:rPr lang="en-IE" sz="2000" dirty="0" smtClean="0"/>
              <a:t>&gt;Milk&lt;/</a:t>
            </a:r>
            <a:r>
              <a:rPr lang="en-IE" sz="2000" dirty="0" err="1" smtClean="0"/>
              <a:t>dt</a:t>
            </a:r>
            <a:r>
              <a:rPr lang="en-IE" sz="2000" dirty="0" smtClean="0"/>
              <a:t>&gt;</a:t>
            </a:r>
            <a:br>
              <a:rPr lang="en-IE" sz="2000" dirty="0" smtClean="0"/>
            </a:br>
            <a:r>
              <a:rPr lang="en-IE" sz="2000" dirty="0" smtClean="0"/>
              <a:t>&lt;</a:t>
            </a:r>
            <a:r>
              <a:rPr lang="en-IE" sz="2000" dirty="0" err="1" smtClean="0"/>
              <a:t>dd</a:t>
            </a:r>
            <a:r>
              <a:rPr lang="en-IE" sz="2000" dirty="0" smtClean="0"/>
              <a:t>&gt;- white cold drink&lt;/</a:t>
            </a:r>
            <a:r>
              <a:rPr lang="en-IE" sz="2000" dirty="0" err="1" smtClean="0"/>
              <a:t>dd</a:t>
            </a:r>
            <a:r>
              <a:rPr lang="en-IE" sz="2000" dirty="0" smtClean="0"/>
              <a:t>&gt;</a:t>
            </a:r>
            <a:br>
              <a:rPr lang="en-IE" sz="2000" dirty="0" smtClean="0"/>
            </a:br>
            <a:r>
              <a:rPr lang="en-IE" sz="2000" dirty="0" smtClean="0"/>
              <a:t>&lt;/dl&gt;</a:t>
            </a:r>
          </a:p>
          <a:p>
            <a:pPr>
              <a:buNone/>
            </a:pPr>
            <a:endParaRPr lang="en-IE" sz="2400" dirty="0" smtClean="0"/>
          </a:p>
          <a:p>
            <a:endParaRPr lang="en-IE" sz="2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5429256" y="3786190"/>
            <a:ext cx="3214710" cy="20717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E" sz="2400" dirty="0" smtClean="0"/>
              <a:t>Coffee</a:t>
            </a:r>
          </a:p>
          <a:p>
            <a:pPr lvl="1"/>
            <a:r>
              <a:rPr lang="en-IE" sz="2400" dirty="0" smtClean="0"/>
              <a:t>- </a:t>
            </a:r>
            <a:r>
              <a:rPr lang="en-IE" sz="2400" dirty="0" smtClean="0"/>
              <a:t>black </a:t>
            </a:r>
            <a:r>
              <a:rPr lang="en-IE" sz="2400" dirty="0" smtClean="0"/>
              <a:t>hot drink </a:t>
            </a:r>
            <a:endParaRPr lang="en-IE" sz="2400" dirty="0" smtClean="0"/>
          </a:p>
          <a:p>
            <a:r>
              <a:rPr lang="en-IE" sz="2400" dirty="0" smtClean="0"/>
              <a:t>Milk</a:t>
            </a:r>
          </a:p>
          <a:p>
            <a:pPr lvl="1"/>
            <a:r>
              <a:rPr lang="en-IE" sz="2400" dirty="0" smtClean="0"/>
              <a:t>- </a:t>
            </a:r>
            <a:r>
              <a:rPr lang="en-IE" sz="2400" dirty="0" smtClean="0"/>
              <a:t>white </a:t>
            </a:r>
            <a:r>
              <a:rPr lang="en-IE" sz="2400" dirty="0" smtClean="0"/>
              <a:t>cold drink</a:t>
            </a:r>
            <a:endParaRPr lang="en-IE" sz="2400" dirty="0"/>
          </a:p>
        </p:txBody>
      </p:sp>
      <p:sp>
        <p:nvSpPr>
          <p:cNvPr id="5" name="Right Arrow 4"/>
          <p:cNvSpPr/>
          <p:nvPr/>
        </p:nvSpPr>
        <p:spPr>
          <a:xfrm>
            <a:off x="4214810" y="4357694"/>
            <a:ext cx="1000132" cy="85725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 smtClean="0"/>
              <a:t>Web Browsers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46"/>
            <a:ext cx="8643998" cy="2500330"/>
          </a:xfrm>
        </p:spPr>
        <p:txBody>
          <a:bodyPr>
            <a:normAutofit/>
          </a:bodyPr>
          <a:lstStyle/>
          <a:p>
            <a:r>
              <a:rPr lang="en-IE" sz="2400" dirty="0" smtClean="0"/>
              <a:t>The purpose of a web browser (such as Google Chrome, Internet Explorer, Firefox, Safari) is to read HTML documents and display them as web pages.</a:t>
            </a:r>
          </a:p>
          <a:p>
            <a:r>
              <a:rPr lang="en-IE" sz="2400" dirty="0" smtClean="0"/>
              <a:t>The browser does not display the HTML tags, but uses the tags to determine how the content of the HTML page is to be presented/displayed to the user:</a:t>
            </a:r>
          </a:p>
          <a:p>
            <a:pPr>
              <a:buNone/>
            </a:pPr>
            <a:endParaRPr lang="en-IE" sz="2400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1883" y="3643314"/>
            <a:ext cx="4520234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 smtClean="0"/>
              <a:t>HTML Tags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14422"/>
            <a:ext cx="8643998" cy="507209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E" sz="2400" dirty="0" smtClean="0"/>
              <a:t>HTML </a:t>
            </a:r>
            <a:r>
              <a:rPr lang="en-IE" sz="2400" dirty="0" err="1" smtClean="0"/>
              <a:t>markup</a:t>
            </a:r>
            <a:r>
              <a:rPr lang="en-IE" sz="2400" dirty="0" smtClean="0"/>
              <a:t> tags are usually called HTML tags:</a:t>
            </a:r>
          </a:p>
          <a:p>
            <a:pPr>
              <a:buNone/>
            </a:pPr>
            <a:endParaRPr lang="en-IE" sz="2400" dirty="0" smtClean="0"/>
          </a:p>
          <a:p>
            <a:r>
              <a:rPr lang="en-IE" sz="2400" dirty="0" smtClean="0"/>
              <a:t>HTML tags are keywords (tag names) surrounded by </a:t>
            </a:r>
            <a:r>
              <a:rPr lang="en-IE" sz="2400" b="1" dirty="0" smtClean="0"/>
              <a:t>angle brackets </a:t>
            </a:r>
            <a:r>
              <a:rPr lang="en-IE" sz="2400" dirty="0" smtClean="0"/>
              <a:t>like &lt;html&gt;</a:t>
            </a:r>
          </a:p>
          <a:p>
            <a:r>
              <a:rPr lang="en-IE" sz="2400" dirty="0" smtClean="0"/>
              <a:t>HTML tags normally </a:t>
            </a:r>
            <a:r>
              <a:rPr lang="en-IE" sz="2400" b="1" dirty="0" smtClean="0"/>
              <a:t>come in pairs</a:t>
            </a:r>
            <a:r>
              <a:rPr lang="en-IE" sz="2400" dirty="0" smtClean="0"/>
              <a:t> like &lt;b&gt; and &lt;/b&gt;</a:t>
            </a:r>
          </a:p>
          <a:p>
            <a:r>
              <a:rPr lang="en-IE" sz="2400" dirty="0" smtClean="0"/>
              <a:t>The first tag in a pair is the </a:t>
            </a:r>
            <a:r>
              <a:rPr lang="en-IE" sz="2400" b="1" dirty="0" smtClean="0"/>
              <a:t>start tag,</a:t>
            </a:r>
            <a:r>
              <a:rPr lang="en-IE" sz="2400" dirty="0" smtClean="0"/>
              <a:t> the second tag is the </a:t>
            </a:r>
            <a:r>
              <a:rPr lang="en-IE" sz="2400" b="1" dirty="0" smtClean="0"/>
              <a:t>end tag</a:t>
            </a:r>
            <a:endParaRPr lang="en-IE" sz="2400" dirty="0" smtClean="0"/>
          </a:p>
          <a:p>
            <a:r>
              <a:rPr lang="en-IE" sz="2400" dirty="0" smtClean="0"/>
              <a:t>The end tag is written like the start tag, with a </a:t>
            </a:r>
            <a:r>
              <a:rPr lang="en-IE" sz="2400" b="1" dirty="0" smtClean="0"/>
              <a:t>forward slash</a:t>
            </a:r>
            <a:r>
              <a:rPr lang="en-IE" sz="2400" dirty="0" smtClean="0"/>
              <a:t> before the tag name </a:t>
            </a:r>
          </a:p>
          <a:p>
            <a:r>
              <a:rPr lang="en-IE" sz="2400" dirty="0" smtClean="0"/>
              <a:t>Start and end tags are also called </a:t>
            </a:r>
            <a:r>
              <a:rPr lang="en-IE" sz="2400" b="1" dirty="0" smtClean="0"/>
              <a:t>opening tags</a:t>
            </a:r>
            <a:r>
              <a:rPr lang="en-IE" sz="2400" dirty="0" smtClean="0"/>
              <a:t> and </a:t>
            </a:r>
            <a:r>
              <a:rPr lang="en-IE" sz="2400" b="1" dirty="0" smtClean="0"/>
              <a:t>closing tags</a:t>
            </a:r>
          </a:p>
          <a:p>
            <a:pPr>
              <a:buNone/>
            </a:pPr>
            <a:endParaRPr lang="en-IE" sz="2400" b="1" dirty="0" smtClean="0"/>
          </a:p>
          <a:p>
            <a:pPr>
              <a:buNone/>
            </a:pPr>
            <a:r>
              <a:rPr lang="en-IE" sz="2400" dirty="0" smtClean="0"/>
              <a:t>Example: </a:t>
            </a:r>
            <a:r>
              <a:rPr lang="en-IE" sz="2400" dirty="0" smtClean="0">
                <a:solidFill>
                  <a:srgbClr val="7030A0"/>
                </a:solidFill>
              </a:rPr>
              <a:t>&lt;</a:t>
            </a:r>
            <a:r>
              <a:rPr lang="en-IE" sz="2400" dirty="0" err="1" smtClean="0">
                <a:solidFill>
                  <a:srgbClr val="7030A0"/>
                </a:solidFill>
              </a:rPr>
              <a:t>tagname</a:t>
            </a:r>
            <a:r>
              <a:rPr lang="en-IE" sz="2400" dirty="0" smtClean="0">
                <a:solidFill>
                  <a:srgbClr val="7030A0"/>
                </a:solidFill>
              </a:rPr>
              <a:t>&gt;</a:t>
            </a:r>
            <a:r>
              <a:rPr lang="en-IE" sz="2400" dirty="0" smtClean="0"/>
              <a:t>content</a:t>
            </a:r>
            <a:r>
              <a:rPr lang="en-IE" sz="2400" dirty="0" smtClean="0">
                <a:solidFill>
                  <a:srgbClr val="7030A0"/>
                </a:solidFill>
              </a:rPr>
              <a:t>&lt;/</a:t>
            </a:r>
            <a:r>
              <a:rPr lang="en-IE" sz="2400" dirty="0" err="1" smtClean="0">
                <a:solidFill>
                  <a:srgbClr val="7030A0"/>
                </a:solidFill>
              </a:rPr>
              <a:t>tagname</a:t>
            </a:r>
            <a:r>
              <a:rPr lang="en-IE" sz="2400" dirty="0" smtClean="0">
                <a:solidFill>
                  <a:srgbClr val="7030A0"/>
                </a:solidFill>
              </a:rPr>
              <a:t>&gt;</a:t>
            </a:r>
          </a:p>
          <a:p>
            <a:pPr>
              <a:buNone/>
            </a:pPr>
            <a:endParaRPr lang="en-I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 smtClean="0"/>
              <a:t>Closing tags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14422"/>
            <a:ext cx="8786874" cy="5072098"/>
          </a:xfrm>
        </p:spPr>
        <p:txBody>
          <a:bodyPr>
            <a:normAutofit/>
          </a:bodyPr>
          <a:lstStyle/>
          <a:p>
            <a:r>
              <a:rPr lang="en-IE" sz="2400" dirty="0" smtClean="0"/>
              <a:t>The </a:t>
            </a:r>
            <a:r>
              <a:rPr lang="en-IE" sz="2400" dirty="0" smtClean="0">
                <a:solidFill>
                  <a:srgbClr val="7030A0"/>
                </a:solidFill>
              </a:rPr>
              <a:t>&lt;/body&gt; </a:t>
            </a:r>
            <a:r>
              <a:rPr lang="en-IE" sz="2400" dirty="0" smtClean="0"/>
              <a:t>and </a:t>
            </a:r>
            <a:r>
              <a:rPr lang="en-IE" sz="2400" dirty="0" smtClean="0">
                <a:solidFill>
                  <a:srgbClr val="7030A0"/>
                </a:solidFill>
              </a:rPr>
              <a:t>&lt;/html&gt; </a:t>
            </a:r>
            <a:r>
              <a:rPr lang="en-IE" sz="2400" dirty="0" smtClean="0"/>
              <a:t>put a close to their respective elements.</a:t>
            </a:r>
          </a:p>
          <a:p>
            <a:r>
              <a:rPr lang="en-IE" sz="2400" dirty="0" smtClean="0"/>
              <a:t>Not all tags have closing tags like this . Some tags, which do not wrap around content will close themselves. The line-break tag for example, looks like this : </a:t>
            </a:r>
            <a:r>
              <a:rPr lang="en-IE" sz="2400" dirty="0" smtClean="0">
                <a:solidFill>
                  <a:srgbClr val="7030A0"/>
                </a:solidFill>
              </a:rPr>
              <a:t>&lt;</a:t>
            </a:r>
            <a:r>
              <a:rPr lang="en-IE" sz="2400" dirty="0" err="1" smtClean="0">
                <a:solidFill>
                  <a:srgbClr val="7030A0"/>
                </a:solidFill>
              </a:rPr>
              <a:t>br</a:t>
            </a:r>
            <a:r>
              <a:rPr lang="en-IE" sz="2400" dirty="0" smtClean="0">
                <a:solidFill>
                  <a:srgbClr val="7030A0"/>
                </a:solidFill>
              </a:rPr>
              <a:t>&gt; </a:t>
            </a:r>
            <a:r>
              <a:rPr lang="en-IE" sz="2400" dirty="0" smtClean="0"/>
              <a:t> A line break doesn’t hold any content so the tag just sits by itself.</a:t>
            </a:r>
          </a:p>
          <a:p>
            <a:r>
              <a:rPr lang="en-IE" sz="2400" dirty="0" smtClean="0"/>
              <a:t>You might come across “self-closing” tags, whereby a  </a:t>
            </a:r>
            <a:r>
              <a:rPr lang="en-IE" sz="2400" b="1" dirty="0" err="1" smtClean="0"/>
              <a:t>br</a:t>
            </a:r>
            <a:r>
              <a:rPr lang="en-IE" sz="2400" dirty="0" smtClean="0"/>
              <a:t> tag, for example, will look like </a:t>
            </a:r>
            <a:r>
              <a:rPr lang="en-IE" sz="2400" dirty="0" smtClean="0">
                <a:solidFill>
                  <a:srgbClr val="7030A0"/>
                </a:solidFill>
              </a:rPr>
              <a:t>&lt;</a:t>
            </a:r>
            <a:r>
              <a:rPr lang="en-IE" sz="2400" dirty="0" err="1" smtClean="0">
                <a:solidFill>
                  <a:srgbClr val="7030A0"/>
                </a:solidFill>
              </a:rPr>
              <a:t>br</a:t>
            </a:r>
            <a:r>
              <a:rPr lang="en-IE" sz="2400" dirty="0" smtClean="0">
                <a:solidFill>
                  <a:srgbClr val="7030A0"/>
                </a:solidFill>
              </a:rPr>
              <a:t> /&gt; </a:t>
            </a:r>
            <a:r>
              <a:rPr lang="en-IE" sz="2400" dirty="0" smtClean="0"/>
              <a:t>instead of simply </a:t>
            </a:r>
            <a:r>
              <a:rPr lang="en-IE" sz="2400" dirty="0" smtClean="0">
                <a:solidFill>
                  <a:srgbClr val="7030A0"/>
                </a:solidFill>
              </a:rPr>
              <a:t>&lt;</a:t>
            </a:r>
            <a:r>
              <a:rPr lang="en-IE" sz="2400" dirty="0" err="1" smtClean="0">
                <a:solidFill>
                  <a:srgbClr val="7030A0"/>
                </a:solidFill>
              </a:rPr>
              <a:t>br</a:t>
            </a:r>
            <a:r>
              <a:rPr lang="en-IE" sz="2400" dirty="0" smtClean="0">
                <a:solidFill>
                  <a:srgbClr val="7030A0"/>
                </a:solidFill>
              </a:rPr>
              <a:t>&gt;</a:t>
            </a:r>
            <a:r>
              <a:rPr lang="en-IE" sz="2400" dirty="0" smtClean="0"/>
              <a:t>. This is a remnant of XHTML, a form of HTML based on another </a:t>
            </a:r>
            <a:r>
              <a:rPr lang="en-IE" sz="2400" dirty="0" err="1" smtClean="0"/>
              <a:t>markup</a:t>
            </a:r>
            <a:r>
              <a:rPr lang="en-IE" sz="2400" dirty="0" smtClean="0"/>
              <a:t> language called XML. HTML5 will be happy with either format. </a:t>
            </a:r>
          </a:p>
          <a:p>
            <a:r>
              <a:rPr lang="en-IE" sz="2400" b="1" dirty="0" smtClean="0"/>
              <a:t>All</a:t>
            </a:r>
            <a:r>
              <a:rPr lang="en-IE" sz="2400" dirty="0" smtClean="0"/>
              <a:t> tags with content between them should be closed, in the format of </a:t>
            </a:r>
            <a:r>
              <a:rPr lang="en-IE" sz="2400" b="1" dirty="0" smtClean="0"/>
              <a:t>opening tag → content → closing tag</a:t>
            </a:r>
            <a:r>
              <a:rPr lang="en-IE" sz="2400" dirty="0" smtClean="0"/>
              <a:t>. It isn’t, strictly speaking, always a requirement, but it’s good practice.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 smtClean="0"/>
              <a:t>What are Attributes and Elements?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14422"/>
            <a:ext cx="8786874" cy="5072098"/>
          </a:xfrm>
        </p:spPr>
        <p:txBody>
          <a:bodyPr>
            <a:normAutofit/>
          </a:bodyPr>
          <a:lstStyle/>
          <a:p>
            <a:r>
              <a:rPr lang="en-IE" sz="2400" b="1" dirty="0" smtClean="0"/>
              <a:t>Attributes</a:t>
            </a:r>
          </a:p>
          <a:p>
            <a:pPr lvl="1"/>
            <a:r>
              <a:rPr lang="en-IE" sz="2000" dirty="0" smtClean="0"/>
              <a:t>Tags can also have </a:t>
            </a:r>
            <a:r>
              <a:rPr lang="en-IE" sz="2000" b="1" dirty="0" smtClean="0"/>
              <a:t>attributes</a:t>
            </a:r>
            <a:r>
              <a:rPr lang="en-IE" sz="2000" dirty="0" smtClean="0"/>
              <a:t>, which are extra bits of information. Attributes appear inside the opening tag and their values sit inside quotation marks. They look something like </a:t>
            </a:r>
            <a:r>
              <a:rPr lang="en-IE" sz="2000" dirty="0" smtClean="0">
                <a:solidFill>
                  <a:srgbClr val="7030A0"/>
                </a:solidFill>
              </a:rPr>
              <a:t>&lt;tag attribute="value"&gt;Sample text&lt;/tag&gt;</a:t>
            </a:r>
            <a:r>
              <a:rPr lang="en-IE" sz="2000" dirty="0" smtClean="0"/>
              <a:t>. We will come across tags with attributes later.</a:t>
            </a:r>
          </a:p>
          <a:p>
            <a:pPr lvl="1"/>
            <a:endParaRPr lang="en-IE" sz="2000" b="1" dirty="0" smtClean="0"/>
          </a:p>
          <a:p>
            <a:r>
              <a:rPr lang="en-IE" sz="2400" b="1" dirty="0" smtClean="0"/>
              <a:t>Elements</a:t>
            </a:r>
          </a:p>
          <a:p>
            <a:pPr lvl="1"/>
            <a:r>
              <a:rPr lang="en-IE" sz="2000" dirty="0" smtClean="0"/>
              <a:t>Tags tend not to do much more than mark the beginning and end of an element. Elements are the bits that make up web pages. While </a:t>
            </a:r>
            <a:r>
              <a:rPr lang="en-IE" sz="2000" dirty="0" smtClean="0">
                <a:solidFill>
                  <a:srgbClr val="7030A0"/>
                </a:solidFill>
              </a:rPr>
              <a:t>&lt;title&gt; </a:t>
            </a:r>
            <a:r>
              <a:rPr lang="en-IE" sz="2000" dirty="0" smtClean="0"/>
              <a:t>and </a:t>
            </a:r>
            <a:r>
              <a:rPr lang="en-IE" sz="2000" dirty="0" smtClean="0">
                <a:solidFill>
                  <a:srgbClr val="7030A0"/>
                </a:solidFill>
              </a:rPr>
              <a:t>&lt;/title&gt; </a:t>
            </a:r>
            <a:r>
              <a:rPr lang="en-IE" sz="2000" dirty="0" smtClean="0"/>
              <a:t>are </a:t>
            </a:r>
            <a:r>
              <a:rPr lang="en-IE" sz="2000" b="1" dirty="0" smtClean="0"/>
              <a:t>tags</a:t>
            </a:r>
            <a:r>
              <a:rPr lang="en-IE" sz="2000" dirty="0" smtClean="0"/>
              <a:t>, </a:t>
            </a:r>
            <a:r>
              <a:rPr lang="en-IE" sz="2000" dirty="0" smtClean="0">
                <a:solidFill>
                  <a:srgbClr val="7030A0"/>
                </a:solidFill>
              </a:rPr>
              <a:t>&lt;title&gt;The </a:t>
            </a:r>
            <a:r>
              <a:rPr lang="en-IE" sz="2000" dirty="0" err="1" smtClean="0">
                <a:solidFill>
                  <a:srgbClr val="7030A0"/>
                </a:solidFill>
              </a:rPr>
              <a:t>Silmarillion</a:t>
            </a:r>
            <a:r>
              <a:rPr lang="en-IE" sz="2000" dirty="0" smtClean="0">
                <a:solidFill>
                  <a:srgbClr val="7030A0"/>
                </a:solidFill>
              </a:rPr>
              <a:t>&lt;/title&gt; </a:t>
            </a:r>
            <a:r>
              <a:rPr lang="en-IE" sz="2000" dirty="0" smtClean="0"/>
              <a:t>is a title </a:t>
            </a:r>
            <a:r>
              <a:rPr lang="en-IE" sz="2000" b="1" dirty="0" smtClean="0"/>
              <a:t>element</a:t>
            </a:r>
            <a:r>
              <a:rPr lang="en-IE" sz="2000" dirty="0" smtClean="0"/>
              <a:t>.</a:t>
            </a:r>
            <a:endParaRPr lang="en-IE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 smtClean="0"/>
              <a:t>HTML Page Structure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240" y="1840259"/>
            <a:ext cx="7683520" cy="3660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 smtClean="0"/>
              <a:t>HTML Versions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28860" y="1308756"/>
          <a:ext cx="4214842" cy="5120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57454"/>
                <a:gridCol w="1857388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E" sz="2400" dirty="0">
                          <a:solidFill>
                            <a:schemeClr val="bg1"/>
                          </a:solidFill>
                        </a:rPr>
                        <a:t>Version</a:t>
                      </a:r>
                      <a:endParaRPr lang="en-IE" sz="2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160" marR="137160" marT="137160" marB="13716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E" sz="2400" dirty="0">
                          <a:solidFill>
                            <a:schemeClr val="bg1"/>
                          </a:solidFill>
                        </a:rPr>
                        <a:t>Year</a:t>
                      </a:r>
                      <a:endParaRPr lang="en-IE" sz="2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160" marR="137160" marT="137160" marB="13716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E" sz="2400"/>
                        <a:t>HTML</a:t>
                      </a:r>
                      <a:endParaRPr lang="en-I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E" sz="2400"/>
                        <a:t>1991</a:t>
                      </a:r>
                      <a:endParaRPr lang="en-I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160" marR="137160" marT="137160" marB="13716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E" sz="2400" dirty="0"/>
                        <a:t>HTML+</a:t>
                      </a:r>
                      <a:endParaRPr lang="en-I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E" sz="2400"/>
                        <a:t>1993</a:t>
                      </a:r>
                      <a:endParaRPr lang="en-I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160" marR="137160" marT="137160" marB="13716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E" sz="2400"/>
                        <a:t>HTML 2.0</a:t>
                      </a:r>
                      <a:endParaRPr lang="en-I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E" sz="2400"/>
                        <a:t>1995</a:t>
                      </a:r>
                      <a:endParaRPr lang="en-I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160" marR="137160" marT="137160" marB="13716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E" sz="2400"/>
                        <a:t>HTML 3.2</a:t>
                      </a:r>
                      <a:endParaRPr lang="en-I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E" sz="2400"/>
                        <a:t>1997</a:t>
                      </a:r>
                      <a:endParaRPr lang="en-I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160" marR="137160" marT="137160" marB="13716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E" sz="2400"/>
                        <a:t>HTML 4.01</a:t>
                      </a:r>
                      <a:endParaRPr lang="en-I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E" sz="2400" dirty="0"/>
                        <a:t>1999</a:t>
                      </a:r>
                      <a:endParaRPr lang="en-I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160" marR="137160" marT="137160" marB="13716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E" sz="2400"/>
                        <a:t>XHTML</a:t>
                      </a:r>
                      <a:endParaRPr lang="en-I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E" sz="2400"/>
                        <a:t>2000</a:t>
                      </a:r>
                      <a:endParaRPr lang="en-I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160" marR="137160" marT="137160" marB="13716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E" sz="2400"/>
                        <a:t>HTML5</a:t>
                      </a:r>
                      <a:endParaRPr lang="en-I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E" sz="2400" dirty="0"/>
                        <a:t>2012</a:t>
                      </a:r>
                      <a:endParaRPr lang="en-I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160" marR="137160" marT="137160" marB="13716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 smtClean="0"/>
              <a:t>Editing HTML with Notepad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857364"/>
            <a:ext cx="8643998" cy="492919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E" sz="2000" dirty="0" smtClean="0"/>
              <a:t>Start Notepad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2000" dirty="0" smtClean="0"/>
              <a:t>Edit Your HTML with Notepad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2000" dirty="0" smtClean="0"/>
              <a:t>Step 3: Save Your HTML</a:t>
            </a:r>
          </a:p>
          <a:p>
            <a:pPr lvl="1"/>
            <a:r>
              <a:rPr lang="en-IE" sz="1600" dirty="0" smtClean="0"/>
              <a:t>Select </a:t>
            </a:r>
            <a:r>
              <a:rPr lang="en-IE" sz="1600" b="1" dirty="0" smtClean="0"/>
              <a:t>Save as..</a:t>
            </a:r>
            <a:r>
              <a:rPr lang="en-IE" sz="1600" dirty="0" smtClean="0"/>
              <a:t> in Notepad's file menu.</a:t>
            </a:r>
          </a:p>
          <a:p>
            <a:pPr lvl="1"/>
            <a:r>
              <a:rPr lang="en-IE" sz="1600" dirty="0" smtClean="0"/>
              <a:t>Type “filename.html” (including double quotes)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2000" dirty="0" smtClean="0"/>
              <a:t>Open the HTML file in Your Browser</a:t>
            </a:r>
          </a:p>
          <a:p>
            <a:pPr marL="857250" lvl="1" indent="-457200"/>
            <a:endParaRPr lang="en-IE" sz="1600" dirty="0" smtClean="0"/>
          </a:p>
          <a:p>
            <a:pPr marL="457200" indent="-457200">
              <a:buFont typeface="+mj-lt"/>
              <a:buAutoNum type="arabicPeriod"/>
            </a:pPr>
            <a:endParaRPr lang="en-IE" sz="2000" dirty="0" smtClean="0"/>
          </a:p>
          <a:p>
            <a:pPr marL="457200" indent="-457200">
              <a:buFont typeface="+mj-lt"/>
              <a:buAutoNum type="arabicPeriod"/>
            </a:pPr>
            <a:endParaRPr lang="en-IE" sz="2000" dirty="0" smtClean="0"/>
          </a:p>
          <a:p>
            <a:pPr marL="457200" indent="-457200">
              <a:buFont typeface="+mj-lt"/>
              <a:buAutoNum type="arabicPeriod"/>
            </a:pPr>
            <a:endParaRPr lang="en-IE" sz="2000" dirty="0" smtClean="0"/>
          </a:p>
          <a:p>
            <a:endParaRPr lang="en-IE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3229" y="1110623"/>
            <a:ext cx="3846489" cy="210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3533794"/>
            <a:ext cx="38576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flipV="1">
            <a:off x="3929058" y="2143116"/>
            <a:ext cx="107157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4321967" y="4107661"/>
            <a:ext cx="785818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1571</Words>
  <Application>Microsoft Office PowerPoint</Application>
  <PresentationFormat>On-screen Show (4:3)</PresentationFormat>
  <Paragraphs>238</Paragraphs>
  <Slides>25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HTML</vt:lpstr>
      <vt:lpstr>What is HTML?</vt:lpstr>
      <vt:lpstr>Web Browsers</vt:lpstr>
      <vt:lpstr>HTML Tags</vt:lpstr>
      <vt:lpstr>Closing tags</vt:lpstr>
      <vt:lpstr>What are Attributes and Elements?</vt:lpstr>
      <vt:lpstr>HTML Page Structure</vt:lpstr>
      <vt:lpstr>HTML Versions</vt:lpstr>
      <vt:lpstr>Editing HTML with Notepad</vt:lpstr>
      <vt:lpstr>The &lt;!DOCTYPE&gt; Declaration</vt:lpstr>
      <vt:lpstr>&lt;head&gt; and &lt;body&gt;</vt:lpstr>
      <vt:lpstr>&lt;title&gt;</vt:lpstr>
      <vt:lpstr>HTML Headings</vt:lpstr>
      <vt:lpstr>HTML Headings</vt:lpstr>
      <vt:lpstr>HTML Lines</vt:lpstr>
      <vt:lpstr>HTML Comments</vt:lpstr>
      <vt:lpstr>HTML Paragraphs</vt:lpstr>
      <vt:lpstr>HTML Text Formatting Tags</vt:lpstr>
      <vt:lpstr>&lt;b&gt; &amp;&lt;i&gt; vs &lt;strong&gt; &amp; &lt;em&gt;</vt:lpstr>
      <vt:lpstr>More Tags</vt:lpstr>
      <vt:lpstr>HTML Hyperlinks</vt:lpstr>
      <vt:lpstr>HTML Images </vt:lpstr>
      <vt:lpstr>HTML Tables</vt:lpstr>
      <vt:lpstr>HTML Lists</vt:lpstr>
      <vt:lpstr>Description Lists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Swing</dc:title>
  <dc:creator>Slava</dc:creator>
  <cp:lastModifiedBy>Slava</cp:lastModifiedBy>
  <cp:revision>468</cp:revision>
  <dcterms:created xsi:type="dcterms:W3CDTF">2013-10-15T00:01:08Z</dcterms:created>
  <dcterms:modified xsi:type="dcterms:W3CDTF">2014-01-31T00:01:11Z</dcterms:modified>
</cp:coreProperties>
</file>