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9" r:id="rId6"/>
    <p:sldId id="261" r:id="rId7"/>
    <p:sldId id="266" r:id="rId8"/>
    <p:sldId id="267" r:id="rId9"/>
    <p:sldId id="268" r:id="rId10"/>
    <p:sldId id="262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5185" autoAdjust="0"/>
  </p:normalViewPr>
  <p:slideViewPr>
    <p:cSldViewPr>
      <p:cViewPr>
        <p:scale>
          <a:sx n="80" d="100"/>
          <a:sy n="80" d="100"/>
        </p:scale>
        <p:origin x="-1406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9/24/2015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 smtClean="0"/>
              <a:t>JavaScript Introduction</a:t>
            </a:r>
            <a:endParaRPr lang="en-IE" sz="5000" dirty="0"/>
          </a:p>
        </p:txBody>
      </p:sp>
      <p:pic>
        <p:nvPicPr>
          <p:cNvPr id="50178" name="Picture 2" descr="File:Unofficial JavaScript logo 2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728" y="3464719"/>
            <a:ext cx="1964545" cy="1964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Functions and Events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The JavaScript statements, on the previous page, are executed while the page loads.</a:t>
            </a:r>
          </a:p>
          <a:p>
            <a:r>
              <a:rPr lang="en-IE" sz="2400" dirty="0" smtClean="0"/>
              <a:t>More often, we want to execute code when an </a:t>
            </a:r>
            <a:r>
              <a:rPr lang="en-IE" sz="2400" b="1" dirty="0" smtClean="0"/>
              <a:t>event</a:t>
            </a:r>
            <a:r>
              <a:rPr lang="en-IE" sz="2400" dirty="0" smtClean="0"/>
              <a:t> occurs, like when the user clicks a button.</a:t>
            </a:r>
          </a:p>
          <a:p>
            <a:r>
              <a:rPr lang="en-IE" sz="2400" dirty="0" smtClean="0"/>
              <a:t>If we put JavaScript code inside a </a:t>
            </a:r>
            <a:r>
              <a:rPr lang="en-IE" sz="2400" b="1" dirty="0" smtClean="0"/>
              <a:t>function</a:t>
            </a:r>
            <a:r>
              <a:rPr lang="en-IE" sz="2400" dirty="0" smtClean="0"/>
              <a:t>, we can call that function when an event occurs.</a:t>
            </a:r>
          </a:p>
          <a:p>
            <a:r>
              <a:rPr lang="en-IE" sz="2400" dirty="0" smtClean="0"/>
              <a:t>It is a common practice to put functions in the </a:t>
            </a:r>
            <a:r>
              <a:rPr lang="en-IE" sz="2400" dirty="0" smtClean="0">
                <a:solidFill>
                  <a:srgbClr val="7030A0"/>
                </a:solidFill>
              </a:rPr>
              <a:t>&lt;head&gt; </a:t>
            </a:r>
            <a:r>
              <a:rPr lang="en-IE" sz="2400" dirty="0" smtClean="0"/>
              <a:t>section, or at the bottom of the page. This way they are all in one place and do not interfere with page content.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Example: Functions and Events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14422"/>
            <a:ext cx="71438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&lt;!DOCTYPE html&gt;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&lt;html&gt;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&lt;head&gt;</a:t>
            </a:r>
          </a:p>
          <a:p>
            <a:pPr>
              <a:buNone/>
            </a:pPr>
            <a:endParaRPr lang="en-IE" sz="15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&lt;script&gt;</a:t>
            </a:r>
          </a:p>
          <a:p>
            <a:pPr>
              <a:buNone/>
            </a:pPr>
            <a:r>
              <a:rPr lang="en-IE" sz="1500" dirty="0" smtClean="0"/>
              <a:t>function</a:t>
            </a:r>
            <a:r>
              <a:rPr lang="en-IE" sz="1500" dirty="0" smtClean="0">
                <a:solidFill>
                  <a:srgbClr val="7030A0"/>
                </a:solidFill>
              </a:rPr>
              <a:t> </a:t>
            </a:r>
            <a:r>
              <a:rPr lang="en-IE" sz="15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500" u="sng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E" sz="1500" dirty="0" smtClean="0"/>
              <a:t>{</a:t>
            </a:r>
          </a:p>
          <a:p>
            <a:pPr lvl="1">
              <a:buNone/>
            </a:pPr>
            <a:r>
              <a:rPr lang="en-IE" sz="1500" dirty="0" err="1" smtClean="0"/>
              <a:t>document.getElementById</a:t>
            </a:r>
            <a:r>
              <a:rPr lang="en-IE" sz="1500" dirty="0" smtClean="0"/>
              <a:t>("</a:t>
            </a:r>
            <a:r>
              <a:rPr lang="en-IE" sz="1500" u="sng" dirty="0" smtClean="0">
                <a:solidFill>
                  <a:srgbClr val="FF0000"/>
                </a:solidFill>
              </a:rPr>
              <a:t>demo</a:t>
            </a:r>
            <a:r>
              <a:rPr lang="en-IE" sz="1500" dirty="0" smtClean="0"/>
              <a:t>").</a:t>
            </a:r>
            <a:r>
              <a:rPr lang="en-IE" sz="1500" dirty="0" err="1" smtClean="0"/>
              <a:t>innerHTML</a:t>
            </a:r>
            <a:r>
              <a:rPr lang="en-IE" sz="1500" dirty="0" smtClean="0"/>
              <a:t>="My First JavaScript Function";</a:t>
            </a:r>
          </a:p>
          <a:p>
            <a:pPr>
              <a:buNone/>
            </a:pPr>
            <a:r>
              <a:rPr lang="en-IE" sz="1500" dirty="0" smtClean="0"/>
              <a:t>}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&lt;/script&gt;</a:t>
            </a:r>
          </a:p>
          <a:p>
            <a:pPr>
              <a:buNone/>
            </a:pPr>
            <a:endParaRPr lang="en-IE" sz="15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&lt;/head&gt;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&lt;body&gt;</a:t>
            </a:r>
          </a:p>
          <a:p>
            <a:pPr>
              <a:buNone/>
            </a:pPr>
            <a:endParaRPr lang="en-IE" sz="15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&lt;h1&gt;</a:t>
            </a:r>
            <a:r>
              <a:rPr lang="en-IE" sz="1500" dirty="0" smtClean="0"/>
              <a:t>My Web Page</a:t>
            </a:r>
            <a:r>
              <a:rPr lang="en-IE" sz="1500" dirty="0" smtClean="0">
                <a:solidFill>
                  <a:srgbClr val="7030A0"/>
                </a:solidFill>
              </a:rPr>
              <a:t>&lt;/h1&gt;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&lt;p id="</a:t>
            </a:r>
            <a:r>
              <a:rPr lang="en-IE" sz="1500" u="sng" dirty="0" smtClean="0">
                <a:solidFill>
                  <a:srgbClr val="FF0000"/>
                </a:solidFill>
              </a:rPr>
              <a:t>demo</a:t>
            </a:r>
            <a:r>
              <a:rPr lang="en-IE" sz="1500" dirty="0" smtClean="0">
                <a:solidFill>
                  <a:srgbClr val="7030A0"/>
                </a:solidFill>
              </a:rPr>
              <a:t>"&gt;</a:t>
            </a:r>
            <a:r>
              <a:rPr lang="en-IE" sz="1500" dirty="0" smtClean="0"/>
              <a:t>A Paragraph.</a:t>
            </a:r>
            <a:r>
              <a:rPr lang="en-IE" sz="1500" dirty="0" smtClean="0">
                <a:solidFill>
                  <a:srgbClr val="7030A0"/>
                </a:solidFill>
              </a:rPr>
              <a:t>&lt;/p&gt;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&lt;button type="button" </a:t>
            </a:r>
            <a:r>
              <a:rPr lang="en-IE" sz="1500" dirty="0" err="1" smtClean="0">
                <a:solidFill>
                  <a:srgbClr val="7030A0"/>
                </a:solidFill>
              </a:rPr>
              <a:t>onclick</a:t>
            </a:r>
            <a:r>
              <a:rPr lang="en-IE" sz="1500" dirty="0" smtClean="0">
                <a:solidFill>
                  <a:srgbClr val="7030A0"/>
                </a:solidFill>
              </a:rPr>
              <a:t>="</a:t>
            </a:r>
            <a:r>
              <a:rPr lang="en-IE" sz="15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500" u="sng" dirty="0" smtClean="0">
                <a:solidFill>
                  <a:srgbClr val="FF0000"/>
                </a:solidFill>
              </a:rPr>
              <a:t>()</a:t>
            </a:r>
            <a:r>
              <a:rPr lang="en-IE" sz="1500" dirty="0" smtClean="0">
                <a:solidFill>
                  <a:srgbClr val="7030A0"/>
                </a:solidFill>
              </a:rPr>
              <a:t>"&gt;</a:t>
            </a:r>
            <a:r>
              <a:rPr lang="en-IE" sz="1500" dirty="0" smtClean="0"/>
              <a:t>Try it</a:t>
            </a:r>
            <a:r>
              <a:rPr lang="en-IE" sz="1500" dirty="0" smtClean="0">
                <a:solidFill>
                  <a:srgbClr val="7030A0"/>
                </a:solidFill>
              </a:rPr>
              <a:t>&lt;/button&gt;</a:t>
            </a:r>
          </a:p>
          <a:p>
            <a:pPr>
              <a:buNone/>
            </a:pPr>
            <a:endParaRPr lang="en-IE" sz="15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&lt;/body&gt;</a:t>
            </a:r>
          </a:p>
          <a:p>
            <a:pPr>
              <a:buNone/>
            </a:pPr>
            <a:r>
              <a:rPr lang="en-IE" sz="1500" dirty="0" smtClean="0">
                <a:solidFill>
                  <a:srgbClr val="7030A0"/>
                </a:solidFill>
              </a:rPr>
              <a:t>&lt;/html&gt;</a:t>
            </a:r>
            <a:endParaRPr lang="en-IE" sz="1500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1893075" y="3393281"/>
            <a:ext cx="271464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785918" y="3429000"/>
            <a:ext cx="2143140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External </a:t>
            </a:r>
            <a:r>
              <a:rPr lang="en-IE" dirty="0" err="1" smtClean="0"/>
              <a:t>JavaScripts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Scripts can also be placed in external files. External files often contain code to be used by several different web pages. </a:t>
            </a:r>
          </a:p>
          <a:p>
            <a:r>
              <a:rPr lang="en-IE" sz="2400" dirty="0" smtClean="0"/>
              <a:t>External JavaScript files have the file extension .</a:t>
            </a:r>
            <a:r>
              <a:rPr lang="en-IE" sz="2400" dirty="0" err="1" smtClean="0"/>
              <a:t>js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To use an external script, point to the .</a:t>
            </a:r>
            <a:r>
              <a:rPr lang="en-IE" sz="2400" dirty="0" err="1" smtClean="0"/>
              <a:t>js</a:t>
            </a:r>
            <a:r>
              <a:rPr lang="en-IE" sz="2400" dirty="0" smtClean="0"/>
              <a:t> file in the "</a:t>
            </a:r>
            <a:r>
              <a:rPr lang="en-IE" sz="2400" dirty="0" err="1" smtClean="0"/>
              <a:t>src</a:t>
            </a:r>
            <a:r>
              <a:rPr lang="en-IE" sz="2400" dirty="0" smtClean="0"/>
              <a:t>" attribute of the </a:t>
            </a:r>
            <a:r>
              <a:rPr lang="en-IE" sz="2400" dirty="0" smtClean="0">
                <a:solidFill>
                  <a:srgbClr val="7030A0"/>
                </a:solidFill>
              </a:rPr>
              <a:t>&lt;script&gt; </a:t>
            </a:r>
            <a:r>
              <a:rPr lang="en-IE" sz="2400" dirty="0" smtClean="0"/>
              <a:t>tag:</a:t>
            </a:r>
          </a:p>
          <a:p>
            <a:pPr>
              <a:buNone/>
            </a:pPr>
            <a:endParaRPr lang="en-IE" sz="2000" dirty="0" smtClean="0"/>
          </a:p>
          <a:p>
            <a:pPr lvl="1">
              <a:buNone/>
            </a:pPr>
            <a:r>
              <a:rPr lang="en-IE" sz="1600" dirty="0" smtClean="0"/>
              <a:t>	</a:t>
            </a:r>
            <a:r>
              <a:rPr lang="en-IE" sz="2400" dirty="0" smtClean="0">
                <a:solidFill>
                  <a:srgbClr val="7030A0"/>
                </a:solidFill>
              </a:rPr>
              <a:t>&lt;!DOCTYPE html&gt;</a:t>
            </a:r>
            <a:br>
              <a:rPr lang="en-IE" sz="2400" dirty="0" smtClean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&lt;html&gt;</a:t>
            </a:r>
            <a:br>
              <a:rPr lang="en-IE" sz="2400" dirty="0" smtClean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&lt;body&gt;</a:t>
            </a:r>
            <a:br>
              <a:rPr lang="en-IE" sz="2400" dirty="0" smtClean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FF0000"/>
                </a:solidFill>
              </a:rPr>
              <a:t>&lt;script </a:t>
            </a:r>
            <a:r>
              <a:rPr lang="en-IE" sz="2400" dirty="0" err="1" smtClean="0">
                <a:solidFill>
                  <a:srgbClr val="FF0000"/>
                </a:solidFill>
              </a:rPr>
              <a:t>src</a:t>
            </a:r>
            <a:r>
              <a:rPr lang="en-IE" sz="2400" dirty="0" smtClean="0">
                <a:solidFill>
                  <a:srgbClr val="FF0000"/>
                </a:solidFill>
              </a:rPr>
              <a:t>="myScript.js"&gt;&lt;/script&gt;</a:t>
            </a:r>
            <a:r>
              <a:rPr lang="en-IE" sz="2400" dirty="0" smtClean="0">
                <a:solidFill>
                  <a:srgbClr val="7030A0"/>
                </a:solidFill>
              </a:rPr>
              <a:t/>
            </a:r>
            <a:br>
              <a:rPr lang="en-IE" sz="2400" dirty="0" smtClean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&lt;/body&gt;</a:t>
            </a:r>
            <a:br>
              <a:rPr lang="en-IE" sz="2400" dirty="0" smtClean="0">
                <a:solidFill>
                  <a:srgbClr val="7030A0"/>
                </a:solidFill>
              </a:rPr>
            </a:br>
            <a:r>
              <a:rPr lang="en-IE" sz="2400" dirty="0" smtClean="0">
                <a:solidFill>
                  <a:srgbClr val="7030A0"/>
                </a:solidFill>
              </a:rPr>
              <a:t>&lt;/html&gt;</a:t>
            </a:r>
            <a:endParaRPr lang="en-IE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Comments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Single-Line:</a:t>
            </a:r>
          </a:p>
          <a:p>
            <a:endParaRPr lang="en-IE" sz="2400" dirty="0" smtClean="0"/>
          </a:p>
          <a:p>
            <a:pPr lvl="1">
              <a:buNone/>
            </a:pPr>
            <a:r>
              <a:rPr lang="en-IE" sz="2000" dirty="0" smtClean="0"/>
              <a:t>	</a:t>
            </a:r>
            <a:r>
              <a:rPr lang="en-IE" sz="1800" dirty="0" smtClean="0"/>
              <a:t>// Write to a heading:</a:t>
            </a:r>
            <a:br>
              <a:rPr lang="en-IE" sz="1800" dirty="0" smtClean="0"/>
            </a:br>
            <a:r>
              <a:rPr lang="en-IE" sz="1800" dirty="0" err="1" smtClean="0"/>
              <a:t>document.getElementById</a:t>
            </a:r>
            <a:r>
              <a:rPr lang="en-IE" sz="1800" dirty="0" smtClean="0"/>
              <a:t>("myH1").</a:t>
            </a:r>
            <a:r>
              <a:rPr lang="en-IE" sz="1800" dirty="0" err="1" smtClean="0"/>
              <a:t>innerHTML</a:t>
            </a:r>
            <a:r>
              <a:rPr lang="en-IE" sz="1800" dirty="0" smtClean="0"/>
              <a:t>="Welcome to my Homepage";</a:t>
            </a:r>
            <a:br>
              <a:rPr lang="en-IE" sz="1800" dirty="0" smtClean="0"/>
            </a:br>
            <a:r>
              <a:rPr lang="en-IE" sz="1800" dirty="0" smtClean="0"/>
              <a:t>// Write to a paragraph:</a:t>
            </a:r>
            <a:br>
              <a:rPr lang="en-IE" sz="1800" dirty="0" smtClean="0"/>
            </a:br>
            <a:r>
              <a:rPr lang="en-IE" sz="1800" dirty="0" err="1" smtClean="0"/>
              <a:t>document.getElementById</a:t>
            </a:r>
            <a:r>
              <a:rPr lang="en-IE" sz="1800" dirty="0" smtClean="0"/>
              <a:t>("</a:t>
            </a:r>
            <a:r>
              <a:rPr lang="en-IE" sz="1800" dirty="0" err="1" smtClean="0"/>
              <a:t>myP</a:t>
            </a:r>
            <a:r>
              <a:rPr lang="en-IE" sz="1800" dirty="0" smtClean="0"/>
              <a:t>").</a:t>
            </a:r>
            <a:r>
              <a:rPr lang="en-IE" sz="1800" dirty="0" err="1" smtClean="0"/>
              <a:t>innerHTML</a:t>
            </a:r>
            <a:r>
              <a:rPr lang="en-IE" sz="1800" dirty="0" smtClean="0"/>
              <a:t>="This is my first paragraph.";</a:t>
            </a:r>
          </a:p>
          <a:p>
            <a:pPr lvl="1">
              <a:buNone/>
            </a:pPr>
            <a:endParaRPr lang="en-IE" sz="1800" dirty="0" smtClean="0"/>
          </a:p>
          <a:p>
            <a:r>
              <a:rPr lang="en-IE" sz="2200" dirty="0" smtClean="0"/>
              <a:t>Multi-Line: </a:t>
            </a:r>
          </a:p>
          <a:p>
            <a:pPr lvl="1">
              <a:buNone/>
            </a:pPr>
            <a:r>
              <a:rPr lang="en-IE" sz="2000" dirty="0" smtClean="0"/>
              <a:t>	</a:t>
            </a:r>
            <a:r>
              <a:rPr lang="en-IE" sz="1800" dirty="0" smtClean="0"/>
              <a:t>/*</a:t>
            </a:r>
            <a:br>
              <a:rPr lang="en-IE" sz="1800" dirty="0" smtClean="0"/>
            </a:br>
            <a:r>
              <a:rPr lang="en-IE" sz="1800" dirty="0" smtClean="0"/>
              <a:t>The code below will write</a:t>
            </a:r>
            <a:br>
              <a:rPr lang="en-IE" sz="1800" dirty="0" smtClean="0"/>
            </a:br>
            <a:r>
              <a:rPr lang="en-IE" sz="1800" dirty="0" smtClean="0"/>
              <a:t>to a heading and to a paragraph,</a:t>
            </a:r>
            <a:br>
              <a:rPr lang="en-IE" sz="1800" dirty="0" smtClean="0"/>
            </a:br>
            <a:r>
              <a:rPr lang="en-IE" sz="1800" dirty="0" smtClean="0"/>
              <a:t>and will represent the start of</a:t>
            </a:r>
            <a:br>
              <a:rPr lang="en-IE" sz="1800" dirty="0" smtClean="0"/>
            </a:br>
            <a:r>
              <a:rPr lang="en-IE" sz="1800" dirty="0" smtClean="0"/>
              <a:t>my homepage:</a:t>
            </a:r>
            <a:br>
              <a:rPr lang="en-IE" sz="1800" dirty="0" smtClean="0"/>
            </a:br>
            <a:r>
              <a:rPr lang="en-IE" sz="1800" dirty="0" smtClean="0"/>
              <a:t>*/</a:t>
            </a:r>
            <a:br>
              <a:rPr lang="en-IE" sz="1800" dirty="0" smtClean="0"/>
            </a:br>
            <a:r>
              <a:rPr lang="en-IE" sz="1800" dirty="0" err="1" smtClean="0"/>
              <a:t>document.getElementById</a:t>
            </a:r>
            <a:r>
              <a:rPr lang="en-IE" sz="1800" dirty="0" smtClean="0"/>
              <a:t>("myH1").</a:t>
            </a:r>
            <a:r>
              <a:rPr lang="en-IE" sz="1800" dirty="0" err="1" smtClean="0"/>
              <a:t>innerHTML</a:t>
            </a:r>
            <a:r>
              <a:rPr lang="en-IE" sz="1800" dirty="0" smtClean="0"/>
              <a:t>="Welcome to my Homepage";</a:t>
            </a:r>
            <a:br>
              <a:rPr lang="en-IE" sz="1800" dirty="0" smtClean="0"/>
            </a:br>
            <a:r>
              <a:rPr lang="en-IE" sz="1800" dirty="0" err="1" smtClean="0"/>
              <a:t>document.getElementById</a:t>
            </a:r>
            <a:r>
              <a:rPr lang="en-IE" sz="1800" dirty="0" smtClean="0"/>
              <a:t>("</a:t>
            </a:r>
            <a:r>
              <a:rPr lang="en-IE" sz="1800" dirty="0" err="1" smtClean="0"/>
              <a:t>myP</a:t>
            </a:r>
            <a:r>
              <a:rPr lang="en-IE" sz="1800" dirty="0" smtClean="0"/>
              <a:t>").</a:t>
            </a:r>
            <a:r>
              <a:rPr lang="en-IE" sz="1800" dirty="0" err="1" smtClean="0"/>
              <a:t>innerHTML</a:t>
            </a:r>
            <a:r>
              <a:rPr lang="en-IE" sz="1800" dirty="0" smtClean="0"/>
              <a:t>="This is my first paragraph."; </a:t>
            </a:r>
            <a:endParaRPr lang="en-I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You declare JavaScript variables with the </a:t>
            </a:r>
            <a:r>
              <a:rPr lang="en-IE" sz="2400" b="1" dirty="0" err="1" smtClean="0"/>
              <a:t>var</a:t>
            </a:r>
            <a:r>
              <a:rPr lang="en-IE" sz="2400" dirty="0" smtClean="0"/>
              <a:t> keyword:</a:t>
            </a:r>
          </a:p>
          <a:p>
            <a:pPr lvl="2">
              <a:buNone/>
            </a:pPr>
            <a:endParaRPr lang="en-IE" sz="1800" dirty="0" smtClean="0"/>
          </a:p>
          <a:p>
            <a:pPr lvl="2">
              <a:buNone/>
            </a:pPr>
            <a:r>
              <a:rPr lang="en-IE" sz="1800" dirty="0" err="1" smtClean="0"/>
              <a:t>var</a:t>
            </a:r>
            <a:r>
              <a:rPr lang="en-IE" sz="1800" dirty="0" smtClean="0"/>
              <a:t> </a:t>
            </a:r>
            <a:r>
              <a:rPr lang="en-IE" sz="1800" dirty="0" err="1" smtClean="0"/>
              <a:t>carname</a:t>
            </a:r>
            <a:r>
              <a:rPr lang="en-IE" sz="1800" dirty="0" smtClean="0"/>
              <a:t>="Volvo";</a:t>
            </a:r>
          </a:p>
          <a:p>
            <a:pPr lvl="2">
              <a:buNone/>
            </a:pPr>
            <a:endParaRPr lang="en-IE" sz="1800" b="1" dirty="0" smtClean="0"/>
          </a:p>
          <a:p>
            <a:r>
              <a:rPr lang="en-IE" sz="2400" dirty="0" smtClean="0"/>
              <a:t>Unlike more strict programming languages JavaScript doesn’t force you to declare the type of variable when you define it.</a:t>
            </a:r>
          </a:p>
          <a:p>
            <a:r>
              <a:rPr lang="en-IE" sz="2400" dirty="0" smtClean="0"/>
              <a:t>You can declare many variables in one statement. Just start the statement with </a:t>
            </a:r>
            <a:r>
              <a:rPr lang="en-IE" sz="2400" b="1" dirty="0" err="1" smtClean="0"/>
              <a:t>var</a:t>
            </a:r>
            <a:r>
              <a:rPr lang="en-IE" sz="2400" dirty="0" smtClean="0"/>
              <a:t> and separate the variables by comma:</a:t>
            </a:r>
          </a:p>
          <a:p>
            <a:endParaRPr lang="en-IE" sz="2800" dirty="0" smtClean="0"/>
          </a:p>
          <a:p>
            <a:pPr lvl="2">
              <a:buNone/>
            </a:pPr>
            <a:r>
              <a:rPr lang="en-IE" sz="1800" dirty="0" err="1" smtClean="0"/>
              <a:t>var</a:t>
            </a:r>
            <a:r>
              <a:rPr lang="en-IE" sz="1800" dirty="0" smtClean="0"/>
              <a:t> </a:t>
            </a:r>
            <a:r>
              <a:rPr lang="en-IE" sz="1800" dirty="0" err="1" smtClean="0"/>
              <a:t>lastname</a:t>
            </a:r>
            <a:r>
              <a:rPr lang="en-IE" sz="1800" dirty="0" smtClean="0"/>
              <a:t>="Doe", age=30, job="carpenter"; </a:t>
            </a:r>
          </a:p>
          <a:p>
            <a:endParaRPr lang="en-IE" sz="2600" b="1" dirty="0" smtClean="0"/>
          </a:p>
          <a:p>
            <a:r>
              <a:rPr lang="en-IE" sz="2400" dirty="0" smtClean="0"/>
              <a:t>Variable declared without a value will have the value </a:t>
            </a:r>
            <a:r>
              <a:rPr lang="en-IE" sz="2400" b="1" dirty="0" smtClean="0"/>
              <a:t>undefined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If you re-declare a JavaScript variable, it will not lose its value.</a:t>
            </a:r>
          </a:p>
          <a:p>
            <a:endParaRPr lang="en-I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Data Types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JavaScript has dynamic types. This means that the same variable can be used as different types: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x;               // Now x is undefined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x = 5;           // Now x is a Number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x = "John";      // Now x is a String</a:t>
            </a:r>
          </a:p>
          <a:p>
            <a:pPr lvl="2">
              <a:buNone/>
            </a:pPr>
            <a:endParaRPr lang="en-IE" sz="1800" b="1" dirty="0" smtClean="0"/>
          </a:p>
          <a:p>
            <a:r>
              <a:rPr lang="en-IE" sz="2600" dirty="0" smtClean="0"/>
              <a:t>Variables may contain values of the following types:</a:t>
            </a:r>
            <a:r>
              <a:rPr lang="en-IE" sz="2600" dirty="0"/>
              <a:t> </a:t>
            </a: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Number, String, Boolean,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Numbers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JavaScript has only one type of </a:t>
            </a:r>
            <a:r>
              <a:rPr lang="en-IE" sz="2400" dirty="0" smtClean="0"/>
              <a:t>number. </a:t>
            </a:r>
            <a:r>
              <a:rPr lang="en-IE" sz="2400" dirty="0" smtClean="0"/>
              <a:t>Numbers can be written with, or without decimals: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x1=34.00;      // Written with decimals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x2=34;         // Written without decimals</a:t>
            </a:r>
          </a:p>
          <a:p>
            <a:pPr>
              <a:buNone/>
            </a:pPr>
            <a:endParaRPr lang="en-IE" sz="2600" dirty="0" smtClean="0"/>
          </a:p>
          <a:p>
            <a:r>
              <a:rPr lang="en-IE" sz="2400" dirty="0" smtClean="0"/>
              <a:t>Extra large or extra small numbers can be written with scientific (exponential) notation: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6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y=123e5;      // 12300000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z=123e-5;     // 0.00123</a:t>
            </a:r>
            <a:endParaRPr lang="en-I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Strings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A string can be any text inside quotes. You can use single or double quotes: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800" dirty="0" smtClean="0"/>
              <a:t>	</a:t>
            </a:r>
            <a:r>
              <a:rPr lang="pt-BR" sz="1800" dirty="0" smtClean="0"/>
              <a:t>var carname="Volvo XC60";</a:t>
            </a:r>
            <a:br>
              <a:rPr lang="pt-BR" sz="1800" dirty="0" smtClean="0"/>
            </a:br>
            <a:r>
              <a:rPr lang="pt-BR" sz="1800" dirty="0" smtClean="0"/>
              <a:t>var carname='Volvo XC60';</a:t>
            </a:r>
            <a:endParaRPr lang="en-IE" sz="1800" dirty="0" smtClean="0"/>
          </a:p>
          <a:p>
            <a:pPr>
              <a:buNone/>
            </a:pPr>
            <a:endParaRPr lang="en-IE" sz="2600" dirty="0" smtClean="0"/>
          </a:p>
          <a:p>
            <a:r>
              <a:rPr lang="en-IE" sz="2400" dirty="0" smtClean="0"/>
              <a:t>You can use quotes inside a string, as long as they don't match the quotes surrounding the string: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6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answer="It's alright";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answer="He is called 'Johnny'";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answer='He is called "Johnny"';</a:t>
            </a:r>
            <a:endParaRPr lang="en-I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Boolean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357430"/>
            <a:ext cx="8786874" cy="435771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Booleans can only have two values: true or false.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var</a:t>
            </a:r>
            <a:r>
              <a:rPr lang="en-IE" sz="1800" dirty="0" smtClean="0"/>
              <a:t> x=true;</a:t>
            </a:r>
            <a:br>
              <a:rPr lang="en-IE" sz="1800" dirty="0" smtClean="0"/>
            </a:br>
            <a:r>
              <a:rPr lang="en-IE" sz="1800" dirty="0" err="1" smtClean="0"/>
              <a:t>var</a:t>
            </a:r>
            <a:r>
              <a:rPr lang="en-IE" sz="1800" dirty="0" smtClean="0"/>
              <a:t> y=false;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Undefined and Null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786874" cy="4857784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Undefined</a:t>
            </a:r>
            <a:r>
              <a:rPr lang="en-IE" sz="2400" dirty="0" smtClean="0"/>
              <a:t> is the value of a variable with no value. </a:t>
            </a:r>
          </a:p>
          <a:p>
            <a:r>
              <a:rPr lang="en-IE" sz="2400" dirty="0" smtClean="0"/>
              <a:t>Variables can be emptied by setting the value to </a:t>
            </a:r>
            <a:r>
              <a:rPr lang="en-IE" sz="2400" b="1" dirty="0" smtClean="0"/>
              <a:t>null</a:t>
            </a:r>
            <a:r>
              <a:rPr lang="en-IE" sz="2400" dirty="0" smtClean="0"/>
              <a:t>;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800" dirty="0" smtClean="0"/>
              <a:t>	 cars=null; </a:t>
            </a:r>
            <a:br>
              <a:rPr lang="en-IE" sz="1800" dirty="0" smtClean="0"/>
            </a:br>
            <a:endParaRPr lang="en-I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What is JavaScript?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JavaScript is a </a:t>
            </a:r>
            <a:r>
              <a:rPr lang="en-IE" sz="2400" b="1" dirty="0" smtClean="0"/>
              <a:t>dynamic</a:t>
            </a:r>
            <a:r>
              <a:rPr lang="en-IE" sz="2400" dirty="0" smtClean="0"/>
              <a:t> computer programming language.</a:t>
            </a:r>
          </a:p>
          <a:p>
            <a:pPr lvl="1"/>
            <a:r>
              <a:rPr lang="en-IE" sz="2000" dirty="0" smtClean="0"/>
              <a:t>Dynamic programming language is a class of high-level programming languages which, at runtime, execute many common programming </a:t>
            </a:r>
            <a:r>
              <a:rPr lang="en-IE" sz="2000" dirty="0" err="1" smtClean="0"/>
              <a:t>behaviors</a:t>
            </a:r>
            <a:r>
              <a:rPr lang="en-IE" sz="2000" dirty="0" smtClean="0"/>
              <a:t> that static programming languages perform during compilation. </a:t>
            </a:r>
          </a:p>
          <a:p>
            <a:pPr lvl="1"/>
            <a:r>
              <a:rPr lang="en-IE" sz="2000" dirty="0" smtClean="0"/>
              <a:t>Dynamic languages can be (but not always) frequently referred to as "scripting languages“.</a:t>
            </a:r>
          </a:p>
          <a:p>
            <a:r>
              <a:rPr lang="en-IE" sz="2400" dirty="0" smtClean="0"/>
              <a:t>Executed </a:t>
            </a:r>
            <a:r>
              <a:rPr lang="en-IE" sz="2400" b="1" dirty="0" smtClean="0"/>
              <a:t>client-side</a:t>
            </a:r>
            <a:r>
              <a:rPr lang="en-IE" sz="2400" dirty="0" smtClean="0"/>
              <a:t>, by the user's web browser.</a:t>
            </a:r>
          </a:p>
          <a:p>
            <a:pPr lvl="1"/>
            <a:r>
              <a:rPr lang="en-IE" sz="2000" dirty="0" smtClean="0"/>
              <a:t>As opposed to server-side (on the web server).</a:t>
            </a:r>
          </a:p>
          <a:p>
            <a:r>
              <a:rPr lang="en-IE" sz="2400" dirty="0" smtClean="0"/>
              <a:t>Like many dynamic languages JavaScript is </a:t>
            </a:r>
            <a:r>
              <a:rPr lang="en-IE" sz="2400" b="1" dirty="0" smtClean="0"/>
              <a:t>dynamically typed</a:t>
            </a:r>
            <a:r>
              <a:rPr lang="en-IE" sz="2400" dirty="0" smtClean="0"/>
              <a:t>.</a:t>
            </a:r>
          </a:p>
          <a:p>
            <a:pPr lvl="1"/>
            <a:r>
              <a:rPr lang="en-IE" sz="2000" dirty="0" smtClean="0"/>
              <a:t>Duck Typing. It means that rather than checking a tag to see whether a value has the correct general type to be used in some way, the runtime system merely checks that it supports all of the operations performed on it.</a:t>
            </a:r>
          </a:p>
          <a:p>
            <a:r>
              <a:rPr lang="en-IE" sz="2400" dirty="0" smtClean="0"/>
              <a:t>JavaScript is </a:t>
            </a:r>
            <a:r>
              <a:rPr lang="en-IE" sz="2400" b="1" dirty="0" err="1" smtClean="0"/>
              <a:t>untyped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JavaScript is </a:t>
            </a:r>
            <a:r>
              <a:rPr lang="en-IE" sz="2400" b="1" dirty="0" smtClean="0"/>
              <a:t>not</a:t>
            </a:r>
            <a:r>
              <a:rPr lang="en-IE" sz="2400" dirty="0" smtClean="0"/>
              <a:t> part of the Java platform. </a:t>
            </a:r>
          </a:p>
          <a:p>
            <a:pPr lvl="1"/>
            <a:r>
              <a:rPr lang="en-IE" sz="2000" dirty="0" smtClean="0"/>
              <a:t>They were created by completely different people and are not directly related.</a:t>
            </a: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Functions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15436" cy="5572164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 smtClean="0"/>
              <a:t>A function is a block of code that will be executed when "someone" calls it.</a:t>
            </a:r>
          </a:p>
          <a:p>
            <a:r>
              <a:rPr lang="en-IE" sz="2400" dirty="0" smtClean="0"/>
              <a:t>A function is written as a code block (inside curly { } braces), preceded by the </a:t>
            </a:r>
            <a:r>
              <a:rPr lang="en-IE" sz="2400" b="1" dirty="0" smtClean="0"/>
              <a:t>function</a:t>
            </a:r>
            <a:r>
              <a:rPr lang="en-IE" sz="2400" dirty="0" smtClean="0"/>
              <a:t> keyword.</a:t>
            </a:r>
          </a:p>
          <a:p>
            <a:r>
              <a:rPr lang="en-IE" sz="2400" dirty="0" smtClean="0"/>
              <a:t>If you assign a value to a variable that has not yet been declared, the variable will automatically be declared as a </a:t>
            </a:r>
            <a:r>
              <a:rPr lang="en-IE" sz="2400" b="1" dirty="0" smtClean="0"/>
              <a:t>GLOBAL</a:t>
            </a:r>
            <a:r>
              <a:rPr lang="en-IE" sz="2400" dirty="0" smtClean="0"/>
              <a:t> variable.</a:t>
            </a:r>
          </a:p>
          <a:p>
            <a:pPr lvl="1"/>
            <a:endParaRPr lang="en-IE" sz="1400" dirty="0" smtClean="0"/>
          </a:p>
          <a:p>
            <a:pPr lvl="1">
              <a:buNone/>
            </a:pPr>
            <a:r>
              <a:rPr lang="en-IE" sz="1700" dirty="0" smtClean="0">
                <a:solidFill>
                  <a:srgbClr val="7030A0"/>
                </a:solidFill>
              </a:rPr>
              <a:t>	</a:t>
            </a:r>
            <a:r>
              <a:rPr lang="en-IE" sz="1900" dirty="0" smtClean="0">
                <a:solidFill>
                  <a:srgbClr val="7030A0"/>
                </a:solidFill>
              </a:rPr>
              <a:t>&lt;!DOCTYPE html&gt;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&lt;html&gt;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&lt;head&gt;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&lt;script&gt;</a:t>
            </a:r>
            <a:r>
              <a:rPr lang="en-IE" sz="1900" dirty="0" smtClean="0"/>
              <a:t/>
            </a:r>
            <a:br>
              <a:rPr lang="en-IE" sz="1900" dirty="0" smtClean="0"/>
            </a:br>
            <a:r>
              <a:rPr lang="en-IE" sz="1900" dirty="0" smtClean="0"/>
              <a:t>function </a:t>
            </a:r>
            <a:r>
              <a:rPr lang="en-IE" sz="19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900" u="sng" dirty="0" smtClean="0">
                <a:solidFill>
                  <a:srgbClr val="FF0000"/>
                </a:solidFill>
              </a:rPr>
              <a:t>()</a:t>
            </a:r>
            <a:r>
              <a:rPr lang="en-IE" sz="1900" dirty="0" smtClean="0"/>
              <a:t/>
            </a:r>
            <a:br>
              <a:rPr lang="en-IE" sz="1900" dirty="0" smtClean="0"/>
            </a:br>
            <a:r>
              <a:rPr lang="en-IE" sz="1900" dirty="0" smtClean="0"/>
              <a:t>{</a:t>
            </a:r>
            <a:br>
              <a:rPr lang="en-IE" sz="1900" dirty="0" smtClean="0"/>
            </a:br>
            <a:r>
              <a:rPr lang="en-IE" sz="1900" dirty="0" smtClean="0"/>
              <a:t>alert("Hello World!");</a:t>
            </a:r>
            <a:br>
              <a:rPr lang="en-IE" sz="1900" dirty="0" smtClean="0"/>
            </a:br>
            <a:r>
              <a:rPr lang="en-IE" sz="1900" dirty="0" smtClean="0"/>
              <a:t>}</a:t>
            </a:r>
            <a:br>
              <a:rPr lang="en-IE" sz="1900" dirty="0" smtClean="0"/>
            </a:br>
            <a:r>
              <a:rPr lang="en-IE" sz="1900" dirty="0" smtClean="0">
                <a:solidFill>
                  <a:srgbClr val="7030A0"/>
                </a:solidFill>
              </a:rPr>
              <a:t>&lt;/script&gt;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&lt;/head&gt;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/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&lt;body&gt;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&lt;button </a:t>
            </a:r>
            <a:r>
              <a:rPr lang="en-IE" sz="1900" dirty="0" err="1" smtClean="0">
                <a:solidFill>
                  <a:srgbClr val="7030A0"/>
                </a:solidFill>
              </a:rPr>
              <a:t>onclick</a:t>
            </a:r>
            <a:r>
              <a:rPr lang="en-IE" sz="1900" dirty="0" smtClean="0">
                <a:solidFill>
                  <a:srgbClr val="7030A0"/>
                </a:solidFill>
              </a:rPr>
              <a:t>="</a:t>
            </a:r>
            <a:r>
              <a:rPr lang="en-IE" sz="1900" u="sng" dirty="0" err="1" smtClean="0">
                <a:solidFill>
                  <a:srgbClr val="7030A0"/>
                </a:solidFill>
              </a:rPr>
              <a:t>myFunction</a:t>
            </a:r>
            <a:r>
              <a:rPr lang="en-IE" sz="1900" u="sng" dirty="0" smtClean="0">
                <a:solidFill>
                  <a:srgbClr val="7030A0"/>
                </a:solidFill>
              </a:rPr>
              <a:t>()</a:t>
            </a:r>
            <a:r>
              <a:rPr lang="en-IE" sz="1900" dirty="0" smtClean="0">
                <a:solidFill>
                  <a:srgbClr val="7030A0"/>
                </a:solidFill>
              </a:rPr>
              <a:t>"&gt;</a:t>
            </a:r>
            <a:r>
              <a:rPr lang="en-IE" sz="1900" dirty="0" smtClean="0"/>
              <a:t>Try it</a:t>
            </a:r>
            <a:r>
              <a:rPr lang="en-IE" sz="1900" dirty="0" smtClean="0">
                <a:solidFill>
                  <a:srgbClr val="7030A0"/>
                </a:solidFill>
              </a:rPr>
              <a:t>&lt;/button&gt;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&lt;/body&gt;</a:t>
            </a:r>
            <a:br>
              <a:rPr lang="en-IE" sz="1900" dirty="0" smtClean="0">
                <a:solidFill>
                  <a:srgbClr val="7030A0"/>
                </a:solidFill>
              </a:rPr>
            </a:br>
            <a:r>
              <a:rPr lang="en-IE" sz="1900" dirty="0" smtClean="0">
                <a:solidFill>
                  <a:srgbClr val="7030A0"/>
                </a:solidFill>
              </a:rPr>
              <a:t>&lt;/html&gt;</a:t>
            </a:r>
            <a:r>
              <a:rPr lang="en-IE" sz="1400" dirty="0" smtClean="0"/>
              <a:t/>
            </a:r>
            <a:br>
              <a:rPr lang="en-IE" sz="1400" dirty="0" smtClean="0"/>
            </a:br>
            <a:endParaRPr lang="en-I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Calling a Function with Arguments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 smtClean="0"/>
              <a:t>A function in JavaScript is always pass by value, but for objects the value of the variable is a reference.</a:t>
            </a:r>
          </a:p>
          <a:p>
            <a:pPr>
              <a:buNone/>
            </a:pPr>
            <a:endParaRPr lang="en-IE" sz="2400" dirty="0" smtClean="0"/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&lt;!DOCTYPE html&gt;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&lt;html&gt;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&lt;body&gt;</a:t>
            </a:r>
          </a:p>
          <a:p>
            <a:pPr lvl="2">
              <a:buNone/>
            </a:pPr>
            <a:endParaRPr lang="en-IE" sz="1600" dirty="0" smtClean="0"/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&lt;p&gt;</a:t>
            </a:r>
            <a:r>
              <a:rPr lang="en-IE" sz="1600" dirty="0" smtClean="0"/>
              <a:t>Click one of the buttons to call a function with arguments</a:t>
            </a:r>
            <a:r>
              <a:rPr lang="en-IE" sz="1600" dirty="0" smtClean="0">
                <a:solidFill>
                  <a:srgbClr val="7030A0"/>
                </a:solidFill>
              </a:rPr>
              <a:t>&lt;/p&gt;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&lt;button </a:t>
            </a:r>
            <a:r>
              <a:rPr lang="en-IE" sz="1600" dirty="0" err="1" smtClean="0">
                <a:solidFill>
                  <a:srgbClr val="7030A0"/>
                </a:solidFill>
              </a:rPr>
              <a:t>onclick</a:t>
            </a:r>
            <a:r>
              <a:rPr lang="en-IE" sz="1600" dirty="0" smtClean="0">
                <a:solidFill>
                  <a:srgbClr val="7030A0"/>
                </a:solidFill>
              </a:rPr>
              <a:t>="</a:t>
            </a:r>
            <a:r>
              <a:rPr lang="en-IE" sz="16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600" u="sng" dirty="0" smtClean="0">
                <a:solidFill>
                  <a:srgbClr val="FF0000"/>
                </a:solidFill>
              </a:rPr>
              <a:t>('</a:t>
            </a:r>
            <a:r>
              <a:rPr lang="en-IE" sz="1600" u="sng" dirty="0" err="1" smtClean="0">
                <a:solidFill>
                  <a:srgbClr val="FF0000"/>
                </a:solidFill>
              </a:rPr>
              <a:t>Bob','Builder</a:t>
            </a:r>
            <a:r>
              <a:rPr lang="en-IE" sz="1600" u="sng" dirty="0" smtClean="0">
                <a:solidFill>
                  <a:srgbClr val="FF0000"/>
                </a:solidFill>
              </a:rPr>
              <a:t>')</a:t>
            </a:r>
            <a:r>
              <a:rPr lang="en-IE" sz="1600" dirty="0" smtClean="0">
                <a:solidFill>
                  <a:srgbClr val="7030A0"/>
                </a:solidFill>
              </a:rPr>
              <a:t>"&gt;</a:t>
            </a:r>
            <a:r>
              <a:rPr lang="en-IE" sz="1600" dirty="0" smtClean="0"/>
              <a:t>Click for Bob</a:t>
            </a:r>
            <a:r>
              <a:rPr lang="en-IE" sz="1600" dirty="0" smtClean="0">
                <a:solidFill>
                  <a:srgbClr val="7030A0"/>
                </a:solidFill>
              </a:rPr>
              <a:t>&lt;/button&gt;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&lt;script&gt;</a:t>
            </a:r>
          </a:p>
          <a:p>
            <a:pPr lvl="2">
              <a:buNone/>
            </a:pPr>
            <a:r>
              <a:rPr lang="en-IE" sz="1600" dirty="0" smtClean="0"/>
              <a:t>function </a:t>
            </a:r>
            <a:r>
              <a:rPr lang="en-IE" sz="16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600" dirty="0" smtClean="0"/>
              <a:t>(</a:t>
            </a:r>
            <a:r>
              <a:rPr lang="en-IE" sz="1600" dirty="0" err="1" smtClean="0"/>
              <a:t>name,job</a:t>
            </a:r>
            <a:r>
              <a:rPr lang="en-IE" sz="1600" dirty="0" smtClean="0"/>
              <a:t>)</a:t>
            </a:r>
          </a:p>
          <a:p>
            <a:pPr lvl="2">
              <a:buNone/>
            </a:pPr>
            <a:r>
              <a:rPr lang="en-IE" sz="1600" dirty="0" smtClean="0"/>
              <a:t>{</a:t>
            </a:r>
          </a:p>
          <a:p>
            <a:pPr lvl="2">
              <a:buNone/>
            </a:pPr>
            <a:r>
              <a:rPr lang="en-IE" sz="1600" dirty="0" smtClean="0"/>
              <a:t>alert("Welcome " + name + ", the " + job);</a:t>
            </a:r>
          </a:p>
          <a:p>
            <a:pPr lvl="2">
              <a:buNone/>
            </a:pPr>
            <a:r>
              <a:rPr lang="en-IE" sz="1600" dirty="0" smtClean="0"/>
              <a:t>}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&lt;/script&gt;</a:t>
            </a:r>
          </a:p>
          <a:p>
            <a:pPr lvl="2">
              <a:buNone/>
            </a:pPr>
            <a:endParaRPr lang="en-IE" sz="1600" dirty="0" smtClean="0">
              <a:solidFill>
                <a:srgbClr val="7030A0"/>
              </a:solidFill>
            </a:endParaRP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&lt;/body&gt;</a:t>
            </a:r>
          </a:p>
          <a:p>
            <a:pPr lvl="2">
              <a:buNone/>
            </a:pPr>
            <a:r>
              <a:rPr lang="en-IE" sz="1600" dirty="0" smtClean="0">
                <a:solidFill>
                  <a:srgbClr val="7030A0"/>
                </a:solidFill>
              </a:rPr>
              <a:t>&lt;/html&gt;</a:t>
            </a:r>
            <a:endParaRPr lang="en-IE" sz="6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== </a:t>
            </a:r>
            <a:r>
              <a:rPr lang="en-IE" dirty="0" err="1" smtClean="0"/>
              <a:t>vs</a:t>
            </a:r>
            <a:r>
              <a:rPr lang="en-IE" dirty="0" smtClean="0"/>
              <a:t> ===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 fontScale="92500"/>
          </a:bodyPr>
          <a:lstStyle/>
          <a:p>
            <a:r>
              <a:rPr lang="en-IE" sz="2400" b="1" dirty="0" smtClean="0"/>
              <a:t>equality operator ==</a:t>
            </a:r>
            <a:r>
              <a:rPr lang="en-IE" sz="2400" dirty="0" smtClean="0"/>
              <a:t>, the interpreter implicitly tries to convert the values before comparing.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600" dirty="0" smtClean="0"/>
              <a:t>function </a:t>
            </a:r>
            <a:r>
              <a:rPr lang="en-IE" sz="1600" dirty="0" err="1" smtClean="0"/>
              <a:t>myFunction</a:t>
            </a:r>
            <a:r>
              <a:rPr lang="en-IE" sz="1600" dirty="0" smtClean="0"/>
              <a:t>()</a:t>
            </a:r>
          </a:p>
          <a:p>
            <a:pPr lvl="2">
              <a:buNone/>
            </a:pPr>
            <a:r>
              <a:rPr lang="en-IE" sz="1600" dirty="0" smtClean="0"/>
              <a:t>{</a:t>
            </a:r>
          </a:p>
          <a:p>
            <a:pPr lvl="2">
              <a:buNone/>
            </a:pPr>
            <a:r>
              <a:rPr lang="en-IE" sz="1600" dirty="0" err="1" smtClean="0"/>
              <a:t>var</a:t>
            </a:r>
            <a:r>
              <a:rPr lang="en-IE" sz="1600" dirty="0" smtClean="0"/>
              <a:t> x=5;</a:t>
            </a:r>
          </a:p>
          <a:p>
            <a:pPr lvl="2">
              <a:buNone/>
            </a:pPr>
            <a:r>
              <a:rPr lang="en-IE" sz="1600" dirty="0" err="1" smtClean="0"/>
              <a:t>document.getElementById</a:t>
            </a:r>
            <a:r>
              <a:rPr lang="en-IE" sz="1600" dirty="0" smtClean="0"/>
              <a:t>("demo").</a:t>
            </a:r>
            <a:r>
              <a:rPr lang="en-IE" sz="1600" dirty="0" err="1" smtClean="0"/>
              <a:t>innerHTML</a:t>
            </a:r>
            <a:r>
              <a:rPr lang="en-IE" sz="1600" dirty="0" smtClean="0"/>
              <a:t>=x</a:t>
            </a:r>
            <a:r>
              <a:rPr lang="en-IE" sz="1600" dirty="0" smtClean="0">
                <a:solidFill>
                  <a:srgbClr val="FF0000"/>
                </a:solidFill>
              </a:rPr>
              <a:t>==</a:t>
            </a:r>
            <a:r>
              <a:rPr lang="en-IE" sz="1600" dirty="0" smtClean="0"/>
              <a:t>"5"; //returns true</a:t>
            </a:r>
          </a:p>
          <a:p>
            <a:pPr lvl="2">
              <a:buNone/>
            </a:pPr>
            <a:r>
              <a:rPr lang="en-IE" sz="1600" dirty="0" smtClean="0"/>
              <a:t>}</a:t>
            </a:r>
          </a:p>
          <a:p>
            <a:endParaRPr lang="en-IE" sz="2400" dirty="0" smtClean="0"/>
          </a:p>
          <a:p>
            <a:r>
              <a:rPr lang="en-IE" sz="2400" b="1" dirty="0" smtClean="0"/>
              <a:t>identity operator ===</a:t>
            </a:r>
            <a:r>
              <a:rPr lang="en-IE" sz="2400" dirty="0" smtClean="0"/>
              <a:t>, does not convert the values when comparing.</a:t>
            </a:r>
          </a:p>
          <a:p>
            <a:endParaRPr lang="en-IE" sz="2400" dirty="0" smtClean="0"/>
          </a:p>
          <a:p>
            <a:pPr lvl="2">
              <a:buNone/>
            </a:pPr>
            <a:r>
              <a:rPr lang="en-IE" sz="1600" dirty="0" smtClean="0"/>
              <a:t>function </a:t>
            </a:r>
            <a:r>
              <a:rPr lang="en-IE" sz="1600" dirty="0" err="1" smtClean="0"/>
              <a:t>myFunction</a:t>
            </a:r>
            <a:r>
              <a:rPr lang="en-IE" sz="1600" dirty="0" smtClean="0"/>
              <a:t>()</a:t>
            </a:r>
          </a:p>
          <a:p>
            <a:pPr lvl="2">
              <a:buNone/>
            </a:pPr>
            <a:r>
              <a:rPr lang="en-IE" sz="1600" dirty="0" smtClean="0"/>
              <a:t>{</a:t>
            </a:r>
          </a:p>
          <a:p>
            <a:pPr lvl="2">
              <a:buNone/>
            </a:pPr>
            <a:r>
              <a:rPr lang="en-IE" sz="1600" dirty="0" err="1" smtClean="0"/>
              <a:t>var</a:t>
            </a:r>
            <a:r>
              <a:rPr lang="en-IE" sz="1600" dirty="0" smtClean="0"/>
              <a:t> x=5;</a:t>
            </a:r>
          </a:p>
          <a:p>
            <a:pPr lvl="2">
              <a:buNone/>
            </a:pPr>
            <a:r>
              <a:rPr lang="en-IE" sz="1600" dirty="0" err="1" smtClean="0"/>
              <a:t>document.getElementById</a:t>
            </a:r>
            <a:r>
              <a:rPr lang="en-IE" sz="1600" dirty="0" smtClean="0"/>
              <a:t>("demo").</a:t>
            </a:r>
            <a:r>
              <a:rPr lang="en-IE" sz="1600" dirty="0" err="1" smtClean="0"/>
              <a:t>innerHTML</a:t>
            </a:r>
            <a:r>
              <a:rPr lang="en-IE" sz="1600" dirty="0" smtClean="0"/>
              <a:t>=x</a:t>
            </a:r>
            <a:r>
              <a:rPr lang="en-IE" sz="1600" dirty="0" smtClean="0">
                <a:solidFill>
                  <a:srgbClr val="FF0000"/>
                </a:solidFill>
              </a:rPr>
              <a:t>===</a:t>
            </a:r>
            <a:r>
              <a:rPr lang="en-IE" sz="1600" dirty="0" smtClean="0"/>
              <a:t>"5"; //returns false</a:t>
            </a:r>
          </a:p>
          <a:p>
            <a:pPr lvl="2">
              <a:buNone/>
            </a:pPr>
            <a:r>
              <a:rPr lang="en-IE" sz="1600" dirty="0" smtClean="0"/>
              <a:t>}</a:t>
            </a:r>
          </a:p>
          <a:p>
            <a:endParaRPr lang="en-IE" sz="24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Use in web pages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000" dirty="0" smtClean="0"/>
              <a:t>Loading new page content or submitting data to the </a:t>
            </a:r>
            <a:r>
              <a:rPr lang="en-IE" sz="2000" dirty="0" smtClean="0"/>
              <a:t>(</a:t>
            </a:r>
            <a:r>
              <a:rPr lang="en-IE" sz="2000" dirty="0" smtClean="0"/>
              <a:t>for example, a social network might allow the user to post status updates without leaving the page).</a:t>
            </a:r>
          </a:p>
          <a:p>
            <a:r>
              <a:rPr lang="en-IE" sz="2000" dirty="0" smtClean="0"/>
              <a:t>Animation of page elements, fading them in and out, resizing them, moving them, etc.</a:t>
            </a:r>
          </a:p>
          <a:p>
            <a:r>
              <a:rPr lang="en-IE" sz="2000" dirty="0" smtClean="0"/>
              <a:t>Interactive content, for example games, and playing audio and video.</a:t>
            </a:r>
          </a:p>
          <a:p>
            <a:r>
              <a:rPr lang="en-IE" sz="2000" dirty="0" smtClean="0"/>
              <a:t>Validating input values of a web form to make sure that they are acceptable before being submitted to the server.</a:t>
            </a:r>
          </a:p>
          <a:p>
            <a:r>
              <a:rPr lang="en-IE" sz="2000" dirty="0" smtClean="0"/>
              <a:t>Transmitting information about the user's reading habits and browsing activities to various websites. Web pages frequently do this for web analytics, ad tracking, personalization or other purposes.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Limitations of Client-Side Scripting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86874" cy="528641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Since script code is embedded in the page, </a:t>
            </a:r>
            <a:r>
              <a:rPr lang="en-IE" sz="2400" dirty="0" smtClean="0"/>
              <a:t>it is viewable </a:t>
            </a:r>
            <a:r>
              <a:rPr lang="en-IE" sz="2400" dirty="0" smtClean="0"/>
              <a:t>to the world.</a:t>
            </a:r>
          </a:p>
          <a:p>
            <a:r>
              <a:rPr lang="en-IE" sz="2400" dirty="0" smtClean="0"/>
              <a:t>For security reasons, scripts are limited in what they can do.</a:t>
            </a:r>
          </a:p>
          <a:p>
            <a:pPr lvl="1"/>
            <a:r>
              <a:rPr lang="en-IE" sz="2000" dirty="0" smtClean="0"/>
              <a:t>e.g., can't access the client's hard drive</a:t>
            </a:r>
          </a:p>
          <a:p>
            <a:r>
              <a:rPr lang="en-IE" sz="2400" dirty="0" smtClean="0"/>
              <a:t>Since designed to run on any machine platform, scripts do not contain platform specific commands.</a:t>
            </a:r>
          </a:p>
          <a:p>
            <a:r>
              <a:rPr lang="en-IE" sz="2400" dirty="0" smtClean="0"/>
              <a:t>Script languages are not full-featured</a:t>
            </a:r>
          </a:p>
          <a:p>
            <a:pPr lvl="1"/>
            <a:r>
              <a:rPr lang="en-IE" sz="2000" dirty="0" smtClean="0"/>
              <a:t>e.g., JavaScript objects are crude, not good for large project development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JavaScript is Case Sensitive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143116"/>
            <a:ext cx="8786874" cy="457203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JavaScript is case sensitive.</a:t>
            </a:r>
          </a:p>
          <a:p>
            <a:r>
              <a:rPr lang="en-IE" sz="2400" dirty="0" smtClean="0"/>
              <a:t>Watch your capitalization closely when you write JavaScript statements:</a:t>
            </a:r>
          </a:p>
          <a:p>
            <a:r>
              <a:rPr lang="en-IE" sz="2400" dirty="0" smtClean="0"/>
              <a:t>A function </a:t>
            </a:r>
            <a:r>
              <a:rPr lang="en-IE" sz="2400" dirty="0" err="1" smtClean="0"/>
              <a:t>getElementById</a:t>
            </a:r>
            <a:r>
              <a:rPr lang="en-IE" sz="2400" dirty="0" smtClean="0"/>
              <a:t> is not the same as </a:t>
            </a:r>
            <a:r>
              <a:rPr lang="en-IE" sz="2400" dirty="0" err="1" smtClean="0"/>
              <a:t>getElementbyID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A variable named </a:t>
            </a:r>
            <a:r>
              <a:rPr lang="en-IE" sz="2400" dirty="0" err="1" smtClean="0"/>
              <a:t>myVariable</a:t>
            </a:r>
            <a:r>
              <a:rPr lang="en-IE" sz="2400" dirty="0" smtClean="0"/>
              <a:t> is not the same as </a:t>
            </a:r>
            <a:r>
              <a:rPr lang="en-IE" sz="2400" dirty="0" err="1" smtClean="0"/>
              <a:t>MyVariable</a:t>
            </a:r>
            <a:r>
              <a:rPr lang="en-IE" sz="2400" dirty="0" smtClean="0"/>
              <a:t>.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smtClean="0">
                <a:solidFill>
                  <a:srgbClr val="7030A0"/>
                </a:solidFill>
              </a:rPr>
              <a:t>&lt;script&gt; </a:t>
            </a:r>
            <a:r>
              <a:rPr lang="en-IE" dirty="0" smtClean="0"/>
              <a:t>Tag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143116"/>
            <a:ext cx="8786874" cy="4572032"/>
          </a:xfrm>
        </p:spPr>
        <p:txBody>
          <a:bodyPr>
            <a:normAutofit/>
          </a:bodyPr>
          <a:lstStyle/>
          <a:p>
            <a:r>
              <a:rPr lang="en-IE" sz="2000" dirty="0" smtClean="0"/>
              <a:t>To insert a JavaScript into an HTML page, use the </a:t>
            </a:r>
            <a:r>
              <a:rPr lang="en-IE" sz="2000" dirty="0" smtClean="0">
                <a:solidFill>
                  <a:srgbClr val="7030A0"/>
                </a:solidFill>
              </a:rPr>
              <a:t>&lt;script&gt; </a:t>
            </a:r>
            <a:r>
              <a:rPr lang="en-IE" sz="2000" dirty="0" smtClean="0"/>
              <a:t>tag.</a:t>
            </a:r>
          </a:p>
          <a:p>
            <a:r>
              <a:rPr lang="en-IE" sz="2000" dirty="0" smtClean="0"/>
              <a:t>The </a:t>
            </a:r>
            <a:r>
              <a:rPr lang="en-IE" sz="2000" dirty="0" smtClean="0">
                <a:solidFill>
                  <a:srgbClr val="7030A0"/>
                </a:solidFill>
              </a:rPr>
              <a:t>&lt;script&gt; </a:t>
            </a:r>
            <a:r>
              <a:rPr lang="en-IE" sz="2000" dirty="0" smtClean="0"/>
              <a:t>and </a:t>
            </a:r>
            <a:r>
              <a:rPr lang="en-IE" sz="2000" dirty="0" smtClean="0">
                <a:solidFill>
                  <a:srgbClr val="7030A0"/>
                </a:solidFill>
              </a:rPr>
              <a:t>&lt;/script&gt; </a:t>
            </a:r>
            <a:r>
              <a:rPr lang="en-IE" sz="2000" dirty="0" smtClean="0"/>
              <a:t>tells where the JavaScript starts and ends.</a:t>
            </a:r>
          </a:p>
          <a:p>
            <a:r>
              <a:rPr lang="en-IE" sz="2000" dirty="0" smtClean="0"/>
              <a:t>The lines between the </a:t>
            </a:r>
            <a:r>
              <a:rPr lang="en-IE" sz="2000" dirty="0" smtClean="0">
                <a:solidFill>
                  <a:srgbClr val="7030A0"/>
                </a:solidFill>
              </a:rPr>
              <a:t>&lt;script&gt; </a:t>
            </a:r>
            <a:r>
              <a:rPr lang="en-IE" sz="2000" dirty="0" smtClean="0"/>
              <a:t>and </a:t>
            </a:r>
            <a:r>
              <a:rPr lang="en-IE" sz="2000" dirty="0" smtClean="0">
                <a:solidFill>
                  <a:srgbClr val="7030A0"/>
                </a:solidFill>
              </a:rPr>
              <a:t>&lt;/script&gt; </a:t>
            </a:r>
            <a:r>
              <a:rPr lang="en-IE" sz="2000" dirty="0" smtClean="0"/>
              <a:t>contain the JavaScript.</a:t>
            </a:r>
          </a:p>
          <a:p>
            <a:r>
              <a:rPr lang="en-IE" sz="2000" dirty="0" smtClean="0"/>
              <a:t>You can place an unlimited number of scripts in an HTML document.</a:t>
            </a:r>
          </a:p>
          <a:p>
            <a:pPr>
              <a:buNone/>
            </a:pP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Writing to The Document Output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000" dirty="0" smtClean="0"/>
              <a:t>The example below writes </a:t>
            </a:r>
            <a:r>
              <a:rPr lang="en-IE" sz="2000" dirty="0" smtClean="0">
                <a:solidFill>
                  <a:srgbClr val="7030A0"/>
                </a:solidFill>
              </a:rPr>
              <a:t>&lt;h1&gt;  </a:t>
            </a:r>
            <a:r>
              <a:rPr lang="en-IE" sz="2000" dirty="0" smtClean="0"/>
              <a:t>&amp; </a:t>
            </a:r>
            <a:r>
              <a:rPr lang="en-IE" sz="2000" dirty="0" smtClean="0">
                <a:solidFill>
                  <a:srgbClr val="7030A0"/>
                </a:solidFill>
              </a:rPr>
              <a:t>&lt;p&gt; </a:t>
            </a:r>
            <a:r>
              <a:rPr lang="en-IE" sz="2000" dirty="0" smtClean="0"/>
              <a:t>element directly into the HTML document output:</a:t>
            </a:r>
          </a:p>
          <a:p>
            <a:endParaRPr lang="en-IE" sz="2000" dirty="0" smtClean="0"/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&lt;!DOCTYPE 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&lt;body&gt;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&lt;p&gt;</a:t>
            </a:r>
            <a:r>
              <a:rPr lang="en-IE" sz="1800" dirty="0" smtClean="0"/>
              <a:t>Above</a:t>
            </a:r>
            <a:r>
              <a:rPr lang="en-IE" sz="1800" dirty="0" smtClean="0">
                <a:solidFill>
                  <a:srgbClr val="7030A0"/>
                </a:solidFill>
              </a:rPr>
              <a:t>&lt;/p&gt;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&lt;script&gt;</a:t>
            </a:r>
          </a:p>
          <a:p>
            <a:pPr lvl="3">
              <a:buNone/>
            </a:pPr>
            <a:r>
              <a:rPr lang="en-IE" sz="1800" u="sng" dirty="0" err="1" smtClean="0">
                <a:solidFill>
                  <a:srgbClr val="FF0000"/>
                </a:solidFill>
              </a:rPr>
              <a:t>document.write</a:t>
            </a:r>
            <a:r>
              <a:rPr lang="en-IE" sz="1800" dirty="0" smtClean="0"/>
              <a:t>("&lt;h1&gt;This is a heading&lt;/h1&gt;");</a:t>
            </a:r>
          </a:p>
          <a:p>
            <a:pPr lvl="3">
              <a:buNone/>
            </a:pPr>
            <a:r>
              <a:rPr lang="en-IE" sz="1800" u="sng" dirty="0" err="1" smtClean="0">
                <a:solidFill>
                  <a:srgbClr val="FF0000"/>
                </a:solidFill>
              </a:rPr>
              <a:t>document.write</a:t>
            </a:r>
            <a:r>
              <a:rPr lang="en-IE" sz="1800" dirty="0" smtClean="0"/>
              <a:t>("&lt;p&gt;This is a paragraph.&lt;/p&gt;");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&lt;/script&gt;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&lt;p&gt;</a:t>
            </a:r>
            <a:r>
              <a:rPr lang="en-IE" sz="1800" dirty="0" smtClean="0"/>
              <a:t>Below</a:t>
            </a:r>
            <a:r>
              <a:rPr lang="en-IE" sz="1800" dirty="0" smtClean="0">
                <a:solidFill>
                  <a:srgbClr val="7030A0"/>
                </a:solidFill>
              </a:rPr>
              <a:t>&lt;/p&gt;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&lt;/body&gt;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&lt;/html&gt;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err="1" smtClean="0"/>
              <a:t>document.write</a:t>
            </a:r>
            <a:r>
              <a:rPr lang="en-IE" dirty="0" smtClean="0"/>
              <a:t>() Warning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fontScale="85000" lnSpcReduction="10000"/>
          </a:bodyPr>
          <a:lstStyle/>
          <a:p>
            <a:r>
              <a:rPr lang="en-IE" sz="2000" dirty="0" smtClean="0"/>
              <a:t>Use </a:t>
            </a:r>
            <a:r>
              <a:rPr lang="en-IE" sz="2000" dirty="0" err="1" smtClean="0"/>
              <a:t>document.write</a:t>
            </a:r>
            <a:r>
              <a:rPr lang="en-IE" sz="2000" dirty="0" smtClean="0"/>
              <a:t>() only to write directly into the document output.</a:t>
            </a:r>
          </a:p>
          <a:p>
            <a:r>
              <a:rPr lang="en-IE" sz="2000" dirty="0" smtClean="0"/>
              <a:t>If you execute </a:t>
            </a:r>
            <a:r>
              <a:rPr lang="en-IE" sz="2000" dirty="0" err="1" smtClean="0"/>
              <a:t>document.write</a:t>
            </a:r>
            <a:r>
              <a:rPr lang="en-IE" sz="2000" dirty="0" smtClean="0"/>
              <a:t>() after the document has finished loading, the entire HTML page will be overwritten:</a:t>
            </a:r>
          </a:p>
          <a:p>
            <a:endParaRPr lang="en-IE" sz="2000" dirty="0" smtClean="0"/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&lt;!DOCTYPE 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&lt;body&gt;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&lt;h1&gt; </a:t>
            </a:r>
            <a:r>
              <a:rPr lang="en-IE" sz="1800" dirty="0" smtClean="0"/>
              <a:t>My First Web Page </a:t>
            </a:r>
            <a:r>
              <a:rPr lang="en-IE" sz="1800" dirty="0" smtClean="0">
                <a:solidFill>
                  <a:srgbClr val="7030A0"/>
                </a:solidFill>
              </a:rPr>
              <a:t>&lt;/h1&gt;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&lt;p&gt; </a:t>
            </a:r>
            <a:r>
              <a:rPr lang="en-IE" sz="1800" dirty="0" smtClean="0"/>
              <a:t>My First Paragraph. </a:t>
            </a:r>
            <a:r>
              <a:rPr lang="en-IE" sz="1800" dirty="0" smtClean="0">
                <a:solidFill>
                  <a:srgbClr val="7030A0"/>
                </a:solidFill>
              </a:rPr>
              <a:t>&lt;/p&gt;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&lt;button </a:t>
            </a:r>
            <a:r>
              <a:rPr lang="en-IE" sz="1800" dirty="0" err="1" smtClean="0">
                <a:solidFill>
                  <a:srgbClr val="7030A0"/>
                </a:solidFill>
              </a:rPr>
              <a:t>onclick</a:t>
            </a:r>
            <a:r>
              <a:rPr lang="en-IE" sz="1800" dirty="0" smtClean="0">
                <a:solidFill>
                  <a:srgbClr val="7030A0"/>
                </a:solidFill>
              </a:rPr>
              <a:t>="</a:t>
            </a:r>
            <a:r>
              <a:rPr lang="en-IE" sz="18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800" u="sng" dirty="0" smtClean="0">
                <a:solidFill>
                  <a:srgbClr val="FF0000"/>
                </a:solidFill>
              </a:rPr>
              <a:t>()</a:t>
            </a:r>
            <a:r>
              <a:rPr lang="en-IE" sz="1800" dirty="0" smtClean="0">
                <a:solidFill>
                  <a:srgbClr val="7030A0"/>
                </a:solidFill>
              </a:rPr>
              <a:t>"&gt;</a:t>
            </a:r>
            <a:r>
              <a:rPr lang="en-IE" sz="1800" dirty="0" smtClean="0"/>
              <a:t>Try it</a:t>
            </a:r>
            <a:r>
              <a:rPr lang="en-IE" sz="1800" dirty="0" smtClean="0">
                <a:solidFill>
                  <a:srgbClr val="7030A0"/>
                </a:solidFill>
              </a:rPr>
              <a:t>&lt;/button&gt;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&lt;script&gt;</a:t>
            </a:r>
          </a:p>
          <a:p>
            <a:pPr lvl="3">
              <a:buNone/>
            </a:pPr>
            <a:r>
              <a:rPr lang="en-IE" sz="1800" dirty="0" smtClean="0"/>
              <a:t>function</a:t>
            </a:r>
            <a:r>
              <a:rPr lang="en-IE" sz="1800" dirty="0" smtClean="0">
                <a:solidFill>
                  <a:srgbClr val="7030A0"/>
                </a:solidFill>
              </a:rPr>
              <a:t> </a:t>
            </a:r>
            <a:r>
              <a:rPr lang="en-IE" sz="1800" u="sng" dirty="0" err="1" smtClean="0">
                <a:solidFill>
                  <a:srgbClr val="FF0000"/>
                </a:solidFill>
              </a:rPr>
              <a:t>myFunction</a:t>
            </a:r>
            <a:r>
              <a:rPr lang="en-IE" sz="1800" u="sng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n-IE" sz="1800" dirty="0" smtClean="0"/>
              <a:t>{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u="sng" dirty="0" err="1" smtClean="0">
                <a:solidFill>
                  <a:srgbClr val="FF0000"/>
                </a:solidFill>
              </a:rPr>
              <a:t>document.write</a:t>
            </a:r>
            <a:r>
              <a:rPr lang="en-IE" sz="1800" dirty="0" smtClean="0"/>
              <a:t>(" Oops</a:t>
            </a:r>
            <a:r>
              <a:rPr lang="en-IE" sz="1800" dirty="0" smtClean="0"/>
              <a:t>! The document disappeared! ");</a:t>
            </a:r>
          </a:p>
          <a:p>
            <a:pPr lvl="3">
              <a:buNone/>
            </a:pPr>
            <a:r>
              <a:rPr lang="en-IE" sz="1800" dirty="0" smtClean="0"/>
              <a:t>}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&lt;/script&gt;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&lt;/body&gt;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&lt;/html&gt; 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Manipulating HTML Elements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fontScale="92500" lnSpcReduction="10000"/>
          </a:bodyPr>
          <a:lstStyle/>
          <a:p>
            <a:r>
              <a:rPr lang="en-IE" sz="2000" dirty="0" smtClean="0"/>
              <a:t>To access an HTML element from JavaScript, you can use the </a:t>
            </a:r>
            <a:r>
              <a:rPr lang="en-IE" sz="2000" dirty="0" err="1" smtClean="0"/>
              <a:t>document.getElementById</a:t>
            </a:r>
            <a:r>
              <a:rPr lang="en-IE" sz="2000" dirty="0" smtClean="0"/>
              <a:t>(id) method. </a:t>
            </a:r>
          </a:p>
          <a:p>
            <a:r>
              <a:rPr lang="en-IE" sz="2000" dirty="0" smtClean="0"/>
              <a:t>Use the "id" attribute to identify the HTML element:</a:t>
            </a:r>
          </a:p>
          <a:p>
            <a:endParaRPr lang="en-IE" sz="2000" dirty="0" smtClean="0"/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&lt;!DOCTYPE 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&lt;html&gt;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&lt;body&gt;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&lt;h1&gt;My First Web Page&lt;/h1&gt;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&lt;p id="demo"&gt;My First Paragraph.&lt;/p&gt;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&lt;script&gt;</a:t>
            </a:r>
          </a:p>
          <a:p>
            <a:pPr lvl="3">
              <a:buNone/>
            </a:pPr>
            <a:r>
              <a:rPr lang="en-IE" sz="1800" u="sng" dirty="0" err="1" smtClean="0">
                <a:solidFill>
                  <a:srgbClr val="FF0000"/>
                </a:solidFill>
              </a:rPr>
              <a:t>document.getElementById</a:t>
            </a:r>
            <a:r>
              <a:rPr lang="en-IE" sz="1800" dirty="0" smtClean="0"/>
              <a:t>("demo").</a:t>
            </a:r>
            <a:r>
              <a:rPr lang="en-IE" sz="1800" dirty="0" err="1" smtClean="0"/>
              <a:t>innerHTML</a:t>
            </a:r>
            <a:r>
              <a:rPr lang="en-IE" sz="1800" dirty="0" smtClean="0"/>
              <a:t>="My First JavaScript";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&lt;/script&gt;</a:t>
            </a:r>
          </a:p>
          <a:p>
            <a:pPr lvl="3">
              <a:buNone/>
            </a:pPr>
            <a:endParaRPr lang="en-IE" sz="1800" dirty="0" smtClean="0">
              <a:solidFill>
                <a:srgbClr val="7030A0"/>
              </a:solidFill>
            </a:endParaRP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&lt;/body&gt;</a:t>
            </a:r>
          </a:p>
          <a:p>
            <a:pPr lvl="3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&lt;/html&gt; </a:t>
            </a:r>
          </a:p>
          <a:p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Microsoft Office PowerPoint</Application>
  <PresentationFormat>On-screen Show (4:3)</PresentationFormat>
  <Paragraphs>231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 Introduction</vt:lpstr>
      <vt:lpstr>What is JavaScript?</vt:lpstr>
      <vt:lpstr>Use in web pages</vt:lpstr>
      <vt:lpstr>Limitations of Client-Side Scripting</vt:lpstr>
      <vt:lpstr>JavaScript is Case Sensitive</vt:lpstr>
      <vt:lpstr>The &lt;script&gt; Tag</vt:lpstr>
      <vt:lpstr>Writing to The Document Output</vt:lpstr>
      <vt:lpstr>document.write() Warning</vt:lpstr>
      <vt:lpstr>Manipulating HTML Elements</vt:lpstr>
      <vt:lpstr>Functions and Events</vt:lpstr>
      <vt:lpstr>Example: Functions and Events</vt:lpstr>
      <vt:lpstr>External JavaScripts</vt:lpstr>
      <vt:lpstr>Comments</vt:lpstr>
      <vt:lpstr>Variables</vt:lpstr>
      <vt:lpstr>Data Types</vt:lpstr>
      <vt:lpstr>Numbers</vt:lpstr>
      <vt:lpstr>Strings</vt:lpstr>
      <vt:lpstr>Boolean</vt:lpstr>
      <vt:lpstr>Undefined and Null</vt:lpstr>
      <vt:lpstr>Functions</vt:lpstr>
      <vt:lpstr>Calling a Function with Arguments</vt:lpstr>
      <vt:lpstr>== vs ===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Slava</cp:lastModifiedBy>
  <cp:revision>521</cp:revision>
  <dcterms:created xsi:type="dcterms:W3CDTF">2013-10-15T00:01:08Z</dcterms:created>
  <dcterms:modified xsi:type="dcterms:W3CDTF">2015-09-24T20:02:43Z</dcterms:modified>
</cp:coreProperties>
</file>