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260" r:id="rId4"/>
    <p:sldId id="261" r:id="rId5"/>
    <p:sldId id="262" r:id="rId6"/>
    <p:sldId id="263" r:id="rId7"/>
    <p:sldId id="264" r:id="rId8"/>
    <p:sldId id="265" r:id="rId9"/>
    <p:sldId id="266" r:id="rId10"/>
    <p:sldId id="267" r:id="rId11"/>
    <p:sldId id="279" r:id="rId12"/>
    <p:sldId id="268" r:id="rId13"/>
    <p:sldId id="271" r:id="rId14"/>
    <p:sldId id="270"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2" autoAdjust="0"/>
    <p:restoredTop sz="95185" autoAdjust="0"/>
  </p:normalViewPr>
  <p:slideViewPr>
    <p:cSldViewPr>
      <p:cViewPr varScale="1">
        <p:scale>
          <a:sx n="84" d="100"/>
          <a:sy n="84" d="100"/>
        </p:scale>
        <p:origin x="-128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60E922-B41A-4E61-BE0D-69CAA76CC4A5}" type="datetimeFigureOut">
              <a:rPr lang="en-US" smtClean="0"/>
              <a:pPr/>
              <a:t>9/24/2015</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63149-547A-4BE2-B71E-1B741BB1E774}" type="slidenum">
              <a:rPr lang="en-IE" smtClean="0"/>
              <a:pPr/>
              <a:t>‹#›</a:t>
            </a:fld>
            <a:endParaRPr lang="en-IE"/>
          </a:p>
        </p:txBody>
      </p:sp>
    </p:spTree>
    <p:extLst>
      <p:ext uri="{BB962C8B-B14F-4D97-AF65-F5344CB8AC3E}">
        <p14:creationId xmlns:p14="http://schemas.microsoft.com/office/powerpoint/2010/main" xmlns="" val="3767655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2200623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11</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3995449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12</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2845551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13</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2804029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14</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3779501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15</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502223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16</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1507511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17</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539368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18</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244464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19</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2232200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20</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516162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3</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2877040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21</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1613776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4</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2206064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5</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2477303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6</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2673473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7</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2809776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8</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137039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9</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594040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10</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2599054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C4CF6776-89A8-4AC1-986E-E745C692FFCB}" type="datetimeFigureOut">
              <a:rPr lang="en-US" smtClean="0"/>
              <a:pPr/>
              <a:t>9/24/2015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C4CF6776-89A8-4AC1-986E-E745C692FFCB}" type="datetimeFigureOut">
              <a:rPr lang="en-US" smtClean="0"/>
              <a:pPr/>
              <a:t>9/24/2015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C4CF6776-89A8-4AC1-986E-E745C692FFCB}" type="datetimeFigureOut">
              <a:rPr lang="en-US" smtClean="0"/>
              <a:pPr/>
              <a:t>9/24/2015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C4CF6776-89A8-4AC1-986E-E745C692FFCB}" type="datetimeFigureOut">
              <a:rPr lang="en-US" smtClean="0"/>
              <a:pPr/>
              <a:t>9/24/2015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CF6776-89A8-4AC1-986E-E745C692FFCB}" type="datetimeFigureOut">
              <a:rPr lang="en-US" smtClean="0"/>
              <a:pPr/>
              <a:t>9/24/2015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C4CF6776-89A8-4AC1-986E-E745C692FFCB}" type="datetimeFigureOut">
              <a:rPr lang="en-US" smtClean="0"/>
              <a:pPr/>
              <a:t>9/24/2015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C4CF6776-89A8-4AC1-986E-E745C692FFCB}" type="datetimeFigureOut">
              <a:rPr lang="en-US" smtClean="0"/>
              <a:pPr/>
              <a:t>9/24/2015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C4CF6776-89A8-4AC1-986E-E745C692FFCB}" type="datetimeFigureOut">
              <a:rPr lang="en-US" smtClean="0"/>
              <a:pPr/>
              <a:t>9/24/2015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F6776-89A8-4AC1-986E-E745C692FFCB}" type="datetimeFigureOut">
              <a:rPr lang="en-US" smtClean="0"/>
              <a:pPr/>
              <a:t>9/24/2015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CF6776-89A8-4AC1-986E-E745C692FFCB}" type="datetimeFigureOut">
              <a:rPr lang="en-US" smtClean="0"/>
              <a:pPr/>
              <a:t>9/24/2015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CF6776-89A8-4AC1-986E-E745C692FFCB}" type="datetimeFigureOut">
              <a:rPr lang="en-US" smtClean="0"/>
              <a:pPr/>
              <a:t>9/24/2015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F6776-89A8-4AC1-986E-E745C692FFCB}" type="datetimeFigureOut">
              <a:rPr lang="en-US" smtClean="0"/>
              <a:pPr/>
              <a:t>9/24/2015</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F80F0-770A-4453-8FDA-D386F6243598}"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685800" y="1387471"/>
            <a:ext cx="7772400" cy="1470025"/>
          </a:xfrm>
        </p:spPr>
        <p:txBody>
          <a:bodyPr>
            <a:normAutofit/>
          </a:bodyPr>
          <a:lstStyle/>
          <a:p>
            <a:r>
              <a:rPr lang="en-IE" sz="5000" dirty="0" smtClean="0"/>
              <a:t>Objects &amp; Event Handlers</a:t>
            </a:r>
            <a:endParaRPr lang="en-IE" sz="5000" dirty="0"/>
          </a:p>
        </p:txBody>
      </p:sp>
      <p:pic>
        <p:nvPicPr>
          <p:cNvPr id="1026" name="Picture 2" descr="C:\Users\Slava\Downloads\TEACHING\Javascript\f_4a47bebcd3a52.jpg"/>
          <p:cNvPicPr>
            <a:picLocks noChangeAspect="1" noChangeArrowheads="1"/>
          </p:cNvPicPr>
          <p:nvPr/>
        </p:nvPicPr>
        <p:blipFill>
          <a:blip r:embed="rId2" cstate="print"/>
          <a:srcRect/>
          <a:stretch>
            <a:fillRect/>
          </a:stretch>
        </p:blipFill>
        <p:spPr bwMode="auto">
          <a:xfrm>
            <a:off x="2667000" y="3071810"/>
            <a:ext cx="3810000" cy="34861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Adding Properties to Objects</a:t>
            </a:r>
            <a:endParaRPr lang="en-IE" dirty="0"/>
          </a:p>
        </p:txBody>
      </p:sp>
      <p:sp>
        <p:nvSpPr>
          <p:cNvPr id="6147" name="Rectangle 3"/>
          <p:cNvSpPr>
            <a:spLocks noGrp="1" noChangeArrowheads="1"/>
          </p:cNvSpPr>
          <p:nvPr>
            <p:ph type="body" idx="1"/>
          </p:nvPr>
        </p:nvSpPr>
        <p:spPr>
          <a:xfrm>
            <a:off x="214282" y="1214422"/>
            <a:ext cx="8786874" cy="5429288"/>
          </a:xfrm>
        </p:spPr>
        <p:txBody>
          <a:bodyPr>
            <a:normAutofit/>
          </a:bodyPr>
          <a:lstStyle/>
          <a:p>
            <a:r>
              <a:rPr lang="en-IE" sz="2400" dirty="0" smtClean="0"/>
              <a:t>You can add new properties to an existing object by simply giving it a value. </a:t>
            </a:r>
          </a:p>
          <a:p>
            <a:r>
              <a:rPr lang="en-IE" sz="2400" dirty="0" smtClean="0"/>
              <a:t>Assume that the person object already exists - you can then give it new properties:</a:t>
            </a:r>
          </a:p>
          <a:p>
            <a:endParaRPr lang="en-IE" sz="2400" dirty="0" smtClean="0"/>
          </a:p>
          <a:p>
            <a:pPr lvl="1">
              <a:buNone/>
            </a:pPr>
            <a:r>
              <a:rPr lang="en-IE" sz="2000" dirty="0" smtClean="0"/>
              <a:t>	</a:t>
            </a:r>
            <a:r>
              <a:rPr lang="en-IE" sz="2000" dirty="0" err="1" smtClean="0"/>
              <a:t>person.nationality</a:t>
            </a:r>
            <a:r>
              <a:rPr lang="en-IE" sz="2000" dirty="0" smtClean="0"/>
              <a:t>=“Swedish";</a:t>
            </a:r>
            <a:br>
              <a:rPr lang="en-IE" sz="2000" dirty="0" smtClean="0"/>
            </a:br>
            <a:r>
              <a:rPr lang="en-IE" sz="2000" dirty="0" smtClean="0"/>
              <a:t/>
            </a:r>
            <a:br>
              <a:rPr lang="en-IE" sz="2000" dirty="0" smtClean="0"/>
            </a:br>
            <a:r>
              <a:rPr lang="en-IE" sz="2000" dirty="0" smtClean="0"/>
              <a:t>x=</a:t>
            </a:r>
            <a:r>
              <a:rPr lang="en-IE" sz="2000" dirty="0" err="1" smtClean="0"/>
              <a:t>person.nationality</a:t>
            </a:r>
            <a:r>
              <a:rPr lang="en-IE" sz="2000" dirty="0" smtClean="0"/>
              <a:t>;</a:t>
            </a:r>
          </a:p>
          <a:p>
            <a:pPr lvl="1">
              <a:buNone/>
            </a:pPr>
            <a:endParaRPr lang="en-IE" sz="2000" dirty="0" smtClean="0"/>
          </a:p>
          <a:p>
            <a:r>
              <a:rPr lang="en-IE" sz="2400" dirty="0" smtClean="0"/>
              <a:t>The value of x, after execution of the code above will be:</a:t>
            </a:r>
          </a:p>
          <a:p>
            <a:pPr lvl="1">
              <a:buNone/>
            </a:pPr>
            <a:r>
              <a:rPr lang="en-IE" sz="2000" dirty="0" smtClean="0"/>
              <a:t>	</a:t>
            </a:r>
          </a:p>
          <a:p>
            <a:pPr lvl="1">
              <a:buNone/>
            </a:pPr>
            <a:r>
              <a:rPr lang="en-IE" sz="2000" dirty="0" smtClean="0"/>
              <a:t>	Swedish</a:t>
            </a:r>
          </a:p>
          <a:p>
            <a:endParaRPr lang="en-IE"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Arrays versus Objects</a:t>
            </a:r>
            <a:endParaRPr lang="en-IE" dirty="0"/>
          </a:p>
        </p:txBody>
      </p:sp>
      <p:sp>
        <p:nvSpPr>
          <p:cNvPr id="6147" name="Rectangle 3"/>
          <p:cNvSpPr>
            <a:spLocks noGrp="1" noChangeArrowheads="1"/>
          </p:cNvSpPr>
          <p:nvPr>
            <p:ph type="body" idx="1"/>
          </p:nvPr>
        </p:nvSpPr>
        <p:spPr>
          <a:xfrm>
            <a:off x="214282" y="1214422"/>
            <a:ext cx="8786874" cy="5429288"/>
          </a:xfrm>
        </p:spPr>
        <p:txBody>
          <a:bodyPr>
            <a:normAutofit/>
          </a:bodyPr>
          <a:lstStyle/>
          <a:p>
            <a:r>
              <a:rPr lang="en-GB" sz="2800" b="1" dirty="0" smtClean="0"/>
              <a:t>Arrays</a:t>
            </a:r>
            <a:r>
              <a:rPr lang="en-GB" sz="2800" dirty="0" smtClean="0"/>
              <a:t> use </a:t>
            </a:r>
            <a:r>
              <a:rPr lang="en-GB" sz="2800" b="1" dirty="0" smtClean="0"/>
              <a:t>numbered indexes</a:t>
            </a:r>
            <a:r>
              <a:rPr lang="en-GB" sz="2800" dirty="0" smtClean="0"/>
              <a:t>.  </a:t>
            </a:r>
          </a:p>
          <a:p>
            <a:r>
              <a:rPr lang="en-GB" sz="2800" b="1" dirty="0" smtClean="0"/>
              <a:t>Objects</a:t>
            </a:r>
            <a:r>
              <a:rPr lang="en-GB" sz="2800" dirty="0" smtClean="0"/>
              <a:t> use </a:t>
            </a:r>
            <a:r>
              <a:rPr lang="en-GB" sz="2800" b="1" dirty="0" smtClean="0"/>
              <a:t>named indexes</a:t>
            </a:r>
            <a:r>
              <a:rPr lang="en-GB" sz="2800" dirty="0" smtClean="0"/>
              <a:t>.</a:t>
            </a:r>
          </a:p>
          <a:p>
            <a:pPr lvl="1"/>
            <a:r>
              <a:rPr lang="en-GB" dirty="0" smtClean="0"/>
              <a:t>Arrays are a special kind of objects, with numbered indexes.</a:t>
            </a:r>
          </a:p>
          <a:p>
            <a:pPr>
              <a:buNone/>
            </a:pPr>
            <a:endParaRPr lang="en-GB" sz="2400" dirty="0" smtClean="0"/>
          </a:p>
          <a:p>
            <a:pPr>
              <a:buNone/>
            </a:pPr>
            <a:r>
              <a:rPr lang="en-GB" sz="2400" dirty="0" smtClean="0"/>
              <a:t>When to Use Arrays? When to use Objects?</a:t>
            </a:r>
          </a:p>
          <a:p>
            <a:r>
              <a:rPr lang="en-GB" sz="2400" dirty="0" smtClean="0"/>
              <a:t>JavaScript does not support associative arrays (maps, dictionaries)</a:t>
            </a:r>
          </a:p>
          <a:p>
            <a:r>
              <a:rPr lang="en-GB" sz="2400" dirty="0" smtClean="0"/>
              <a:t>You should use </a:t>
            </a:r>
            <a:r>
              <a:rPr lang="en-GB" sz="2400" b="1" dirty="0" smtClean="0"/>
              <a:t>objects</a:t>
            </a:r>
            <a:r>
              <a:rPr lang="en-GB" sz="2400" dirty="0" smtClean="0"/>
              <a:t> when you want the element names to be </a:t>
            </a:r>
            <a:r>
              <a:rPr lang="en-GB" sz="2400" b="1" dirty="0" smtClean="0"/>
              <a:t>strings (text)</a:t>
            </a:r>
            <a:r>
              <a:rPr lang="en-GB" sz="2400" dirty="0" smtClean="0"/>
              <a:t>.</a:t>
            </a:r>
          </a:p>
          <a:p>
            <a:r>
              <a:rPr lang="en-GB" sz="2400" dirty="0" smtClean="0"/>
              <a:t>You should use </a:t>
            </a:r>
            <a:r>
              <a:rPr lang="en-GB" sz="2400" b="1" dirty="0" smtClean="0"/>
              <a:t>arrays</a:t>
            </a:r>
            <a:r>
              <a:rPr lang="en-GB" sz="2400" dirty="0" smtClean="0"/>
              <a:t> when you want the element names to be </a:t>
            </a:r>
            <a:r>
              <a:rPr lang="en-GB" sz="2400" b="1" dirty="0" smtClean="0"/>
              <a:t>numbers</a:t>
            </a:r>
            <a:r>
              <a:rPr lang="en-GB" sz="2400" dirty="0" smtClean="0"/>
              <a:t>.</a:t>
            </a:r>
          </a:p>
          <a:p>
            <a:endParaRPr lang="en-IE"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JavaScript for...in Loop</a:t>
            </a:r>
            <a:endParaRPr lang="en-IE" dirty="0"/>
          </a:p>
        </p:txBody>
      </p:sp>
      <p:sp>
        <p:nvSpPr>
          <p:cNvPr id="6147" name="Rectangle 3"/>
          <p:cNvSpPr>
            <a:spLocks noGrp="1" noChangeArrowheads="1"/>
          </p:cNvSpPr>
          <p:nvPr>
            <p:ph type="body" idx="1"/>
          </p:nvPr>
        </p:nvSpPr>
        <p:spPr>
          <a:xfrm>
            <a:off x="214282" y="1000108"/>
            <a:ext cx="8786874" cy="5857892"/>
          </a:xfrm>
        </p:spPr>
        <p:txBody>
          <a:bodyPr>
            <a:normAutofit fontScale="70000" lnSpcReduction="20000"/>
          </a:bodyPr>
          <a:lstStyle/>
          <a:p>
            <a:r>
              <a:rPr lang="en-IE" sz="2400" dirty="0" smtClean="0"/>
              <a:t>The block of code inside of the for...in loop will be executed once for each property:</a:t>
            </a:r>
          </a:p>
          <a:p>
            <a:endParaRPr lang="en-IE" sz="2400" dirty="0" smtClean="0"/>
          </a:p>
          <a:p>
            <a:pPr lvl="1">
              <a:buNone/>
            </a:pPr>
            <a:r>
              <a:rPr lang="en-IE" sz="2200" dirty="0" smtClean="0"/>
              <a:t>&lt;!DOCTYPE html&gt;</a:t>
            </a:r>
          </a:p>
          <a:p>
            <a:pPr lvl="1">
              <a:buNone/>
            </a:pPr>
            <a:r>
              <a:rPr lang="en-IE" sz="2200" dirty="0" smtClean="0"/>
              <a:t>&lt;html&gt;</a:t>
            </a:r>
          </a:p>
          <a:p>
            <a:pPr lvl="1">
              <a:buNone/>
            </a:pPr>
            <a:r>
              <a:rPr lang="en-IE" sz="2200" dirty="0" smtClean="0"/>
              <a:t>&lt;body&gt;</a:t>
            </a:r>
          </a:p>
          <a:p>
            <a:pPr lvl="1">
              <a:buNone/>
            </a:pPr>
            <a:r>
              <a:rPr lang="en-IE" sz="2200" dirty="0" smtClean="0"/>
              <a:t>&lt;p&gt;Click the button to loop through the properties of an object named "person".&lt;/p&gt;</a:t>
            </a:r>
          </a:p>
          <a:p>
            <a:pPr lvl="1">
              <a:buNone/>
            </a:pPr>
            <a:r>
              <a:rPr lang="en-IE" sz="2200" dirty="0" smtClean="0"/>
              <a:t>&lt;button </a:t>
            </a:r>
            <a:r>
              <a:rPr lang="en-IE" sz="2200" dirty="0" err="1" smtClean="0"/>
              <a:t>onclick</a:t>
            </a:r>
            <a:r>
              <a:rPr lang="en-IE" sz="2200" dirty="0" smtClean="0"/>
              <a:t>="</a:t>
            </a:r>
            <a:r>
              <a:rPr lang="en-IE" sz="2200" dirty="0" err="1" smtClean="0"/>
              <a:t>myFunction</a:t>
            </a:r>
            <a:r>
              <a:rPr lang="en-IE" sz="2200" dirty="0" smtClean="0"/>
              <a:t>()"&gt;Try it&lt;/button&gt;</a:t>
            </a:r>
          </a:p>
          <a:p>
            <a:pPr lvl="1">
              <a:buNone/>
            </a:pPr>
            <a:r>
              <a:rPr lang="en-IE" sz="2200" dirty="0" smtClean="0"/>
              <a:t>&lt;p id="demo"&gt;&lt;/p&gt;</a:t>
            </a:r>
          </a:p>
          <a:p>
            <a:pPr lvl="1">
              <a:buNone/>
            </a:pPr>
            <a:endParaRPr lang="en-IE" sz="2200" dirty="0" smtClean="0"/>
          </a:p>
          <a:p>
            <a:pPr lvl="1">
              <a:buNone/>
            </a:pPr>
            <a:r>
              <a:rPr lang="en-IE" sz="2200" dirty="0" smtClean="0"/>
              <a:t>&lt;script&gt;</a:t>
            </a:r>
          </a:p>
          <a:p>
            <a:pPr lvl="1">
              <a:buNone/>
            </a:pPr>
            <a:r>
              <a:rPr lang="en-IE" sz="2200" dirty="0" smtClean="0"/>
              <a:t>function </a:t>
            </a:r>
            <a:r>
              <a:rPr lang="en-IE" sz="2200" dirty="0" err="1" smtClean="0"/>
              <a:t>myFunction</a:t>
            </a:r>
            <a:r>
              <a:rPr lang="en-IE" sz="2200" dirty="0" smtClean="0"/>
              <a:t>()</a:t>
            </a:r>
          </a:p>
          <a:p>
            <a:pPr lvl="1">
              <a:buNone/>
            </a:pPr>
            <a:r>
              <a:rPr lang="en-IE" sz="2200" dirty="0" smtClean="0"/>
              <a:t>{</a:t>
            </a:r>
          </a:p>
          <a:p>
            <a:pPr lvl="1">
              <a:buNone/>
            </a:pPr>
            <a:r>
              <a:rPr lang="en-IE" sz="2200" dirty="0" err="1" smtClean="0"/>
              <a:t>var</a:t>
            </a:r>
            <a:r>
              <a:rPr lang="en-IE" sz="2200" dirty="0" smtClean="0"/>
              <a:t> txt="";</a:t>
            </a:r>
          </a:p>
          <a:p>
            <a:pPr lvl="1">
              <a:buNone/>
            </a:pPr>
            <a:r>
              <a:rPr lang="en-IE" sz="2200" dirty="0" err="1" smtClean="0"/>
              <a:t>var</a:t>
            </a:r>
            <a:r>
              <a:rPr lang="en-IE" sz="2200" dirty="0" smtClean="0"/>
              <a:t> person={</a:t>
            </a:r>
            <a:r>
              <a:rPr lang="en-IE" sz="2200" dirty="0" err="1" smtClean="0"/>
              <a:t>fname</a:t>
            </a:r>
            <a:r>
              <a:rPr lang="en-IE" sz="2200" dirty="0" smtClean="0"/>
              <a:t>:"</a:t>
            </a:r>
            <a:r>
              <a:rPr lang="en-IE" sz="2200" dirty="0" err="1" smtClean="0"/>
              <a:t>John",lname</a:t>
            </a:r>
            <a:r>
              <a:rPr lang="en-IE" sz="2200" dirty="0" smtClean="0"/>
              <a:t>:"Doe",age:25}; </a:t>
            </a:r>
          </a:p>
          <a:p>
            <a:pPr lvl="1">
              <a:buNone/>
            </a:pPr>
            <a:endParaRPr lang="en-IE" sz="2200" dirty="0" smtClean="0"/>
          </a:p>
          <a:p>
            <a:pPr lvl="1">
              <a:buNone/>
            </a:pPr>
            <a:r>
              <a:rPr lang="en-IE" sz="2200" dirty="0" smtClean="0"/>
              <a:t>for (</a:t>
            </a:r>
            <a:r>
              <a:rPr lang="en-IE" sz="2200" dirty="0" err="1" smtClean="0"/>
              <a:t>var</a:t>
            </a:r>
            <a:r>
              <a:rPr lang="en-IE" sz="2200" dirty="0" smtClean="0"/>
              <a:t> x in person)</a:t>
            </a:r>
          </a:p>
          <a:p>
            <a:pPr lvl="1">
              <a:buNone/>
            </a:pPr>
            <a:r>
              <a:rPr lang="en-IE" sz="2200" dirty="0" smtClean="0"/>
              <a:t>{</a:t>
            </a:r>
          </a:p>
          <a:p>
            <a:pPr lvl="1">
              <a:buNone/>
            </a:pPr>
            <a:r>
              <a:rPr lang="en-IE" sz="2200" dirty="0" smtClean="0"/>
              <a:t>txt=txt + person[x];</a:t>
            </a:r>
          </a:p>
          <a:p>
            <a:pPr lvl="1">
              <a:buNone/>
            </a:pPr>
            <a:r>
              <a:rPr lang="en-IE" sz="2200" dirty="0" smtClean="0"/>
              <a:t>}</a:t>
            </a:r>
          </a:p>
          <a:p>
            <a:pPr lvl="1">
              <a:buNone/>
            </a:pPr>
            <a:endParaRPr lang="en-IE" sz="2200" dirty="0" smtClean="0"/>
          </a:p>
          <a:p>
            <a:pPr lvl="1">
              <a:buNone/>
            </a:pPr>
            <a:r>
              <a:rPr lang="en-IE" sz="2200" dirty="0" err="1" smtClean="0"/>
              <a:t>document.getElementById</a:t>
            </a:r>
            <a:r>
              <a:rPr lang="en-IE" sz="2200" dirty="0" smtClean="0"/>
              <a:t>("demo").</a:t>
            </a:r>
            <a:r>
              <a:rPr lang="en-IE" sz="2200" dirty="0" err="1" smtClean="0"/>
              <a:t>innerHTML</a:t>
            </a:r>
            <a:r>
              <a:rPr lang="en-IE" sz="2200" dirty="0" smtClean="0"/>
              <a:t>=txt;</a:t>
            </a:r>
          </a:p>
          <a:p>
            <a:pPr lvl="1">
              <a:buNone/>
            </a:pPr>
            <a:r>
              <a:rPr lang="en-IE" sz="2200" dirty="0" smtClean="0"/>
              <a:t>}</a:t>
            </a:r>
          </a:p>
          <a:p>
            <a:pPr lvl="1">
              <a:buNone/>
            </a:pPr>
            <a:r>
              <a:rPr lang="en-IE" sz="2200" dirty="0" smtClean="0"/>
              <a:t>&lt;/script&gt;</a:t>
            </a:r>
          </a:p>
          <a:p>
            <a:pPr lvl="1">
              <a:buNone/>
            </a:pPr>
            <a:r>
              <a:rPr lang="en-IE" sz="2200" dirty="0" smtClean="0"/>
              <a:t>&lt;/body&gt;</a:t>
            </a:r>
          </a:p>
          <a:p>
            <a:pPr lvl="1">
              <a:buNone/>
            </a:pPr>
            <a:r>
              <a:rPr lang="en-IE" sz="2200" dirty="0" smtClean="0"/>
              <a:t>&lt;/html&gt;</a:t>
            </a:r>
            <a:endParaRPr lang="en-IE"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Math Object Properties</a:t>
            </a:r>
            <a:endParaRPr lang="en-IE" dirty="0"/>
          </a:p>
        </p:txBody>
      </p:sp>
      <p:sp>
        <p:nvSpPr>
          <p:cNvPr id="6147" name="Rectangle 3"/>
          <p:cNvSpPr>
            <a:spLocks noGrp="1" noChangeArrowheads="1"/>
          </p:cNvSpPr>
          <p:nvPr>
            <p:ph type="body" idx="1"/>
          </p:nvPr>
        </p:nvSpPr>
        <p:spPr>
          <a:xfrm>
            <a:off x="214282" y="1071546"/>
            <a:ext cx="8786874" cy="5786454"/>
          </a:xfrm>
        </p:spPr>
        <p:txBody>
          <a:bodyPr>
            <a:normAutofit/>
          </a:bodyPr>
          <a:lstStyle/>
          <a:p>
            <a:r>
              <a:rPr lang="en-IE" sz="2400" dirty="0" smtClean="0"/>
              <a:t>The Math object allows you to perform mathematical tasks.</a:t>
            </a:r>
          </a:p>
          <a:p>
            <a:r>
              <a:rPr lang="en-IE" sz="2400" dirty="0" smtClean="0"/>
              <a:t>All properties/methods of Math can be called by using Math as an object, without creating it.</a:t>
            </a:r>
          </a:p>
          <a:p>
            <a:endParaRPr lang="en-IE" sz="2200" dirty="0"/>
          </a:p>
        </p:txBody>
      </p:sp>
      <p:pic>
        <p:nvPicPr>
          <p:cNvPr id="1026" name="Picture 2"/>
          <p:cNvPicPr>
            <a:picLocks noChangeAspect="1" noChangeArrowheads="1"/>
          </p:cNvPicPr>
          <p:nvPr/>
        </p:nvPicPr>
        <p:blipFill>
          <a:blip r:embed="rId3" cstate="print"/>
          <a:srcRect/>
          <a:stretch>
            <a:fillRect/>
          </a:stretch>
        </p:blipFill>
        <p:spPr bwMode="auto">
          <a:xfrm>
            <a:off x="392877" y="2657978"/>
            <a:ext cx="8358246" cy="28741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Math Object Methods</a:t>
            </a:r>
            <a:endParaRPr lang="en-IE" dirty="0"/>
          </a:p>
        </p:txBody>
      </p:sp>
      <p:pic>
        <p:nvPicPr>
          <p:cNvPr id="1027" name="Picture 3"/>
          <p:cNvPicPr>
            <a:picLocks noChangeAspect="1" noChangeArrowheads="1"/>
          </p:cNvPicPr>
          <p:nvPr/>
        </p:nvPicPr>
        <p:blipFill>
          <a:blip r:embed="rId3" cstate="print"/>
          <a:srcRect/>
          <a:stretch>
            <a:fillRect/>
          </a:stretch>
        </p:blipFill>
        <p:spPr bwMode="auto">
          <a:xfrm>
            <a:off x="500034" y="952163"/>
            <a:ext cx="8043592" cy="59058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Event Handler</a:t>
            </a:r>
            <a:endParaRPr lang="en-IE" dirty="0"/>
          </a:p>
        </p:txBody>
      </p:sp>
      <p:sp>
        <p:nvSpPr>
          <p:cNvPr id="6147" name="Rectangle 3"/>
          <p:cNvSpPr>
            <a:spLocks noGrp="1" noChangeArrowheads="1"/>
          </p:cNvSpPr>
          <p:nvPr>
            <p:ph type="body" idx="1"/>
          </p:nvPr>
        </p:nvSpPr>
        <p:spPr>
          <a:xfrm>
            <a:off x="214282" y="1214422"/>
            <a:ext cx="8786874" cy="5429288"/>
          </a:xfrm>
        </p:spPr>
        <p:txBody>
          <a:bodyPr>
            <a:normAutofit/>
          </a:bodyPr>
          <a:lstStyle/>
          <a:p>
            <a:r>
              <a:rPr lang="en-IE" sz="2400" dirty="0" smtClean="0"/>
              <a:t>An event handler is a predefined JavaScript property of an object (in most cases an element in the document) that is used to handle an event on a Web page.</a:t>
            </a:r>
          </a:p>
          <a:p>
            <a:r>
              <a:rPr lang="en-IE" sz="2400" dirty="0" smtClean="0"/>
              <a:t>An event is something that happens when the viewer of the page performs some sort of action, such as clicking a mouse button, clicking a button on the page, changing the contents of a form element, or moving the mouse over a link on the page. Events can also occur simply by the page loading or other similar actions. </a:t>
            </a:r>
          </a:p>
          <a:p>
            <a:r>
              <a:rPr lang="en-IE" sz="2400" dirty="0" smtClean="0"/>
              <a:t>When events occur, you are able to use JavaScript event handlers to identify them and then perform a specific task or set of tasks. JavaScript enables you to react to an action by the viewer and to make scripts that are interactive, and more useful to you and to the viewer.</a:t>
            </a:r>
            <a:endParaRPr lang="en-IE"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Event in HTML Element</a:t>
            </a:r>
            <a:endParaRPr lang="en-IE" dirty="0"/>
          </a:p>
        </p:txBody>
      </p:sp>
      <p:sp>
        <p:nvSpPr>
          <p:cNvPr id="6147" name="Rectangle 3"/>
          <p:cNvSpPr>
            <a:spLocks noGrp="1" noChangeArrowheads="1"/>
          </p:cNvSpPr>
          <p:nvPr>
            <p:ph type="body" idx="1"/>
          </p:nvPr>
        </p:nvSpPr>
        <p:spPr>
          <a:xfrm>
            <a:off x="214282" y="1214422"/>
            <a:ext cx="8786874" cy="5429288"/>
          </a:xfrm>
        </p:spPr>
        <p:txBody>
          <a:bodyPr>
            <a:normAutofit fontScale="92500"/>
          </a:bodyPr>
          <a:lstStyle/>
          <a:p>
            <a:r>
              <a:rPr lang="en-IE" sz="2400" dirty="0" smtClean="0"/>
              <a:t>To use an event handler, you add it as an additional attribute to an HTML tag. The only difference between an event handler “attribute” and an HTML attribute is that you can add JavaScript code inside an event handler attribute rather than just an attribute value:</a:t>
            </a:r>
          </a:p>
          <a:p>
            <a:endParaRPr lang="en-IE" sz="2400" dirty="0" smtClean="0"/>
          </a:p>
          <a:p>
            <a:pPr lvl="2">
              <a:buNone/>
            </a:pPr>
            <a:r>
              <a:rPr lang="en-IE" sz="1800" dirty="0" smtClean="0"/>
              <a:t>&lt;body&gt;</a:t>
            </a:r>
          </a:p>
          <a:p>
            <a:pPr lvl="2">
              <a:buNone/>
            </a:pPr>
            <a:r>
              <a:rPr lang="en-IE" sz="1800" dirty="0" smtClean="0"/>
              <a:t>&lt;form&gt;</a:t>
            </a:r>
          </a:p>
          <a:p>
            <a:pPr lvl="2">
              <a:buNone/>
            </a:pPr>
            <a:r>
              <a:rPr lang="en-IE" sz="1800" dirty="0" smtClean="0"/>
              <a:t>&lt;input type="button" value="Click Me!" </a:t>
            </a:r>
            <a:r>
              <a:rPr lang="en-IE" sz="1800" dirty="0" err="1" smtClean="0"/>
              <a:t>onclick</a:t>
            </a:r>
            <a:r>
              <a:rPr lang="en-IE" sz="1800" dirty="0" smtClean="0"/>
              <a:t>="</a:t>
            </a:r>
            <a:r>
              <a:rPr lang="en-IE" sz="1800" dirty="0" err="1" smtClean="0"/>
              <a:t>window.alert</a:t>
            </a:r>
            <a:r>
              <a:rPr lang="en-IE" sz="1800" dirty="0" smtClean="0"/>
              <a:t>('Hi!');" /&gt;</a:t>
            </a:r>
          </a:p>
          <a:p>
            <a:pPr lvl="2">
              <a:buNone/>
            </a:pPr>
            <a:r>
              <a:rPr lang="en-IE" sz="1800" dirty="0" smtClean="0"/>
              <a:t>&lt;/form&gt;</a:t>
            </a:r>
          </a:p>
          <a:p>
            <a:pPr lvl="2">
              <a:buNone/>
            </a:pPr>
            <a:r>
              <a:rPr lang="en-IE" sz="1800" dirty="0" smtClean="0"/>
              <a:t>&lt;/body&gt;</a:t>
            </a:r>
          </a:p>
          <a:p>
            <a:endParaRPr lang="en-IE" sz="2400" dirty="0" smtClean="0"/>
          </a:p>
          <a:p>
            <a:r>
              <a:rPr lang="en-IE" sz="2400" dirty="0" smtClean="0"/>
              <a:t>Notice that the alert command ends with a semicolon. This enables you to add additional JavaScript code after the alert, which enables you to perform multiple actions on the click event rather than just a single JavaScript statement.</a:t>
            </a:r>
            <a:endParaRPr lang="en-IE"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Event in HTML Element</a:t>
            </a:r>
            <a:endParaRPr lang="en-IE" dirty="0"/>
          </a:p>
        </p:txBody>
      </p:sp>
      <p:sp>
        <p:nvSpPr>
          <p:cNvPr id="6147" name="Rectangle 3"/>
          <p:cNvSpPr>
            <a:spLocks noGrp="1" noChangeArrowheads="1"/>
          </p:cNvSpPr>
          <p:nvPr>
            <p:ph type="body" idx="1"/>
          </p:nvPr>
        </p:nvSpPr>
        <p:spPr>
          <a:xfrm>
            <a:off x="214282" y="1214422"/>
            <a:ext cx="8786874" cy="5429288"/>
          </a:xfrm>
        </p:spPr>
        <p:txBody>
          <a:bodyPr>
            <a:normAutofit fontScale="92500" lnSpcReduction="10000"/>
          </a:bodyPr>
          <a:lstStyle/>
          <a:p>
            <a:r>
              <a:rPr lang="en-IE" sz="2400" dirty="0" smtClean="0"/>
              <a:t>If the code you want to use becomes really long, you may wish to put the code in a function instead. The event handler can be used for any JavaScript code, so you can use it to call a function you have defined elsewhere.</a:t>
            </a:r>
          </a:p>
          <a:p>
            <a:endParaRPr lang="en-IE" sz="2400" dirty="0" smtClean="0"/>
          </a:p>
          <a:p>
            <a:pPr lvl="2">
              <a:buNone/>
            </a:pPr>
            <a:r>
              <a:rPr lang="en-IE" sz="2000" dirty="0" smtClean="0"/>
              <a:t>function </a:t>
            </a:r>
            <a:r>
              <a:rPr lang="en-IE" sz="2000" dirty="0" err="1" smtClean="0"/>
              <a:t>hi_and_bye</a:t>
            </a:r>
            <a:r>
              <a:rPr lang="en-IE" sz="2000" dirty="0" smtClean="0"/>
              <a:t>() {</a:t>
            </a:r>
          </a:p>
          <a:p>
            <a:pPr lvl="2">
              <a:buNone/>
            </a:pPr>
            <a:r>
              <a:rPr lang="en-IE" sz="2000" dirty="0" err="1" smtClean="0"/>
              <a:t>window.alert</a:t>
            </a:r>
            <a:r>
              <a:rPr lang="en-IE" sz="2000" dirty="0" smtClean="0"/>
              <a:t>('Hi!');</a:t>
            </a:r>
          </a:p>
          <a:p>
            <a:pPr lvl="2">
              <a:buNone/>
            </a:pPr>
            <a:r>
              <a:rPr lang="en-IE" sz="2000" dirty="0" err="1" smtClean="0"/>
              <a:t>window.alert</a:t>
            </a:r>
            <a:r>
              <a:rPr lang="en-IE" sz="2000" dirty="0" smtClean="0"/>
              <a:t>('Bye!');</a:t>
            </a:r>
          </a:p>
          <a:p>
            <a:pPr lvl="2">
              <a:buNone/>
            </a:pPr>
            <a:r>
              <a:rPr lang="en-IE" sz="2000" dirty="0" smtClean="0"/>
              <a:t>}</a:t>
            </a:r>
          </a:p>
          <a:p>
            <a:pPr lvl="2">
              <a:buNone/>
            </a:pPr>
            <a:r>
              <a:rPr lang="en-IE" sz="2000" dirty="0" smtClean="0"/>
              <a:t>…</a:t>
            </a:r>
          </a:p>
          <a:p>
            <a:pPr lvl="2">
              <a:buNone/>
            </a:pPr>
            <a:r>
              <a:rPr lang="en-IE" sz="2000" dirty="0" smtClean="0"/>
              <a:t>&lt;body&gt;</a:t>
            </a:r>
          </a:p>
          <a:p>
            <a:pPr lvl="2">
              <a:buNone/>
            </a:pPr>
            <a:r>
              <a:rPr lang="en-IE" sz="2000" dirty="0" smtClean="0"/>
              <a:t>&lt;form&gt;</a:t>
            </a:r>
          </a:p>
          <a:p>
            <a:pPr lvl="2">
              <a:buNone/>
            </a:pPr>
            <a:r>
              <a:rPr lang="en-IE" sz="2000" dirty="0" smtClean="0"/>
              <a:t>&lt;input type="button" value="Click Me!" </a:t>
            </a:r>
            <a:r>
              <a:rPr lang="en-IE" sz="2000" dirty="0" err="1" smtClean="0"/>
              <a:t>onclick</a:t>
            </a:r>
            <a:r>
              <a:rPr lang="en-IE" sz="2000" dirty="0" smtClean="0"/>
              <a:t>="</a:t>
            </a:r>
            <a:r>
              <a:rPr lang="en-IE" sz="2000" dirty="0" err="1" smtClean="0"/>
              <a:t>hi_and_bye</a:t>
            </a:r>
            <a:r>
              <a:rPr lang="en-IE" sz="2000" dirty="0" smtClean="0"/>
              <a:t>();" /&gt;</a:t>
            </a:r>
          </a:p>
          <a:p>
            <a:pPr lvl="2">
              <a:buNone/>
            </a:pPr>
            <a:r>
              <a:rPr lang="en-IE" sz="2000" dirty="0" smtClean="0"/>
              <a:t>&lt;/form&gt;</a:t>
            </a:r>
          </a:p>
          <a:p>
            <a:pPr lvl="2">
              <a:buNone/>
            </a:pPr>
            <a:r>
              <a:rPr lang="en-IE" sz="2000" dirty="0" smtClean="0"/>
              <a:t>&lt;script type="text/</a:t>
            </a:r>
            <a:r>
              <a:rPr lang="en-IE" sz="2000" dirty="0" err="1" smtClean="0"/>
              <a:t>javascript</a:t>
            </a:r>
            <a:r>
              <a:rPr lang="en-IE" sz="2000" dirty="0" smtClean="0"/>
              <a:t>" </a:t>
            </a:r>
            <a:r>
              <a:rPr lang="en-IE" sz="2000" dirty="0" err="1" smtClean="0"/>
              <a:t>src</a:t>
            </a:r>
            <a:r>
              <a:rPr lang="en-IE" sz="2000" dirty="0" smtClean="0"/>
              <a:t>="js_event_01.js"&gt;&lt;/script&gt;</a:t>
            </a:r>
          </a:p>
          <a:p>
            <a:pPr lvl="2">
              <a:buNone/>
            </a:pPr>
            <a:r>
              <a:rPr lang="en-IE" sz="2000" dirty="0" smtClean="0"/>
              <a:t>&lt;/body&gt;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Event Handler in the Script Code</a:t>
            </a:r>
            <a:endParaRPr lang="en-IE" dirty="0"/>
          </a:p>
        </p:txBody>
      </p:sp>
      <p:sp>
        <p:nvSpPr>
          <p:cNvPr id="6147" name="Rectangle 3"/>
          <p:cNvSpPr>
            <a:spLocks noGrp="1" noChangeArrowheads="1"/>
          </p:cNvSpPr>
          <p:nvPr>
            <p:ph type="body" idx="1"/>
          </p:nvPr>
        </p:nvSpPr>
        <p:spPr>
          <a:xfrm>
            <a:off x="214282" y="1214422"/>
            <a:ext cx="8786874" cy="5429288"/>
          </a:xfrm>
        </p:spPr>
        <p:txBody>
          <a:bodyPr>
            <a:normAutofit fontScale="92500" lnSpcReduction="10000"/>
          </a:bodyPr>
          <a:lstStyle/>
          <a:p>
            <a:r>
              <a:rPr lang="en-IE" sz="2400" dirty="0" smtClean="0"/>
              <a:t>You can also use an event handler within the script code. One way to do this is to give the element an id attribute and then use the JavaScript method </a:t>
            </a:r>
            <a:r>
              <a:rPr lang="en-IE" sz="2400" dirty="0" err="1" smtClean="0"/>
              <a:t>document.getElementById</a:t>
            </a:r>
            <a:r>
              <a:rPr lang="en-IE" sz="2400" dirty="0" smtClean="0"/>
              <a:t>() to access the element. Once that is done, you can tie an event to the element:</a:t>
            </a:r>
          </a:p>
          <a:p>
            <a:pPr lvl="2">
              <a:buNone/>
            </a:pPr>
            <a:endParaRPr lang="en-IE" sz="1700" dirty="0" smtClean="0"/>
          </a:p>
          <a:p>
            <a:pPr lvl="2">
              <a:buNone/>
            </a:pPr>
            <a:r>
              <a:rPr lang="en-IE" sz="1700" dirty="0" smtClean="0"/>
              <a:t>&lt;body&gt;</a:t>
            </a:r>
          </a:p>
          <a:p>
            <a:pPr lvl="2">
              <a:buNone/>
            </a:pPr>
            <a:r>
              <a:rPr lang="en-IE" sz="1700" dirty="0" smtClean="0"/>
              <a:t>&lt;form&gt;</a:t>
            </a:r>
          </a:p>
          <a:p>
            <a:pPr lvl="2">
              <a:buNone/>
            </a:pPr>
            <a:r>
              <a:rPr lang="en-IE" sz="1700" dirty="0" smtClean="0"/>
              <a:t>&lt;input type="button" value="Click Me!" id="</a:t>
            </a:r>
            <a:r>
              <a:rPr lang="en-IE" sz="1700" dirty="0" err="1" smtClean="0"/>
              <a:t>say_hi</a:t>
            </a:r>
            <a:r>
              <a:rPr lang="en-IE" sz="1700" dirty="0" smtClean="0"/>
              <a:t>" /&gt;</a:t>
            </a:r>
          </a:p>
          <a:p>
            <a:pPr lvl="2">
              <a:buNone/>
            </a:pPr>
            <a:r>
              <a:rPr lang="en-IE" sz="1700" dirty="0" smtClean="0"/>
              <a:t>&lt;/form&gt;</a:t>
            </a:r>
          </a:p>
          <a:p>
            <a:pPr lvl="2">
              <a:buNone/>
            </a:pPr>
            <a:r>
              <a:rPr lang="en-IE" sz="1700" dirty="0" smtClean="0"/>
              <a:t>&lt;script&gt;</a:t>
            </a:r>
          </a:p>
          <a:p>
            <a:pPr lvl="2">
              <a:buNone/>
            </a:pPr>
            <a:r>
              <a:rPr lang="en-IE" sz="1700" dirty="0" smtClean="0"/>
              <a:t>function </a:t>
            </a:r>
            <a:r>
              <a:rPr lang="en-IE" sz="1700" dirty="0" err="1" smtClean="0"/>
              <a:t>hi_and_bye</a:t>
            </a:r>
            <a:r>
              <a:rPr lang="en-IE" sz="1700" dirty="0" smtClean="0"/>
              <a:t>() {</a:t>
            </a:r>
          </a:p>
          <a:p>
            <a:pPr lvl="2">
              <a:buNone/>
            </a:pPr>
            <a:r>
              <a:rPr lang="en-IE" sz="1700" dirty="0" smtClean="0"/>
              <a:t>	</a:t>
            </a:r>
            <a:r>
              <a:rPr lang="en-IE" sz="1700" dirty="0" err="1" smtClean="0"/>
              <a:t>window.alert</a:t>
            </a:r>
            <a:r>
              <a:rPr lang="en-IE" sz="1700" dirty="0" smtClean="0"/>
              <a:t>('Hi!');</a:t>
            </a:r>
          </a:p>
          <a:p>
            <a:pPr lvl="2">
              <a:buNone/>
            </a:pPr>
            <a:r>
              <a:rPr lang="en-IE" sz="1700" dirty="0" smtClean="0"/>
              <a:t>	</a:t>
            </a:r>
            <a:r>
              <a:rPr lang="en-IE" sz="1700" dirty="0" err="1" smtClean="0"/>
              <a:t>window.alert</a:t>
            </a:r>
            <a:r>
              <a:rPr lang="en-IE" sz="1700" dirty="0" smtClean="0"/>
              <a:t>('Bye!');</a:t>
            </a:r>
          </a:p>
          <a:p>
            <a:pPr lvl="2">
              <a:buNone/>
            </a:pPr>
            <a:r>
              <a:rPr lang="en-IE" sz="1700" dirty="0" smtClean="0"/>
              <a:t>}</a:t>
            </a:r>
          </a:p>
          <a:p>
            <a:pPr lvl="2">
              <a:buNone/>
            </a:pPr>
            <a:r>
              <a:rPr lang="en-IE" sz="1700" dirty="0" err="1" smtClean="0"/>
              <a:t>var</a:t>
            </a:r>
            <a:r>
              <a:rPr lang="en-IE" sz="1700" dirty="0" smtClean="0"/>
              <a:t> </a:t>
            </a:r>
            <a:r>
              <a:rPr lang="en-IE" sz="1700" dirty="0" err="1" smtClean="0"/>
              <a:t>hi_button</a:t>
            </a:r>
            <a:r>
              <a:rPr lang="en-IE" sz="1700" dirty="0" smtClean="0"/>
              <a:t> = </a:t>
            </a:r>
            <a:r>
              <a:rPr lang="en-IE" sz="1700" dirty="0" err="1" smtClean="0"/>
              <a:t>document.getElementById</a:t>
            </a:r>
            <a:r>
              <a:rPr lang="en-IE" sz="1700" dirty="0" smtClean="0"/>
              <a:t>("</a:t>
            </a:r>
            <a:r>
              <a:rPr lang="en-IE" sz="1700" dirty="0" err="1" smtClean="0"/>
              <a:t>say_hi</a:t>
            </a:r>
            <a:r>
              <a:rPr lang="en-IE" sz="1700" dirty="0" smtClean="0"/>
              <a:t>");</a:t>
            </a:r>
          </a:p>
          <a:p>
            <a:pPr lvl="2">
              <a:buNone/>
            </a:pPr>
            <a:r>
              <a:rPr lang="en-IE" sz="1700" dirty="0" err="1" smtClean="0"/>
              <a:t>hi_button.onclick</a:t>
            </a:r>
            <a:r>
              <a:rPr lang="en-IE" sz="1700" dirty="0" smtClean="0"/>
              <a:t> = </a:t>
            </a:r>
            <a:r>
              <a:rPr lang="en-IE" sz="1700" dirty="0" err="1" smtClean="0"/>
              <a:t>hi_and_bye</a:t>
            </a:r>
            <a:r>
              <a:rPr lang="en-IE" sz="1700" dirty="0" smtClean="0"/>
              <a:t>; </a:t>
            </a:r>
          </a:p>
          <a:p>
            <a:pPr lvl="2">
              <a:buNone/>
            </a:pPr>
            <a:r>
              <a:rPr lang="en-IE" sz="1700" dirty="0" smtClean="0"/>
              <a:t>// if you use </a:t>
            </a:r>
            <a:r>
              <a:rPr lang="en-IE" sz="1700" dirty="0" err="1" smtClean="0"/>
              <a:t>hi_and_bye</a:t>
            </a:r>
            <a:r>
              <a:rPr lang="en-IE" sz="1700" dirty="0" smtClean="0"/>
              <a:t>(); above, the function will be called straight away</a:t>
            </a:r>
          </a:p>
          <a:p>
            <a:pPr lvl="2">
              <a:buNone/>
            </a:pPr>
            <a:r>
              <a:rPr lang="en-IE" sz="1700" dirty="0" smtClean="0"/>
              <a:t>&lt;/script&gt;</a:t>
            </a:r>
          </a:p>
          <a:p>
            <a:pPr lvl="2">
              <a:buNone/>
            </a:pPr>
            <a:r>
              <a:rPr lang="en-IE" sz="1700" dirty="0" smtClean="0"/>
              <a:t>&lt;/body&gt;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500166" y="-25"/>
            <a:ext cx="6143668" cy="68200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smtClean="0"/>
              <a:t>Array</a:t>
            </a:r>
            <a:endParaRPr lang="en-IE" dirty="0"/>
          </a:p>
        </p:txBody>
      </p:sp>
      <p:sp>
        <p:nvSpPr>
          <p:cNvPr id="6147" name="Rectangle 3"/>
          <p:cNvSpPr>
            <a:spLocks noGrp="1" noChangeArrowheads="1"/>
          </p:cNvSpPr>
          <p:nvPr>
            <p:ph type="body" idx="1"/>
          </p:nvPr>
        </p:nvSpPr>
        <p:spPr>
          <a:xfrm>
            <a:off x="214282" y="1142984"/>
            <a:ext cx="8786874" cy="5500726"/>
          </a:xfrm>
        </p:spPr>
        <p:txBody>
          <a:bodyPr>
            <a:normAutofit lnSpcReduction="10000"/>
          </a:bodyPr>
          <a:lstStyle/>
          <a:p>
            <a:pPr>
              <a:buNone/>
            </a:pPr>
            <a:r>
              <a:rPr lang="en-IE" sz="2400" dirty="0" smtClean="0"/>
              <a:t>An </a:t>
            </a:r>
            <a:r>
              <a:rPr lang="en-IE" sz="2400" b="1" dirty="0" smtClean="0"/>
              <a:t>array</a:t>
            </a:r>
            <a:r>
              <a:rPr lang="en-IE" sz="2400" dirty="0" smtClean="0"/>
              <a:t> can be created in three ways. </a:t>
            </a:r>
          </a:p>
          <a:p>
            <a:pPr>
              <a:buNone/>
            </a:pPr>
            <a:r>
              <a:rPr lang="en-IE" sz="2400" dirty="0" smtClean="0"/>
              <a:t>The following code creates an Array object called </a:t>
            </a:r>
            <a:r>
              <a:rPr lang="en-IE" sz="2400" dirty="0" err="1" smtClean="0"/>
              <a:t>myCars</a:t>
            </a:r>
            <a:r>
              <a:rPr lang="en-IE" sz="2400" dirty="0" smtClean="0"/>
              <a:t>:</a:t>
            </a:r>
          </a:p>
          <a:p>
            <a:pPr>
              <a:buNone/>
            </a:pPr>
            <a:r>
              <a:rPr lang="en-IE" sz="2400" dirty="0" smtClean="0"/>
              <a:t>1: Regular:</a:t>
            </a:r>
          </a:p>
          <a:p>
            <a:endParaRPr lang="en-IE" sz="2400" dirty="0" smtClean="0"/>
          </a:p>
          <a:p>
            <a:pPr lvl="1">
              <a:buNone/>
            </a:pPr>
            <a:r>
              <a:rPr lang="en-IE" sz="1800" dirty="0" smtClean="0"/>
              <a:t>	</a:t>
            </a:r>
            <a:r>
              <a:rPr lang="en-IE" sz="1800" dirty="0" err="1" smtClean="0"/>
              <a:t>var</a:t>
            </a:r>
            <a:r>
              <a:rPr lang="en-IE" sz="1800" dirty="0" smtClean="0"/>
              <a:t> </a:t>
            </a:r>
            <a:r>
              <a:rPr lang="en-IE" sz="1800" dirty="0" err="1" smtClean="0"/>
              <a:t>myCars</a:t>
            </a:r>
            <a:r>
              <a:rPr lang="en-IE" sz="1800" dirty="0" smtClean="0"/>
              <a:t>=new Array(); </a:t>
            </a:r>
            <a:br>
              <a:rPr lang="en-IE" sz="1800" dirty="0" smtClean="0"/>
            </a:br>
            <a:r>
              <a:rPr lang="en-IE" sz="1800" dirty="0" err="1" smtClean="0"/>
              <a:t>myCars</a:t>
            </a:r>
            <a:r>
              <a:rPr lang="en-IE" sz="1800" dirty="0" smtClean="0"/>
              <a:t>[0]="Saab";       </a:t>
            </a:r>
            <a:br>
              <a:rPr lang="en-IE" sz="1800" dirty="0" smtClean="0"/>
            </a:br>
            <a:r>
              <a:rPr lang="en-IE" sz="1800" dirty="0" err="1" smtClean="0"/>
              <a:t>myCars</a:t>
            </a:r>
            <a:r>
              <a:rPr lang="en-IE" sz="1800" dirty="0" smtClean="0"/>
              <a:t>[1]="Volvo";</a:t>
            </a:r>
            <a:br>
              <a:rPr lang="en-IE" sz="1800" dirty="0" smtClean="0"/>
            </a:br>
            <a:r>
              <a:rPr lang="en-IE" sz="1800" dirty="0" err="1" smtClean="0"/>
              <a:t>myCars</a:t>
            </a:r>
            <a:r>
              <a:rPr lang="en-IE" sz="1800" dirty="0" smtClean="0"/>
              <a:t>[2]="BMW";</a:t>
            </a:r>
          </a:p>
          <a:p>
            <a:pPr lvl="1">
              <a:buNone/>
            </a:pPr>
            <a:endParaRPr lang="en-IE" sz="1800" dirty="0" smtClean="0"/>
          </a:p>
          <a:p>
            <a:pPr>
              <a:buNone/>
            </a:pPr>
            <a:r>
              <a:rPr lang="en-IE" sz="2400" dirty="0" smtClean="0"/>
              <a:t>2: Condensed:</a:t>
            </a:r>
          </a:p>
          <a:p>
            <a:endParaRPr lang="en-IE" sz="2400" dirty="0" smtClean="0"/>
          </a:p>
          <a:p>
            <a:pPr lvl="1">
              <a:buNone/>
            </a:pPr>
            <a:r>
              <a:rPr lang="en-IE" sz="1800" dirty="0" smtClean="0"/>
              <a:t>	</a:t>
            </a:r>
            <a:r>
              <a:rPr lang="en-IE" sz="1800" dirty="0" err="1" smtClean="0"/>
              <a:t>var</a:t>
            </a:r>
            <a:r>
              <a:rPr lang="en-IE" sz="1800" dirty="0" smtClean="0"/>
              <a:t> </a:t>
            </a:r>
            <a:r>
              <a:rPr lang="en-IE" sz="1800" dirty="0" err="1" smtClean="0"/>
              <a:t>myCars</a:t>
            </a:r>
            <a:r>
              <a:rPr lang="en-IE" sz="1800" dirty="0" smtClean="0"/>
              <a:t>=new Array("</a:t>
            </a:r>
            <a:r>
              <a:rPr lang="en-IE" sz="1800" dirty="0" err="1" smtClean="0"/>
              <a:t>Saab","Volvo","BMW</a:t>
            </a:r>
            <a:r>
              <a:rPr lang="en-IE" sz="1800" dirty="0" smtClean="0"/>
              <a:t>"); </a:t>
            </a:r>
          </a:p>
          <a:p>
            <a:pPr lvl="1">
              <a:buNone/>
            </a:pPr>
            <a:endParaRPr lang="en-IE" sz="1800" dirty="0" smtClean="0"/>
          </a:p>
          <a:p>
            <a:pPr>
              <a:buNone/>
            </a:pPr>
            <a:r>
              <a:rPr lang="en-IE" sz="2400" dirty="0" smtClean="0"/>
              <a:t>3: Literal:</a:t>
            </a:r>
          </a:p>
          <a:p>
            <a:endParaRPr lang="en-IE" sz="2400" dirty="0" smtClean="0"/>
          </a:p>
          <a:p>
            <a:pPr lvl="1">
              <a:buNone/>
            </a:pPr>
            <a:r>
              <a:rPr lang="en-IE" sz="1800" dirty="0" smtClean="0"/>
              <a:t>	</a:t>
            </a:r>
            <a:r>
              <a:rPr lang="en-IE" sz="1800" dirty="0" err="1" smtClean="0"/>
              <a:t>var</a:t>
            </a:r>
            <a:r>
              <a:rPr lang="en-IE" sz="1800" dirty="0" smtClean="0"/>
              <a:t> </a:t>
            </a:r>
            <a:r>
              <a:rPr lang="en-IE" sz="1800" dirty="0" err="1" smtClean="0"/>
              <a:t>myCars</a:t>
            </a:r>
            <a:r>
              <a:rPr lang="en-IE" sz="1800" dirty="0" smtClean="0"/>
              <a:t>=["</a:t>
            </a:r>
            <a:r>
              <a:rPr lang="en-IE" sz="1800" dirty="0" err="1" smtClean="0"/>
              <a:t>Saab","Volvo","BMW</a:t>
            </a:r>
            <a:r>
              <a:rPr lang="en-IE" sz="1800" dirty="0" smtClean="0"/>
              <a:t>"];</a:t>
            </a:r>
          </a:p>
          <a:p>
            <a:endParaRPr lang="en-IE"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smtClean="0"/>
              <a:t>Example: </a:t>
            </a:r>
            <a:r>
              <a:rPr lang="en-IE" dirty="0" err="1" smtClean="0"/>
              <a:t>onmouseover</a:t>
            </a:r>
            <a:endParaRPr lang="en-IE" dirty="0"/>
          </a:p>
        </p:txBody>
      </p:sp>
      <p:sp>
        <p:nvSpPr>
          <p:cNvPr id="6147" name="Rectangle 3"/>
          <p:cNvSpPr>
            <a:spLocks noGrp="1" noChangeArrowheads="1"/>
          </p:cNvSpPr>
          <p:nvPr>
            <p:ph type="body" idx="1"/>
          </p:nvPr>
        </p:nvSpPr>
        <p:spPr>
          <a:xfrm>
            <a:off x="571472" y="1214422"/>
            <a:ext cx="8429684" cy="5429288"/>
          </a:xfrm>
        </p:spPr>
        <p:txBody>
          <a:bodyPr>
            <a:normAutofit fontScale="70000" lnSpcReduction="20000"/>
          </a:bodyPr>
          <a:lstStyle/>
          <a:p>
            <a:pPr>
              <a:buNone/>
            </a:pPr>
            <a:r>
              <a:rPr lang="en-IE" sz="2400" dirty="0" smtClean="0"/>
              <a:t>&lt;!DOCTYPE html&gt;</a:t>
            </a:r>
          </a:p>
          <a:p>
            <a:pPr>
              <a:buNone/>
            </a:pPr>
            <a:r>
              <a:rPr lang="en-IE" sz="2400" dirty="0" smtClean="0"/>
              <a:t>&lt;html&gt;</a:t>
            </a:r>
          </a:p>
          <a:p>
            <a:pPr>
              <a:buNone/>
            </a:pPr>
            <a:r>
              <a:rPr lang="en-IE" sz="2400" dirty="0" smtClean="0"/>
              <a:t>&lt;body&gt;</a:t>
            </a:r>
          </a:p>
          <a:p>
            <a:pPr>
              <a:buNone/>
            </a:pPr>
            <a:endParaRPr lang="en-IE" sz="2400" dirty="0" smtClean="0"/>
          </a:p>
          <a:p>
            <a:pPr>
              <a:buNone/>
            </a:pPr>
            <a:r>
              <a:rPr lang="en-IE" sz="2400" dirty="0" smtClean="0"/>
              <a:t>&lt;div </a:t>
            </a:r>
            <a:r>
              <a:rPr lang="en-IE" sz="2400" dirty="0" err="1" smtClean="0"/>
              <a:t>onmouseover</a:t>
            </a:r>
            <a:r>
              <a:rPr lang="en-IE" sz="2400" dirty="0" smtClean="0"/>
              <a:t>="</a:t>
            </a:r>
            <a:r>
              <a:rPr lang="en-IE" sz="2400" dirty="0" err="1" smtClean="0"/>
              <a:t>mOver</a:t>
            </a:r>
            <a:r>
              <a:rPr lang="en-IE" sz="2400" dirty="0" smtClean="0"/>
              <a:t>(this);" </a:t>
            </a:r>
            <a:r>
              <a:rPr lang="en-IE" sz="2400" dirty="0" err="1" smtClean="0"/>
              <a:t>onmouseout</a:t>
            </a:r>
            <a:r>
              <a:rPr lang="en-IE" sz="2400" dirty="0" smtClean="0"/>
              <a:t>="</a:t>
            </a:r>
            <a:r>
              <a:rPr lang="en-IE" sz="2400" dirty="0" err="1" smtClean="0"/>
              <a:t>mOut</a:t>
            </a:r>
            <a:r>
              <a:rPr lang="en-IE" sz="2400" dirty="0" smtClean="0"/>
              <a:t>(this);" style="background-</a:t>
            </a:r>
            <a:r>
              <a:rPr lang="en-IE" sz="2400" dirty="0" err="1" smtClean="0"/>
              <a:t>color</a:t>
            </a:r>
            <a:r>
              <a:rPr lang="en-IE" sz="2400" dirty="0" smtClean="0"/>
              <a:t>:#D94A38;width:120px;height:20px;padding:40px;"&gt;Mouse Over Me&lt;/div&gt;</a:t>
            </a:r>
          </a:p>
          <a:p>
            <a:pPr>
              <a:buNone/>
            </a:pPr>
            <a:endParaRPr lang="en-IE" sz="2400" dirty="0" smtClean="0"/>
          </a:p>
          <a:p>
            <a:pPr>
              <a:buNone/>
            </a:pPr>
            <a:r>
              <a:rPr lang="en-IE" sz="2400" dirty="0" smtClean="0"/>
              <a:t>&lt;script&gt;</a:t>
            </a:r>
          </a:p>
          <a:p>
            <a:pPr>
              <a:buNone/>
            </a:pPr>
            <a:r>
              <a:rPr lang="en-IE" sz="2400" dirty="0" smtClean="0"/>
              <a:t>function </a:t>
            </a:r>
            <a:r>
              <a:rPr lang="en-IE" sz="2400" dirty="0" err="1" smtClean="0"/>
              <a:t>mOver</a:t>
            </a:r>
            <a:r>
              <a:rPr lang="en-IE" sz="2400" dirty="0" smtClean="0"/>
              <a:t>(</a:t>
            </a:r>
            <a:r>
              <a:rPr lang="en-IE" sz="2400" dirty="0" err="1" smtClean="0"/>
              <a:t>obj</a:t>
            </a:r>
            <a:r>
              <a:rPr lang="en-IE" sz="2400" dirty="0" smtClean="0"/>
              <a:t>)</a:t>
            </a:r>
          </a:p>
          <a:p>
            <a:pPr>
              <a:buNone/>
            </a:pPr>
            <a:r>
              <a:rPr lang="en-IE" sz="2400" dirty="0" smtClean="0"/>
              <a:t>{</a:t>
            </a:r>
          </a:p>
          <a:p>
            <a:pPr>
              <a:buNone/>
            </a:pPr>
            <a:r>
              <a:rPr lang="en-IE" sz="2400" dirty="0" err="1" smtClean="0"/>
              <a:t>obj.innerHTML</a:t>
            </a:r>
            <a:r>
              <a:rPr lang="en-IE" sz="2400" dirty="0" smtClean="0"/>
              <a:t>="Thank </a:t>
            </a:r>
            <a:r>
              <a:rPr lang="en-IE" sz="2400" dirty="0" smtClean="0"/>
              <a:t>You";</a:t>
            </a:r>
            <a:endParaRPr lang="en-IE" sz="2400" dirty="0" smtClean="0"/>
          </a:p>
          <a:p>
            <a:pPr>
              <a:buNone/>
            </a:pPr>
            <a:r>
              <a:rPr lang="en-IE" sz="2400" dirty="0" smtClean="0"/>
              <a:t>}</a:t>
            </a:r>
          </a:p>
          <a:p>
            <a:pPr>
              <a:buNone/>
            </a:pPr>
            <a:endParaRPr lang="en-IE" sz="2400" dirty="0" smtClean="0"/>
          </a:p>
          <a:p>
            <a:pPr>
              <a:buNone/>
            </a:pPr>
            <a:r>
              <a:rPr lang="en-IE" sz="2400" dirty="0" smtClean="0"/>
              <a:t>function </a:t>
            </a:r>
            <a:r>
              <a:rPr lang="en-IE" sz="2400" dirty="0" err="1" smtClean="0"/>
              <a:t>mOut</a:t>
            </a:r>
            <a:r>
              <a:rPr lang="en-IE" sz="2400" dirty="0" smtClean="0"/>
              <a:t>(</a:t>
            </a:r>
            <a:r>
              <a:rPr lang="en-IE" sz="2400" dirty="0" err="1" smtClean="0"/>
              <a:t>obj</a:t>
            </a:r>
            <a:r>
              <a:rPr lang="en-IE" sz="2400" dirty="0" smtClean="0"/>
              <a:t>)</a:t>
            </a:r>
          </a:p>
          <a:p>
            <a:pPr>
              <a:buNone/>
            </a:pPr>
            <a:r>
              <a:rPr lang="en-IE" sz="2400" dirty="0" smtClean="0"/>
              <a:t>{</a:t>
            </a:r>
          </a:p>
          <a:p>
            <a:pPr>
              <a:buNone/>
            </a:pPr>
            <a:r>
              <a:rPr lang="en-IE" sz="2400" dirty="0" err="1" smtClean="0"/>
              <a:t>obj.innerHTML</a:t>
            </a:r>
            <a:r>
              <a:rPr lang="en-IE" sz="2400" dirty="0" smtClean="0"/>
              <a:t>="Mouse Over </a:t>
            </a:r>
            <a:r>
              <a:rPr lang="en-IE" sz="2400" dirty="0" smtClean="0"/>
              <a:t>Me";</a:t>
            </a:r>
            <a:endParaRPr lang="en-IE" sz="2400" dirty="0" smtClean="0"/>
          </a:p>
          <a:p>
            <a:pPr>
              <a:buNone/>
            </a:pPr>
            <a:r>
              <a:rPr lang="en-IE" sz="2400" dirty="0" smtClean="0"/>
              <a:t>}</a:t>
            </a:r>
          </a:p>
          <a:p>
            <a:pPr>
              <a:buNone/>
            </a:pPr>
            <a:r>
              <a:rPr lang="en-IE" sz="2400" dirty="0" smtClean="0"/>
              <a:t>&lt;/script&gt;</a:t>
            </a:r>
          </a:p>
          <a:p>
            <a:pPr>
              <a:buNone/>
            </a:pPr>
            <a:endParaRPr lang="en-IE" sz="2400" dirty="0" smtClean="0"/>
          </a:p>
          <a:p>
            <a:pPr>
              <a:buNone/>
            </a:pPr>
            <a:r>
              <a:rPr lang="en-IE" sz="2400" dirty="0" smtClean="0"/>
              <a:t>&lt;/body&gt;</a:t>
            </a:r>
          </a:p>
          <a:p>
            <a:pPr>
              <a:buNone/>
            </a:pPr>
            <a:r>
              <a:rPr lang="en-IE" sz="2400" dirty="0" smtClean="0"/>
              <a:t>&lt;/html&gt; </a:t>
            </a:r>
            <a:endParaRPr lang="en-IE" sz="17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fontScale="90000"/>
          </a:bodyPr>
          <a:lstStyle/>
          <a:p>
            <a:r>
              <a:rPr lang="en-IE" dirty="0" smtClean="0"/>
              <a:t>Example: </a:t>
            </a:r>
            <a:r>
              <a:rPr lang="en-IE" dirty="0" err="1" smtClean="0"/>
              <a:t>onmousedown</a:t>
            </a:r>
            <a:r>
              <a:rPr lang="en-IE" dirty="0" smtClean="0"/>
              <a:t>, </a:t>
            </a:r>
            <a:r>
              <a:rPr lang="en-IE" dirty="0" err="1" smtClean="0"/>
              <a:t>onmouseup</a:t>
            </a:r>
            <a:r>
              <a:rPr lang="en-IE" dirty="0" smtClean="0"/>
              <a:t> </a:t>
            </a:r>
            <a:endParaRPr lang="en-IE" dirty="0"/>
          </a:p>
        </p:txBody>
      </p:sp>
      <p:sp>
        <p:nvSpPr>
          <p:cNvPr id="6147" name="Rectangle 3"/>
          <p:cNvSpPr>
            <a:spLocks noGrp="1" noChangeArrowheads="1"/>
          </p:cNvSpPr>
          <p:nvPr>
            <p:ph type="body" idx="1"/>
          </p:nvPr>
        </p:nvSpPr>
        <p:spPr>
          <a:xfrm>
            <a:off x="571472" y="1000132"/>
            <a:ext cx="8429684" cy="5857892"/>
          </a:xfrm>
        </p:spPr>
        <p:txBody>
          <a:bodyPr>
            <a:noAutofit/>
          </a:bodyPr>
          <a:lstStyle/>
          <a:p>
            <a:pPr>
              <a:buNone/>
            </a:pPr>
            <a:r>
              <a:rPr lang="en-IE" sz="1600" dirty="0" smtClean="0"/>
              <a:t>&lt;!DOCTYPE html&gt;</a:t>
            </a:r>
          </a:p>
          <a:p>
            <a:pPr>
              <a:buNone/>
            </a:pPr>
            <a:r>
              <a:rPr lang="en-IE" sz="1600" dirty="0" smtClean="0"/>
              <a:t>&lt;html&gt;</a:t>
            </a:r>
          </a:p>
          <a:p>
            <a:pPr>
              <a:buNone/>
            </a:pPr>
            <a:r>
              <a:rPr lang="en-IE" sz="1600" dirty="0" smtClean="0"/>
              <a:t>&lt;body&gt;</a:t>
            </a:r>
          </a:p>
          <a:p>
            <a:pPr>
              <a:buNone/>
            </a:pPr>
            <a:r>
              <a:rPr lang="en-IE" sz="1600" dirty="0" smtClean="0"/>
              <a:t>&lt;div </a:t>
            </a:r>
            <a:r>
              <a:rPr lang="en-IE" sz="1600" dirty="0" err="1" smtClean="0"/>
              <a:t>onmousedown</a:t>
            </a:r>
            <a:r>
              <a:rPr lang="en-IE" sz="1600" dirty="0" smtClean="0"/>
              <a:t>="</a:t>
            </a:r>
            <a:r>
              <a:rPr lang="en-IE" sz="1600" dirty="0" err="1" smtClean="0"/>
              <a:t>mDown</a:t>
            </a:r>
            <a:r>
              <a:rPr lang="en-IE" sz="1600" dirty="0" smtClean="0"/>
              <a:t>(this);" </a:t>
            </a:r>
            <a:r>
              <a:rPr lang="en-IE" sz="1600" dirty="0" err="1" smtClean="0"/>
              <a:t>onmouseup</a:t>
            </a:r>
            <a:r>
              <a:rPr lang="en-IE" sz="1600" dirty="0" smtClean="0"/>
              <a:t>="</a:t>
            </a:r>
            <a:r>
              <a:rPr lang="en-IE" sz="1600" dirty="0" err="1" smtClean="0"/>
              <a:t>mUp</a:t>
            </a:r>
            <a:r>
              <a:rPr lang="en-IE" sz="1600" dirty="0" smtClean="0"/>
              <a:t>(this);" style="background-</a:t>
            </a:r>
            <a:r>
              <a:rPr lang="en-IE" sz="1600" dirty="0" err="1" smtClean="0"/>
              <a:t>color</a:t>
            </a:r>
            <a:r>
              <a:rPr lang="en-IE" sz="1600" dirty="0" smtClean="0"/>
              <a:t>:#D94A38;width:90px;height:20px;padding:40px;"&gt;Click Me&lt;/div&gt;</a:t>
            </a:r>
          </a:p>
          <a:p>
            <a:pPr>
              <a:buNone/>
            </a:pPr>
            <a:r>
              <a:rPr lang="en-IE" sz="1600" dirty="0" smtClean="0"/>
              <a:t>&lt;script&gt;</a:t>
            </a:r>
          </a:p>
          <a:p>
            <a:pPr>
              <a:buNone/>
            </a:pPr>
            <a:r>
              <a:rPr lang="en-IE" sz="1600" dirty="0" smtClean="0"/>
              <a:t>function </a:t>
            </a:r>
            <a:r>
              <a:rPr lang="en-IE" sz="1600" dirty="0" err="1" smtClean="0"/>
              <a:t>mDown</a:t>
            </a:r>
            <a:r>
              <a:rPr lang="en-IE" sz="1600" dirty="0" smtClean="0"/>
              <a:t>(</a:t>
            </a:r>
            <a:r>
              <a:rPr lang="en-IE" sz="1600" dirty="0" err="1" smtClean="0"/>
              <a:t>obj</a:t>
            </a:r>
            <a:r>
              <a:rPr lang="en-IE" sz="1600" dirty="0" smtClean="0"/>
              <a:t>)</a:t>
            </a:r>
          </a:p>
          <a:p>
            <a:pPr>
              <a:buNone/>
            </a:pPr>
            <a:r>
              <a:rPr lang="en-IE" sz="1600" dirty="0" smtClean="0"/>
              <a:t>{</a:t>
            </a:r>
          </a:p>
          <a:p>
            <a:pPr>
              <a:buNone/>
            </a:pPr>
            <a:r>
              <a:rPr lang="en-IE" sz="1600" dirty="0" err="1" smtClean="0"/>
              <a:t>obj.style.backgroundColor</a:t>
            </a:r>
            <a:r>
              <a:rPr lang="en-IE" sz="1600" dirty="0" smtClean="0"/>
              <a:t>="#1ec5e5";</a:t>
            </a:r>
          </a:p>
          <a:p>
            <a:pPr>
              <a:buNone/>
            </a:pPr>
            <a:r>
              <a:rPr lang="en-IE" sz="1600" dirty="0" err="1" smtClean="0"/>
              <a:t>obj.innerHTML</a:t>
            </a:r>
            <a:r>
              <a:rPr lang="en-IE" sz="1600" dirty="0" smtClean="0"/>
              <a:t>="Release Me“;</a:t>
            </a:r>
          </a:p>
          <a:p>
            <a:pPr>
              <a:buNone/>
            </a:pPr>
            <a:r>
              <a:rPr lang="en-IE" sz="1600" dirty="0" smtClean="0"/>
              <a:t>}</a:t>
            </a:r>
          </a:p>
          <a:p>
            <a:pPr>
              <a:buNone/>
            </a:pPr>
            <a:endParaRPr lang="en-IE" sz="1600" dirty="0" smtClean="0"/>
          </a:p>
          <a:p>
            <a:pPr>
              <a:buNone/>
            </a:pPr>
            <a:r>
              <a:rPr lang="en-IE" sz="1600" dirty="0" smtClean="0"/>
              <a:t>function </a:t>
            </a:r>
            <a:r>
              <a:rPr lang="en-IE" sz="1600" dirty="0" err="1" smtClean="0"/>
              <a:t>mUp</a:t>
            </a:r>
            <a:r>
              <a:rPr lang="en-IE" sz="1600" dirty="0" smtClean="0"/>
              <a:t>(</a:t>
            </a:r>
            <a:r>
              <a:rPr lang="en-IE" sz="1600" dirty="0" err="1" smtClean="0"/>
              <a:t>obj</a:t>
            </a:r>
            <a:r>
              <a:rPr lang="en-IE" sz="1600" dirty="0" smtClean="0"/>
              <a:t>)</a:t>
            </a:r>
          </a:p>
          <a:p>
            <a:pPr>
              <a:buNone/>
            </a:pPr>
            <a:r>
              <a:rPr lang="en-IE" sz="1600" dirty="0" smtClean="0"/>
              <a:t>{</a:t>
            </a:r>
          </a:p>
          <a:p>
            <a:pPr>
              <a:buNone/>
            </a:pPr>
            <a:r>
              <a:rPr lang="en-IE" sz="1600" dirty="0" err="1" smtClean="0"/>
              <a:t>obj.style.backgroundColor</a:t>
            </a:r>
            <a:r>
              <a:rPr lang="en-IE" sz="1600" dirty="0" smtClean="0"/>
              <a:t>="#D94A38";</a:t>
            </a:r>
          </a:p>
          <a:p>
            <a:pPr>
              <a:buNone/>
            </a:pPr>
            <a:r>
              <a:rPr lang="en-IE" sz="1600" dirty="0" err="1" smtClean="0"/>
              <a:t>obj.innerHTML</a:t>
            </a:r>
            <a:r>
              <a:rPr lang="en-IE" sz="1600" dirty="0" smtClean="0"/>
              <a:t>="Thank You“;</a:t>
            </a:r>
          </a:p>
          <a:p>
            <a:pPr>
              <a:buNone/>
            </a:pPr>
            <a:r>
              <a:rPr lang="en-IE" sz="1600" dirty="0" smtClean="0"/>
              <a:t>}</a:t>
            </a:r>
          </a:p>
          <a:p>
            <a:pPr>
              <a:buNone/>
            </a:pPr>
            <a:r>
              <a:rPr lang="en-IE" sz="1600" dirty="0" smtClean="0"/>
              <a:t>&lt;/script&gt;</a:t>
            </a:r>
          </a:p>
          <a:p>
            <a:pPr>
              <a:buNone/>
            </a:pPr>
            <a:r>
              <a:rPr lang="en-IE" sz="1600" dirty="0" smtClean="0"/>
              <a:t>&lt;/body&gt;</a:t>
            </a:r>
          </a:p>
          <a:p>
            <a:pPr>
              <a:buNone/>
            </a:pPr>
            <a:r>
              <a:rPr lang="en-IE" sz="1600" dirty="0" smtClean="0"/>
              <a:t>&lt;/html&gt;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smtClean="0"/>
              <a:t>Different Objects in One Array</a:t>
            </a:r>
            <a:endParaRPr lang="en-IE" dirty="0"/>
          </a:p>
        </p:txBody>
      </p:sp>
      <p:sp>
        <p:nvSpPr>
          <p:cNvPr id="6147" name="Rectangle 3"/>
          <p:cNvSpPr>
            <a:spLocks noGrp="1" noChangeArrowheads="1"/>
          </p:cNvSpPr>
          <p:nvPr>
            <p:ph type="body" idx="1"/>
          </p:nvPr>
        </p:nvSpPr>
        <p:spPr>
          <a:xfrm>
            <a:off x="214282" y="1142984"/>
            <a:ext cx="8786874" cy="5500726"/>
          </a:xfrm>
        </p:spPr>
        <p:txBody>
          <a:bodyPr>
            <a:normAutofit/>
          </a:bodyPr>
          <a:lstStyle/>
          <a:p>
            <a:r>
              <a:rPr lang="en-IE" sz="2400" dirty="0" smtClean="0"/>
              <a:t>All JavaScript variables are objects. Array elements are objects. Functions are objects.</a:t>
            </a:r>
          </a:p>
          <a:p>
            <a:r>
              <a:rPr lang="en-IE" sz="2400" dirty="0" smtClean="0"/>
              <a:t>Because of this, you can have variables of different types in the same Array.</a:t>
            </a:r>
          </a:p>
          <a:p>
            <a:r>
              <a:rPr lang="en-IE" sz="2400" dirty="0" smtClean="0"/>
              <a:t>You can have </a:t>
            </a:r>
            <a:r>
              <a:rPr lang="en-IE" sz="2400" b="1" dirty="0" smtClean="0"/>
              <a:t>objects</a:t>
            </a:r>
            <a:r>
              <a:rPr lang="en-IE" sz="2400" dirty="0" smtClean="0"/>
              <a:t> in an Array. You can have </a:t>
            </a:r>
            <a:r>
              <a:rPr lang="en-IE" sz="2400" b="1" dirty="0" smtClean="0"/>
              <a:t>functions</a:t>
            </a:r>
            <a:r>
              <a:rPr lang="en-IE" sz="2400" dirty="0" smtClean="0"/>
              <a:t> in an Array. You can have </a:t>
            </a:r>
            <a:r>
              <a:rPr lang="en-IE" sz="2400" b="1" dirty="0" smtClean="0"/>
              <a:t>arrays</a:t>
            </a:r>
            <a:r>
              <a:rPr lang="en-IE" sz="2400" dirty="0" smtClean="0"/>
              <a:t> in an Array:</a:t>
            </a:r>
          </a:p>
          <a:p>
            <a:endParaRPr lang="en-IE" sz="2400" dirty="0" smtClean="0"/>
          </a:p>
          <a:p>
            <a:pPr lvl="1">
              <a:buNone/>
            </a:pPr>
            <a:r>
              <a:rPr lang="en-IE" sz="2000" dirty="0" smtClean="0"/>
              <a:t>	</a:t>
            </a:r>
            <a:r>
              <a:rPr lang="en-IE" sz="2000" dirty="0" err="1" smtClean="0"/>
              <a:t>myArray</a:t>
            </a:r>
            <a:r>
              <a:rPr lang="en-IE" sz="2000" dirty="0" smtClean="0"/>
              <a:t>[0]=</a:t>
            </a:r>
            <a:r>
              <a:rPr lang="en-IE" sz="2000" dirty="0" err="1" smtClean="0"/>
              <a:t>Date.now</a:t>
            </a:r>
            <a:r>
              <a:rPr lang="en-IE" sz="2000" dirty="0" smtClean="0"/>
              <a:t>;</a:t>
            </a:r>
            <a:br>
              <a:rPr lang="en-IE" sz="2000" dirty="0" smtClean="0"/>
            </a:br>
            <a:r>
              <a:rPr lang="en-IE" sz="2000" dirty="0" err="1" smtClean="0"/>
              <a:t>myArray</a:t>
            </a:r>
            <a:r>
              <a:rPr lang="en-IE" sz="2000" dirty="0" smtClean="0"/>
              <a:t>[1]=</a:t>
            </a:r>
            <a:r>
              <a:rPr lang="en-IE" sz="2000" dirty="0" err="1" smtClean="0"/>
              <a:t>myFunction</a:t>
            </a:r>
            <a:r>
              <a:rPr lang="en-IE" sz="2000" dirty="0" smtClean="0"/>
              <a:t>;</a:t>
            </a:r>
            <a:br>
              <a:rPr lang="en-IE" sz="2000" dirty="0" smtClean="0"/>
            </a:br>
            <a:r>
              <a:rPr lang="en-IE" sz="2000" dirty="0" err="1" smtClean="0"/>
              <a:t>myArray</a:t>
            </a:r>
            <a:r>
              <a:rPr lang="en-IE" sz="2000" dirty="0" smtClean="0"/>
              <a:t>[2]=</a:t>
            </a:r>
            <a:r>
              <a:rPr lang="en-IE" sz="2000" dirty="0" err="1" smtClean="0"/>
              <a:t>myCars</a:t>
            </a:r>
            <a:r>
              <a:rPr lang="en-IE" sz="2000" dirty="0" smtClean="0"/>
              <a:t>;</a:t>
            </a:r>
          </a:p>
          <a:p>
            <a:endParaRPr lang="en-IE"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smtClean="0"/>
              <a:t>Array Properties and Methods</a:t>
            </a:r>
            <a:endParaRPr lang="en-IE" dirty="0"/>
          </a:p>
        </p:txBody>
      </p:sp>
      <p:pic>
        <p:nvPicPr>
          <p:cNvPr id="2050" name="Picture 2"/>
          <p:cNvPicPr>
            <a:picLocks noChangeAspect="1" noChangeArrowheads="1"/>
          </p:cNvPicPr>
          <p:nvPr/>
        </p:nvPicPr>
        <p:blipFill>
          <a:blip r:embed="rId3" cstate="print"/>
          <a:srcRect/>
          <a:stretch>
            <a:fillRect/>
          </a:stretch>
        </p:blipFill>
        <p:spPr bwMode="auto">
          <a:xfrm>
            <a:off x="1285852" y="1071546"/>
            <a:ext cx="6572296" cy="56470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smtClean="0"/>
              <a:t>Everything is an Object</a:t>
            </a:r>
            <a:endParaRPr lang="en-IE" dirty="0"/>
          </a:p>
        </p:txBody>
      </p:sp>
      <p:sp>
        <p:nvSpPr>
          <p:cNvPr id="6147" name="Rectangle 3"/>
          <p:cNvSpPr>
            <a:spLocks noGrp="1" noChangeArrowheads="1"/>
          </p:cNvSpPr>
          <p:nvPr>
            <p:ph type="body" idx="1"/>
          </p:nvPr>
        </p:nvSpPr>
        <p:spPr>
          <a:xfrm>
            <a:off x="214282" y="1214422"/>
            <a:ext cx="8786874" cy="5429288"/>
          </a:xfrm>
        </p:spPr>
        <p:txBody>
          <a:bodyPr>
            <a:normAutofit/>
          </a:bodyPr>
          <a:lstStyle/>
          <a:p>
            <a:r>
              <a:rPr lang="en-IE" sz="2400" dirty="0" smtClean="0"/>
              <a:t>In JavaScript almost everything is an object. Even primitive </a:t>
            </a:r>
            <a:r>
              <a:rPr lang="en-IE" sz="2400" dirty="0" err="1" smtClean="0"/>
              <a:t>datatypes</a:t>
            </a:r>
            <a:r>
              <a:rPr lang="en-IE" sz="2400" dirty="0" smtClean="0"/>
              <a:t> (except null and undefined) can be treated as objects.</a:t>
            </a:r>
          </a:p>
          <a:p>
            <a:r>
              <a:rPr lang="en-IE" sz="2400" dirty="0" smtClean="0"/>
              <a:t>Booleans, Numbers, Strings can be objects or primitive data treated as objects.</a:t>
            </a:r>
          </a:p>
          <a:p>
            <a:r>
              <a:rPr lang="en-IE" sz="2400" dirty="0" smtClean="0"/>
              <a:t>Dates are always objects.</a:t>
            </a:r>
          </a:p>
          <a:p>
            <a:r>
              <a:rPr lang="en-IE" sz="2400" dirty="0" smtClean="0"/>
              <a:t>Maths and Regular Expressions are always objects.</a:t>
            </a:r>
          </a:p>
          <a:p>
            <a:r>
              <a:rPr lang="en-IE" sz="2400" dirty="0" smtClean="0"/>
              <a:t>Arrays are always objects.</a:t>
            </a:r>
          </a:p>
          <a:p>
            <a:r>
              <a:rPr lang="en-IE" sz="2400" dirty="0" smtClean="0"/>
              <a:t>Even functions are always objects.</a:t>
            </a:r>
          </a:p>
          <a:p>
            <a:endParaRPr lang="en-IE"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smtClean="0"/>
              <a:t>Accessing Object Properties</a:t>
            </a:r>
            <a:endParaRPr lang="en-IE" dirty="0"/>
          </a:p>
        </p:txBody>
      </p:sp>
      <p:sp>
        <p:nvSpPr>
          <p:cNvPr id="6147" name="Rectangle 3"/>
          <p:cNvSpPr>
            <a:spLocks noGrp="1" noChangeArrowheads="1"/>
          </p:cNvSpPr>
          <p:nvPr>
            <p:ph type="body" idx="1"/>
          </p:nvPr>
        </p:nvSpPr>
        <p:spPr>
          <a:xfrm>
            <a:off x="214282" y="1214422"/>
            <a:ext cx="8786874" cy="5429288"/>
          </a:xfrm>
        </p:spPr>
        <p:txBody>
          <a:bodyPr>
            <a:normAutofit/>
          </a:bodyPr>
          <a:lstStyle/>
          <a:p>
            <a:r>
              <a:rPr lang="en-IE" sz="2400" dirty="0" smtClean="0"/>
              <a:t>Properties are the values associated with an object.</a:t>
            </a:r>
          </a:p>
          <a:p>
            <a:r>
              <a:rPr lang="en-IE" sz="2400" dirty="0" smtClean="0"/>
              <a:t>The syntax for accessing the property of an object is:</a:t>
            </a:r>
            <a:endParaRPr lang="ru-RU" sz="2400" dirty="0" smtClean="0"/>
          </a:p>
          <a:p>
            <a:endParaRPr lang="en-IE" sz="2400" dirty="0" smtClean="0"/>
          </a:p>
          <a:p>
            <a:pPr lvl="1">
              <a:buNone/>
            </a:pPr>
            <a:r>
              <a:rPr lang="ru-RU" sz="2000" i="1" dirty="0" smtClean="0"/>
              <a:t>	</a:t>
            </a:r>
            <a:r>
              <a:rPr lang="en-IE" sz="2000" dirty="0" err="1" smtClean="0"/>
              <a:t>objectName.propertyName</a:t>
            </a:r>
            <a:endParaRPr lang="ru-RU" sz="2000" dirty="0" smtClean="0"/>
          </a:p>
          <a:p>
            <a:endParaRPr lang="en-IE" sz="2400" dirty="0" smtClean="0"/>
          </a:p>
          <a:p>
            <a:r>
              <a:rPr lang="en-IE" sz="2400" dirty="0" smtClean="0"/>
              <a:t>This example uses the length property of the String object to find the length of a string:</a:t>
            </a:r>
          </a:p>
          <a:p>
            <a:endParaRPr lang="en-IE" sz="2400" dirty="0" smtClean="0"/>
          </a:p>
          <a:p>
            <a:pPr lvl="1">
              <a:buNone/>
            </a:pPr>
            <a:r>
              <a:rPr lang="en-IE" sz="2000" dirty="0" smtClean="0"/>
              <a:t>	</a:t>
            </a:r>
            <a:r>
              <a:rPr lang="en-IE" sz="2000" dirty="0" err="1" smtClean="0"/>
              <a:t>var</a:t>
            </a:r>
            <a:r>
              <a:rPr lang="en-IE" sz="2000" dirty="0" smtClean="0"/>
              <a:t> message="Hello World!";</a:t>
            </a:r>
            <a:br>
              <a:rPr lang="en-IE" sz="2000" dirty="0" smtClean="0"/>
            </a:br>
            <a:r>
              <a:rPr lang="en-IE" sz="2000" dirty="0" err="1" smtClean="0"/>
              <a:t>var</a:t>
            </a:r>
            <a:r>
              <a:rPr lang="en-IE" sz="2000" dirty="0" smtClean="0"/>
              <a:t> x=</a:t>
            </a:r>
            <a:r>
              <a:rPr lang="en-IE" sz="2000" dirty="0" err="1" smtClean="0"/>
              <a:t>message.length</a:t>
            </a:r>
            <a:r>
              <a:rPr lang="en-IE" sz="2000" dirty="0" smtClean="0"/>
              <a:t>;</a:t>
            </a:r>
            <a:endParaRPr lang="ru-RU" sz="2000" dirty="0" smtClean="0"/>
          </a:p>
          <a:p>
            <a:pPr lvl="1">
              <a:buNone/>
            </a:pPr>
            <a:endParaRPr lang="en-IE" sz="2000" dirty="0" smtClean="0"/>
          </a:p>
          <a:p>
            <a:pPr marL="342900" lvl="1" indent="-342900">
              <a:buFont typeface="Arial" pitchFamily="34" charset="0"/>
              <a:buChar char="•"/>
            </a:pPr>
            <a:r>
              <a:rPr lang="en-IE" sz="2400" dirty="0" smtClean="0"/>
              <a:t>The value of x, after execution of the code above will be</a:t>
            </a:r>
            <a:r>
              <a:rPr lang="ru-RU" sz="2400" dirty="0" smtClean="0"/>
              <a:t> </a:t>
            </a:r>
            <a:r>
              <a:rPr lang="en-IE" sz="2000" dirty="0" smtClean="0"/>
              <a:t>12</a:t>
            </a:r>
          </a:p>
          <a:p>
            <a:endParaRPr lang="en-IE" sz="2400" dirty="0" smtClean="0"/>
          </a:p>
          <a:p>
            <a:pPr lvl="1">
              <a:buNone/>
            </a:pPr>
            <a:endParaRPr lang="ru-RU" sz="2000" dirty="0" smtClean="0"/>
          </a:p>
          <a:p>
            <a:endParaRPr lang="en-IE"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smtClean="0"/>
              <a:t>Accessing Objects Methods</a:t>
            </a:r>
            <a:endParaRPr lang="en-IE" dirty="0"/>
          </a:p>
        </p:txBody>
      </p:sp>
      <p:sp>
        <p:nvSpPr>
          <p:cNvPr id="6147" name="Rectangle 3"/>
          <p:cNvSpPr>
            <a:spLocks noGrp="1" noChangeArrowheads="1"/>
          </p:cNvSpPr>
          <p:nvPr>
            <p:ph type="body" idx="1"/>
          </p:nvPr>
        </p:nvSpPr>
        <p:spPr>
          <a:xfrm>
            <a:off x="214282" y="1214422"/>
            <a:ext cx="8786874" cy="5429288"/>
          </a:xfrm>
        </p:spPr>
        <p:txBody>
          <a:bodyPr>
            <a:normAutofit/>
          </a:bodyPr>
          <a:lstStyle/>
          <a:p>
            <a:r>
              <a:rPr lang="en-IE" sz="2400" dirty="0" smtClean="0"/>
              <a:t>Methods are the actions that can be performed on objects.</a:t>
            </a:r>
          </a:p>
          <a:p>
            <a:r>
              <a:rPr lang="en-IE" sz="2400" dirty="0" smtClean="0"/>
              <a:t>You can call a method with the following syntax:</a:t>
            </a:r>
            <a:endParaRPr lang="ru-RU" sz="2400" dirty="0" smtClean="0"/>
          </a:p>
          <a:p>
            <a:endParaRPr lang="en-IE" sz="2400" dirty="0" smtClean="0"/>
          </a:p>
          <a:p>
            <a:pPr lvl="1">
              <a:buNone/>
            </a:pPr>
            <a:r>
              <a:rPr lang="ru-RU" sz="2000" dirty="0" smtClean="0"/>
              <a:t>	</a:t>
            </a:r>
            <a:r>
              <a:rPr lang="en-IE" sz="2000" dirty="0" err="1" smtClean="0"/>
              <a:t>objectName.methodName</a:t>
            </a:r>
            <a:r>
              <a:rPr lang="en-IE" sz="2000" dirty="0" smtClean="0"/>
              <a:t>()</a:t>
            </a:r>
            <a:endParaRPr lang="ru-RU" sz="2000" dirty="0" smtClean="0"/>
          </a:p>
          <a:p>
            <a:endParaRPr lang="en-IE" sz="2400" dirty="0" smtClean="0"/>
          </a:p>
          <a:p>
            <a:r>
              <a:rPr lang="en-IE" sz="2400" dirty="0" smtClean="0"/>
              <a:t>This example uses the </a:t>
            </a:r>
            <a:r>
              <a:rPr lang="en-IE" sz="2400" dirty="0" err="1" smtClean="0"/>
              <a:t>toUpperCase</a:t>
            </a:r>
            <a:r>
              <a:rPr lang="en-IE" sz="2400" dirty="0" smtClean="0"/>
              <a:t>() method of the String object, to convert a text to uppercase:</a:t>
            </a:r>
            <a:endParaRPr lang="ru-RU" sz="2400" dirty="0" smtClean="0"/>
          </a:p>
          <a:p>
            <a:endParaRPr lang="en-IE" sz="2400" dirty="0" smtClean="0"/>
          </a:p>
          <a:p>
            <a:pPr lvl="1">
              <a:buNone/>
            </a:pPr>
            <a:r>
              <a:rPr lang="ru-RU" sz="2000" dirty="0" smtClean="0"/>
              <a:t>	</a:t>
            </a:r>
            <a:r>
              <a:rPr lang="en-IE" sz="2000" dirty="0" err="1" smtClean="0"/>
              <a:t>var</a:t>
            </a:r>
            <a:r>
              <a:rPr lang="en-IE" sz="2000" dirty="0" smtClean="0"/>
              <a:t> message="Hello world!";</a:t>
            </a:r>
            <a:br>
              <a:rPr lang="en-IE" sz="2000" dirty="0" smtClean="0"/>
            </a:br>
            <a:r>
              <a:rPr lang="en-IE" sz="2000" dirty="0" err="1" smtClean="0"/>
              <a:t>var</a:t>
            </a:r>
            <a:r>
              <a:rPr lang="en-IE" sz="2000" dirty="0" smtClean="0"/>
              <a:t> x=</a:t>
            </a:r>
            <a:r>
              <a:rPr lang="en-IE" sz="2000" dirty="0" err="1" smtClean="0"/>
              <a:t>message.toUpperCase</a:t>
            </a:r>
            <a:r>
              <a:rPr lang="en-IE" sz="2000" dirty="0" smtClean="0"/>
              <a:t>();</a:t>
            </a:r>
            <a:endParaRPr lang="ru-RU" sz="2000" dirty="0" smtClean="0"/>
          </a:p>
          <a:p>
            <a:endParaRPr lang="en-IE" sz="2400" dirty="0" smtClean="0"/>
          </a:p>
          <a:p>
            <a:r>
              <a:rPr lang="en-IE" sz="2400" dirty="0" smtClean="0"/>
              <a:t>The value of x, after execution of the code above will be</a:t>
            </a:r>
            <a:r>
              <a:rPr lang="ru-RU" sz="2400" dirty="0" smtClean="0"/>
              <a:t> </a:t>
            </a:r>
          </a:p>
          <a:p>
            <a:pPr lvl="1">
              <a:buNone/>
            </a:pPr>
            <a:r>
              <a:rPr lang="en-IE" sz="2000" dirty="0" smtClean="0"/>
              <a:t>HELLO WORLD!</a:t>
            </a:r>
          </a:p>
          <a:p>
            <a:endParaRPr lang="en-IE" sz="2400" dirty="0" smtClean="0"/>
          </a:p>
          <a:p>
            <a:endParaRPr lang="en-IE" sz="2400" dirty="0" smtClean="0"/>
          </a:p>
          <a:p>
            <a:pPr lvl="1">
              <a:buNone/>
            </a:pPr>
            <a:endParaRPr lang="ru-RU" sz="2000" dirty="0" smtClean="0"/>
          </a:p>
          <a:p>
            <a:endParaRPr lang="en-IE"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smtClean="0"/>
              <a:t>Creating a Direct Instance</a:t>
            </a:r>
            <a:endParaRPr lang="en-IE" dirty="0"/>
          </a:p>
        </p:txBody>
      </p:sp>
      <p:sp>
        <p:nvSpPr>
          <p:cNvPr id="6147" name="Rectangle 3"/>
          <p:cNvSpPr>
            <a:spLocks noGrp="1" noChangeArrowheads="1"/>
          </p:cNvSpPr>
          <p:nvPr>
            <p:ph type="body" idx="1"/>
          </p:nvPr>
        </p:nvSpPr>
        <p:spPr>
          <a:xfrm>
            <a:off x="214282" y="1214422"/>
            <a:ext cx="8786874" cy="5429288"/>
          </a:xfrm>
        </p:spPr>
        <p:txBody>
          <a:bodyPr>
            <a:normAutofit/>
          </a:bodyPr>
          <a:lstStyle/>
          <a:p>
            <a:r>
              <a:rPr lang="en-IE" sz="2400" dirty="0" smtClean="0"/>
              <a:t>The following example creates a new instance of an object, and adds four properties to it:</a:t>
            </a:r>
            <a:endParaRPr lang="ru-RU" sz="2400" dirty="0" smtClean="0"/>
          </a:p>
          <a:p>
            <a:endParaRPr lang="ru-RU" sz="2400" dirty="0" smtClean="0"/>
          </a:p>
          <a:p>
            <a:pPr lvl="1">
              <a:buNone/>
            </a:pPr>
            <a:r>
              <a:rPr lang="ru-RU" sz="2000" dirty="0" smtClean="0"/>
              <a:t>	</a:t>
            </a:r>
            <a:r>
              <a:rPr lang="pt-PT" sz="2000" dirty="0" smtClean="0"/>
              <a:t>var </a:t>
            </a:r>
            <a:r>
              <a:rPr lang="en-IE" sz="2000" dirty="0" smtClean="0"/>
              <a:t>person=new Object();</a:t>
            </a:r>
            <a:br>
              <a:rPr lang="en-IE" sz="2000" dirty="0" smtClean="0"/>
            </a:br>
            <a:r>
              <a:rPr lang="en-IE" sz="2000" dirty="0" err="1" smtClean="0"/>
              <a:t>person.firstname</a:t>
            </a:r>
            <a:r>
              <a:rPr lang="en-IE" sz="2000" dirty="0" smtClean="0"/>
              <a:t>="John";</a:t>
            </a:r>
            <a:br>
              <a:rPr lang="en-IE" sz="2000" dirty="0" smtClean="0"/>
            </a:br>
            <a:r>
              <a:rPr lang="en-IE" sz="2000" dirty="0" err="1" smtClean="0"/>
              <a:t>person.lastname</a:t>
            </a:r>
            <a:r>
              <a:rPr lang="en-IE" sz="2000" dirty="0" smtClean="0"/>
              <a:t>="Doe";</a:t>
            </a:r>
            <a:br>
              <a:rPr lang="en-IE" sz="2000" dirty="0" smtClean="0"/>
            </a:br>
            <a:r>
              <a:rPr lang="en-IE" sz="2000" dirty="0" err="1" smtClean="0"/>
              <a:t>person.age</a:t>
            </a:r>
            <a:r>
              <a:rPr lang="en-IE" sz="2000" dirty="0" smtClean="0"/>
              <a:t>=50;</a:t>
            </a:r>
            <a:br>
              <a:rPr lang="en-IE" sz="2000" dirty="0" smtClean="0"/>
            </a:br>
            <a:r>
              <a:rPr lang="en-IE" sz="2000" dirty="0" err="1" smtClean="0"/>
              <a:t>person.eyecolor</a:t>
            </a:r>
            <a:r>
              <a:rPr lang="en-IE" sz="2000" dirty="0" smtClean="0"/>
              <a:t>="blue";</a:t>
            </a:r>
          </a:p>
          <a:p>
            <a:endParaRPr lang="en-IE" sz="2400" dirty="0" smtClean="0"/>
          </a:p>
          <a:p>
            <a:r>
              <a:rPr lang="en-IE" sz="2400" dirty="0" smtClean="0"/>
              <a:t>Alternative syntax (using object literals):</a:t>
            </a:r>
            <a:endParaRPr lang="ru-RU" sz="2400" dirty="0" smtClean="0"/>
          </a:p>
          <a:p>
            <a:endParaRPr lang="ru-RU" sz="2400" dirty="0" smtClean="0"/>
          </a:p>
          <a:p>
            <a:pPr lvl="1">
              <a:buNone/>
            </a:pPr>
            <a:r>
              <a:rPr lang="ru-RU" sz="2000" dirty="0" smtClean="0"/>
              <a:t>	</a:t>
            </a:r>
            <a:r>
              <a:rPr lang="pt-PT" sz="2000" dirty="0" smtClean="0"/>
              <a:t>var </a:t>
            </a:r>
            <a:r>
              <a:rPr lang="en-IE" sz="2000" dirty="0" smtClean="0"/>
              <a:t>person={</a:t>
            </a:r>
            <a:r>
              <a:rPr lang="en-IE" sz="2000" dirty="0" err="1" smtClean="0"/>
              <a:t>firstname</a:t>
            </a:r>
            <a:r>
              <a:rPr lang="en-IE" sz="2000" dirty="0" smtClean="0"/>
              <a:t>:"</a:t>
            </a:r>
            <a:r>
              <a:rPr lang="en-IE" sz="2000" dirty="0" err="1" smtClean="0"/>
              <a:t>John",lastname</a:t>
            </a:r>
            <a:r>
              <a:rPr lang="en-IE" sz="2000" dirty="0" smtClean="0"/>
              <a:t>:"Doe",age:50,eyecolor:"blue"};</a:t>
            </a:r>
            <a:endParaRPr lang="ru-RU" sz="2000" dirty="0" smtClean="0"/>
          </a:p>
          <a:p>
            <a:endParaRPr lang="en-IE"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smtClean="0"/>
              <a:t>Object Constructor</a:t>
            </a:r>
            <a:endParaRPr lang="en-IE" dirty="0"/>
          </a:p>
        </p:txBody>
      </p:sp>
      <p:sp>
        <p:nvSpPr>
          <p:cNvPr id="6147" name="Rectangle 3"/>
          <p:cNvSpPr>
            <a:spLocks noGrp="1" noChangeArrowheads="1"/>
          </p:cNvSpPr>
          <p:nvPr>
            <p:ph type="body" idx="1"/>
          </p:nvPr>
        </p:nvSpPr>
        <p:spPr>
          <a:xfrm>
            <a:off x="214282" y="1214422"/>
            <a:ext cx="8786874" cy="5429288"/>
          </a:xfrm>
        </p:spPr>
        <p:txBody>
          <a:bodyPr>
            <a:normAutofit fontScale="70000" lnSpcReduction="20000"/>
          </a:bodyPr>
          <a:lstStyle/>
          <a:p>
            <a:pPr>
              <a:buNone/>
            </a:pPr>
            <a:r>
              <a:rPr lang="en-IE" sz="2400" dirty="0" smtClean="0"/>
              <a:t>&lt;!DOCTYPE html&gt;</a:t>
            </a:r>
          </a:p>
          <a:p>
            <a:pPr>
              <a:buNone/>
            </a:pPr>
            <a:r>
              <a:rPr lang="en-IE" sz="2400" dirty="0" smtClean="0"/>
              <a:t>&lt;html&gt;</a:t>
            </a:r>
          </a:p>
          <a:p>
            <a:pPr>
              <a:buNone/>
            </a:pPr>
            <a:r>
              <a:rPr lang="en-IE" sz="2400" dirty="0" smtClean="0"/>
              <a:t>&lt;body&gt;</a:t>
            </a:r>
          </a:p>
          <a:p>
            <a:pPr>
              <a:buNone/>
            </a:pPr>
            <a:endParaRPr lang="en-IE" sz="2400" dirty="0" smtClean="0"/>
          </a:p>
          <a:p>
            <a:pPr>
              <a:buNone/>
            </a:pPr>
            <a:r>
              <a:rPr lang="en-IE" sz="2400" dirty="0" smtClean="0"/>
              <a:t>&lt;script&gt;</a:t>
            </a:r>
          </a:p>
          <a:p>
            <a:pPr>
              <a:buNone/>
            </a:pPr>
            <a:r>
              <a:rPr lang="en-IE" sz="2400" dirty="0" smtClean="0"/>
              <a:t>function person(</a:t>
            </a:r>
            <a:r>
              <a:rPr lang="en-IE" sz="2400" dirty="0" err="1" smtClean="0"/>
              <a:t>firstname,lastname,age,eyecolor</a:t>
            </a:r>
            <a:r>
              <a:rPr lang="en-IE" sz="2400" dirty="0" smtClean="0"/>
              <a:t>)</a:t>
            </a:r>
          </a:p>
          <a:p>
            <a:pPr>
              <a:buNone/>
            </a:pPr>
            <a:r>
              <a:rPr lang="en-IE" sz="2400" dirty="0" smtClean="0"/>
              <a:t>{</a:t>
            </a:r>
          </a:p>
          <a:p>
            <a:pPr>
              <a:buNone/>
            </a:pPr>
            <a:r>
              <a:rPr lang="ru-RU" sz="2400" dirty="0" smtClean="0"/>
              <a:t>	</a:t>
            </a:r>
            <a:r>
              <a:rPr lang="en-IE" sz="2400" dirty="0" err="1" smtClean="0"/>
              <a:t>this.firstname</a:t>
            </a:r>
            <a:r>
              <a:rPr lang="en-IE" sz="2400" dirty="0" smtClean="0"/>
              <a:t>=</a:t>
            </a:r>
            <a:r>
              <a:rPr lang="en-IE" sz="2400" dirty="0" err="1" smtClean="0"/>
              <a:t>firstname</a:t>
            </a:r>
            <a:r>
              <a:rPr lang="en-IE" sz="2400" dirty="0" smtClean="0"/>
              <a:t>;</a:t>
            </a:r>
          </a:p>
          <a:p>
            <a:pPr>
              <a:buNone/>
            </a:pPr>
            <a:r>
              <a:rPr lang="ru-RU" sz="2400" dirty="0" smtClean="0"/>
              <a:t>	</a:t>
            </a:r>
            <a:r>
              <a:rPr lang="en-IE" sz="2400" dirty="0" err="1" smtClean="0"/>
              <a:t>this.lastname</a:t>
            </a:r>
            <a:r>
              <a:rPr lang="en-IE" sz="2400" dirty="0" smtClean="0"/>
              <a:t>=</a:t>
            </a:r>
            <a:r>
              <a:rPr lang="en-IE" sz="2400" dirty="0" err="1" smtClean="0"/>
              <a:t>lastname</a:t>
            </a:r>
            <a:r>
              <a:rPr lang="en-IE" sz="2400" dirty="0" smtClean="0"/>
              <a:t>;</a:t>
            </a:r>
          </a:p>
          <a:p>
            <a:pPr>
              <a:buNone/>
            </a:pPr>
            <a:r>
              <a:rPr lang="ru-RU" sz="2400" dirty="0" smtClean="0"/>
              <a:t>	</a:t>
            </a:r>
            <a:r>
              <a:rPr lang="en-IE" sz="2400" dirty="0" err="1" smtClean="0"/>
              <a:t>this.age</a:t>
            </a:r>
            <a:r>
              <a:rPr lang="en-IE" sz="2400" dirty="0" smtClean="0"/>
              <a:t>=age;</a:t>
            </a:r>
          </a:p>
          <a:p>
            <a:pPr>
              <a:buNone/>
            </a:pPr>
            <a:r>
              <a:rPr lang="ru-RU" sz="2400" dirty="0" smtClean="0"/>
              <a:t>	</a:t>
            </a:r>
            <a:r>
              <a:rPr lang="en-IE" sz="2400" dirty="0" err="1" smtClean="0"/>
              <a:t>this.eyecolor</a:t>
            </a:r>
            <a:r>
              <a:rPr lang="en-IE" sz="2400" dirty="0" smtClean="0"/>
              <a:t>=</a:t>
            </a:r>
            <a:r>
              <a:rPr lang="en-IE" sz="2400" dirty="0" err="1" smtClean="0"/>
              <a:t>eyecolor</a:t>
            </a:r>
            <a:r>
              <a:rPr lang="en-IE" sz="2400" dirty="0" smtClean="0"/>
              <a:t>;</a:t>
            </a:r>
          </a:p>
          <a:p>
            <a:pPr>
              <a:buNone/>
            </a:pPr>
            <a:r>
              <a:rPr lang="en-IE" sz="2400" dirty="0" smtClean="0"/>
              <a:t>}</a:t>
            </a:r>
          </a:p>
          <a:p>
            <a:pPr>
              <a:buNone/>
            </a:pPr>
            <a:endParaRPr lang="en-IE" sz="2400" dirty="0" smtClean="0"/>
          </a:p>
          <a:p>
            <a:pPr>
              <a:buNone/>
            </a:pPr>
            <a:r>
              <a:rPr lang="en-IE" sz="2400" dirty="0" err="1" smtClean="0"/>
              <a:t>var</a:t>
            </a:r>
            <a:r>
              <a:rPr lang="en-IE" sz="2400" dirty="0" smtClean="0"/>
              <a:t> </a:t>
            </a:r>
            <a:r>
              <a:rPr lang="en-IE" sz="2400" dirty="0" err="1" smtClean="0"/>
              <a:t>myFriend</a:t>
            </a:r>
            <a:r>
              <a:rPr lang="en-IE" sz="2400" dirty="0" smtClean="0"/>
              <a:t>=new person("John","Doe",50,"blue");</a:t>
            </a:r>
          </a:p>
          <a:p>
            <a:pPr>
              <a:buNone/>
            </a:pPr>
            <a:endParaRPr lang="en-IE" sz="2400" dirty="0" smtClean="0"/>
          </a:p>
          <a:p>
            <a:pPr>
              <a:buNone/>
            </a:pPr>
            <a:r>
              <a:rPr lang="en-IE" sz="2400" dirty="0" err="1" smtClean="0"/>
              <a:t>document.write</a:t>
            </a:r>
            <a:r>
              <a:rPr lang="en-IE" sz="2400" dirty="0" smtClean="0"/>
              <a:t>(</a:t>
            </a:r>
            <a:r>
              <a:rPr lang="en-IE" sz="2400" dirty="0" err="1" smtClean="0"/>
              <a:t>myFriend.firstname</a:t>
            </a:r>
            <a:r>
              <a:rPr lang="en-IE" sz="2400" dirty="0" smtClean="0"/>
              <a:t> + " is " + </a:t>
            </a:r>
            <a:r>
              <a:rPr lang="en-IE" sz="2400" dirty="0" err="1" smtClean="0"/>
              <a:t>myFriend.age</a:t>
            </a:r>
            <a:r>
              <a:rPr lang="en-IE" sz="2400" dirty="0" smtClean="0"/>
              <a:t> + " years old.");</a:t>
            </a:r>
          </a:p>
          <a:p>
            <a:pPr>
              <a:buNone/>
            </a:pPr>
            <a:r>
              <a:rPr lang="en-IE" sz="2400" dirty="0" smtClean="0"/>
              <a:t>&lt;/script&gt;</a:t>
            </a:r>
          </a:p>
          <a:p>
            <a:pPr>
              <a:buNone/>
            </a:pPr>
            <a:endParaRPr lang="en-IE" sz="2400" dirty="0" smtClean="0"/>
          </a:p>
          <a:p>
            <a:pPr>
              <a:buNone/>
            </a:pPr>
            <a:r>
              <a:rPr lang="en-IE" sz="2400" dirty="0" smtClean="0"/>
              <a:t>&lt;/body&gt;</a:t>
            </a:r>
          </a:p>
          <a:p>
            <a:pPr>
              <a:buNone/>
            </a:pPr>
            <a:r>
              <a:rPr lang="en-IE" sz="2400" dirty="0" smtClean="0"/>
              <a:t>&lt;/html&gt;</a:t>
            </a:r>
            <a:endParaRPr lang="en-IE" sz="2000" dirty="0"/>
          </a:p>
        </p:txBody>
      </p:sp>
      <p:sp>
        <p:nvSpPr>
          <p:cNvPr id="4" name="Rectangle 3"/>
          <p:cNvSpPr/>
          <p:nvPr/>
        </p:nvSpPr>
        <p:spPr>
          <a:xfrm>
            <a:off x="5715008" y="2928934"/>
            <a:ext cx="2928958" cy="12858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E" dirty="0" smtClean="0"/>
              <a:t>Once you have a object constructor, you can create new instances of the object, like this:</a:t>
            </a:r>
            <a:endParaRPr lang="en-IE" dirty="0"/>
          </a:p>
        </p:txBody>
      </p:sp>
      <p:cxnSp>
        <p:nvCxnSpPr>
          <p:cNvPr id="6" name="Straight Arrow Connector 5"/>
          <p:cNvCxnSpPr>
            <a:stCxn id="4" idx="1"/>
          </p:cNvCxnSpPr>
          <p:nvPr/>
        </p:nvCxnSpPr>
        <p:spPr>
          <a:xfrm rot="10800000" flipV="1">
            <a:off x="2786050" y="3571876"/>
            <a:ext cx="2928958" cy="100013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1103</Words>
  <Application>Microsoft Office PowerPoint</Application>
  <PresentationFormat>On-screen Show (4:3)</PresentationFormat>
  <Paragraphs>239</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Objects &amp; Event Handlers</vt:lpstr>
      <vt:lpstr>Array</vt:lpstr>
      <vt:lpstr>Different Objects in One Array</vt:lpstr>
      <vt:lpstr>Array Properties and Methods</vt:lpstr>
      <vt:lpstr>Everything is an Object</vt:lpstr>
      <vt:lpstr>Accessing Object Properties</vt:lpstr>
      <vt:lpstr>Accessing Objects Methods</vt:lpstr>
      <vt:lpstr>Creating a Direct Instance</vt:lpstr>
      <vt:lpstr>Object Constructor</vt:lpstr>
      <vt:lpstr>Adding Properties to Objects</vt:lpstr>
      <vt:lpstr>Arrays versus Objects</vt:lpstr>
      <vt:lpstr>JavaScript for...in Loop</vt:lpstr>
      <vt:lpstr>Math Object Properties</vt:lpstr>
      <vt:lpstr>Math Object Methods</vt:lpstr>
      <vt:lpstr>Event Handler</vt:lpstr>
      <vt:lpstr>Event in HTML Element</vt:lpstr>
      <vt:lpstr>Event in HTML Element</vt:lpstr>
      <vt:lpstr>Event Handler in the Script Code</vt:lpstr>
      <vt:lpstr>Slide 19</vt:lpstr>
      <vt:lpstr>Example: onmouseover</vt:lpstr>
      <vt:lpstr>Example: onmousedown, onmouseup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Slava</dc:creator>
  <cp:lastModifiedBy>Slava</cp:lastModifiedBy>
  <cp:revision>567</cp:revision>
  <dcterms:created xsi:type="dcterms:W3CDTF">2013-10-15T00:01:08Z</dcterms:created>
  <dcterms:modified xsi:type="dcterms:W3CDTF">2015-09-24T20:25:05Z</dcterms:modified>
</cp:coreProperties>
</file>