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9" r:id="rId3"/>
    <p:sldId id="261" r:id="rId4"/>
    <p:sldId id="262" r:id="rId5"/>
    <p:sldId id="263" r:id="rId6"/>
    <p:sldId id="266" r:id="rId7"/>
    <p:sldId id="267" r:id="rId8"/>
    <p:sldId id="268" r:id="rId9"/>
    <p:sldId id="269" r:id="rId10"/>
    <p:sldId id="270" r:id="rId11"/>
    <p:sldId id="264" r:id="rId12"/>
    <p:sldId id="265"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9" r:id="rId28"/>
    <p:sldId id="290" r:id="rId29"/>
    <p:sldId id="291" r:id="rId30"/>
    <p:sldId id="29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95185" autoAdjust="0"/>
  </p:normalViewPr>
  <p:slideViewPr>
    <p:cSldViewPr>
      <p:cViewPr varScale="1">
        <p:scale>
          <a:sx n="111" d="100"/>
          <a:sy n="111" d="100"/>
        </p:scale>
        <p:origin x="144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0E922-B41A-4E61-BE0D-69CAA76CC4A5}" type="datetimeFigureOut">
              <a:rPr lang="en-US" smtClean="0"/>
              <a:pPr/>
              <a:t>10/8/2015</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63149-547A-4BE2-B71E-1B741BB1E774}" type="slidenum">
              <a:rPr lang="en-IE" smtClean="0"/>
              <a:pPr/>
              <a:t>‹#›</a:t>
            </a:fld>
            <a:endParaRPr lang="en-IE"/>
          </a:p>
        </p:txBody>
      </p:sp>
    </p:spTree>
    <p:extLst>
      <p:ext uri="{BB962C8B-B14F-4D97-AF65-F5344CB8AC3E}">
        <p14:creationId xmlns:p14="http://schemas.microsoft.com/office/powerpoint/2010/main" val="1700534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25796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60125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12</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24337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13</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13881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14</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45091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15</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33930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16</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56245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17</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54002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18</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08748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19</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17165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20</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0900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3</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64887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2452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22</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11807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23</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43723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24</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96016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25</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49229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26</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81929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27</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22754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28</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62250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29</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70498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30</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0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4</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32262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5</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98962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6</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09268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7</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78184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8</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77279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9</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0003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10</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23676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10/8/2015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10/8/2015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10/8/2015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10/8/2015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CF6776-89A8-4AC1-986E-E745C692FFCB}" type="datetimeFigureOut">
              <a:rPr lang="en-US" smtClean="0"/>
              <a:pPr/>
              <a:t>10/8/2015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C4CF6776-89A8-4AC1-986E-E745C692FFCB}" type="datetimeFigureOut">
              <a:rPr lang="en-US" smtClean="0"/>
              <a:pPr/>
              <a:t>10/8/2015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C4CF6776-89A8-4AC1-986E-E745C692FFCB}" type="datetimeFigureOut">
              <a:rPr lang="en-US" smtClean="0"/>
              <a:pPr/>
              <a:t>10/8/2015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C4CF6776-89A8-4AC1-986E-E745C692FFCB}" type="datetimeFigureOut">
              <a:rPr lang="en-US" smtClean="0"/>
              <a:pPr/>
              <a:t>10/8/2015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F6776-89A8-4AC1-986E-E745C692FFCB}" type="datetimeFigureOut">
              <a:rPr lang="en-US" smtClean="0"/>
              <a:pPr/>
              <a:t>10/8/2015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F6776-89A8-4AC1-986E-E745C692FFCB}" type="datetimeFigureOut">
              <a:rPr lang="en-US" smtClean="0"/>
              <a:pPr/>
              <a:t>10/8/2015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F6776-89A8-4AC1-986E-E745C692FFCB}" type="datetimeFigureOut">
              <a:rPr lang="en-US" smtClean="0"/>
              <a:pPr/>
              <a:t>10/8/2015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F6776-89A8-4AC1-986E-E745C692FFCB}" type="datetimeFigureOut">
              <a:rPr lang="en-US" smtClean="0"/>
              <a:pPr/>
              <a:t>10/8/2015</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F80F0-770A-4453-8FDA-D386F6243598}"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685800" y="1387471"/>
            <a:ext cx="7772400" cy="1470025"/>
          </a:xfrm>
        </p:spPr>
        <p:txBody>
          <a:bodyPr>
            <a:normAutofit/>
          </a:bodyPr>
          <a:lstStyle/>
          <a:p>
            <a:r>
              <a:rPr lang="en-IE" sz="5000" dirty="0" smtClean="0"/>
              <a:t>Document Object Model</a:t>
            </a:r>
            <a:endParaRPr lang="en-IE" sz="5000" dirty="0"/>
          </a:p>
        </p:txBody>
      </p:sp>
      <p:pic>
        <p:nvPicPr>
          <p:cNvPr id="13314" name="Picture 2" descr="http://media.creativebloq.futurecdn.net/sites/creativebloq.com/files/images/2011/10/ttdf_1.jpg"/>
          <p:cNvPicPr>
            <a:picLocks noChangeAspect="1" noChangeArrowheads="1"/>
          </p:cNvPicPr>
          <p:nvPr/>
        </p:nvPicPr>
        <p:blipFill>
          <a:blip r:embed="rId2"/>
          <a:srcRect/>
          <a:stretch>
            <a:fillRect/>
          </a:stretch>
        </p:blipFill>
        <p:spPr bwMode="auto">
          <a:xfrm>
            <a:off x="2750332" y="3500438"/>
            <a:ext cx="3643337" cy="265400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14282" y="-24"/>
            <a:ext cx="8786874" cy="1143000"/>
          </a:xfrm>
        </p:spPr>
        <p:txBody>
          <a:bodyPr>
            <a:normAutofit/>
          </a:bodyPr>
          <a:lstStyle/>
          <a:p>
            <a:r>
              <a:rPr lang="en-IE" sz="3600" dirty="0" smtClean="0"/>
              <a:t>Finding HTML Elements by Object Collections</a:t>
            </a:r>
            <a:endParaRPr lang="en-IE" dirty="0"/>
          </a:p>
        </p:txBody>
      </p:sp>
      <p:sp>
        <p:nvSpPr>
          <p:cNvPr id="6147" name="Rectangle 3"/>
          <p:cNvSpPr>
            <a:spLocks noGrp="1" noChangeArrowheads="1"/>
          </p:cNvSpPr>
          <p:nvPr>
            <p:ph type="body" idx="1"/>
          </p:nvPr>
        </p:nvSpPr>
        <p:spPr>
          <a:xfrm>
            <a:off x="1571604" y="928670"/>
            <a:ext cx="6143668" cy="5929330"/>
          </a:xfrm>
        </p:spPr>
        <p:txBody>
          <a:bodyPr>
            <a:noAutofit/>
          </a:bodyPr>
          <a:lstStyle/>
          <a:p>
            <a:pPr>
              <a:buNone/>
            </a:pPr>
            <a:r>
              <a:rPr lang="en-IE" sz="1300" dirty="0" smtClean="0"/>
              <a:t>&lt;!DOCTYPE html&gt;</a:t>
            </a:r>
          </a:p>
          <a:p>
            <a:pPr>
              <a:buNone/>
            </a:pPr>
            <a:r>
              <a:rPr lang="en-IE" sz="1300" dirty="0" smtClean="0"/>
              <a:t>&lt;html&gt;</a:t>
            </a:r>
          </a:p>
          <a:p>
            <a:pPr>
              <a:buNone/>
            </a:pPr>
            <a:r>
              <a:rPr lang="en-IE" sz="1300" dirty="0" smtClean="0"/>
              <a:t>&lt;body&gt;</a:t>
            </a:r>
          </a:p>
          <a:p>
            <a:pPr>
              <a:buNone/>
            </a:pPr>
            <a:r>
              <a:rPr lang="en-IE" sz="1300" dirty="0" smtClean="0"/>
              <a:t>&lt;form id="frm1" action="form_action.asp"&gt;</a:t>
            </a:r>
          </a:p>
          <a:p>
            <a:pPr>
              <a:buNone/>
            </a:pPr>
            <a:r>
              <a:rPr lang="en-IE" sz="1300" dirty="0" smtClean="0"/>
              <a:t>  First name: &lt;input type="text" name="</a:t>
            </a:r>
            <a:r>
              <a:rPr lang="en-IE" sz="1300" dirty="0" err="1" smtClean="0"/>
              <a:t>fname</a:t>
            </a:r>
            <a:r>
              <a:rPr lang="en-IE" sz="1300" dirty="0" smtClean="0"/>
              <a:t>" value="Donald"&gt;&lt;</a:t>
            </a:r>
            <a:r>
              <a:rPr lang="en-IE" sz="1300" dirty="0" err="1" smtClean="0"/>
              <a:t>br</a:t>
            </a:r>
            <a:r>
              <a:rPr lang="en-IE" sz="1300" dirty="0" smtClean="0"/>
              <a:t>&gt;</a:t>
            </a:r>
          </a:p>
          <a:p>
            <a:pPr>
              <a:buNone/>
            </a:pPr>
            <a:r>
              <a:rPr lang="en-IE" sz="1300" dirty="0" smtClean="0"/>
              <a:t>  Last name: &lt;input type="text" name="</a:t>
            </a:r>
            <a:r>
              <a:rPr lang="en-IE" sz="1300" dirty="0" err="1" smtClean="0"/>
              <a:t>lname</a:t>
            </a:r>
            <a:r>
              <a:rPr lang="en-IE" sz="1300" dirty="0" smtClean="0"/>
              <a:t>" value="Duck"&gt;&lt;</a:t>
            </a:r>
            <a:r>
              <a:rPr lang="en-IE" sz="1300" dirty="0" err="1" smtClean="0"/>
              <a:t>br</a:t>
            </a:r>
            <a:r>
              <a:rPr lang="en-IE" sz="1300" dirty="0" smtClean="0"/>
              <a:t>&gt;</a:t>
            </a:r>
          </a:p>
          <a:p>
            <a:pPr>
              <a:buNone/>
            </a:pPr>
            <a:r>
              <a:rPr lang="en-IE" sz="1300" dirty="0" smtClean="0"/>
              <a:t>  &lt;input type="submit" value="Submit"&gt;</a:t>
            </a:r>
          </a:p>
          <a:p>
            <a:pPr>
              <a:buNone/>
            </a:pPr>
            <a:r>
              <a:rPr lang="en-IE" sz="1300" dirty="0" smtClean="0"/>
              <a:t>&lt;/form&gt; </a:t>
            </a:r>
          </a:p>
          <a:p>
            <a:pPr>
              <a:buNone/>
            </a:pPr>
            <a:r>
              <a:rPr lang="en-IE" sz="1300" dirty="0" smtClean="0"/>
              <a:t>&lt;p&gt;Click the "Try it" button to return the value of each element in the form.&lt;/p&gt;</a:t>
            </a:r>
          </a:p>
          <a:p>
            <a:pPr>
              <a:buNone/>
            </a:pPr>
            <a:r>
              <a:rPr lang="en-IE" sz="1300" dirty="0" smtClean="0"/>
              <a:t>&lt;p id="demo"&gt;&lt;/p&gt;</a:t>
            </a:r>
          </a:p>
          <a:p>
            <a:pPr>
              <a:buNone/>
            </a:pPr>
            <a:r>
              <a:rPr lang="en-IE" sz="1300" dirty="0" smtClean="0"/>
              <a:t>&lt;button </a:t>
            </a:r>
            <a:r>
              <a:rPr lang="en-IE" sz="1300" dirty="0" err="1" smtClean="0"/>
              <a:t>onclick</a:t>
            </a:r>
            <a:r>
              <a:rPr lang="en-IE" sz="1300" dirty="0" smtClean="0"/>
              <a:t>="</a:t>
            </a:r>
            <a:r>
              <a:rPr lang="en-IE" sz="1300" dirty="0" err="1" smtClean="0"/>
              <a:t>myFunction</a:t>
            </a:r>
            <a:r>
              <a:rPr lang="en-IE" sz="1300" dirty="0" smtClean="0"/>
              <a:t>()"&gt;Try it&lt;/button&gt;</a:t>
            </a:r>
          </a:p>
          <a:p>
            <a:pPr>
              <a:buNone/>
            </a:pPr>
            <a:r>
              <a:rPr lang="en-IE" sz="1300" dirty="0" smtClean="0"/>
              <a:t>&lt;script&gt;</a:t>
            </a:r>
          </a:p>
          <a:p>
            <a:pPr>
              <a:buNone/>
            </a:pPr>
            <a:r>
              <a:rPr lang="en-IE" sz="1300" dirty="0" smtClean="0"/>
              <a:t>function </a:t>
            </a:r>
            <a:r>
              <a:rPr lang="en-IE" sz="1300" dirty="0" err="1" smtClean="0"/>
              <a:t>myFunction</a:t>
            </a:r>
            <a:r>
              <a:rPr lang="en-IE" sz="1300" dirty="0" smtClean="0"/>
              <a:t>()</a:t>
            </a:r>
          </a:p>
          <a:p>
            <a:pPr>
              <a:buNone/>
            </a:pPr>
            <a:r>
              <a:rPr lang="en-IE" sz="1300" dirty="0" smtClean="0"/>
              <a:t>{</a:t>
            </a:r>
          </a:p>
          <a:p>
            <a:pPr>
              <a:buNone/>
            </a:pPr>
            <a:r>
              <a:rPr lang="en-IE" sz="1300" dirty="0" smtClean="0"/>
              <a:t>   </a:t>
            </a:r>
            <a:r>
              <a:rPr lang="en-IE" sz="1300" dirty="0" err="1" smtClean="0"/>
              <a:t>var</a:t>
            </a:r>
            <a:r>
              <a:rPr lang="en-IE" sz="1300" dirty="0" smtClean="0"/>
              <a:t> x = </a:t>
            </a:r>
            <a:r>
              <a:rPr lang="en-IE" sz="1300" dirty="0" err="1" smtClean="0"/>
              <a:t>document.getElementById</a:t>
            </a:r>
            <a:r>
              <a:rPr lang="en-IE" sz="1300" dirty="0" smtClean="0"/>
              <a:t>("frm1");</a:t>
            </a:r>
          </a:p>
          <a:p>
            <a:pPr>
              <a:buNone/>
            </a:pPr>
            <a:r>
              <a:rPr lang="en-IE" sz="1300" dirty="0" smtClean="0"/>
              <a:t>   </a:t>
            </a:r>
            <a:r>
              <a:rPr lang="en-IE" sz="1300" dirty="0" err="1" smtClean="0"/>
              <a:t>var</a:t>
            </a:r>
            <a:r>
              <a:rPr lang="en-IE" sz="1300" dirty="0" smtClean="0"/>
              <a:t> txt = "";</a:t>
            </a:r>
          </a:p>
          <a:p>
            <a:pPr>
              <a:buNone/>
            </a:pPr>
            <a:r>
              <a:rPr lang="en-IE" sz="1300" dirty="0" smtClean="0"/>
              <a:t>   for (</a:t>
            </a:r>
            <a:r>
              <a:rPr lang="en-IE" sz="1300" dirty="0" err="1" smtClean="0"/>
              <a:t>var</a:t>
            </a:r>
            <a:r>
              <a:rPr lang="en-IE" sz="1300" dirty="0" smtClean="0"/>
              <a:t> </a:t>
            </a:r>
            <a:r>
              <a:rPr lang="en-IE" sz="1300" dirty="0" err="1" smtClean="0"/>
              <a:t>i</a:t>
            </a:r>
            <a:r>
              <a:rPr lang="en-IE" sz="1300" dirty="0" smtClean="0"/>
              <a:t>=0;i&lt;</a:t>
            </a:r>
            <a:r>
              <a:rPr lang="en-IE" sz="1300" dirty="0" err="1" smtClean="0"/>
              <a:t>x.length;i</a:t>
            </a:r>
            <a:r>
              <a:rPr lang="en-IE" sz="1300" dirty="0" smtClean="0"/>
              <a:t>++)</a:t>
            </a:r>
          </a:p>
          <a:p>
            <a:pPr>
              <a:buNone/>
            </a:pPr>
            <a:r>
              <a:rPr lang="en-IE" sz="1300" dirty="0" smtClean="0"/>
              <a:t>   {</a:t>
            </a:r>
          </a:p>
          <a:p>
            <a:pPr>
              <a:buNone/>
            </a:pPr>
            <a:r>
              <a:rPr lang="en-IE" sz="1300" dirty="0" smtClean="0"/>
              <a:t>       txt = txt + </a:t>
            </a:r>
            <a:r>
              <a:rPr lang="en-IE" sz="1300" dirty="0" err="1" smtClean="0"/>
              <a:t>x.elements</a:t>
            </a:r>
            <a:r>
              <a:rPr lang="en-IE" sz="1300" dirty="0" smtClean="0"/>
              <a:t>[</a:t>
            </a:r>
            <a:r>
              <a:rPr lang="en-IE" sz="1300" dirty="0" err="1" smtClean="0"/>
              <a:t>i</a:t>
            </a:r>
            <a:r>
              <a:rPr lang="en-IE" sz="1300" dirty="0" smtClean="0"/>
              <a:t>].value + "&lt;</a:t>
            </a:r>
            <a:r>
              <a:rPr lang="en-IE" sz="1300" dirty="0" err="1" smtClean="0"/>
              <a:t>br</a:t>
            </a:r>
            <a:r>
              <a:rPr lang="en-IE" sz="1300" dirty="0" smtClean="0"/>
              <a:t>&gt;";</a:t>
            </a:r>
          </a:p>
          <a:p>
            <a:pPr>
              <a:buNone/>
            </a:pPr>
            <a:r>
              <a:rPr lang="en-IE" sz="1300" dirty="0" smtClean="0"/>
              <a:t>   }</a:t>
            </a:r>
          </a:p>
          <a:p>
            <a:pPr>
              <a:buNone/>
            </a:pPr>
            <a:r>
              <a:rPr lang="en-IE" sz="1300" dirty="0" smtClean="0"/>
              <a:t>   </a:t>
            </a:r>
            <a:r>
              <a:rPr lang="en-IE" sz="1300" dirty="0" err="1" smtClean="0"/>
              <a:t>document.getElementById</a:t>
            </a:r>
            <a:r>
              <a:rPr lang="en-IE" sz="1300" dirty="0" smtClean="0"/>
              <a:t>("demo").</a:t>
            </a:r>
            <a:r>
              <a:rPr lang="en-IE" sz="1300" dirty="0" err="1" smtClean="0"/>
              <a:t>innerHTML</a:t>
            </a:r>
            <a:r>
              <a:rPr lang="en-IE" sz="1300" dirty="0" smtClean="0"/>
              <a:t>=txt;</a:t>
            </a:r>
          </a:p>
          <a:p>
            <a:pPr>
              <a:buNone/>
            </a:pPr>
            <a:r>
              <a:rPr lang="en-IE" sz="1300" dirty="0" smtClean="0"/>
              <a:t>}</a:t>
            </a:r>
          </a:p>
          <a:p>
            <a:pPr>
              <a:buNone/>
            </a:pPr>
            <a:r>
              <a:rPr lang="en-IE" sz="1300" dirty="0" smtClean="0"/>
              <a:t>&lt;/script&gt;</a:t>
            </a:r>
          </a:p>
          <a:p>
            <a:pPr>
              <a:buNone/>
            </a:pPr>
            <a:r>
              <a:rPr lang="en-IE" sz="1300" dirty="0" smtClean="0"/>
              <a:t>&lt;/body&gt;</a:t>
            </a:r>
          </a:p>
          <a:p>
            <a:pPr>
              <a:buNone/>
            </a:pPr>
            <a:r>
              <a:rPr lang="en-IE" sz="1300" dirty="0" smtClean="0"/>
              <a:t>&lt;/html&gt;</a:t>
            </a:r>
          </a:p>
          <a:p>
            <a:endParaRPr lang="en-IE" sz="1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1699258" y="1"/>
            <a:ext cx="5745484" cy="6858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1633199" y="0"/>
            <a:ext cx="5877602"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Changing HTML Elements</a:t>
            </a:r>
            <a:endParaRPr lang="en-IE" dirty="0"/>
          </a:p>
        </p:txBody>
      </p:sp>
      <p:sp>
        <p:nvSpPr>
          <p:cNvPr id="6147" name="Rectangle 3"/>
          <p:cNvSpPr>
            <a:spLocks noGrp="1" noChangeArrowheads="1"/>
          </p:cNvSpPr>
          <p:nvPr>
            <p:ph type="body" idx="1"/>
          </p:nvPr>
        </p:nvSpPr>
        <p:spPr>
          <a:xfrm>
            <a:off x="214282" y="1500174"/>
            <a:ext cx="8786874" cy="5286412"/>
          </a:xfrm>
        </p:spPr>
        <p:txBody>
          <a:bodyPr>
            <a:normAutofit/>
          </a:bodyPr>
          <a:lstStyle/>
          <a:p>
            <a:r>
              <a:rPr lang="en-IE" sz="2400" dirty="0" err="1" smtClean="0"/>
              <a:t>document.write</a:t>
            </a:r>
            <a:r>
              <a:rPr lang="en-IE" sz="2400" dirty="0" smtClean="0"/>
              <a:t>() can be used to write directly to the HTML output stream.</a:t>
            </a:r>
          </a:p>
          <a:p>
            <a:r>
              <a:rPr lang="en-IE" sz="2400" dirty="0" smtClean="0"/>
              <a:t>To change the content of an HTML element, use this syntax:</a:t>
            </a:r>
          </a:p>
          <a:p>
            <a:pPr>
              <a:buNone/>
            </a:pPr>
            <a:r>
              <a:rPr lang="en-IE" sz="2400" dirty="0" smtClean="0"/>
              <a:t>	</a:t>
            </a:r>
            <a:r>
              <a:rPr lang="en-IE" sz="2400" dirty="0" err="1" smtClean="0"/>
              <a:t>document.getElementById</a:t>
            </a:r>
            <a:r>
              <a:rPr lang="en-IE" sz="2400" dirty="0" smtClean="0"/>
              <a:t>(</a:t>
            </a:r>
            <a:r>
              <a:rPr lang="en-IE" sz="2400" i="1" dirty="0" smtClean="0"/>
              <a:t>id</a:t>
            </a:r>
            <a:r>
              <a:rPr lang="en-IE" sz="2400" dirty="0" smtClean="0"/>
              <a:t>).</a:t>
            </a:r>
            <a:r>
              <a:rPr lang="en-IE" sz="2400" dirty="0" err="1" smtClean="0"/>
              <a:t>innerHTML</a:t>
            </a:r>
            <a:r>
              <a:rPr lang="en-IE" sz="2400" dirty="0" smtClean="0"/>
              <a:t>=</a:t>
            </a:r>
            <a:r>
              <a:rPr lang="en-IE" sz="2400" i="1" dirty="0" smtClean="0"/>
              <a:t>new HTML</a:t>
            </a:r>
            <a:r>
              <a:rPr lang="en-IE" sz="2400" dirty="0" smtClean="0"/>
              <a:t> </a:t>
            </a:r>
          </a:p>
          <a:p>
            <a:r>
              <a:rPr lang="en-IE" sz="2400" dirty="0" smtClean="0"/>
              <a:t>To change the value of an HTML attribute, use this syntax: </a:t>
            </a:r>
          </a:p>
          <a:p>
            <a:pPr>
              <a:buNone/>
            </a:pPr>
            <a:r>
              <a:rPr lang="en-IE" sz="2400" dirty="0" smtClean="0"/>
              <a:t>	</a:t>
            </a:r>
            <a:r>
              <a:rPr lang="en-IE" sz="2400" dirty="0" err="1" smtClean="0"/>
              <a:t>document.getElementById</a:t>
            </a:r>
            <a:r>
              <a:rPr lang="en-IE" sz="2400" dirty="0" smtClean="0"/>
              <a:t>(</a:t>
            </a:r>
            <a:r>
              <a:rPr lang="en-IE" sz="2400" i="1" dirty="0" smtClean="0"/>
              <a:t>id</a:t>
            </a:r>
            <a:r>
              <a:rPr lang="en-IE" sz="2400" dirty="0" smtClean="0"/>
              <a:t>).</a:t>
            </a:r>
            <a:r>
              <a:rPr lang="en-IE" sz="2400" i="1" dirty="0" smtClean="0"/>
              <a:t>attribute=new value</a:t>
            </a:r>
            <a:r>
              <a:rPr lang="en-IE" sz="2400" dirty="0" smtClean="0"/>
              <a:t> </a:t>
            </a:r>
          </a:p>
          <a:p>
            <a:endParaRPr lang="en-IE" sz="2400" dirty="0" smtClean="0"/>
          </a:p>
          <a:p>
            <a:endParaRPr lang="en-IE"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Example: Changing Attribute Value</a:t>
            </a:r>
            <a:endParaRPr lang="en-IE" dirty="0"/>
          </a:p>
        </p:txBody>
      </p:sp>
      <p:sp>
        <p:nvSpPr>
          <p:cNvPr id="6147" name="Rectangle 3"/>
          <p:cNvSpPr>
            <a:spLocks noGrp="1" noChangeArrowheads="1"/>
          </p:cNvSpPr>
          <p:nvPr>
            <p:ph type="body" idx="1"/>
          </p:nvPr>
        </p:nvSpPr>
        <p:spPr>
          <a:xfrm>
            <a:off x="214282" y="1357298"/>
            <a:ext cx="8786874" cy="5286412"/>
          </a:xfrm>
        </p:spPr>
        <p:txBody>
          <a:bodyPr>
            <a:normAutofit fontScale="85000" lnSpcReduction="10000"/>
          </a:bodyPr>
          <a:lstStyle/>
          <a:p>
            <a:r>
              <a:rPr lang="en-IE" sz="2800" dirty="0" smtClean="0"/>
              <a:t>This example changes the value of the </a:t>
            </a:r>
            <a:r>
              <a:rPr lang="en-IE" sz="2800" dirty="0" err="1" smtClean="0"/>
              <a:t>src</a:t>
            </a:r>
            <a:r>
              <a:rPr lang="en-IE" sz="2800" dirty="0" smtClean="0"/>
              <a:t> attribute of an &lt;</a:t>
            </a:r>
            <a:r>
              <a:rPr lang="en-IE" sz="2800" dirty="0" err="1" smtClean="0"/>
              <a:t>img</a:t>
            </a:r>
            <a:r>
              <a:rPr lang="en-IE" sz="2800" dirty="0" smtClean="0"/>
              <a:t>&gt; element:</a:t>
            </a:r>
            <a:endParaRPr lang="en-IE" sz="3800" dirty="0" smtClean="0"/>
          </a:p>
          <a:p>
            <a:pPr>
              <a:buNone/>
            </a:pPr>
            <a:endParaRPr lang="en-IE" sz="2400" dirty="0" smtClean="0"/>
          </a:p>
          <a:p>
            <a:pPr lvl="1">
              <a:buNone/>
            </a:pPr>
            <a:r>
              <a:rPr lang="en-IE" sz="2000" dirty="0" smtClean="0"/>
              <a:t>&lt;!DOCTYPE html&gt;</a:t>
            </a:r>
          </a:p>
          <a:p>
            <a:pPr lvl="1">
              <a:buNone/>
            </a:pPr>
            <a:r>
              <a:rPr lang="en-IE" sz="2000" dirty="0" smtClean="0"/>
              <a:t>&lt;html&gt;</a:t>
            </a:r>
          </a:p>
          <a:p>
            <a:pPr lvl="1">
              <a:buNone/>
            </a:pPr>
            <a:r>
              <a:rPr lang="en-IE" sz="2000" dirty="0" smtClean="0"/>
              <a:t>&lt;body&gt;</a:t>
            </a:r>
          </a:p>
          <a:p>
            <a:pPr lvl="1">
              <a:buNone/>
            </a:pPr>
            <a:endParaRPr lang="en-IE" sz="2000" dirty="0" smtClean="0"/>
          </a:p>
          <a:p>
            <a:pPr lvl="1">
              <a:buNone/>
            </a:pPr>
            <a:r>
              <a:rPr lang="en-IE" sz="2000" dirty="0" smtClean="0"/>
              <a:t>&lt;</a:t>
            </a:r>
            <a:r>
              <a:rPr lang="en-IE" sz="2000" dirty="0" err="1" smtClean="0"/>
              <a:t>img</a:t>
            </a:r>
            <a:r>
              <a:rPr lang="en-IE" sz="2000" dirty="0" smtClean="0"/>
              <a:t> id="image" </a:t>
            </a:r>
            <a:r>
              <a:rPr lang="en-IE" sz="2000" dirty="0" err="1" smtClean="0"/>
              <a:t>src</a:t>
            </a:r>
            <a:r>
              <a:rPr lang="en-IE" sz="2000" dirty="0" smtClean="0"/>
              <a:t>="smiley.gif" width="160" height="120"&gt;</a:t>
            </a:r>
          </a:p>
          <a:p>
            <a:pPr lvl="1">
              <a:buNone/>
            </a:pPr>
            <a:endParaRPr lang="en-IE" sz="2000" dirty="0" smtClean="0"/>
          </a:p>
          <a:p>
            <a:pPr lvl="1">
              <a:buNone/>
            </a:pPr>
            <a:r>
              <a:rPr lang="en-IE" sz="2000" dirty="0" smtClean="0"/>
              <a:t>&lt;script&gt;</a:t>
            </a:r>
          </a:p>
          <a:p>
            <a:pPr lvl="1">
              <a:buNone/>
            </a:pPr>
            <a:r>
              <a:rPr lang="en-IE" sz="2000" dirty="0" err="1" smtClean="0"/>
              <a:t>document.getElementById</a:t>
            </a:r>
            <a:r>
              <a:rPr lang="en-IE" sz="2000" dirty="0" smtClean="0"/>
              <a:t>("image").</a:t>
            </a:r>
            <a:r>
              <a:rPr lang="en-IE" sz="2000" dirty="0" err="1" smtClean="0"/>
              <a:t>src</a:t>
            </a:r>
            <a:r>
              <a:rPr lang="en-IE" sz="2000" dirty="0" smtClean="0"/>
              <a:t>="landscape.jpg";</a:t>
            </a:r>
          </a:p>
          <a:p>
            <a:pPr lvl="1">
              <a:buNone/>
            </a:pPr>
            <a:r>
              <a:rPr lang="en-IE" sz="2000" dirty="0" smtClean="0"/>
              <a:t>&lt;/script&gt;</a:t>
            </a:r>
          </a:p>
          <a:p>
            <a:pPr lvl="1">
              <a:buNone/>
            </a:pPr>
            <a:endParaRPr lang="en-IE" sz="2000" dirty="0" smtClean="0"/>
          </a:p>
          <a:p>
            <a:pPr lvl="1">
              <a:buNone/>
            </a:pPr>
            <a:r>
              <a:rPr lang="en-IE" sz="2000" dirty="0" smtClean="0"/>
              <a:t>&lt;p&gt;The original image was smiley.gif, but the script changed it to landscape.jpg&lt;/p&gt;</a:t>
            </a:r>
          </a:p>
          <a:p>
            <a:pPr lvl="1">
              <a:buNone/>
            </a:pPr>
            <a:endParaRPr lang="en-IE" sz="2000" dirty="0" smtClean="0"/>
          </a:p>
          <a:p>
            <a:pPr lvl="1">
              <a:buNone/>
            </a:pPr>
            <a:r>
              <a:rPr lang="en-IE" sz="2000" dirty="0" smtClean="0"/>
              <a:t>&lt;/body&gt;</a:t>
            </a:r>
          </a:p>
          <a:p>
            <a:pPr lvl="1">
              <a:buNone/>
            </a:pPr>
            <a:r>
              <a:rPr lang="en-IE" sz="2000" dirty="0" smtClean="0"/>
              <a:t>&lt;/html&gt;</a:t>
            </a:r>
          </a:p>
          <a:p>
            <a:endParaRPr lang="en-IE"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Changing HTML Style</a:t>
            </a:r>
            <a:endParaRPr lang="en-IE" dirty="0"/>
          </a:p>
        </p:txBody>
      </p:sp>
      <p:sp>
        <p:nvSpPr>
          <p:cNvPr id="6147" name="Rectangle 3"/>
          <p:cNvSpPr>
            <a:spLocks noGrp="1" noChangeArrowheads="1"/>
          </p:cNvSpPr>
          <p:nvPr>
            <p:ph type="body" idx="1"/>
          </p:nvPr>
        </p:nvSpPr>
        <p:spPr>
          <a:xfrm>
            <a:off x="214282" y="1071546"/>
            <a:ext cx="8786874" cy="5572164"/>
          </a:xfrm>
        </p:spPr>
        <p:txBody>
          <a:bodyPr>
            <a:normAutofit fontScale="55000" lnSpcReduction="20000"/>
          </a:bodyPr>
          <a:lstStyle/>
          <a:p>
            <a:r>
              <a:rPr lang="en-IE" sz="3800" dirty="0" smtClean="0"/>
              <a:t>To change the style of an HTML element, use this syntax:</a:t>
            </a:r>
          </a:p>
          <a:p>
            <a:pPr lvl="1">
              <a:buNone/>
            </a:pPr>
            <a:r>
              <a:rPr lang="en-IE" sz="2900" dirty="0" err="1" smtClean="0"/>
              <a:t>document.getElementById</a:t>
            </a:r>
            <a:r>
              <a:rPr lang="en-IE" sz="2900" dirty="0" smtClean="0"/>
              <a:t>(</a:t>
            </a:r>
            <a:r>
              <a:rPr lang="en-IE" sz="2900" i="1" dirty="0" smtClean="0"/>
              <a:t>id</a:t>
            </a:r>
            <a:r>
              <a:rPr lang="en-IE" sz="2900" dirty="0" smtClean="0"/>
              <a:t>).</a:t>
            </a:r>
            <a:r>
              <a:rPr lang="en-IE" sz="2900" dirty="0" err="1" smtClean="0"/>
              <a:t>style.</a:t>
            </a:r>
            <a:r>
              <a:rPr lang="en-IE" sz="2900" i="1" dirty="0" err="1" smtClean="0"/>
              <a:t>property</a:t>
            </a:r>
            <a:r>
              <a:rPr lang="en-IE" sz="2900" dirty="0" smtClean="0"/>
              <a:t>=</a:t>
            </a:r>
            <a:r>
              <a:rPr lang="en-IE" sz="2900" i="1" dirty="0" smtClean="0"/>
              <a:t>new style</a:t>
            </a:r>
            <a:r>
              <a:rPr lang="en-IE" sz="2900" dirty="0" smtClean="0"/>
              <a:t> </a:t>
            </a:r>
          </a:p>
          <a:p>
            <a:r>
              <a:rPr lang="en-IE" sz="3800" dirty="0" smtClean="0"/>
              <a:t>The following example dynamically changes </a:t>
            </a:r>
            <a:r>
              <a:rPr lang="en-IE" sz="3800" dirty="0" err="1" smtClean="0"/>
              <a:t>visiblity</a:t>
            </a:r>
            <a:r>
              <a:rPr lang="en-IE" sz="3800" dirty="0" smtClean="0"/>
              <a:t> of a paragraph:</a:t>
            </a:r>
          </a:p>
          <a:p>
            <a:endParaRPr lang="en-IE" sz="2800" dirty="0" smtClean="0"/>
          </a:p>
          <a:p>
            <a:pPr lvl="2">
              <a:buNone/>
            </a:pPr>
            <a:r>
              <a:rPr lang="en-IE" sz="2900" dirty="0" smtClean="0"/>
              <a:t>&lt;!DOCTYPE html&gt;</a:t>
            </a:r>
          </a:p>
          <a:p>
            <a:pPr lvl="2">
              <a:buNone/>
            </a:pPr>
            <a:r>
              <a:rPr lang="en-IE" sz="2900" dirty="0" smtClean="0"/>
              <a:t>&lt;html&gt;</a:t>
            </a:r>
          </a:p>
          <a:p>
            <a:pPr lvl="2">
              <a:buNone/>
            </a:pPr>
            <a:r>
              <a:rPr lang="en-IE" sz="2900" dirty="0" smtClean="0"/>
              <a:t>&lt;body&gt;</a:t>
            </a:r>
          </a:p>
          <a:p>
            <a:pPr lvl="2">
              <a:buNone/>
            </a:pPr>
            <a:endParaRPr lang="en-IE" sz="2900" dirty="0" smtClean="0"/>
          </a:p>
          <a:p>
            <a:pPr lvl="2">
              <a:buNone/>
            </a:pPr>
            <a:r>
              <a:rPr lang="en-IE" sz="2900" dirty="0" smtClean="0"/>
              <a:t>&lt;p id="p1"&gt;</a:t>
            </a:r>
          </a:p>
          <a:p>
            <a:pPr lvl="2">
              <a:buNone/>
            </a:pPr>
            <a:r>
              <a:rPr lang="en-IE" sz="2900" dirty="0" smtClean="0"/>
              <a:t>This is a text.</a:t>
            </a:r>
          </a:p>
          <a:p>
            <a:pPr lvl="2">
              <a:buNone/>
            </a:pPr>
            <a:r>
              <a:rPr lang="en-IE" sz="2900" dirty="0" smtClean="0"/>
              <a:t>This is a text.</a:t>
            </a:r>
          </a:p>
          <a:p>
            <a:pPr lvl="2">
              <a:buNone/>
            </a:pPr>
            <a:r>
              <a:rPr lang="en-IE" sz="2900" dirty="0" smtClean="0"/>
              <a:t>This is a text.</a:t>
            </a:r>
          </a:p>
          <a:p>
            <a:pPr lvl="2">
              <a:buNone/>
            </a:pPr>
            <a:r>
              <a:rPr lang="en-IE" sz="2900" dirty="0" smtClean="0"/>
              <a:t>This is a text.</a:t>
            </a:r>
          </a:p>
          <a:p>
            <a:pPr lvl="2">
              <a:buNone/>
            </a:pPr>
            <a:r>
              <a:rPr lang="en-IE" sz="2900" dirty="0" smtClean="0"/>
              <a:t>&lt;/p&gt;</a:t>
            </a:r>
          </a:p>
          <a:p>
            <a:pPr lvl="2">
              <a:buNone/>
            </a:pPr>
            <a:endParaRPr lang="en-IE" sz="2900" dirty="0" smtClean="0"/>
          </a:p>
          <a:p>
            <a:pPr lvl="2">
              <a:buNone/>
            </a:pPr>
            <a:r>
              <a:rPr lang="en-IE" sz="2900" dirty="0" smtClean="0"/>
              <a:t>&lt;input type="button" value="Hide text" </a:t>
            </a:r>
            <a:r>
              <a:rPr lang="en-IE" sz="2900" dirty="0" err="1" smtClean="0"/>
              <a:t>onclick</a:t>
            </a:r>
            <a:r>
              <a:rPr lang="en-IE" sz="2900" dirty="0" smtClean="0"/>
              <a:t>="</a:t>
            </a:r>
            <a:r>
              <a:rPr lang="en-IE" sz="2900" dirty="0" err="1" smtClean="0"/>
              <a:t>document.getElementById</a:t>
            </a:r>
            <a:r>
              <a:rPr lang="en-IE" sz="2900" dirty="0" smtClean="0"/>
              <a:t>('p1').</a:t>
            </a:r>
            <a:r>
              <a:rPr lang="en-IE" sz="2900" dirty="0" err="1" smtClean="0"/>
              <a:t>style.visibility</a:t>
            </a:r>
            <a:r>
              <a:rPr lang="en-IE" sz="2900" dirty="0" smtClean="0"/>
              <a:t>='hidden'"&gt;</a:t>
            </a:r>
          </a:p>
          <a:p>
            <a:pPr lvl="2">
              <a:buNone/>
            </a:pPr>
            <a:r>
              <a:rPr lang="en-IE" sz="2900" dirty="0" smtClean="0"/>
              <a:t>&lt;input type="button" value="Show text" </a:t>
            </a:r>
            <a:r>
              <a:rPr lang="en-IE" sz="2900" dirty="0" err="1" smtClean="0"/>
              <a:t>onclick</a:t>
            </a:r>
            <a:r>
              <a:rPr lang="en-IE" sz="2900" dirty="0" smtClean="0"/>
              <a:t>="</a:t>
            </a:r>
            <a:r>
              <a:rPr lang="en-IE" sz="2900" dirty="0" err="1" smtClean="0"/>
              <a:t>document.getElementById</a:t>
            </a:r>
            <a:r>
              <a:rPr lang="en-IE" sz="2900" dirty="0" smtClean="0"/>
              <a:t>('p1').</a:t>
            </a:r>
            <a:r>
              <a:rPr lang="en-IE" sz="2900" dirty="0" err="1" smtClean="0"/>
              <a:t>style.visibility</a:t>
            </a:r>
            <a:r>
              <a:rPr lang="en-IE" sz="2900" dirty="0" smtClean="0"/>
              <a:t>='visible'"&gt;</a:t>
            </a:r>
          </a:p>
          <a:p>
            <a:pPr lvl="2">
              <a:buNone/>
            </a:pPr>
            <a:endParaRPr lang="en-IE" sz="2900" dirty="0" smtClean="0"/>
          </a:p>
          <a:p>
            <a:pPr lvl="2">
              <a:buNone/>
            </a:pPr>
            <a:r>
              <a:rPr lang="en-IE" sz="2900" dirty="0" smtClean="0"/>
              <a:t>&lt;/body&gt;</a:t>
            </a:r>
          </a:p>
          <a:p>
            <a:pPr lvl="2">
              <a:buNone/>
            </a:pPr>
            <a:r>
              <a:rPr lang="en-IE" sz="2900" dirty="0" smtClean="0"/>
              <a:t>&lt;/html&gt;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Style: Background properties</a:t>
            </a:r>
            <a:endParaRPr lang="en-IE" dirty="0"/>
          </a:p>
        </p:txBody>
      </p:sp>
      <p:pic>
        <p:nvPicPr>
          <p:cNvPr id="27650" name="Picture 2"/>
          <p:cNvPicPr>
            <a:picLocks noChangeAspect="1" noChangeArrowheads="1"/>
          </p:cNvPicPr>
          <p:nvPr/>
        </p:nvPicPr>
        <p:blipFill>
          <a:blip r:embed="rId3"/>
          <a:srcRect/>
          <a:stretch>
            <a:fillRect/>
          </a:stretch>
        </p:blipFill>
        <p:spPr bwMode="auto">
          <a:xfrm>
            <a:off x="433185" y="2357430"/>
            <a:ext cx="8277631"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Style: Border/Outline properties 1</a:t>
            </a:r>
            <a:endParaRPr lang="en-IE" dirty="0"/>
          </a:p>
        </p:txBody>
      </p:sp>
      <p:pic>
        <p:nvPicPr>
          <p:cNvPr id="28675" name="Picture 3"/>
          <p:cNvPicPr>
            <a:picLocks noChangeAspect="1" noChangeArrowheads="1"/>
          </p:cNvPicPr>
          <p:nvPr/>
        </p:nvPicPr>
        <p:blipFill>
          <a:blip r:embed="rId3"/>
          <a:srcRect/>
          <a:stretch>
            <a:fillRect/>
          </a:stretch>
        </p:blipFill>
        <p:spPr bwMode="auto">
          <a:xfrm>
            <a:off x="501638" y="1206554"/>
            <a:ext cx="8140724" cy="5222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Style: Border/Outline properties 2</a:t>
            </a:r>
            <a:endParaRPr lang="en-IE" dirty="0"/>
          </a:p>
        </p:txBody>
      </p:sp>
      <p:pic>
        <p:nvPicPr>
          <p:cNvPr id="29699" name="Picture 3"/>
          <p:cNvPicPr>
            <a:picLocks noChangeAspect="1" noChangeArrowheads="1"/>
          </p:cNvPicPr>
          <p:nvPr/>
        </p:nvPicPr>
        <p:blipFill>
          <a:blip r:embed="rId3"/>
          <a:srcRect/>
          <a:stretch>
            <a:fillRect/>
          </a:stretch>
        </p:blipFill>
        <p:spPr bwMode="auto">
          <a:xfrm>
            <a:off x="552430" y="1700057"/>
            <a:ext cx="8039140" cy="38006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Style: Margin/Padding properties</a:t>
            </a:r>
            <a:endParaRPr lang="en-IE" dirty="0"/>
          </a:p>
        </p:txBody>
      </p:sp>
      <p:pic>
        <p:nvPicPr>
          <p:cNvPr id="30722" name="Picture 2"/>
          <p:cNvPicPr>
            <a:picLocks noChangeAspect="1" noChangeArrowheads="1"/>
          </p:cNvPicPr>
          <p:nvPr/>
        </p:nvPicPr>
        <p:blipFill>
          <a:blip r:embed="rId3"/>
          <a:srcRect/>
          <a:stretch>
            <a:fillRect/>
          </a:stretch>
        </p:blipFill>
        <p:spPr bwMode="auto">
          <a:xfrm>
            <a:off x="679052" y="1785926"/>
            <a:ext cx="7785896" cy="39161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Document Object Model</a:t>
            </a:r>
            <a:endParaRPr lang="en-IE" dirty="0"/>
          </a:p>
        </p:txBody>
      </p:sp>
      <p:sp>
        <p:nvSpPr>
          <p:cNvPr id="6147" name="Rectangle 3"/>
          <p:cNvSpPr>
            <a:spLocks noGrp="1" noChangeArrowheads="1"/>
          </p:cNvSpPr>
          <p:nvPr>
            <p:ph type="body" idx="1"/>
          </p:nvPr>
        </p:nvSpPr>
        <p:spPr>
          <a:xfrm>
            <a:off x="214282" y="1357298"/>
            <a:ext cx="8786874" cy="5286412"/>
          </a:xfrm>
        </p:spPr>
        <p:txBody>
          <a:bodyPr>
            <a:normAutofit/>
          </a:bodyPr>
          <a:lstStyle/>
          <a:p>
            <a:r>
              <a:rPr lang="en-IE" sz="2400" dirty="0" smtClean="0"/>
              <a:t>When a web page is loaded, the browser creates a Document Object Model of the page. </a:t>
            </a:r>
          </a:p>
          <a:p>
            <a:r>
              <a:rPr lang="en-IE" sz="2400" dirty="0" smtClean="0"/>
              <a:t>The HTML DOM model is constructed as a tree of Objects:</a:t>
            </a:r>
          </a:p>
          <a:p>
            <a:endParaRPr lang="en-IE" sz="2000" dirty="0"/>
          </a:p>
        </p:txBody>
      </p:sp>
      <p:pic>
        <p:nvPicPr>
          <p:cNvPr id="1026" name="Picture 2"/>
          <p:cNvPicPr>
            <a:picLocks noChangeAspect="1" noChangeArrowheads="1"/>
          </p:cNvPicPr>
          <p:nvPr/>
        </p:nvPicPr>
        <p:blipFill>
          <a:blip r:embed="rId3"/>
          <a:srcRect/>
          <a:stretch>
            <a:fillRect/>
          </a:stretch>
        </p:blipFill>
        <p:spPr bwMode="auto">
          <a:xfrm>
            <a:off x="1928794" y="2940372"/>
            <a:ext cx="5286412" cy="277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Style: Margin/Padding properties</a:t>
            </a:r>
            <a:endParaRPr lang="en-IE" dirty="0"/>
          </a:p>
        </p:txBody>
      </p:sp>
      <p:pic>
        <p:nvPicPr>
          <p:cNvPr id="30722" name="Picture 2"/>
          <p:cNvPicPr>
            <a:picLocks noChangeAspect="1" noChangeArrowheads="1"/>
          </p:cNvPicPr>
          <p:nvPr/>
        </p:nvPicPr>
        <p:blipFill>
          <a:blip r:embed="rId3"/>
          <a:srcRect/>
          <a:stretch>
            <a:fillRect/>
          </a:stretch>
        </p:blipFill>
        <p:spPr bwMode="auto">
          <a:xfrm>
            <a:off x="679052" y="1785926"/>
            <a:ext cx="7785896" cy="39161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500066"/>
          </a:xfrm>
        </p:spPr>
        <p:txBody>
          <a:bodyPr>
            <a:noAutofit/>
          </a:bodyPr>
          <a:lstStyle/>
          <a:p>
            <a:r>
              <a:rPr lang="en-IE" sz="3200" dirty="0" smtClean="0"/>
              <a:t>Style: Positioning/Layout properties</a:t>
            </a:r>
            <a:endParaRPr lang="en-IE" sz="3200" dirty="0"/>
          </a:p>
        </p:txBody>
      </p:sp>
      <p:pic>
        <p:nvPicPr>
          <p:cNvPr id="31746" name="Picture 2"/>
          <p:cNvPicPr>
            <a:picLocks noChangeAspect="1" noChangeArrowheads="1"/>
          </p:cNvPicPr>
          <p:nvPr/>
        </p:nvPicPr>
        <p:blipFill>
          <a:blip r:embed="rId3"/>
          <a:srcRect/>
          <a:stretch>
            <a:fillRect/>
          </a:stretch>
        </p:blipFill>
        <p:spPr bwMode="auto">
          <a:xfrm>
            <a:off x="750067" y="547474"/>
            <a:ext cx="7643866" cy="63105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Style: Table &amp; List Properties</a:t>
            </a:r>
            <a:endParaRPr lang="en-IE" dirty="0"/>
          </a:p>
        </p:txBody>
      </p:sp>
      <p:pic>
        <p:nvPicPr>
          <p:cNvPr id="32771" name="Picture 3"/>
          <p:cNvPicPr>
            <a:picLocks noChangeAspect="1" noChangeArrowheads="1"/>
          </p:cNvPicPr>
          <p:nvPr/>
        </p:nvPicPr>
        <p:blipFill>
          <a:blip r:embed="rId3"/>
          <a:srcRect/>
          <a:stretch>
            <a:fillRect/>
          </a:stretch>
        </p:blipFill>
        <p:spPr bwMode="auto">
          <a:xfrm>
            <a:off x="163088" y="1440412"/>
            <a:ext cx="8831320" cy="2345778"/>
          </a:xfrm>
          <a:prstGeom prst="rect">
            <a:avLst/>
          </a:prstGeom>
          <a:noFill/>
          <a:ln w="9525">
            <a:noFill/>
            <a:miter lim="800000"/>
            <a:headEnd/>
            <a:tailEnd/>
          </a:ln>
          <a:effectLst/>
        </p:spPr>
      </p:pic>
      <p:pic>
        <p:nvPicPr>
          <p:cNvPr id="32772" name="Picture 4"/>
          <p:cNvPicPr>
            <a:picLocks noChangeAspect="1" noChangeArrowheads="1"/>
          </p:cNvPicPr>
          <p:nvPr/>
        </p:nvPicPr>
        <p:blipFill>
          <a:blip r:embed="rId4"/>
          <a:srcRect/>
          <a:stretch>
            <a:fillRect/>
          </a:stretch>
        </p:blipFill>
        <p:spPr bwMode="auto">
          <a:xfrm>
            <a:off x="185311" y="4379915"/>
            <a:ext cx="8786874" cy="19780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500066"/>
          </a:xfrm>
        </p:spPr>
        <p:txBody>
          <a:bodyPr>
            <a:noAutofit/>
          </a:bodyPr>
          <a:lstStyle/>
          <a:p>
            <a:r>
              <a:rPr lang="en-IE" sz="3200" dirty="0" smtClean="0"/>
              <a:t>Style: Text properties</a:t>
            </a:r>
            <a:endParaRPr lang="en-IE" sz="3200" dirty="0"/>
          </a:p>
        </p:txBody>
      </p:sp>
      <p:pic>
        <p:nvPicPr>
          <p:cNvPr id="33794" name="Picture 2"/>
          <p:cNvPicPr>
            <a:picLocks noChangeAspect="1" noChangeArrowheads="1"/>
          </p:cNvPicPr>
          <p:nvPr/>
        </p:nvPicPr>
        <p:blipFill>
          <a:blip r:embed="rId3"/>
          <a:srcRect/>
          <a:stretch>
            <a:fillRect/>
          </a:stretch>
        </p:blipFill>
        <p:spPr bwMode="auto">
          <a:xfrm>
            <a:off x="821505" y="511097"/>
            <a:ext cx="7500990" cy="63469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DOM Nodes</a:t>
            </a:r>
            <a:endParaRPr lang="en-IE" dirty="0"/>
          </a:p>
        </p:txBody>
      </p:sp>
      <p:sp>
        <p:nvSpPr>
          <p:cNvPr id="6147" name="Rectangle 3"/>
          <p:cNvSpPr>
            <a:spLocks noGrp="1" noChangeArrowheads="1"/>
          </p:cNvSpPr>
          <p:nvPr>
            <p:ph type="body" idx="1"/>
          </p:nvPr>
        </p:nvSpPr>
        <p:spPr>
          <a:xfrm>
            <a:off x="214282" y="1357298"/>
            <a:ext cx="8786874" cy="5286412"/>
          </a:xfrm>
        </p:spPr>
        <p:txBody>
          <a:bodyPr>
            <a:normAutofit/>
          </a:bodyPr>
          <a:lstStyle/>
          <a:p>
            <a:r>
              <a:rPr lang="en-IE" sz="2400" dirty="0" smtClean="0"/>
              <a:t>According to the W3C HTML DOM standard, everything in an HTML document is a node:</a:t>
            </a:r>
          </a:p>
          <a:p>
            <a:pPr lvl="1"/>
            <a:r>
              <a:rPr lang="en-IE" sz="2000" dirty="0" smtClean="0"/>
              <a:t>The entire document is a document node</a:t>
            </a:r>
          </a:p>
          <a:p>
            <a:pPr lvl="1"/>
            <a:r>
              <a:rPr lang="en-IE" sz="2000" dirty="0" smtClean="0"/>
              <a:t>Every HTML element is an element node</a:t>
            </a:r>
          </a:p>
          <a:p>
            <a:pPr lvl="1"/>
            <a:r>
              <a:rPr lang="en-IE" sz="2000" dirty="0" smtClean="0"/>
              <a:t>The text inside HTML elements are text nodes</a:t>
            </a:r>
          </a:p>
          <a:p>
            <a:pPr lvl="1"/>
            <a:r>
              <a:rPr lang="en-IE" sz="2000" dirty="0" smtClean="0"/>
              <a:t>Every HTML attribute is an attribute node</a:t>
            </a:r>
          </a:p>
          <a:p>
            <a:pPr lvl="1"/>
            <a:r>
              <a:rPr lang="en-IE" sz="2000" dirty="0" smtClean="0"/>
              <a:t>All comments are comment nodes</a:t>
            </a:r>
          </a:p>
          <a:p>
            <a:endParaRPr lang="en-IE" sz="2400" dirty="0"/>
          </a:p>
        </p:txBody>
      </p:sp>
      <p:pic>
        <p:nvPicPr>
          <p:cNvPr id="34818" name="Picture 2"/>
          <p:cNvPicPr>
            <a:picLocks noChangeAspect="1" noChangeArrowheads="1"/>
          </p:cNvPicPr>
          <p:nvPr/>
        </p:nvPicPr>
        <p:blipFill>
          <a:blip r:embed="rId3"/>
          <a:srcRect/>
          <a:stretch>
            <a:fillRect/>
          </a:stretch>
        </p:blipFill>
        <p:spPr bwMode="auto">
          <a:xfrm>
            <a:off x="2000232" y="4071942"/>
            <a:ext cx="5143536" cy="26560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Navigating Between Nodes</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a:bodyPr>
          <a:lstStyle/>
          <a:p>
            <a:r>
              <a:rPr lang="en-IE" sz="2400" dirty="0" smtClean="0"/>
              <a:t>You can use the following node properties to navigate between nodes with JavaScript:</a:t>
            </a:r>
          </a:p>
          <a:p>
            <a:pPr lvl="1"/>
            <a:r>
              <a:rPr lang="en-IE" sz="2000" dirty="0" err="1" smtClean="0"/>
              <a:t>parentNode</a:t>
            </a:r>
            <a:endParaRPr lang="en-IE" sz="2000" dirty="0" smtClean="0"/>
          </a:p>
          <a:p>
            <a:pPr lvl="1"/>
            <a:r>
              <a:rPr lang="en-IE" sz="2000" dirty="0" err="1" smtClean="0"/>
              <a:t>childNodes</a:t>
            </a:r>
            <a:r>
              <a:rPr lang="en-IE" sz="2000" dirty="0" smtClean="0"/>
              <a:t>[</a:t>
            </a:r>
            <a:r>
              <a:rPr lang="en-IE" sz="2000" i="1" dirty="0" err="1" smtClean="0"/>
              <a:t>nodenumber</a:t>
            </a:r>
            <a:r>
              <a:rPr lang="en-IE" sz="2000" dirty="0" smtClean="0"/>
              <a:t>]</a:t>
            </a:r>
          </a:p>
          <a:p>
            <a:pPr lvl="1"/>
            <a:r>
              <a:rPr lang="en-IE" sz="2000" dirty="0" err="1" smtClean="0"/>
              <a:t>firstChild</a:t>
            </a:r>
            <a:endParaRPr lang="en-IE" sz="2000" dirty="0" smtClean="0"/>
          </a:p>
          <a:p>
            <a:pPr lvl="1"/>
            <a:r>
              <a:rPr lang="en-IE" sz="2000" dirty="0" err="1" smtClean="0"/>
              <a:t>lastChild</a:t>
            </a:r>
            <a:endParaRPr lang="en-IE" sz="2000" dirty="0" smtClean="0"/>
          </a:p>
          <a:p>
            <a:pPr lvl="1"/>
            <a:r>
              <a:rPr lang="en-IE" sz="2000" dirty="0" err="1" smtClean="0"/>
              <a:t>nextSibling</a:t>
            </a:r>
            <a:endParaRPr lang="en-IE" sz="2000" dirty="0" smtClean="0"/>
          </a:p>
          <a:p>
            <a:pPr lvl="1"/>
            <a:r>
              <a:rPr lang="en-IE" sz="2000" dirty="0" err="1" smtClean="0"/>
              <a:t>previousSibling</a:t>
            </a:r>
            <a:endParaRPr lang="en-IE"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Example: Accessing a Child Node</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a:bodyPr>
          <a:lstStyle/>
          <a:p>
            <a:pPr>
              <a:buNone/>
            </a:pPr>
            <a:r>
              <a:rPr lang="en-IE" sz="1800" dirty="0" smtClean="0"/>
              <a:t>	&lt;html&gt;</a:t>
            </a:r>
            <a:br>
              <a:rPr lang="en-IE" sz="1800" dirty="0" smtClean="0"/>
            </a:br>
            <a:r>
              <a:rPr lang="en-IE" sz="1800" dirty="0" smtClean="0"/>
              <a:t>&lt;body&gt;</a:t>
            </a:r>
            <a:br>
              <a:rPr lang="en-IE" sz="1800" dirty="0" smtClean="0"/>
            </a:br>
            <a:r>
              <a:rPr lang="en-IE" sz="1800" dirty="0" smtClean="0"/>
              <a:t/>
            </a:r>
            <a:br>
              <a:rPr lang="en-IE" sz="1800" dirty="0" smtClean="0"/>
            </a:br>
            <a:r>
              <a:rPr lang="en-IE" sz="1800" dirty="0" smtClean="0"/>
              <a:t>&lt;p id="intro"&gt;Hello World!&lt;/p&gt;</a:t>
            </a:r>
            <a:br>
              <a:rPr lang="en-IE" sz="1800" dirty="0" smtClean="0"/>
            </a:br>
            <a:r>
              <a:rPr lang="en-IE" sz="1800" dirty="0" smtClean="0"/>
              <a:t/>
            </a:r>
            <a:br>
              <a:rPr lang="en-IE" sz="1800" dirty="0" smtClean="0"/>
            </a:br>
            <a:r>
              <a:rPr lang="en-IE" sz="1800" dirty="0" smtClean="0"/>
              <a:t>&lt;script&gt;</a:t>
            </a:r>
            <a:br>
              <a:rPr lang="en-IE" sz="1800" dirty="0" smtClean="0"/>
            </a:br>
            <a:r>
              <a:rPr lang="en-IE" sz="1800" dirty="0" err="1" smtClean="0"/>
              <a:t>var</a:t>
            </a:r>
            <a:r>
              <a:rPr lang="en-IE" sz="1800" dirty="0" smtClean="0"/>
              <a:t> txt=</a:t>
            </a:r>
            <a:r>
              <a:rPr lang="en-IE" sz="1800" dirty="0" err="1" smtClean="0"/>
              <a:t>document.getElementById</a:t>
            </a:r>
            <a:r>
              <a:rPr lang="en-IE" sz="1800" dirty="0" smtClean="0"/>
              <a:t>("intro").</a:t>
            </a:r>
            <a:r>
              <a:rPr lang="en-IE" sz="1800" dirty="0" err="1" smtClean="0"/>
              <a:t>childNodes</a:t>
            </a:r>
            <a:r>
              <a:rPr lang="en-IE" sz="1800" dirty="0" smtClean="0"/>
              <a:t>[0].</a:t>
            </a:r>
            <a:r>
              <a:rPr lang="en-IE" sz="1800" dirty="0" err="1" smtClean="0"/>
              <a:t>nodeValue</a:t>
            </a:r>
            <a:r>
              <a:rPr lang="en-IE" sz="1800" dirty="0" smtClean="0"/>
              <a:t>;</a:t>
            </a:r>
            <a:br>
              <a:rPr lang="en-IE" sz="1800" dirty="0" smtClean="0"/>
            </a:br>
            <a:r>
              <a:rPr lang="en-IE" sz="1800" dirty="0" err="1" smtClean="0"/>
              <a:t>document.write</a:t>
            </a:r>
            <a:r>
              <a:rPr lang="en-IE" sz="1800" dirty="0" smtClean="0"/>
              <a:t>(txt);</a:t>
            </a:r>
            <a:br>
              <a:rPr lang="en-IE" sz="1800" dirty="0" smtClean="0"/>
            </a:br>
            <a:r>
              <a:rPr lang="en-IE" sz="1800" dirty="0" smtClean="0"/>
              <a:t>&lt;/script&gt;</a:t>
            </a:r>
            <a:br>
              <a:rPr lang="en-IE" sz="1800" dirty="0" smtClean="0"/>
            </a:br>
            <a:r>
              <a:rPr lang="en-IE" sz="1800" dirty="0" smtClean="0"/>
              <a:t/>
            </a:r>
            <a:br>
              <a:rPr lang="en-IE" sz="1800" dirty="0" smtClean="0"/>
            </a:br>
            <a:r>
              <a:rPr lang="en-IE" sz="1800" dirty="0" smtClean="0"/>
              <a:t>&lt;/body&gt;</a:t>
            </a:r>
            <a:br>
              <a:rPr lang="en-IE" sz="1800" dirty="0" smtClean="0"/>
            </a:br>
            <a:r>
              <a:rPr lang="en-IE" sz="1800" dirty="0" smtClean="0"/>
              <a:t>&lt;/html&gt;</a:t>
            </a:r>
          </a:p>
          <a:p>
            <a:pPr>
              <a:buNone/>
            </a:pPr>
            <a:endParaRPr lang="en-IE" sz="1800" dirty="0" smtClean="0"/>
          </a:p>
          <a:p>
            <a:r>
              <a:rPr lang="en-IE" sz="2000" dirty="0" smtClean="0"/>
              <a:t>We can also use </a:t>
            </a:r>
            <a:r>
              <a:rPr lang="en-IE" sz="2000" b="1" dirty="0" err="1" smtClean="0"/>
              <a:t>firstChild.nodeValue</a:t>
            </a:r>
            <a:r>
              <a:rPr lang="en-IE" sz="2000" b="1" dirty="0" smtClean="0"/>
              <a:t> </a:t>
            </a:r>
            <a:r>
              <a:rPr lang="en-IE" sz="2000" dirty="0" smtClean="0"/>
              <a:t>to get the same effect.</a:t>
            </a:r>
            <a:endParaRPr lang="en-IE"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Creating New HTML Elements</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fontScale="47500" lnSpcReduction="20000"/>
          </a:bodyPr>
          <a:lstStyle/>
          <a:p>
            <a:r>
              <a:rPr lang="en-IE" sz="4200" dirty="0" smtClean="0"/>
              <a:t>To add a new element to the HTML DOM, you must create the element (element node) first, and then append it to an existing element. </a:t>
            </a:r>
          </a:p>
          <a:p>
            <a:endParaRPr lang="en-IE" sz="2400" dirty="0" smtClean="0"/>
          </a:p>
          <a:p>
            <a:pPr lvl="1">
              <a:buNone/>
            </a:pPr>
            <a:r>
              <a:rPr lang="en-IE" sz="3200" dirty="0" smtClean="0"/>
              <a:t>&lt;!DOCTYPE html&gt;</a:t>
            </a:r>
          </a:p>
          <a:p>
            <a:pPr lvl="1">
              <a:buNone/>
            </a:pPr>
            <a:r>
              <a:rPr lang="en-IE" sz="3200" dirty="0" smtClean="0"/>
              <a:t>&lt;html&gt;</a:t>
            </a:r>
          </a:p>
          <a:p>
            <a:pPr lvl="1">
              <a:buNone/>
            </a:pPr>
            <a:r>
              <a:rPr lang="en-IE" sz="3200" dirty="0" smtClean="0"/>
              <a:t>&lt;body&gt;</a:t>
            </a:r>
          </a:p>
          <a:p>
            <a:pPr lvl="1">
              <a:buNone/>
            </a:pPr>
            <a:endParaRPr lang="en-IE" sz="3200" dirty="0" smtClean="0"/>
          </a:p>
          <a:p>
            <a:pPr lvl="1">
              <a:buNone/>
            </a:pPr>
            <a:r>
              <a:rPr lang="en-IE" sz="3200" dirty="0" smtClean="0"/>
              <a:t>&lt;div id="div1"&gt;</a:t>
            </a:r>
          </a:p>
          <a:p>
            <a:pPr lvl="1">
              <a:buNone/>
            </a:pPr>
            <a:r>
              <a:rPr lang="en-IE" sz="3200" dirty="0" smtClean="0"/>
              <a:t>&lt;p id="p1"&gt;This is a paragraph.&lt;/p&gt;</a:t>
            </a:r>
          </a:p>
          <a:p>
            <a:pPr lvl="1">
              <a:buNone/>
            </a:pPr>
            <a:r>
              <a:rPr lang="en-IE" sz="3200" dirty="0" smtClean="0"/>
              <a:t>&lt;p id="p2"&gt;This is another paragraph.&lt;/p&gt;</a:t>
            </a:r>
          </a:p>
          <a:p>
            <a:pPr lvl="1">
              <a:buNone/>
            </a:pPr>
            <a:r>
              <a:rPr lang="en-IE" sz="3200" dirty="0" smtClean="0"/>
              <a:t>&lt;/div&gt;</a:t>
            </a:r>
          </a:p>
          <a:p>
            <a:pPr lvl="1">
              <a:buNone/>
            </a:pPr>
            <a:endParaRPr lang="en-IE" sz="3200" dirty="0" smtClean="0"/>
          </a:p>
          <a:p>
            <a:pPr lvl="1">
              <a:buNone/>
            </a:pPr>
            <a:r>
              <a:rPr lang="en-IE" sz="3200" dirty="0" smtClean="0"/>
              <a:t>&lt;script&gt;</a:t>
            </a:r>
          </a:p>
          <a:p>
            <a:pPr lvl="1">
              <a:buNone/>
            </a:pPr>
            <a:r>
              <a:rPr lang="en-IE" sz="3200" dirty="0" err="1" smtClean="0"/>
              <a:t>var</a:t>
            </a:r>
            <a:r>
              <a:rPr lang="en-IE" sz="3200" dirty="0" smtClean="0"/>
              <a:t> </a:t>
            </a:r>
            <a:r>
              <a:rPr lang="en-IE" sz="3200" dirty="0" err="1" smtClean="0"/>
              <a:t>para</a:t>
            </a:r>
            <a:r>
              <a:rPr lang="en-IE" sz="3200" dirty="0" smtClean="0"/>
              <a:t>=</a:t>
            </a:r>
            <a:r>
              <a:rPr lang="en-IE" sz="3200" dirty="0" err="1" smtClean="0"/>
              <a:t>document.createElement</a:t>
            </a:r>
            <a:r>
              <a:rPr lang="en-IE" sz="3200" dirty="0" smtClean="0"/>
              <a:t>("p");</a:t>
            </a:r>
          </a:p>
          <a:p>
            <a:pPr lvl="1">
              <a:buNone/>
            </a:pPr>
            <a:r>
              <a:rPr lang="en-IE" sz="3200" dirty="0" err="1" smtClean="0"/>
              <a:t>var</a:t>
            </a:r>
            <a:r>
              <a:rPr lang="en-IE" sz="3200" dirty="0" smtClean="0"/>
              <a:t> node=</a:t>
            </a:r>
            <a:r>
              <a:rPr lang="en-IE" sz="3200" dirty="0" err="1" smtClean="0"/>
              <a:t>document.createTextNode</a:t>
            </a:r>
            <a:r>
              <a:rPr lang="en-IE" sz="3200" dirty="0" smtClean="0"/>
              <a:t>("This is new.");</a:t>
            </a:r>
          </a:p>
          <a:p>
            <a:pPr lvl="1">
              <a:buNone/>
            </a:pPr>
            <a:r>
              <a:rPr lang="en-IE" sz="3200" dirty="0" err="1" smtClean="0"/>
              <a:t>para.appendChild</a:t>
            </a:r>
            <a:r>
              <a:rPr lang="en-IE" sz="3200" dirty="0" smtClean="0"/>
              <a:t>(node);</a:t>
            </a:r>
          </a:p>
          <a:p>
            <a:pPr lvl="1">
              <a:buNone/>
            </a:pPr>
            <a:endParaRPr lang="en-IE" sz="3200" dirty="0" smtClean="0"/>
          </a:p>
          <a:p>
            <a:pPr lvl="1">
              <a:buNone/>
            </a:pPr>
            <a:r>
              <a:rPr lang="en-IE" sz="3200" dirty="0" err="1" smtClean="0"/>
              <a:t>var</a:t>
            </a:r>
            <a:r>
              <a:rPr lang="en-IE" sz="3200" dirty="0" smtClean="0"/>
              <a:t> element=</a:t>
            </a:r>
            <a:r>
              <a:rPr lang="en-IE" sz="3200" dirty="0" err="1" smtClean="0"/>
              <a:t>document.getElementById</a:t>
            </a:r>
            <a:r>
              <a:rPr lang="en-IE" sz="3200" dirty="0" smtClean="0"/>
              <a:t>("div1");</a:t>
            </a:r>
          </a:p>
          <a:p>
            <a:pPr lvl="1">
              <a:buNone/>
            </a:pPr>
            <a:r>
              <a:rPr lang="en-IE" sz="3200" dirty="0" err="1" smtClean="0"/>
              <a:t>element.appendChild</a:t>
            </a:r>
            <a:r>
              <a:rPr lang="en-IE" sz="3200" dirty="0" smtClean="0"/>
              <a:t>(</a:t>
            </a:r>
            <a:r>
              <a:rPr lang="en-IE" sz="3200" dirty="0" err="1" smtClean="0"/>
              <a:t>para</a:t>
            </a:r>
            <a:r>
              <a:rPr lang="en-IE" sz="3200" dirty="0" smtClean="0"/>
              <a:t>);</a:t>
            </a:r>
          </a:p>
          <a:p>
            <a:pPr lvl="1">
              <a:buNone/>
            </a:pPr>
            <a:r>
              <a:rPr lang="en-IE" sz="3200" dirty="0" smtClean="0"/>
              <a:t>&lt;/script&gt;</a:t>
            </a:r>
          </a:p>
          <a:p>
            <a:pPr lvl="1">
              <a:buNone/>
            </a:pPr>
            <a:endParaRPr lang="en-IE" sz="3200" dirty="0" smtClean="0"/>
          </a:p>
          <a:p>
            <a:pPr lvl="1">
              <a:buNone/>
            </a:pPr>
            <a:r>
              <a:rPr lang="en-IE" sz="3200" dirty="0" smtClean="0"/>
              <a:t>&lt;/body&gt;</a:t>
            </a:r>
          </a:p>
          <a:p>
            <a:pPr lvl="1">
              <a:buNone/>
            </a:pPr>
            <a:r>
              <a:rPr lang="en-IE" sz="3200" dirty="0" smtClean="0"/>
              <a:t>&lt;/html&gt;</a:t>
            </a:r>
          </a:p>
          <a:p>
            <a:endParaRPr lang="en-IE"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err="1" smtClean="0"/>
              <a:t>insertBefore</a:t>
            </a:r>
            <a:r>
              <a:rPr lang="en-IE" dirty="0" smtClean="0"/>
              <a:t>()</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fontScale="92500" lnSpcReduction="10000"/>
          </a:bodyPr>
          <a:lstStyle/>
          <a:p>
            <a:r>
              <a:rPr lang="en-IE" sz="2400" dirty="0" smtClean="0"/>
              <a:t>The </a:t>
            </a:r>
            <a:r>
              <a:rPr lang="en-IE" sz="2400" dirty="0" err="1" smtClean="0"/>
              <a:t>appendChild</a:t>
            </a:r>
            <a:r>
              <a:rPr lang="en-IE" sz="2400" dirty="0" smtClean="0"/>
              <a:t>() method in the previous example, appended the new element as the last child of the parent.</a:t>
            </a:r>
          </a:p>
          <a:p>
            <a:r>
              <a:rPr lang="en-IE" sz="2400" dirty="0" smtClean="0"/>
              <a:t>If you don't want that you can use the </a:t>
            </a:r>
            <a:r>
              <a:rPr lang="en-IE" sz="2400" dirty="0" err="1" smtClean="0"/>
              <a:t>insertBefore</a:t>
            </a:r>
            <a:r>
              <a:rPr lang="en-IE" sz="2400" dirty="0" smtClean="0"/>
              <a:t>() method: </a:t>
            </a:r>
          </a:p>
          <a:p>
            <a:endParaRPr lang="en-IE" sz="2400" dirty="0" smtClean="0"/>
          </a:p>
          <a:p>
            <a:pPr lvl="1">
              <a:buNone/>
            </a:pPr>
            <a:r>
              <a:rPr lang="en-IE" sz="2000" dirty="0" smtClean="0"/>
              <a:t>	&lt;div id="div1"&gt;</a:t>
            </a:r>
            <a:br>
              <a:rPr lang="en-IE" sz="2000" dirty="0" smtClean="0"/>
            </a:br>
            <a:r>
              <a:rPr lang="en-IE" sz="2000" dirty="0" smtClean="0"/>
              <a:t>&lt;p id="p1"&gt;This is a paragraph.&lt;/p&gt;</a:t>
            </a:r>
            <a:br>
              <a:rPr lang="en-IE" sz="2000" dirty="0" smtClean="0"/>
            </a:br>
            <a:r>
              <a:rPr lang="en-IE" sz="2000" dirty="0" smtClean="0"/>
              <a:t>&lt;p id="p2"&gt;This is another paragraph.&lt;/p&gt;</a:t>
            </a:r>
            <a:br>
              <a:rPr lang="en-IE" sz="2000" dirty="0" smtClean="0"/>
            </a:br>
            <a:r>
              <a:rPr lang="en-IE" sz="2000" dirty="0" smtClean="0"/>
              <a:t>&lt;/div&gt;</a:t>
            </a:r>
            <a:br>
              <a:rPr lang="en-IE" sz="2000" dirty="0" smtClean="0"/>
            </a:br>
            <a:r>
              <a:rPr lang="en-IE" sz="2000" dirty="0" smtClean="0"/>
              <a:t/>
            </a:r>
            <a:br>
              <a:rPr lang="en-IE" sz="2000" dirty="0" smtClean="0"/>
            </a:br>
            <a:r>
              <a:rPr lang="en-IE" sz="2000" dirty="0" smtClean="0"/>
              <a:t>&lt;script&gt;</a:t>
            </a:r>
            <a:br>
              <a:rPr lang="en-IE" sz="2000" dirty="0" smtClean="0"/>
            </a:br>
            <a:r>
              <a:rPr lang="en-IE" sz="2000" dirty="0" err="1" smtClean="0"/>
              <a:t>var</a:t>
            </a:r>
            <a:r>
              <a:rPr lang="en-IE" sz="2000" dirty="0" smtClean="0"/>
              <a:t> </a:t>
            </a:r>
            <a:r>
              <a:rPr lang="en-IE" sz="2000" dirty="0" err="1" smtClean="0"/>
              <a:t>para</a:t>
            </a:r>
            <a:r>
              <a:rPr lang="en-IE" sz="2000" dirty="0" smtClean="0"/>
              <a:t>=</a:t>
            </a:r>
            <a:r>
              <a:rPr lang="en-IE" sz="2000" dirty="0" err="1" smtClean="0"/>
              <a:t>document.createElement</a:t>
            </a:r>
            <a:r>
              <a:rPr lang="en-IE" sz="2000" dirty="0" smtClean="0"/>
              <a:t>("p");</a:t>
            </a:r>
            <a:br>
              <a:rPr lang="en-IE" sz="2000" dirty="0" smtClean="0"/>
            </a:br>
            <a:r>
              <a:rPr lang="en-IE" sz="2000" dirty="0" err="1" smtClean="0"/>
              <a:t>var</a:t>
            </a:r>
            <a:r>
              <a:rPr lang="en-IE" sz="2000" dirty="0" smtClean="0"/>
              <a:t> node=</a:t>
            </a:r>
            <a:r>
              <a:rPr lang="en-IE" sz="2000" dirty="0" err="1" smtClean="0"/>
              <a:t>document.createTextNode</a:t>
            </a:r>
            <a:r>
              <a:rPr lang="en-IE" sz="2000" dirty="0" smtClean="0"/>
              <a:t>("This is new.");</a:t>
            </a:r>
            <a:br>
              <a:rPr lang="en-IE" sz="2000" dirty="0" smtClean="0"/>
            </a:br>
            <a:r>
              <a:rPr lang="en-IE" sz="2000" dirty="0" err="1" smtClean="0"/>
              <a:t>para.appendChild</a:t>
            </a:r>
            <a:r>
              <a:rPr lang="en-IE" sz="2000" dirty="0" smtClean="0"/>
              <a:t>(node);</a:t>
            </a:r>
            <a:br>
              <a:rPr lang="en-IE" sz="2000" dirty="0" smtClean="0"/>
            </a:br>
            <a:r>
              <a:rPr lang="en-IE" sz="2000" dirty="0" smtClean="0"/>
              <a:t/>
            </a:r>
            <a:br>
              <a:rPr lang="en-IE" sz="2000" dirty="0" smtClean="0"/>
            </a:br>
            <a:r>
              <a:rPr lang="en-IE" sz="2000" dirty="0" err="1" smtClean="0"/>
              <a:t>var</a:t>
            </a:r>
            <a:r>
              <a:rPr lang="en-IE" sz="2000" dirty="0" smtClean="0"/>
              <a:t> element=</a:t>
            </a:r>
            <a:r>
              <a:rPr lang="en-IE" sz="2000" dirty="0" err="1" smtClean="0"/>
              <a:t>document.getElementById</a:t>
            </a:r>
            <a:r>
              <a:rPr lang="en-IE" sz="2000" dirty="0" smtClean="0"/>
              <a:t>("div1");</a:t>
            </a:r>
            <a:br>
              <a:rPr lang="en-IE" sz="2000" dirty="0" smtClean="0"/>
            </a:br>
            <a:r>
              <a:rPr lang="en-IE" sz="2000" dirty="0" err="1" smtClean="0"/>
              <a:t>var</a:t>
            </a:r>
            <a:r>
              <a:rPr lang="en-IE" sz="2000" dirty="0" smtClean="0"/>
              <a:t> child=</a:t>
            </a:r>
            <a:r>
              <a:rPr lang="en-IE" sz="2000" dirty="0" err="1" smtClean="0"/>
              <a:t>document.getElementById</a:t>
            </a:r>
            <a:r>
              <a:rPr lang="en-IE" sz="2000" dirty="0" smtClean="0"/>
              <a:t>("p1");</a:t>
            </a:r>
            <a:br>
              <a:rPr lang="en-IE" sz="2000" dirty="0" smtClean="0"/>
            </a:br>
            <a:r>
              <a:rPr lang="en-IE" sz="2000" dirty="0" err="1" smtClean="0"/>
              <a:t>element.insertBefore</a:t>
            </a:r>
            <a:r>
              <a:rPr lang="en-IE" sz="2000" dirty="0" smtClean="0"/>
              <a:t>(</a:t>
            </a:r>
            <a:r>
              <a:rPr lang="en-IE" sz="2000" dirty="0" err="1" smtClean="0"/>
              <a:t>para,child</a:t>
            </a:r>
            <a:r>
              <a:rPr lang="en-IE" sz="2000" dirty="0" smtClean="0"/>
              <a:t>);</a:t>
            </a:r>
            <a:br>
              <a:rPr lang="en-IE" sz="2000" dirty="0" smtClean="0"/>
            </a:br>
            <a:r>
              <a:rPr lang="en-IE" sz="2000" dirty="0" smtClean="0"/>
              <a:t>&lt;/script&gt;</a:t>
            </a:r>
            <a:endParaRPr lang="en-IE"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Removing Existing HTML Elements</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a:bodyPr>
          <a:lstStyle/>
          <a:p>
            <a:r>
              <a:rPr lang="en-IE" sz="2400" dirty="0" smtClean="0"/>
              <a:t>To remove an HTML element, you must know the parent of the element:</a:t>
            </a:r>
          </a:p>
          <a:p>
            <a:endParaRPr lang="en-IE" sz="2400" dirty="0" smtClean="0"/>
          </a:p>
          <a:p>
            <a:pPr>
              <a:buNone/>
            </a:pPr>
            <a:r>
              <a:rPr lang="en-IE" sz="2000" dirty="0" smtClean="0"/>
              <a:t>	&lt;div id="div1"&gt;</a:t>
            </a:r>
            <a:br>
              <a:rPr lang="en-IE" sz="2000" dirty="0" smtClean="0"/>
            </a:br>
            <a:r>
              <a:rPr lang="en-IE" sz="2000" dirty="0" smtClean="0"/>
              <a:t>&lt;p id="p1"&gt;This is a paragraph.&lt;/p&gt;</a:t>
            </a:r>
            <a:br>
              <a:rPr lang="en-IE" sz="2000" dirty="0" smtClean="0"/>
            </a:br>
            <a:r>
              <a:rPr lang="en-IE" sz="2000" dirty="0" smtClean="0"/>
              <a:t>&lt;p id="p2"&gt;This is another paragraph.&lt;/p&gt;</a:t>
            </a:r>
            <a:br>
              <a:rPr lang="en-IE" sz="2000" dirty="0" smtClean="0"/>
            </a:br>
            <a:r>
              <a:rPr lang="en-IE" sz="2000" dirty="0" smtClean="0"/>
              <a:t>&lt;/div&gt;</a:t>
            </a:r>
            <a:br>
              <a:rPr lang="en-IE" sz="2000" dirty="0" smtClean="0"/>
            </a:br>
            <a:r>
              <a:rPr lang="en-IE" sz="2000" dirty="0" smtClean="0"/>
              <a:t/>
            </a:r>
            <a:br>
              <a:rPr lang="en-IE" sz="2000" dirty="0" smtClean="0"/>
            </a:br>
            <a:r>
              <a:rPr lang="en-IE" sz="2000" dirty="0" smtClean="0"/>
              <a:t>&lt;script&gt;</a:t>
            </a:r>
            <a:br>
              <a:rPr lang="en-IE" sz="2000" dirty="0" smtClean="0"/>
            </a:br>
            <a:r>
              <a:rPr lang="en-IE" sz="2000" dirty="0" err="1" smtClean="0"/>
              <a:t>var</a:t>
            </a:r>
            <a:r>
              <a:rPr lang="en-IE" sz="2000" dirty="0" smtClean="0"/>
              <a:t> parent=</a:t>
            </a:r>
            <a:r>
              <a:rPr lang="en-IE" sz="2000" dirty="0" err="1" smtClean="0"/>
              <a:t>document.getElementById</a:t>
            </a:r>
            <a:r>
              <a:rPr lang="en-IE" sz="2000" dirty="0" smtClean="0"/>
              <a:t>("div1");</a:t>
            </a:r>
            <a:br>
              <a:rPr lang="en-IE" sz="2000" dirty="0" smtClean="0"/>
            </a:br>
            <a:r>
              <a:rPr lang="en-IE" sz="2000" dirty="0" err="1" smtClean="0"/>
              <a:t>var</a:t>
            </a:r>
            <a:r>
              <a:rPr lang="en-IE" sz="2000" dirty="0" smtClean="0"/>
              <a:t> child=</a:t>
            </a:r>
            <a:r>
              <a:rPr lang="en-IE" sz="2000" dirty="0" err="1" smtClean="0"/>
              <a:t>document.getElementById</a:t>
            </a:r>
            <a:r>
              <a:rPr lang="en-IE" sz="2000" dirty="0" smtClean="0"/>
              <a:t>("p1");</a:t>
            </a:r>
            <a:br>
              <a:rPr lang="en-IE" sz="2000" dirty="0" smtClean="0"/>
            </a:br>
            <a:r>
              <a:rPr lang="en-IE" sz="2000" dirty="0" err="1" smtClean="0"/>
              <a:t>parent.removeChild</a:t>
            </a:r>
            <a:r>
              <a:rPr lang="en-IE" sz="2000" dirty="0" smtClean="0"/>
              <a:t>(child);</a:t>
            </a:r>
            <a:br>
              <a:rPr lang="en-IE" sz="2000" dirty="0" smtClean="0"/>
            </a:br>
            <a:r>
              <a:rPr lang="en-IE" sz="2000" dirty="0" smtClean="0"/>
              <a:t>&lt;/script&gt;</a:t>
            </a:r>
            <a:endParaRPr lang="en-IE"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What is the HTML DOM?</a:t>
            </a:r>
            <a:endParaRPr lang="en-IE" dirty="0"/>
          </a:p>
        </p:txBody>
      </p:sp>
      <p:sp>
        <p:nvSpPr>
          <p:cNvPr id="6147" name="Rectangle 3"/>
          <p:cNvSpPr>
            <a:spLocks noGrp="1" noChangeArrowheads="1"/>
          </p:cNvSpPr>
          <p:nvPr>
            <p:ph type="body" idx="1"/>
          </p:nvPr>
        </p:nvSpPr>
        <p:spPr>
          <a:xfrm>
            <a:off x="214282" y="1357298"/>
            <a:ext cx="8786874" cy="5286412"/>
          </a:xfrm>
        </p:spPr>
        <p:txBody>
          <a:bodyPr>
            <a:normAutofit/>
          </a:bodyPr>
          <a:lstStyle/>
          <a:p>
            <a:r>
              <a:rPr lang="en-IE" sz="2400" dirty="0" smtClean="0"/>
              <a:t>HTML DOM is part of W3C DOM (World Wide Web Consortium).</a:t>
            </a:r>
          </a:p>
          <a:p>
            <a:r>
              <a:rPr lang="en-IE" sz="2400" dirty="0" smtClean="0"/>
              <a:t>The </a:t>
            </a:r>
            <a:r>
              <a:rPr lang="en-IE" sz="2400" dirty="0" smtClean="0"/>
              <a:t>HTML DOM is a standard </a:t>
            </a:r>
            <a:r>
              <a:rPr lang="en-IE" sz="2400" b="1" dirty="0" smtClean="0"/>
              <a:t>object</a:t>
            </a:r>
            <a:r>
              <a:rPr lang="en-IE" sz="2400" dirty="0" smtClean="0"/>
              <a:t> model and </a:t>
            </a:r>
            <a:r>
              <a:rPr lang="en-IE" sz="2400" b="1" dirty="0" smtClean="0"/>
              <a:t>programming interface</a:t>
            </a:r>
            <a:r>
              <a:rPr lang="en-IE" sz="2400" dirty="0" smtClean="0"/>
              <a:t> for HTML. It defines:</a:t>
            </a:r>
          </a:p>
          <a:p>
            <a:pPr lvl="1"/>
            <a:r>
              <a:rPr lang="en-IE" sz="2000" dirty="0" smtClean="0"/>
              <a:t>The HTML elements as </a:t>
            </a:r>
            <a:r>
              <a:rPr lang="en-IE" sz="2000" b="1" dirty="0" smtClean="0"/>
              <a:t>objects</a:t>
            </a:r>
            <a:r>
              <a:rPr lang="en-IE" sz="2000" dirty="0" smtClean="0"/>
              <a:t> </a:t>
            </a:r>
          </a:p>
          <a:p>
            <a:pPr lvl="1"/>
            <a:r>
              <a:rPr lang="en-IE" sz="2000" dirty="0" smtClean="0"/>
              <a:t>The </a:t>
            </a:r>
            <a:r>
              <a:rPr lang="en-IE" sz="2000" b="1" dirty="0" smtClean="0"/>
              <a:t>properties</a:t>
            </a:r>
            <a:r>
              <a:rPr lang="en-IE" sz="2000" dirty="0" smtClean="0"/>
              <a:t> of all HTML elements </a:t>
            </a:r>
          </a:p>
          <a:p>
            <a:pPr lvl="1"/>
            <a:r>
              <a:rPr lang="en-IE" sz="2000" dirty="0" smtClean="0"/>
              <a:t>The </a:t>
            </a:r>
            <a:r>
              <a:rPr lang="en-IE" sz="2000" b="1" dirty="0" smtClean="0"/>
              <a:t>methods</a:t>
            </a:r>
            <a:r>
              <a:rPr lang="en-IE" sz="2000" dirty="0" smtClean="0"/>
              <a:t> to access all HTML elements</a:t>
            </a:r>
          </a:p>
          <a:p>
            <a:pPr lvl="1"/>
            <a:r>
              <a:rPr lang="en-IE" sz="2000" dirty="0" smtClean="0"/>
              <a:t>The </a:t>
            </a:r>
            <a:r>
              <a:rPr lang="en-IE" sz="2000" b="1" dirty="0" smtClean="0"/>
              <a:t>events</a:t>
            </a:r>
            <a:r>
              <a:rPr lang="en-IE" sz="2000" dirty="0" smtClean="0"/>
              <a:t> for all HTML elements</a:t>
            </a:r>
          </a:p>
          <a:p>
            <a:r>
              <a:rPr lang="en-IE" sz="2400" dirty="0" smtClean="0"/>
              <a:t>In other words:</a:t>
            </a:r>
            <a:r>
              <a:rPr lang="en-IE" sz="2400" b="1" dirty="0" smtClean="0"/>
              <a:t> The HTML DOM is a standard for how to get, change, add, or delete HTML elements.</a:t>
            </a:r>
            <a:endParaRPr lang="en-IE" sz="2400" dirty="0" smtClean="0"/>
          </a:p>
          <a:p>
            <a:endParaRPr lang="en-IE"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Replacing HTML Elements </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lnSpcReduction="10000"/>
          </a:bodyPr>
          <a:lstStyle/>
          <a:p>
            <a:r>
              <a:rPr lang="en-IE" sz="2400" dirty="0" smtClean="0"/>
              <a:t>To replace an element to the HTML DOM, use the </a:t>
            </a:r>
            <a:r>
              <a:rPr lang="en-IE" sz="2400" dirty="0" err="1" smtClean="0"/>
              <a:t>replaceChild</a:t>
            </a:r>
            <a:r>
              <a:rPr lang="en-IE" sz="2400" dirty="0" smtClean="0"/>
              <a:t>() method:</a:t>
            </a:r>
          </a:p>
          <a:p>
            <a:endParaRPr lang="en-IE" sz="2400" dirty="0" smtClean="0"/>
          </a:p>
          <a:p>
            <a:pPr>
              <a:buNone/>
            </a:pPr>
            <a:r>
              <a:rPr lang="en-IE" sz="2000" dirty="0" smtClean="0"/>
              <a:t>	&lt;div id="div1"&gt;</a:t>
            </a:r>
            <a:br>
              <a:rPr lang="en-IE" sz="2000" dirty="0" smtClean="0"/>
            </a:br>
            <a:r>
              <a:rPr lang="en-IE" sz="2000" dirty="0" smtClean="0"/>
              <a:t>&lt;p id="p1"&gt;This is a paragraph.&lt;/p&gt;</a:t>
            </a:r>
            <a:br>
              <a:rPr lang="en-IE" sz="2000" dirty="0" smtClean="0"/>
            </a:br>
            <a:r>
              <a:rPr lang="en-IE" sz="2000" dirty="0" smtClean="0"/>
              <a:t>&lt;p id="p2"&gt;This is another paragraph.&lt;/p&gt;</a:t>
            </a:r>
            <a:br>
              <a:rPr lang="en-IE" sz="2000" dirty="0" smtClean="0"/>
            </a:br>
            <a:r>
              <a:rPr lang="en-IE" sz="2000" dirty="0" smtClean="0"/>
              <a:t>&lt;/div&gt;</a:t>
            </a:r>
            <a:br>
              <a:rPr lang="en-IE" sz="2000" dirty="0" smtClean="0"/>
            </a:br>
            <a:r>
              <a:rPr lang="en-IE" sz="2000" dirty="0" smtClean="0"/>
              <a:t/>
            </a:r>
            <a:br>
              <a:rPr lang="en-IE" sz="2000" dirty="0" smtClean="0"/>
            </a:br>
            <a:r>
              <a:rPr lang="en-IE" sz="2000" dirty="0" smtClean="0"/>
              <a:t>&lt;script&gt;</a:t>
            </a:r>
            <a:br>
              <a:rPr lang="en-IE" sz="2000" dirty="0" smtClean="0"/>
            </a:br>
            <a:r>
              <a:rPr lang="en-IE" sz="2000" dirty="0" err="1" smtClean="0"/>
              <a:t>var</a:t>
            </a:r>
            <a:r>
              <a:rPr lang="en-IE" sz="2000" dirty="0" smtClean="0"/>
              <a:t> </a:t>
            </a:r>
            <a:r>
              <a:rPr lang="en-IE" sz="2000" dirty="0" err="1" smtClean="0"/>
              <a:t>para</a:t>
            </a:r>
            <a:r>
              <a:rPr lang="en-IE" sz="2000" dirty="0" smtClean="0"/>
              <a:t>=</a:t>
            </a:r>
            <a:r>
              <a:rPr lang="en-IE" sz="2000" dirty="0" err="1" smtClean="0"/>
              <a:t>document.createElement</a:t>
            </a:r>
            <a:r>
              <a:rPr lang="en-IE" sz="2000" dirty="0" smtClean="0"/>
              <a:t>("p");</a:t>
            </a:r>
            <a:br>
              <a:rPr lang="en-IE" sz="2000" dirty="0" smtClean="0"/>
            </a:br>
            <a:r>
              <a:rPr lang="en-IE" sz="2000" dirty="0" err="1" smtClean="0"/>
              <a:t>var</a:t>
            </a:r>
            <a:r>
              <a:rPr lang="en-IE" sz="2000" dirty="0" smtClean="0"/>
              <a:t> node=</a:t>
            </a:r>
            <a:r>
              <a:rPr lang="en-IE" sz="2000" dirty="0" err="1" smtClean="0"/>
              <a:t>document.createTextNode</a:t>
            </a:r>
            <a:r>
              <a:rPr lang="en-IE" sz="2000" dirty="0" smtClean="0"/>
              <a:t>("This is new.");</a:t>
            </a:r>
            <a:br>
              <a:rPr lang="en-IE" sz="2000" dirty="0" smtClean="0"/>
            </a:br>
            <a:r>
              <a:rPr lang="en-IE" sz="2000" dirty="0" err="1" smtClean="0"/>
              <a:t>para.appendChild</a:t>
            </a:r>
            <a:r>
              <a:rPr lang="en-IE" sz="2000" dirty="0" smtClean="0"/>
              <a:t>(node);</a:t>
            </a:r>
            <a:br>
              <a:rPr lang="en-IE" sz="2000" dirty="0" smtClean="0"/>
            </a:br>
            <a:r>
              <a:rPr lang="en-IE" sz="2000" dirty="0" smtClean="0"/>
              <a:t/>
            </a:r>
            <a:br>
              <a:rPr lang="en-IE" sz="2000" dirty="0" smtClean="0"/>
            </a:br>
            <a:r>
              <a:rPr lang="en-IE" sz="2000" dirty="0" err="1" smtClean="0"/>
              <a:t>var</a:t>
            </a:r>
            <a:r>
              <a:rPr lang="en-IE" sz="2000" dirty="0" smtClean="0"/>
              <a:t> parent=</a:t>
            </a:r>
            <a:r>
              <a:rPr lang="en-IE" sz="2000" dirty="0" err="1" smtClean="0"/>
              <a:t>document.getElementById</a:t>
            </a:r>
            <a:r>
              <a:rPr lang="en-IE" sz="2000" dirty="0" smtClean="0"/>
              <a:t>("div1");</a:t>
            </a:r>
            <a:br>
              <a:rPr lang="en-IE" sz="2000" dirty="0" smtClean="0"/>
            </a:br>
            <a:r>
              <a:rPr lang="en-IE" sz="2000" dirty="0" err="1" smtClean="0"/>
              <a:t>var</a:t>
            </a:r>
            <a:r>
              <a:rPr lang="en-IE" sz="2000" dirty="0" smtClean="0"/>
              <a:t> child=</a:t>
            </a:r>
            <a:r>
              <a:rPr lang="en-IE" sz="2000" dirty="0" err="1" smtClean="0"/>
              <a:t>document.getElementById</a:t>
            </a:r>
            <a:r>
              <a:rPr lang="en-IE" sz="2000" dirty="0" smtClean="0"/>
              <a:t>("p1");</a:t>
            </a:r>
            <a:br>
              <a:rPr lang="en-IE" sz="2000" dirty="0" smtClean="0"/>
            </a:br>
            <a:r>
              <a:rPr lang="en-IE" sz="2000" dirty="0" err="1" smtClean="0"/>
              <a:t>parent.replaceChild</a:t>
            </a:r>
            <a:r>
              <a:rPr lang="en-IE" sz="2000" dirty="0" smtClean="0"/>
              <a:t>(</a:t>
            </a:r>
            <a:r>
              <a:rPr lang="en-IE" sz="2000" dirty="0" err="1" smtClean="0"/>
              <a:t>para,child</a:t>
            </a:r>
            <a:r>
              <a:rPr lang="en-IE" sz="2000" dirty="0" smtClean="0"/>
              <a:t>);</a:t>
            </a:r>
            <a:br>
              <a:rPr lang="en-IE" sz="2000" dirty="0" smtClean="0"/>
            </a:br>
            <a:r>
              <a:rPr lang="en-IE" sz="2000" dirty="0" smtClean="0"/>
              <a:t>&lt;/script&gt;</a:t>
            </a:r>
            <a:endParaRPr lang="en-IE"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Dynamic HTML</a:t>
            </a:r>
            <a:endParaRPr lang="en-IE" dirty="0"/>
          </a:p>
        </p:txBody>
      </p:sp>
      <p:sp>
        <p:nvSpPr>
          <p:cNvPr id="6147" name="Rectangle 3"/>
          <p:cNvSpPr>
            <a:spLocks noGrp="1" noChangeArrowheads="1"/>
          </p:cNvSpPr>
          <p:nvPr>
            <p:ph type="body" idx="1"/>
          </p:nvPr>
        </p:nvSpPr>
        <p:spPr>
          <a:xfrm>
            <a:off x="214282" y="1357298"/>
            <a:ext cx="8786874" cy="5286412"/>
          </a:xfrm>
        </p:spPr>
        <p:txBody>
          <a:bodyPr>
            <a:normAutofit/>
          </a:bodyPr>
          <a:lstStyle/>
          <a:p>
            <a:pPr marL="0" indent="0">
              <a:buNone/>
            </a:pPr>
            <a:r>
              <a:rPr lang="en-IE" sz="2400" dirty="0" smtClean="0"/>
              <a:t>JavaScript </a:t>
            </a:r>
            <a:r>
              <a:rPr lang="en-IE" sz="2400" dirty="0" smtClean="0"/>
              <a:t>can: </a:t>
            </a:r>
          </a:p>
          <a:p>
            <a:r>
              <a:rPr lang="en-IE" sz="2400" dirty="0" smtClean="0"/>
              <a:t>Change </a:t>
            </a:r>
            <a:r>
              <a:rPr lang="en-IE" sz="2400" dirty="0" smtClean="0"/>
              <a:t>all the HTML </a:t>
            </a:r>
            <a:r>
              <a:rPr lang="en-IE" sz="2400" dirty="0" smtClean="0"/>
              <a:t>elements</a:t>
            </a:r>
          </a:p>
          <a:p>
            <a:r>
              <a:rPr lang="en-IE" sz="2400" dirty="0" smtClean="0"/>
              <a:t>Change </a:t>
            </a:r>
            <a:r>
              <a:rPr lang="en-IE" sz="2400" dirty="0" smtClean="0"/>
              <a:t>all the HTML </a:t>
            </a:r>
            <a:r>
              <a:rPr lang="en-IE" sz="2400" dirty="0" smtClean="0"/>
              <a:t>attributes</a:t>
            </a:r>
          </a:p>
          <a:p>
            <a:r>
              <a:rPr lang="en-IE" sz="2400" dirty="0" smtClean="0"/>
              <a:t>Change </a:t>
            </a:r>
            <a:r>
              <a:rPr lang="en-IE" sz="2400" dirty="0" smtClean="0"/>
              <a:t>all the CSS </a:t>
            </a:r>
            <a:r>
              <a:rPr lang="en-IE" sz="2400" dirty="0" smtClean="0"/>
              <a:t>styles</a:t>
            </a:r>
          </a:p>
          <a:p>
            <a:r>
              <a:rPr lang="en-IE" sz="2400" dirty="0"/>
              <a:t>R</a:t>
            </a:r>
            <a:r>
              <a:rPr lang="en-IE" sz="2400" dirty="0" smtClean="0"/>
              <a:t>emove </a:t>
            </a:r>
            <a:r>
              <a:rPr lang="en-IE" sz="2400" dirty="0" smtClean="0"/>
              <a:t>existing HTML elements and attributes</a:t>
            </a:r>
          </a:p>
          <a:p>
            <a:r>
              <a:rPr lang="en-IE" sz="2400" dirty="0" smtClean="0"/>
              <a:t>Add </a:t>
            </a:r>
            <a:r>
              <a:rPr lang="en-IE" sz="2400" dirty="0" smtClean="0"/>
              <a:t>new HTML elements and attributes</a:t>
            </a:r>
          </a:p>
          <a:p>
            <a:r>
              <a:rPr lang="en-IE" sz="2400" dirty="0" smtClean="0"/>
              <a:t>React </a:t>
            </a:r>
            <a:r>
              <a:rPr lang="en-IE" sz="2400" dirty="0" smtClean="0"/>
              <a:t>to all existing HTML </a:t>
            </a:r>
            <a:r>
              <a:rPr lang="en-IE" sz="2400" dirty="0" smtClean="0"/>
              <a:t>events</a:t>
            </a:r>
          </a:p>
          <a:p>
            <a:r>
              <a:rPr lang="en-IE" sz="2400" dirty="0" smtClean="0"/>
              <a:t>Create </a:t>
            </a:r>
            <a:r>
              <a:rPr lang="en-IE" sz="2400" dirty="0" smtClean="0"/>
              <a:t>new HTML </a:t>
            </a:r>
            <a:r>
              <a:rPr lang="en-IE" sz="2400" dirty="0" smtClean="0"/>
              <a:t>events</a:t>
            </a:r>
            <a:endParaRPr lang="en-IE"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The DOM Programming Interface</a:t>
            </a:r>
            <a:endParaRPr lang="en-IE" dirty="0"/>
          </a:p>
        </p:txBody>
      </p:sp>
      <p:sp>
        <p:nvSpPr>
          <p:cNvPr id="6147" name="Rectangle 3"/>
          <p:cNvSpPr>
            <a:spLocks noGrp="1" noChangeArrowheads="1"/>
          </p:cNvSpPr>
          <p:nvPr>
            <p:ph type="body" idx="1"/>
          </p:nvPr>
        </p:nvSpPr>
        <p:spPr>
          <a:xfrm>
            <a:off x="214282" y="1357298"/>
            <a:ext cx="8786874" cy="5286412"/>
          </a:xfrm>
        </p:spPr>
        <p:txBody>
          <a:bodyPr>
            <a:normAutofit/>
          </a:bodyPr>
          <a:lstStyle/>
          <a:p>
            <a:r>
              <a:rPr lang="en-IE" sz="2400" dirty="0" smtClean="0"/>
              <a:t>The HTML DOM can be accessed with JavaScript (and with other programming languages). </a:t>
            </a:r>
          </a:p>
          <a:p>
            <a:r>
              <a:rPr lang="en-IE" sz="2400" dirty="0" smtClean="0"/>
              <a:t>In the DOM, all HTML elements are defined as </a:t>
            </a:r>
            <a:r>
              <a:rPr lang="en-IE" sz="2400" b="1" dirty="0" smtClean="0"/>
              <a:t>objects</a:t>
            </a:r>
            <a:r>
              <a:rPr lang="en-IE" sz="2400" dirty="0" smtClean="0"/>
              <a:t>.</a:t>
            </a:r>
          </a:p>
          <a:p>
            <a:r>
              <a:rPr lang="en-IE" sz="2400" dirty="0" smtClean="0"/>
              <a:t>The programming interface is the properties and methods of each object.</a:t>
            </a:r>
          </a:p>
          <a:p>
            <a:pPr lvl="1"/>
            <a:r>
              <a:rPr lang="en-IE" sz="2000" dirty="0" smtClean="0"/>
              <a:t>A </a:t>
            </a:r>
            <a:r>
              <a:rPr lang="en-IE" sz="2000" b="1" dirty="0" smtClean="0"/>
              <a:t>property</a:t>
            </a:r>
            <a:r>
              <a:rPr lang="en-IE" sz="2000" dirty="0" smtClean="0"/>
              <a:t> is a value that you can get or set (like changing the content of an HTML element).</a:t>
            </a:r>
          </a:p>
          <a:p>
            <a:pPr lvl="1"/>
            <a:r>
              <a:rPr lang="en-IE" sz="2000" dirty="0" smtClean="0"/>
              <a:t>A </a:t>
            </a:r>
            <a:r>
              <a:rPr lang="en-IE" sz="2000" b="1" dirty="0" smtClean="0"/>
              <a:t>method</a:t>
            </a:r>
            <a:r>
              <a:rPr lang="en-IE" sz="2000" dirty="0" smtClean="0"/>
              <a:t> is an action you can do (like add or deleting an HTML element).</a:t>
            </a:r>
          </a:p>
          <a:p>
            <a:pPr lvl="1"/>
            <a:endParaRPr lang="en-IE" sz="2000" dirty="0" smtClean="0"/>
          </a:p>
          <a:p>
            <a:r>
              <a:rPr lang="en-IE" sz="2400" dirty="0" smtClean="0"/>
              <a:t>In the HTML DOM object model, the </a:t>
            </a:r>
            <a:r>
              <a:rPr lang="en-IE" sz="2400" b="1" dirty="0" smtClean="0"/>
              <a:t>document</a:t>
            </a:r>
            <a:r>
              <a:rPr lang="en-IE" sz="2400" dirty="0" smtClean="0"/>
              <a:t> object represents your web page.</a:t>
            </a:r>
          </a:p>
          <a:p>
            <a:r>
              <a:rPr lang="en-IE" sz="2400" dirty="0" smtClean="0"/>
              <a:t>If </a:t>
            </a:r>
            <a:r>
              <a:rPr lang="en-IE" sz="2400" dirty="0" smtClean="0"/>
              <a:t>you want to access objects in an HTML page, you always start with accessing the document object.</a:t>
            </a:r>
          </a:p>
          <a:p>
            <a:endParaRPr lang="en-IE"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Finding HTML Elements</a:t>
            </a:r>
            <a:endParaRPr lang="en-IE" dirty="0"/>
          </a:p>
        </p:txBody>
      </p:sp>
      <p:sp>
        <p:nvSpPr>
          <p:cNvPr id="6147" name="Rectangle 3"/>
          <p:cNvSpPr>
            <a:spLocks noGrp="1" noChangeArrowheads="1"/>
          </p:cNvSpPr>
          <p:nvPr>
            <p:ph type="body" idx="1"/>
          </p:nvPr>
        </p:nvSpPr>
        <p:spPr>
          <a:xfrm>
            <a:off x="214282" y="1357298"/>
            <a:ext cx="8786874" cy="5286412"/>
          </a:xfrm>
        </p:spPr>
        <p:txBody>
          <a:bodyPr>
            <a:normAutofit/>
          </a:bodyPr>
          <a:lstStyle/>
          <a:p>
            <a:r>
              <a:rPr lang="en-IE" sz="2800" dirty="0" smtClean="0"/>
              <a:t>Often, with JavaScript, you want to manipulate HTML elements.</a:t>
            </a:r>
          </a:p>
          <a:p>
            <a:r>
              <a:rPr lang="en-IE" sz="2800" dirty="0" smtClean="0"/>
              <a:t>To do so, you have to find the elements </a:t>
            </a:r>
            <a:r>
              <a:rPr lang="en-IE" sz="2800" dirty="0" smtClean="0"/>
              <a:t>first:</a:t>
            </a:r>
            <a:endParaRPr lang="en-IE" sz="2400" dirty="0" smtClean="0"/>
          </a:p>
          <a:p>
            <a:pPr lvl="1"/>
            <a:r>
              <a:rPr lang="en-IE" sz="2400" dirty="0" smtClean="0"/>
              <a:t>by </a:t>
            </a:r>
            <a:r>
              <a:rPr lang="en-IE" sz="2400" dirty="0" smtClean="0"/>
              <a:t>id</a:t>
            </a:r>
          </a:p>
          <a:p>
            <a:pPr lvl="1"/>
            <a:r>
              <a:rPr lang="en-IE" sz="2400" dirty="0" smtClean="0"/>
              <a:t>by </a:t>
            </a:r>
            <a:r>
              <a:rPr lang="en-IE" sz="2400" dirty="0" smtClean="0"/>
              <a:t>tag name </a:t>
            </a:r>
          </a:p>
          <a:p>
            <a:pPr lvl="1"/>
            <a:r>
              <a:rPr lang="en-IE" sz="2400" dirty="0" smtClean="0"/>
              <a:t>by </a:t>
            </a:r>
            <a:r>
              <a:rPr lang="en-IE" sz="2400" dirty="0" smtClean="0"/>
              <a:t>class name</a:t>
            </a:r>
          </a:p>
          <a:p>
            <a:pPr lvl="1"/>
            <a:r>
              <a:rPr lang="en-IE" sz="2400" dirty="0" smtClean="0"/>
              <a:t>by </a:t>
            </a:r>
            <a:r>
              <a:rPr lang="en-IE" sz="2400" dirty="0" smtClean="0"/>
              <a:t>HTML object collections</a:t>
            </a:r>
            <a:endParaRPr lang="en-IE"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Finding HTML Elements by Id</a:t>
            </a:r>
            <a:endParaRPr lang="en-IE" dirty="0"/>
          </a:p>
        </p:txBody>
      </p:sp>
      <p:sp>
        <p:nvSpPr>
          <p:cNvPr id="6147" name="Rectangle 3"/>
          <p:cNvSpPr>
            <a:spLocks noGrp="1" noChangeArrowheads="1"/>
          </p:cNvSpPr>
          <p:nvPr>
            <p:ph type="body" idx="1"/>
          </p:nvPr>
        </p:nvSpPr>
        <p:spPr>
          <a:xfrm>
            <a:off x="214282" y="1357298"/>
            <a:ext cx="8786874" cy="5286412"/>
          </a:xfrm>
        </p:spPr>
        <p:txBody>
          <a:bodyPr>
            <a:normAutofit fontScale="92500" lnSpcReduction="20000"/>
          </a:bodyPr>
          <a:lstStyle/>
          <a:p>
            <a:r>
              <a:rPr lang="en-IE" sz="2800" dirty="0" smtClean="0"/>
              <a:t>The easiest way to find HTML elements in the DOM, is by using the element id.</a:t>
            </a:r>
          </a:p>
          <a:p>
            <a:endParaRPr lang="en-IE" sz="2800" dirty="0" smtClean="0"/>
          </a:p>
          <a:p>
            <a:pPr lvl="1">
              <a:buNone/>
            </a:pPr>
            <a:r>
              <a:rPr lang="en-IE" sz="2000" dirty="0" smtClean="0"/>
              <a:t>&lt;!DOCTYPE html&gt;</a:t>
            </a:r>
          </a:p>
          <a:p>
            <a:pPr lvl="1">
              <a:buNone/>
            </a:pPr>
            <a:r>
              <a:rPr lang="en-IE" sz="2000" dirty="0" smtClean="0"/>
              <a:t>&lt;html&gt;</a:t>
            </a:r>
          </a:p>
          <a:p>
            <a:pPr lvl="1">
              <a:buNone/>
            </a:pPr>
            <a:r>
              <a:rPr lang="en-IE" sz="2000" dirty="0" smtClean="0"/>
              <a:t>&lt;body&gt;</a:t>
            </a:r>
          </a:p>
          <a:p>
            <a:pPr lvl="1">
              <a:buNone/>
            </a:pPr>
            <a:endParaRPr lang="en-IE" sz="2000" dirty="0" smtClean="0"/>
          </a:p>
          <a:p>
            <a:pPr lvl="1">
              <a:buNone/>
            </a:pPr>
            <a:r>
              <a:rPr lang="en-IE" sz="2000" dirty="0" smtClean="0"/>
              <a:t>&lt;p id="intro"&gt;Hello World!&lt;/p&gt;</a:t>
            </a:r>
          </a:p>
          <a:p>
            <a:pPr lvl="1">
              <a:buNone/>
            </a:pPr>
            <a:r>
              <a:rPr lang="en-IE" sz="2000" dirty="0" smtClean="0"/>
              <a:t>&lt;p&gt;This example demonstrates the &lt;b&gt;</a:t>
            </a:r>
            <a:r>
              <a:rPr lang="en-IE" sz="2000" dirty="0" err="1" smtClean="0"/>
              <a:t>getElementById</a:t>
            </a:r>
            <a:r>
              <a:rPr lang="en-IE" sz="2000" dirty="0" smtClean="0"/>
              <a:t>&lt;/b&gt; method!&lt;/p&gt;</a:t>
            </a:r>
          </a:p>
          <a:p>
            <a:pPr lvl="1">
              <a:buNone/>
            </a:pPr>
            <a:endParaRPr lang="en-IE" sz="2000" dirty="0" smtClean="0"/>
          </a:p>
          <a:p>
            <a:pPr lvl="1">
              <a:buNone/>
            </a:pPr>
            <a:r>
              <a:rPr lang="en-IE" sz="2000" dirty="0" smtClean="0"/>
              <a:t>&lt;script&gt;</a:t>
            </a:r>
          </a:p>
          <a:p>
            <a:pPr lvl="1">
              <a:buNone/>
            </a:pPr>
            <a:r>
              <a:rPr lang="en-IE" sz="2000" dirty="0" smtClean="0"/>
              <a:t>x=</a:t>
            </a:r>
            <a:r>
              <a:rPr lang="en-IE" sz="2000" dirty="0" err="1" smtClean="0"/>
              <a:t>document.</a:t>
            </a:r>
            <a:r>
              <a:rPr lang="en-IE" sz="2000" u="sng" dirty="0" err="1" smtClean="0">
                <a:solidFill>
                  <a:srgbClr val="FF0000"/>
                </a:solidFill>
              </a:rPr>
              <a:t>getElementById</a:t>
            </a:r>
            <a:r>
              <a:rPr lang="en-IE" sz="2000" u="sng" dirty="0" smtClean="0">
                <a:solidFill>
                  <a:srgbClr val="FF0000"/>
                </a:solidFill>
              </a:rPr>
              <a:t>("intro")</a:t>
            </a:r>
            <a:r>
              <a:rPr lang="en-IE" sz="2000" dirty="0" smtClean="0"/>
              <a:t>;</a:t>
            </a:r>
          </a:p>
          <a:p>
            <a:pPr lvl="1">
              <a:buNone/>
            </a:pPr>
            <a:r>
              <a:rPr lang="en-IE" sz="2000" dirty="0" err="1" smtClean="0"/>
              <a:t>document.write</a:t>
            </a:r>
            <a:r>
              <a:rPr lang="en-IE" sz="2000" dirty="0" smtClean="0"/>
              <a:t>("&lt;p&gt;The text from the intro paragraph: " + </a:t>
            </a:r>
            <a:r>
              <a:rPr lang="en-IE" sz="2000" dirty="0" err="1" smtClean="0"/>
              <a:t>x.innerHTML</a:t>
            </a:r>
            <a:r>
              <a:rPr lang="en-IE" sz="2000" dirty="0" smtClean="0"/>
              <a:t> + "&lt;/p&gt;");</a:t>
            </a:r>
          </a:p>
          <a:p>
            <a:pPr lvl="1">
              <a:buNone/>
            </a:pPr>
            <a:r>
              <a:rPr lang="en-IE" sz="2000" dirty="0" smtClean="0"/>
              <a:t>&lt;/script&gt;</a:t>
            </a:r>
          </a:p>
          <a:p>
            <a:pPr lvl="1">
              <a:buNone/>
            </a:pPr>
            <a:endParaRPr lang="en-IE" sz="2000" dirty="0" smtClean="0"/>
          </a:p>
          <a:p>
            <a:pPr lvl="1">
              <a:buNone/>
            </a:pPr>
            <a:r>
              <a:rPr lang="en-IE" sz="2000" dirty="0" smtClean="0"/>
              <a:t>&lt;/body&gt;</a:t>
            </a:r>
          </a:p>
          <a:p>
            <a:pPr lvl="1">
              <a:buNone/>
            </a:pPr>
            <a:r>
              <a:rPr lang="en-IE" sz="2000" dirty="0" smtClean="0"/>
              <a:t>&lt;/html&gt;</a:t>
            </a:r>
          </a:p>
          <a:p>
            <a:endParaRPr lang="en-IE"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fontScale="90000"/>
          </a:bodyPr>
          <a:lstStyle/>
          <a:p>
            <a:r>
              <a:rPr lang="en-IE" dirty="0" smtClean="0"/>
              <a:t>Finding HTML Elements by Tag Name</a:t>
            </a:r>
            <a:endParaRPr lang="en-IE" dirty="0"/>
          </a:p>
        </p:txBody>
      </p:sp>
      <p:sp>
        <p:nvSpPr>
          <p:cNvPr id="6147" name="Rectangle 3"/>
          <p:cNvSpPr>
            <a:spLocks noGrp="1" noChangeArrowheads="1"/>
          </p:cNvSpPr>
          <p:nvPr>
            <p:ph type="body" idx="1"/>
          </p:nvPr>
        </p:nvSpPr>
        <p:spPr>
          <a:xfrm>
            <a:off x="214282" y="1214422"/>
            <a:ext cx="8786874" cy="5500726"/>
          </a:xfrm>
        </p:spPr>
        <p:txBody>
          <a:bodyPr>
            <a:normAutofit fontScale="55000" lnSpcReduction="20000"/>
          </a:bodyPr>
          <a:lstStyle/>
          <a:p>
            <a:r>
              <a:rPr lang="en-IE" sz="3600" dirty="0" smtClean="0"/>
              <a:t>Get </a:t>
            </a:r>
            <a:r>
              <a:rPr lang="en-IE" sz="3600" dirty="0" err="1" smtClean="0"/>
              <a:t>getElementsByTagName</a:t>
            </a:r>
            <a:r>
              <a:rPr lang="en-IE" sz="3600" dirty="0" smtClean="0"/>
              <a:t> returns an array with all elements of a given type</a:t>
            </a:r>
          </a:p>
          <a:p>
            <a:pPr lvl="1">
              <a:buNone/>
            </a:pPr>
            <a:endParaRPr lang="en-IE" sz="2400" dirty="0" smtClean="0"/>
          </a:p>
          <a:p>
            <a:pPr lvl="1">
              <a:buNone/>
            </a:pPr>
            <a:r>
              <a:rPr lang="en-IE" sz="2900" dirty="0" smtClean="0"/>
              <a:t>&lt;!DOCTYPE html&gt;</a:t>
            </a:r>
          </a:p>
          <a:p>
            <a:pPr lvl="1">
              <a:buNone/>
            </a:pPr>
            <a:r>
              <a:rPr lang="en-IE" sz="2900" dirty="0" smtClean="0"/>
              <a:t>&lt;html&gt;</a:t>
            </a:r>
          </a:p>
          <a:p>
            <a:pPr lvl="1">
              <a:buNone/>
            </a:pPr>
            <a:r>
              <a:rPr lang="en-IE" sz="2900" dirty="0" smtClean="0"/>
              <a:t>&lt;body&gt;</a:t>
            </a:r>
          </a:p>
          <a:p>
            <a:pPr lvl="1">
              <a:buNone/>
            </a:pPr>
            <a:endParaRPr lang="en-IE" sz="2900" dirty="0" smtClean="0"/>
          </a:p>
          <a:p>
            <a:pPr lvl="1">
              <a:buNone/>
            </a:pPr>
            <a:r>
              <a:rPr lang="en-IE" sz="2900" dirty="0" smtClean="0"/>
              <a:t>&lt;p&gt;Hello World!&lt;/p&gt;</a:t>
            </a:r>
          </a:p>
          <a:p>
            <a:pPr lvl="1">
              <a:buNone/>
            </a:pPr>
            <a:endParaRPr lang="en-IE" sz="2900" dirty="0" smtClean="0"/>
          </a:p>
          <a:p>
            <a:pPr lvl="1">
              <a:buNone/>
            </a:pPr>
            <a:r>
              <a:rPr lang="en-IE" sz="2900" dirty="0" smtClean="0"/>
              <a:t>&lt;div id="main"&gt;</a:t>
            </a:r>
          </a:p>
          <a:p>
            <a:pPr lvl="1">
              <a:buNone/>
            </a:pPr>
            <a:r>
              <a:rPr lang="en-IE" sz="2900" dirty="0" smtClean="0"/>
              <a:t>&lt;p&gt;The DOM is very useful.&lt;/p&gt;</a:t>
            </a:r>
          </a:p>
          <a:p>
            <a:pPr lvl="1">
              <a:buNone/>
            </a:pPr>
            <a:r>
              <a:rPr lang="en-IE" sz="2900" dirty="0" smtClean="0"/>
              <a:t>&lt;p&gt;This example demonstrates the &lt;b&gt;</a:t>
            </a:r>
            <a:r>
              <a:rPr lang="en-IE" sz="2900" dirty="0" err="1" smtClean="0"/>
              <a:t>getElementsByTagName</a:t>
            </a:r>
            <a:r>
              <a:rPr lang="en-IE" sz="2900" dirty="0" smtClean="0"/>
              <a:t>&lt;/b&gt; method&lt;/p&gt;</a:t>
            </a:r>
          </a:p>
          <a:p>
            <a:pPr lvl="1">
              <a:buNone/>
            </a:pPr>
            <a:r>
              <a:rPr lang="en-IE" sz="2900" dirty="0" smtClean="0"/>
              <a:t>&lt;/div&gt;</a:t>
            </a:r>
          </a:p>
          <a:p>
            <a:pPr lvl="1">
              <a:buNone/>
            </a:pPr>
            <a:endParaRPr lang="en-IE" sz="2900" dirty="0" smtClean="0"/>
          </a:p>
          <a:p>
            <a:pPr lvl="1">
              <a:buNone/>
            </a:pPr>
            <a:r>
              <a:rPr lang="en-IE" sz="2900" dirty="0" smtClean="0"/>
              <a:t>&lt;script&gt;</a:t>
            </a:r>
          </a:p>
          <a:p>
            <a:pPr lvl="1">
              <a:buNone/>
            </a:pPr>
            <a:r>
              <a:rPr lang="en-IE" sz="2900" dirty="0" err="1" smtClean="0"/>
              <a:t>var</a:t>
            </a:r>
            <a:r>
              <a:rPr lang="en-IE" sz="2900" dirty="0" smtClean="0"/>
              <a:t> x=</a:t>
            </a:r>
            <a:r>
              <a:rPr lang="en-IE" sz="2900" dirty="0" err="1" smtClean="0"/>
              <a:t>document.getElementById</a:t>
            </a:r>
            <a:r>
              <a:rPr lang="en-IE" sz="2900" dirty="0" smtClean="0"/>
              <a:t>("main");</a:t>
            </a:r>
          </a:p>
          <a:p>
            <a:pPr lvl="1">
              <a:buNone/>
            </a:pPr>
            <a:r>
              <a:rPr lang="en-IE" sz="2900" dirty="0" err="1" smtClean="0"/>
              <a:t>var</a:t>
            </a:r>
            <a:r>
              <a:rPr lang="en-IE" sz="2900" dirty="0" smtClean="0"/>
              <a:t> y=</a:t>
            </a:r>
            <a:r>
              <a:rPr lang="en-IE" sz="2900" dirty="0" err="1" smtClean="0"/>
              <a:t>x.</a:t>
            </a:r>
            <a:r>
              <a:rPr lang="en-IE" sz="2900" u="sng" dirty="0" err="1" smtClean="0">
                <a:solidFill>
                  <a:srgbClr val="FF0000"/>
                </a:solidFill>
              </a:rPr>
              <a:t>getElementsByTagName</a:t>
            </a:r>
            <a:r>
              <a:rPr lang="en-IE" sz="2900" u="sng" dirty="0" smtClean="0">
                <a:solidFill>
                  <a:srgbClr val="FF0000"/>
                </a:solidFill>
              </a:rPr>
              <a:t>("p")</a:t>
            </a:r>
            <a:r>
              <a:rPr lang="en-IE" sz="2900" dirty="0" smtClean="0"/>
              <a:t>;</a:t>
            </a:r>
          </a:p>
          <a:p>
            <a:pPr lvl="1">
              <a:buNone/>
            </a:pPr>
            <a:r>
              <a:rPr lang="en-IE" sz="2900" dirty="0" err="1" smtClean="0"/>
              <a:t>document.write</a:t>
            </a:r>
            <a:r>
              <a:rPr lang="en-IE" sz="2900" dirty="0" smtClean="0"/>
              <a:t>('First paragraph inside "main" is ' + y[0].</a:t>
            </a:r>
            <a:r>
              <a:rPr lang="en-IE" sz="2900" dirty="0" err="1" smtClean="0"/>
              <a:t>innerHTML</a:t>
            </a:r>
            <a:r>
              <a:rPr lang="en-IE" sz="2900" dirty="0" smtClean="0"/>
              <a:t>);</a:t>
            </a:r>
          </a:p>
          <a:p>
            <a:pPr lvl="1">
              <a:buNone/>
            </a:pPr>
            <a:r>
              <a:rPr lang="en-IE" sz="2900" dirty="0" smtClean="0"/>
              <a:t>&lt;/script&gt;</a:t>
            </a:r>
          </a:p>
          <a:p>
            <a:pPr lvl="1">
              <a:buNone/>
            </a:pPr>
            <a:endParaRPr lang="en-IE" sz="2900" dirty="0" smtClean="0"/>
          </a:p>
          <a:p>
            <a:pPr lvl="1">
              <a:buNone/>
            </a:pPr>
            <a:r>
              <a:rPr lang="en-IE" sz="2900" dirty="0" smtClean="0"/>
              <a:t>&lt;/body&gt;</a:t>
            </a:r>
          </a:p>
          <a:p>
            <a:pPr lvl="1">
              <a:buNone/>
            </a:pPr>
            <a:r>
              <a:rPr lang="en-IE" sz="2900" dirty="0" smtClean="0"/>
              <a:t>&lt;/html&gt;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fontScale="90000"/>
          </a:bodyPr>
          <a:lstStyle/>
          <a:p>
            <a:r>
              <a:rPr lang="en-IE" dirty="0" smtClean="0"/>
              <a:t>Finding HTML Elements by Class Name</a:t>
            </a:r>
            <a:endParaRPr lang="en-IE" dirty="0"/>
          </a:p>
        </p:txBody>
      </p:sp>
      <p:sp>
        <p:nvSpPr>
          <p:cNvPr id="6147" name="Rectangle 3"/>
          <p:cNvSpPr>
            <a:spLocks noGrp="1" noChangeArrowheads="1"/>
          </p:cNvSpPr>
          <p:nvPr>
            <p:ph type="body" idx="1"/>
          </p:nvPr>
        </p:nvSpPr>
        <p:spPr>
          <a:xfrm>
            <a:off x="214282" y="1357298"/>
            <a:ext cx="8786874" cy="5286412"/>
          </a:xfrm>
        </p:spPr>
        <p:txBody>
          <a:bodyPr>
            <a:normAutofit/>
          </a:bodyPr>
          <a:lstStyle/>
          <a:p>
            <a:r>
              <a:rPr lang="en-IE" sz="2400" dirty="0" smtClean="0"/>
              <a:t>If you want to find all HTML elements with the same class name. Use this method:</a:t>
            </a:r>
            <a:br>
              <a:rPr lang="en-IE" sz="2400" dirty="0" smtClean="0"/>
            </a:br>
            <a:endParaRPr lang="en-IE" sz="2400" dirty="0" smtClean="0"/>
          </a:p>
          <a:p>
            <a:pPr lvl="2">
              <a:buNone/>
            </a:pPr>
            <a:r>
              <a:rPr lang="en-IE" sz="2000" dirty="0" err="1" smtClean="0"/>
              <a:t>document.getElementsByClassName</a:t>
            </a:r>
            <a:r>
              <a:rPr lang="en-IE" sz="2000" dirty="0" smtClean="0"/>
              <a:t>("intro");</a:t>
            </a:r>
          </a:p>
          <a:p>
            <a:pPr lvl="1">
              <a:buNone/>
            </a:pPr>
            <a:endParaRPr lang="en-IE" sz="2000" dirty="0" smtClean="0"/>
          </a:p>
          <a:p>
            <a:r>
              <a:rPr lang="en-IE" sz="2400" dirty="0" smtClean="0"/>
              <a:t>The example above returns a list of all elements with class="intro".</a:t>
            </a:r>
          </a:p>
          <a:p>
            <a:r>
              <a:rPr lang="en-IE" sz="2400" dirty="0" smtClean="0"/>
              <a:t>Finding elements by class name does not work in Internet Explorer 5,6,7, and 8.</a:t>
            </a:r>
          </a:p>
          <a:p>
            <a:r>
              <a:rPr lang="en-IE" sz="2400" dirty="0" smtClean="0"/>
              <a:t>The class attribute lets you assign to it one or more subtypes. These subtypes may then be used in CSS code for styling purposes, or by JavaScript code to make changes, or add </a:t>
            </a:r>
            <a:r>
              <a:rPr lang="en-IE" sz="2400" dirty="0" err="1" smtClean="0"/>
              <a:t>behavior</a:t>
            </a:r>
            <a:r>
              <a:rPr lang="en-IE" sz="2400" dirty="0" smtClean="0"/>
              <a:t>, to elements belonging to a particular subtype.</a:t>
            </a:r>
            <a:endParaRPr lang="en-IE"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1279</Words>
  <Application>Microsoft Office PowerPoint</Application>
  <PresentationFormat>On-screen Show (4:3)</PresentationFormat>
  <Paragraphs>245</Paragraphs>
  <Slides>30</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Document Object Model</vt:lpstr>
      <vt:lpstr>Document Object Model</vt:lpstr>
      <vt:lpstr>What is the HTML DOM?</vt:lpstr>
      <vt:lpstr>Dynamic HTML</vt:lpstr>
      <vt:lpstr>The DOM Programming Interface</vt:lpstr>
      <vt:lpstr>Finding HTML Elements</vt:lpstr>
      <vt:lpstr>Finding HTML Elements by Id</vt:lpstr>
      <vt:lpstr>Finding HTML Elements by Tag Name</vt:lpstr>
      <vt:lpstr>Finding HTML Elements by Class Name</vt:lpstr>
      <vt:lpstr>Finding HTML Elements by Object Collections</vt:lpstr>
      <vt:lpstr>PowerPoint Presentation</vt:lpstr>
      <vt:lpstr>PowerPoint Presentation</vt:lpstr>
      <vt:lpstr>Changing HTML Elements</vt:lpstr>
      <vt:lpstr>Example: Changing Attribute Value</vt:lpstr>
      <vt:lpstr>Changing HTML Style</vt:lpstr>
      <vt:lpstr>Style: Background properties</vt:lpstr>
      <vt:lpstr>Style: Border/Outline properties 1</vt:lpstr>
      <vt:lpstr>Style: Border/Outline properties 2</vt:lpstr>
      <vt:lpstr>Style: Margin/Padding properties</vt:lpstr>
      <vt:lpstr>Style: Margin/Padding properties</vt:lpstr>
      <vt:lpstr>Style: Positioning/Layout properties</vt:lpstr>
      <vt:lpstr>Style: Table &amp; List Properties</vt:lpstr>
      <vt:lpstr>Style: Text properties</vt:lpstr>
      <vt:lpstr>DOM Nodes</vt:lpstr>
      <vt:lpstr>Navigating Between Nodes</vt:lpstr>
      <vt:lpstr>Example: Accessing a Child Node</vt:lpstr>
      <vt:lpstr>Creating New HTML Elements</vt:lpstr>
      <vt:lpstr>insertBefore()</vt:lpstr>
      <vt:lpstr>Removing Existing HTML Elements</vt:lpstr>
      <vt:lpstr>Replacing HTML Elements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Slava</dc:creator>
  <cp:lastModifiedBy>Slava</cp:lastModifiedBy>
  <cp:revision>610</cp:revision>
  <dcterms:created xsi:type="dcterms:W3CDTF">2013-10-15T00:01:08Z</dcterms:created>
  <dcterms:modified xsi:type="dcterms:W3CDTF">2015-10-08T22:26:05Z</dcterms:modified>
</cp:coreProperties>
</file>