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E69F5-0A90-40F7-B89E-12311078BFFB}">
  <a:tblStyle styleId="{8CBE69F5-0A90-40F7-B89E-12311078BF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A0544E1-E9CF-4D15-9B16-36D4A930C44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commands are some of the most useful/common tools when navigating a unix (file) system/(dealing with/searching for) data in files; grep imo is incredibly useful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063250" y="145157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nl2bash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Final Results and Discussion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5083950" y="341537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Oisin Doherty (oisind), </a:t>
            </a:r>
            <a:b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Abhinav Gottumukkala (anak4569),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Hans Jorgensen (thehans), </a:t>
            </a:r>
            <a:b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Lauren Martini (lmartini)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of Results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00850" y="1393075"/>
            <a:ext cx="3813300" cy="30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Cleaning the data made it worse in both cases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Augmenting the data alone was better than the base dataset</a:t>
            </a:r>
            <a:endParaRPr sz="2000"/>
          </a:p>
          <a:p>
            <a: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Results suggest more and more varied data improves quality the best</a:t>
            </a:r>
            <a:endParaRPr sz="2000"/>
          </a:p>
        </p:txBody>
      </p:sp>
      <p:pic>
        <p:nvPicPr>
          <p:cNvPr id="113" name="Shape 11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625" y="1459175"/>
            <a:ext cx="4433400" cy="27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840300" y="1244250"/>
            <a:ext cx="7120800" cy="31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Better heuristics for scraping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9.3% of scraped commands verified usable, can be improved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Continue to gather additional, varied data for further machine translation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Consider other language training models </a:t>
            </a:r>
            <a:endParaRPr sz="2400"/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Word embeddings, other input languages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Lin, X. V., Wang, C., Zettlemoyer, L., &amp; Ernst, M. D. (2018). NL2Bash: A Corpus and Semantic Parser for Natural Language Interface to the Linux Operating System. arXiv preprint arXiv:1802.08979.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Lin, X. V., Wang, C., Pang, D., Vu, K., &amp; Ernst, M. D. (2017). </a:t>
            </a:r>
            <a:r>
              <a:rPr lang="en" i="1"/>
              <a:t>Program synthesis from natural language using recurrent neural networks</a:t>
            </a:r>
            <a:r>
              <a:rPr lang="en"/>
              <a:t> (Vol. 2). Technical Report UW-CSE-17-03-01, University of Washington Department of Computer Science and Engineering, Seattle, WA, USA.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14150" y="1201950"/>
            <a:ext cx="7957500" cy="3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Bash is the de facto language for interacting with the Linux OS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Bash’s power comes from modularity, but man pages only explain individual commands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commands needed for complex operations (ex: xargs) can be unintuitive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Example:</a:t>
            </a:r>
            <a:endParaRPr sz="2200"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English:</a:t>
            </a:r>
            <a:r>
              <a:rPr lang="en" sz="1600"/>
              <a:t>     “Change tabs to spaces in every .java file in the current directory”</a:t>
            </a:r>
            <a:endParaRPr sz="1600"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Bash:</a:t>
            </a:r>
            <a:r>
              <a:rPr lang="en" sz="1600"/>
              <a:t> 	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find . -name '*.java' ! -type d -exec bash -c 'expand -t 4 "$0" &gt; /tmp/e &amp;&amp; mv /tmp/e "$0"' {} \;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92700" y="1244250"/>
            <a:ext cx="7038900" cy="32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000"/>
              <a:t>Main goal: </a:t>
            </a:r>
            <a:r>
              <a:rPr lang="en" sz="2000" b="1"/>
              <a:t>Improve the accuracy of Tellina</a:t>
            </a:r>
            <a:endParaRPr sz="14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000"/>
              <a:t>Direction:</a:t>
            </a:r>
            <a:endParaRPr sz="20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2000" b="1"/>
              <a:t>Expand Tellina’s dataset</a:t>
            </a:r>
            <a:endParaRPr sz="2000" b="1"/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Scrape resources such as StackOverflow for English/Bash command pairs</a:t>
            </a:r>
            <a:endParaRPr sz="1800"/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Clean and verify this data - crowdsourcing</a:t>
            </a:r>
            <a:endParaRPr sz="18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b="1"/>
              <a:t>Improve Tellina’s dataset</a:t>
            </a:r>
            <a:endParaRPr sz="2000" b="1"/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Develop better cleaning and verification tools to use on the existing dataset - crowdsourcing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212" y="829800"/>
            <a:ext cx="7219576" cy="41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 Scraping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53250" y="1240675"/>
            <a:ext cx="7688700" cy="3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Autonomous process to produce data for TesterUI: once activated, no further input is required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Reads Stack Overflow posts for posts tagged “bash”, saving question and code segments for potential code pairs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Can match multiple commands to a description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Chose to scrape HTML pages instead of using database dumps because the dumps didn’t have any clear means to find code snippets (tags, markdown indicators)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500" y="1458301"/>
            <a:ext cx="5190026" cy="25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321350"/>
            <a:ext cx="3040500" cy="30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Minimal interface for a tester to verify that a command fits its description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Mechanical Turks task or volunteering (we did it by hand ourselves for our experiments)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Crowdsourcing or volunteering isn’t as accountable, but it’s a tradeoff with cost</a:t>
            </a:r>
            <a:endParaRPr sz="1400"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TesterUI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Methodology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03425" y="1304875"/>
            <a:ext cx="808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Metric: Translation accuracy - percentage of English/Bash pairs marked as correct (automatic and manual analysis)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Check this for every modified version of the dataset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Multiple automatic methodologies (BLEU, TM)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Goal: More accurate translation than the current version of Tellina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24650" y="1237800"/>
            <a:ext cx="3803400" cy="3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Control</a:t>
            </a:r>
            <a:r>
              <a:rPr lang="en" sz="1400"/>
              <a:t>: Simply test the original dataset again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Cleaned</a:t>
            </a:r>
            <a:r>
              <a:rPr lang="en" sz="1400"/>
              <a:t>: Sample the original dataset and remove any false matches we find</a:t>
            </a:r>
            <a:endParaRPr sz="1400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423 commands sampled from the original</a:t>
            </a:r>
            <a:endParaRPr sz="1100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22% were incorrect matches</a:t>
            </a:r>
            <a:endParaRPr sz="11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Augmented</a:t>
            </a:r>
            <a:r>
              <a:rPr lang="en" sz="1400"/>
              <a:t>: Add additional scraped and tested pairs from StackOverflow to the dataset (200 pages scraped)</a:t>
            </a:r>
            <a:endParaRPr sz="1400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793 potential commands from those pages</a:t>
            </a:r>
            <a:endParaRPr sz="1100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9.3% of the matches were good</a:t>
            </a:r>
            <a:endParaRPr sz="110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Cleaned &amp; Augmented</a:t>
            </a:r>
            <a:r>
              <a:rPr lang="en" sz="1400"/>
              <a:t>: Both clean and augment the dataset as above</a:t>
            </a:r>
            <a:endParaRPr sz="1400"/>
          </a:p>
        </p:txBody>
      </p:sp>
      <p:graphicFrame>
        <p:nvGraphicFramePr>
          <p:cNvPr id="99" name="Shape 99"/>
          <p:cNvGraphicFramePr/>
          <p:nvPr/>
        </p:nvGraphicFramePr>
        <p:xfrm>
          <a:off x="4572400" y="161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{8CBE69F5-0A90-40F7-B89E-12311078BFFB}</a:tableStyleId>
              </a:tblPr>
              <a:tblGrid>
                <a:gridCol w="11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Experiment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Added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Removed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Total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Control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12606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Cleaned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12514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Augmented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12680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Cleaned &amp; Augmented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12588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05" name="Shape 105"/>
          <p:cNvGraphicFramePr/>
          <p:nvPr/>
        </p:nvGraphicFramePr>
        <p:xfrm>
          <a:off x="1371263" y="13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{1A0544E1-E9CF-4D15-9B16-36D4A930C44A}</a:tableStyleId>
              </a:tblPr>
              <a:tblGrid>
                <a:gridCol w="166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2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Dataset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BLEU1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BLEU3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TM1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TM3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Control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0.49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0.55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0.62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Cleaned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0.48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0.54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0.62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Augmented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chemeClr val="dk2"/>
                          </a:solidFill>
                        </a:rPr>
                        <a:t>0.50</a:t>
                      </a:r>
                      <a:endParaRPr b="1" u="sng"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chemeClr val="dk2"/>
                          </a:solidFill>
                        </a:rPr>
                        <a:t>0.56</a:t>
                      </a:r>
                      <a:endParaRPr b="1" u="sng"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chemeClr val="dk2"/>
                          </a:solidFill>
                        </a:rPr>
                        <a:t>0.66</a:t>
                      </a:r>
                      <a:endParaRPr b="1" u="sng"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chemeClr val="dk2"/>
                          </a:solidFill>
                        </a:rPr>
                        <a:t>0.74</a:t>
                      </a:r>
                      <a:endParaRPr b="1" u="sng"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Cleaned &amp; Augmented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0.47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0.53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0.60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0.69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801150" y="4024625"/>
            <a:ext cx="7079100" cy="7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BLEU1/3: Bilingual Evaluation Understudy (top candidate vs. top 3 candidates)</a:t>
            </a:r>
            <a:b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TM1/3: Max percentage of close-vocabulary overlap (top candidate vs. top 3 candidates)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Microsoft Office PowerPoint</Application>
  <PresentationFormat>On-screen Show (16:9)</PresentationFormat>
  <Paragraphs>106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Montserrat</vt:lpstr>
      <vt:lpstr>Simple Light</vt:lpstr>
      <vt:lpstr>nl2bash Final Results and Discussion</vt:lpstr>
      <vt:lpstr>Motivation</vt:lpstr>
      <vt:lpstr>Goals</vt:lpstr>
      <vt:lpstr>Architecture</vt:lpstr>
      <vt:lpstr>Stack Overflow Scraping</vt:lpstr>
      <vt:lpstr>TesterUI</vt:lpstr>
      <vt:lpstr>Evaluation Methodology</vt:lpstr>
      <vt:lpstr>Experiments</vt:lpstr>
      <vt:lpstr>Results</vt:lpstr>
      <vt:lpstr>Discussion of Results</vt:lpstr>
      <vt:lpstr>Next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nl2bash Final Results and Discussion</dc:title>
  <dc:creator>Hans Jorgensen</dc:creator>
  <cp:lastModifiedBy>Hans S Jorgensen</cp:lastModifiedBy>
  <cp:revision>1</cp:revision>
  <dcterms:modified xsi:type="dcterms:W3CDTF">2018-06-06T05:56:02Z</dcterms:modified>
</cp:coreProperties>
</file>