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6D6-ED22-CA3C-89BA-36AF3594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CF0D-BEBB-AE42-29CE-D3385A3A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1774-4CE3-7FB3-DC98-1F5C9E6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8791-F5D0-0CA3-DA08-295CEA3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210F-F885-E2CC-4246-C2DC416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BD5F-F702-08B9-70AC-9A4BC63E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5347-9489-F030-558A-236E3E92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3C78-3AE2-65F4-6095-6E9C6F6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468-221B-9504-BF4A-63B54B2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3A44-9256-D954-DA6B-210D97A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565F2-7066-B27E-3B01-F4D3329D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717B2-A0B9-B400-DA44-DE785B43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BEA1-3529-08D1-E170-E474A5B6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F0F9-B31A-415E-D6A4-6B1D8F3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A922-1FC4-0E54-E59D-DF8C9DA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A32-EB11-8430-83B2-2BA697DA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0F7B-B05C-AF43-09C4-F5EEE5E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D003-CB1F-773D-E5DA-5B73D85F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2DBC-B35F-A904-C193-54C2DC1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1315-766F-C438-7AEB-031FD0C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9E7C-2537-3D5E-BA4D-5C7F9570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848D-00A0-DAE0-A2DB-8C1AD133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00CD-8750-8589-0BA4-5304816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468B-9D87-2BE3-0E17-6FE80C03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791-F784-E2B7-8DFB-599A454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0628-8D17-404B-B558-2C64007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9384-4138-FC45-07DE-C96465746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D7463-A341-E8C8-9110-3796CF87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F860-F436-E020-355C-0FF12F35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7B3B-FD43-3747-BB6A-4591D37A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1D41-4CB1-2C53-8A6B-ACA8106D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F1-062B-B726-5C8A-C80DD47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D190-6949-E852-925D-2A8A47F5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4BCFD-6609-8C33-37E4-EE45B8F1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A0825-2366-262A-DF3C-F8B6815B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BD69-D705-2A38-E543-499232FA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9699-0971-F776-BA21-A6A626F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DBF99-BDFE-1021-8097-D662333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E8977-D446-179B-50CB-F1E60B5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1B68-44F5-A575-65B6-0E13F27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53BCD-4AC9-9DD3-9BFE-B2C92BF4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0DCEB-8CAA-2BD4-F12D-4DC38A92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332A0-FF97-D789-57C8-8C0117E9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451BB-4EE9-024A-C462-BED35565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00F7-7381-9114-E444-7FA25A4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2FE2D-2EE9-95A5-4186-C1356194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B88-7F44-F559-AF5E-6669E7E5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B01A-CE1F-E9C1-754B-36B6499C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B394A-0DF0-7C02-DF11-102B1C5A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E42D-1064-8561-A3CF-1C35D68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4884-FFC7-3651-0CAD-96005C6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44F6-0628-4334-D13F-E6BCA24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A7B-4E01-1B80-D823-B0287A32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9C01-0CC4-6302-680F-07B08F56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3930-6A85-4D91-F344-4D2352A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8783-EF5F-A5CD-99A7-9041F1E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A67F-4A5B-C85E-A68C-FEB74B54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9F21-50A8-DD14-E743-90A3EB6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B21AF-D585-1C47-9FC6-7E37AB4B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EC44-360D-C3C1-69C2-0A78AADC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60B-44BE-1549-17EF-55FEE6A31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8B42-3DD2-4560-A2EF-DD548B52E6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907B-5FBF-F8D4-8FAF-932F3A85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E74E-5A52-1643-22FB-3299458D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AE8-B81D-EFC4-2B0B-C54007C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B97F-4308-53E1-8074-9924557A0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2224314" y="216506"/>
            <a:ext cx="9486164" cy="66414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4315" y="216507"/>
            <a:ext cx="381000" cy="381000"/>
          </a:xfrm>
          <a:prstGeom prst="rect">
            <a:avLst/>
          </a:prstGeom>
        </p:spPr>
      </p:pic>
      <p:pic>
        <p:nvPicPr>
          <p:cNvPr id="6" name="Graphic 22">
            <a:extLst>
              <a:ext uri="{FF2B5EF4-FFF2-40B4-BE49-F238E27FC236}">
                <a16:creationId xmlns:a16="http://schemas.microsoft.com/office/drawing/2014/main" id="{6A27C4AC-372B-F2AB-51BA-786E48C6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1522" y="8347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0F78A5BE-0270-3C12-3098-E43D794BA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38" y="1370559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9D7FDB54-B0D5-E5C8-8869-0BA243C9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563443" y="642065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CBBCFE73-4B87-B804-1820-CF4ABB0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286" y="1055632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(ReactApp)</a:t>
            </a: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3E053E43-F7D5-7792-6057-4CF9C3E6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532305" y="649817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15DE9B6-2ACF-55A5-E760-999A1615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789" y="1020525"/>
            <a:ext cx="1176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442CB-0D6D-BDC4-930A-BF6BF08ED6BF}"/>
              </a:ext>
            </a:extLst>
          </p:cNvPr>
          <p:cNvCxnSpPr>
            <a:cxnSpLocks/>
          </p:cNvCxnSpPr>
          <p:nvPr/>
        </p:nvCxnSpPr>
        <p:spPr>
          <a:xfrm>
            <a:off x="3359195" y="827915"/>
            <a:ext cx="98169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674E5-D1F5-1BD3-67DD-4CD33EB25B7D}"/>
              </a:ext>
            </a:extLst>
          </p:cNvPr>
          <p:cNvCxnSpPr>
            <a:cxnSpLocks/>
          </p:cNvCxnSpPr>
          <p:nvPr/>
        </p:nvCxnSpPr>
        <p:spPr>
          <a:xfrm>
            <a:off x="1165330" y="1055077"/>
            <a:ext cx="93515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7">
            <a:extLst>
              <a:ext uri="{FF2B5EF4-FFF2-40B4-BE49-F238E27FC236}">
                <a16:creationId xmlns:a16="http://schemas.microsoft.com/office/drawing/2014/main" id="{0B4105B4-4C01-8491-DCB8-4757427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620523" y="2046443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D8C1CFF-66A4-ED0C-E826-32501C8C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636" y="2424830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451E83-80DA-C9EB-D18C-D78CD338C8E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42871" y="1517297"/>
            <a:ext cx="2085" cy="53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>
            <a:extLst>
              <a:ext uri="{FF2B5EF4-FFF2-40B4-BE49-F238E27FC236}">
                <a16:creationId xmlns:a16="http://schemas.microsoft.com/office/drawing/2014/main" id="{E1C187D5-937A-3E2D-A5A6-BA77421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815" y="3589481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A999F98-164E-975A-FBB8-98E84583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620523" y="3200776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BFEF7-5AC5-8BBA-3EE7-3785DF06B1E9}"/>
              </a:ext>
            </a:extLst>
          </p:cNvPr>
          <p:cNvCxnSpPr>
            <a:cxnSpLocks/>
          </p:cNvCxnSpPr>
          <p:nvPr/>
        </p:nvCxnSpPr>
        <p:spPr>
          <a:xfrm>
            <a:off x="2808321" y="2886495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CD9E9-555A-1BD8-D884-23858D3B2CC5}"/>
              </a:ext>
            </a:extLst>
          </p:cNvPr>
          <p:cNvCxnSpPr>
            <a:cxnSpLocks/>
          </p:cNvCxnSpPr>
          <p:nvPr/>
        </p:nvCxnSpPr>
        <p:spPr>
          <a:xfrm>
            <a:off x="3216966" y="3457684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>
            <a:extLst>
              <a:ext uri="{FF2B5EF4-FFF2-40B4-BE49-F238E27FC236}">
                <a16:creationId xmlns:a16="http://schemas.microsoft.com/office/drawing/2014/main" id="{85822111-7732-30F3-D058-A074C49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176060" y="3250901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0E6C31F8-66C7-BF4B-ADF4-57F9C03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95" y="3624835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810252-96B3-C929-16AD-801DF33CFDC4}"/>
              </a:ext>
            </a:extLst>
          </p:cNvPr>
          <p:cNvCxnSpPr>
            <a:cxnSpLocks/>
          </p:cNvCxnSpPr>
          <p:nvPr/>
        </p:nvCxnSpPr>
        <p:spPr>
          <a:xfrm>
            <a:off x="2770226" y="4154082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8">
            <a:extLst>
              <a:ext uri="{FF2B5EF4-FFF2-40B4-BE49-F238E27FC236}">
                <a16:creationId xmlns:a16="http://schemas.microsoft.com/office/drawing/2014/main" id="{0BCA8136-1FB3-13BB-E6D8-600CCCF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01537" y="4458679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D7AB2CBC-C4A8-1FD8-C90D-E946572C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49" y="4882756"/>
            <a:ext cx="2097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46" name="Graphic 22">
            <a:extLst>
              <a:ext uri="{FF2B5EF4-FFF2-40B4-BE49-F238E27FC236}">
                <a16:creationId xmlns:a16="http://schemas.microsoft.com/office/drawing/2014/main" id="{7787FDD3-B488-E1D4-F8B3-CA6995E1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541161" y="5784305"/>
            <a:ext cx="473943" cy="47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5">
            <a:extLst>
              <a:ext uri="{FF2B5EF4-FFF2-40B4-BE49-F238E27FC236}">
                <a16:creationId xmlns:a16="http://schemas.microsoft.com/office/drawing/2014/main" id="{CEE4E667-F0B5-6B4A-2E42-7AA23AED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38" y="6179828"/>
            <a:ext cx="1195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9BE18C-A597-C230-227D-F135E8AB0D5D}"/>
              </a:ext>
            </a:extLst>
          </p:cNvPr>
          <p:cNvCxnSpPr>
            <a:cxnSpLocks/>
          </p:cNvCxnSpPr>
          <p:nvPr/>
        </p:nvCxnSpPr>
        <p:spPr>
          <a:xfrm>
            <a:off x="2758733" y="5344421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7824D-1FAA-DA38-F9C2-032B3FD8E3CA}"/>
              </a:ext>
            </a:extLst>
          </p:cNvPr>
          <p:cNvSpPr/>
          <p:nvPr/>
        </p:nvSpPr>
        <p:spPr>
          <a:xfrm>
            <a:off x="7043890" y="37074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AWS Amplify and Amazon CloudFront:</a:t>
            </a:r>
          </a:p>
          <a:p>
            <a:r>
              <a:rPr lang="en-US" sz="1200" dirty="0"/>
              <a:t>AWS Amplify is used to host and deploy the static web assets (HTML, CSS, JS) of the React application.</a:t>
            </a:r>
          </a:p>
          <a:p>
            <a:r>
              <a:rPr lang="en-US" sz="1200" dirty="0"/>
              <a:t>Amazon CloudFront is connected to AWS Amplify to serve these static assets quickly to users, improving the load time of your application.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EC526-FABF-E683-AA0B-3BE25718043C}"/>
              </a:ext>
            </a:extLst>
          </p:cNvPr>
          <p:cNvSpPr/>
          <p:nvPr/>
        </p:nvSpPr>
        <p:spPr>
          <a:xfrm>
            <a:off x="7043890" y="172113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API Gateway:</a:t>
            </a:r>
          </a:p>
          <a:p>
            <a:r>
              <a:rPr lang="en-US" sz="1200" dirty="0"/>
              <a:t>Below AWS Amplify and Amazon CloudFront, Amazon API Gateway is placed to create, publish, and secure APIs.</a:t>
            </a:r>
          </a:p>
          <a:p>
            <a:r>
              <a:rPr lang="en-US" sz="1200" dirty="0"/>
              <a:t>It acts as a front door for applications to access data, logic, or functionality from the backend services, such as workloads running on AWS Lambda.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D58EE-C944-C43A-706F-DB1E9D566E31}"/>
              </a:ext>
            </a:extLst>
          </p:cNvPr>
          <p:cNvSpPr/>
          <p:nvPr/>
        </p:nvSpPr>
        <p:spPr>
          <a:xfrm>
            <a:off x="7043890" y="3080716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AWS Lambda and Amazon RDS:</a:t>
            </a:r>
          </a:p>
          <a:p>
            <a:r>
              <a:rPr lang="en-US" sz="1050" dirty="0"/>
              <a:t>AWS Lambda is connected to the API Gateway and is responsible for running the backend code (Spring Boot) in response to HTTP requests.</a:t>
            </a:r>
          </a:p>
          <a:p>
            <a:r>
              <a:rPr lang="en-US" sz="1050" dirty="0"/>
              <a:t>Amazon RDS is connected to AWS Lambda and acts as a relational database service to store user profiles, property listings, etc.</a:t>
            </a:r>
          </a:p>
          <a:p>
            <a:r>
              <a:rPr lang="en-US" sz="1050" dirty="0"/>
              <a:t>AWS Lambda retrieves or stores data in Amazon RDS based on the incoming requests from the API Gateway.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0BA42-A7A3-A22B-9E2D-88CE474D1078}"/>
              </a:ext>
            </a:extLst>
          </p:cNvPr>
          <p:cNvSpPr/>
          <p:nvPr/>
        </p:nvSpPr>
        <p:spPr>
          <a:xfrm>
            <a:off x="7043889" y="442248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Amazon S3:</a:t>
            </a:r>
          </a:p>
          <a:p>
            <a:r>
              <a:rPr lang="en-US" sz="1200" dirty="0"/>
              <a:t>Below AWS Lambda, Amazon S3 is placed to store datasets and other large files.</a:t>
            </a:r>
          </a:p>
          <a:p>
            <a:r>
              <a:rPr lang="en-US" sz="1200" dirty="0"/>
              <a:t>It acts as a object storage (scalable) to store and retrieve any amount of data at any time.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25082E-3326-5915-9EA4-03674981637A}"/>
              </a:ext>
            </a:extLst>
          </p:cNvPr>
          <p:cNvSpPr/>
          <p:nvPr/>
        </p:nvSpPr>
        <p:spPr>
          <a:xfrm>
            <a:off x="7043889" y="557919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SageMaker: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Amazon SageMaker is connected to Amazon S3 and is used for developing, training, and deploying machine learning models.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utilizes the datasets stored in Amazon S3 for training machine learning models and deploying them to make predictions or </a:t>
            </a:r>
            <a:r>
              <a:rPr lang="en-US" sz="1100" dirty="0" err="1">
                <a:solidFill>
                  <a:schemeClr val="tx1"/>
                </a:solidFill>
              </a:rPr>
              <a:t>analyse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4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1700981" y="216506"/>
            <a:ext cx="10009497" cy="66414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4315" y="216507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0B4105B4-4C01-8491-DCB8-4757427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41161" y="986212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D8C1CFF-66A4-ED0C-E826-32501C8C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650" y="1396252"/>
            <a:ext cx="11513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 start/stop db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1C187D5-937A-3E2D-A5A6-BA77421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924" y="2892402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A999F98-164E-975A-FBB8-98E84583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594662" y="2445083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BFEF7-5AC5-8BBA-3EE7-3785DF06B1E9}"/>
              </a:ext>
            </a:extLst>
          </p:cNvPr>
          <p:cNvCxnSpPr>
            <a:cxnSpLocks/>
          </p:cNvCxnSpPr>
          <p:nvPr/>
        </p:nvCxnSpPr>
        <p:spPr>
          <a:xfrm>
            <a:off x="2827306" y="2102512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CD9E9-555A-1BD8-D884-23858D3B2CC5}"/>
              </a:ext>
            </a:extLst>
          </p:cNvPr>
          <p:cNvCxnSpPr>
            <a:cxnSpLocks/>
          </p:cNvCxnSpPr>
          <p:nvPr/>
        </p:nvCxnSpPr>
        <p:spPr>
          <a:xfrm>
            <a:off x="3175187" y="2651866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>
            <a:extLst>
              <a:ext uri="{FF2B5EF4-FFF2-40B4-BE49-F238E27FC236}">
                <a16:creationId xmlns:a16="http://schemas.microsoft.com/office/drawing/2014/main" id="{85822111-7732-30F3-D058-A074C49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330246" y="2426459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0E6C31F8-66C7-BF4B-ADF4-57F9C03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968" y="2840027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7824D-1FAA-DA38-F9C2-032B3FD8E3CA}"/>
              </a:ext>
            </a:extLst>
          </p:cNvPr>
          <p:cNvSpPr/>
          <p:nvPr/>
        </p:nvSpPr>
        <p:spPr>
          <a:xfrm>
            <a:off x="7043890" y="37074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AWS Amplify and Amazon CloudFront:</a:t>
            </a:r>
          </a:p>
          <a:p>
            <a:r>
              <a:rPr lang="en-US" sz="1200" dirty="0"/>
              <a:t>AWS Amplify is used to host and deploy the static web assets (HTML, CSS, JS) of the React application.</a:t>
            </a:r>
          </a:p>
          <a:p>
            <a:r>
              <a:rPr lang="en-US" sz="1200" dirty="0"/>
              <a:t>Amazon CloudFront is connected to AWS Amplify to serve these static assets quickly to users, improving the load time of your application.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EC526-FABF-E683-AA0B-3BE25718043C}"/>
              </a:ext>
            </a:extLst>
          </p:cNvPr>
          <p:cNvSpPr/>
          <p:nvPr/>
        </p:nvSpPr>
        <p:spPr>
          <a:xfrm>
            <a:off x="7043890" y="172113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API Gateway:</a:t>
            </a:r>
          </a:p>
          <a:p>
            <a:r>
              <a:rPr lang="en-US" sz="1200" dirty="0"/>
              <a:t>Below AWS Amplify and Amazon CloudFront, Amazon API Gateway is placed to create, publish, and secure APIs.</a:t>
            </a:r>
          </a:p>
          <a:p>
            <a:r>
              <a:rPr lang="en-US" sz="1200" dirty="0"/>
              <a:t>It acts as a front door for applications to access data, logic, or functionality from the backend services, such as workloads running on AWS Lambda.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D58EE-C944-C43A-706F-DB1E9D566E31}"/>
              </a:ext>
            </a:extLst>
          </p:cNvPr>
          <p:cNvSpPr/>
          <p:nvPr/>
        </p:nvSpPr>
        <p:spPr>
          <a:xfrm>
            <a:off x="7043890" y="3080716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AWS Lambda and Amazon RDS:</a:t>
            </a:r>
          </a:p>
          <a:p>
            <a:r>
              <a:rPr lang="en-US" sz="1050" dirty="0"/>
              <a:t>AWS Lambda is connected to the API Gateway and is responsible for running the backend code (Spring Boot) in response to HTTP requests.</a:t>
            </a:r>
          </a:p>
          <a:p>
            <a:r>
              <a:rPr lang="en-US" sz="1050" dirty="0"/>
              <a:t>Amazon RDS is connected to AWS Lambda and acts as a relational database service to store user profiles, property listings, etc.</a:t>
            </a:r>
          </a:p>
          <a:p>
            <a:r>
              <a:rPr lang="en-US" sz="1050" dirty="0"/>
              <a:t>AWS Lambda retrieves or stores data in Amazon RDS based on the incoming requests from the API Gateway.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0BA42-A7A3-A22B-9E2D-88CE474D1078}"/>
              </a:ext>
            </a:extLst>
          </p:cNvPr>
          <p:cNvSpPr/>
          <p:nvPr/>
        </p:nvSpPr>
        <p:spPr>
          <a:xfrm>
            <a:off x="7043889" y="442248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Amazon S3:</a:t>
            </a:r>
          </a:p>
          <a:p>
            <a:r>
              <a:rPr lang="en-US" sz="1200" dirty="0"/>
              <a:t>Below AWS Lambda, Amazon S3 is placed to store datasets and other large files.</a:t>
            </a:r>
          </a:p>
          <a:p>
            <a:r>
              <a:rPr lang="en-US" sz="1200" dirty="0"/>
              <a:t>It acts as a object storage (scalable) to store and retrieve any amount of data at any time.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25082E-3326-5915-9EA4-03674981637A}"/>
              </a:ext>
            </a:extLst>
          </p:cNvPr>
          <p:cNvSpPr/>
          <p:nvPr/>
        </p:nvSpPr>
        <p:spPr>
          <a:xfrm>
            <a:off x="7043889" y="557919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SageMaker: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Amazon SageMaker is connected to Amazon S3 and is used for developing, training, and deploying machine learning models.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utilizes the datasets stored in Amazon S3 for training machine learning models and deploying them to make predictions or </a:t>
            </a:r>
            <a:r>
              <a:rPr lang="en-US" sz="1100" dirty="0" err="1">
                <a:solidFill>
                  <a:schemeClr val="tx1"/>
                </a:solidFill>
              </a:rPr>
              <a:t>analyse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" name="Graphic 24">
            <a:extLst>
              <a:ext uri="{FF2B5EF4-FFF2-40B4-BE49-F238E27FC236}">
                <a16:creationId xmlns:a16="http://schemas.microsoft.com/office/drawing/2014/main" id="{57DCEEAA-FB88-756F-883C-53B1397B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605315" y="3696106"/>
            <a:ext cx="50778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7">
            <a:extLst>
              <a:ext uri="{FF2B5EF4-FFF2-40B4-BE49-F238E27FC236}">
                <a16:creationId xmlns:a16="http://schemas.microsoft.com/office/drawing/2014/main" id="{6BAC38C3-48EA-30E5-49D5-D8F6D5B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624538" y="4967323"/>
            <a:ext cx="50778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7EF1B457-F1E1-C229-EC26-82003677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49" y="5501796"/>
            <a:ext cx="2172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monitors DB Connections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26C0D65-EF4C-EF5E-73AE-D5D81B6D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309" y="4243166"/>
            <a:ext cx="2172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Notification Service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Gets Alert (inactive db)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6832B-0309-64C2-D713-8BC6660C2CEF}"/>
              </a:ext>
            </a:extLst>
          </p:cNvPr>
          <p:cNvCxnSpPr>
            <a:cxnSpLocks/>
          </p:cNvCxnSpPr>
          <p:nvPr/>
        </p:nvCxnSpPr>
        <p:spPr>
          <a:xfrm flipV="1">
            <a:off x="2878428" y="4652461"/>
            <a:ext cx="0" cy="29290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92B34-B175-EC17-439B-933C119D68E1}"/>
              </a:ext>
            </a:extLst>
          </p:cNvPr>
          <p:cNvCxnSpPr>
            <a:cxnSpLocks/>
          </p:cNvCxnSpPr>
          <p:nvPr/>
        </p:nvCxnSpPr>
        <p:spPr>
          <a:xfrm flipV="1">
            <a:off x="2827306" y="3342127"/>
            <a:ext cx="0" cy="2884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993059" y="68826"/>
            <a:ext cx="10717420" cy="678917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3059" y="68826"/>
            <a:ext cx="381000" cy="381000"/>
          </a:xfrm>
          <a:prstGeom prst="rect">
            <a:avLst/>
          </a:prstGeom>
        </p:spPr>
      </p:pic>
      <p:pic>
        <p:nvPicPr>
          <p:cNvPr id="6" name="Graphic 10">
            <a:extLst>
              <a:ext uri="{FF2B5EF4-FFF2-40B4-BE49-F238E27FC236}">
                <a16:creationId xmlns:a16="http://schemas.microsoft.com/office/drawing/2014/main" id="{E286AC3E-95EA-E693-B804-832415FD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885017" y="701058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8BF84-C7D0-370B-212D-2FA7D3E4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60" y="1114625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(ReactApp)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8CA95DC8-9E7A-9BF6-C175-C2464CCF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885017" y="2057338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CFBE0-4DC6-AC82-6F30-B2239CCADFED}"/>
              </a:ext>
            </a:extLst>
          </p:cNvPr>
          <p:cNvCxnSpPr>
            <a:cxnSpLocks/>
          </p:cNvCxnSpPr>
          <p:nvPr/>
        </p:nvCxnSpPr>
        <p:spPr>
          <a:xfrm flipH="1">
            <a:off x="2107365" y="1528192"/>
            <a:ext cx="2085" cy="53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F7A5B-8DBC-C28B-BD93-166B90B2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695" y="2470905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30489C5E-5284-2998-2751-E261F02C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843" y="3738994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0F782393-BBF4-E357-5C76-4335D1A0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900581" y="3291675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613F6-FFBB-B401-2375-F6828AA72B83}"/>
              </a:ext>
            </a:extLst>
          </p:cNvPr>
          <p:cNvCxnSpPr>
            <a:cxnSpLocks/>
          </p:cNvCxnSpPr>
          <p:nvPr/>
        </p:nvCxnSpPr>
        <p:spPr>
          <a:xfrm>
            <a:off x="2481106" y="3498458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6">
            <a:extLst>
              <a:ext uri="{FF2B5EF4-FFF2-40B4-BE49-F238E27FC236}">
                <a16:creationId xmlns:a16="http://schemas.microsoft.com/office/drawing/2014/main" id="{B4223165-BF6E-26CA-D165-14A22780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636165" y="3273051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C92B1-3F0A-97EF-AE27-8A34C7587221}"/>
              </a:ext>
            </a:extLst>
          </p:cNvPr>
          <p:cNvCxnSpPr>
            <a:cxnSpLocks/>
          </p:cNvCxnSpPr>
          <p:nvPr/>
        </p:nvCxnSpPr>
        <p:spPr>
          <a:xfrm>
            <a:off x="2107365" y="2932570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9">
            <a:extLst>
              <a:ext uri="{FF2B5EF4-FFF2-40B4-BE49-F238E27FC236}">
                <a16:creationId xmlns:a16="http://schemas.microsoft.com/office/drawing/2014/main" id="{CC1C9808-B405-7C04-EFC7-7EF0923E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813" y="3741181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B5C54-092D-96A0-DCDD-5D1D15D50752}"/>
              </a:ext>
            </a:extLst>
          </p:cNvPr>
          <p:cNvCxnSpPr>
            <a:cxnSpLocks/>
          </p:cNvCxnSpPr>
          <p:nvPr/>
        </p:nvCxnSpPr>
        <p:spPr>
          <a:xfrm>
            <a:off x="2849153" y="922015"/>
            <a:ext cx="98169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5">
            <a:extLst>
              <a:ext uri="{FF2B5EF4-FFF2-40B4-BE49-F238E27FC236}">
                <a16:creationId xmlns:a16="http://schemas.microsoft.com/office/drawing/2014/main" id="{CE038131-2868-DAA2-A4C2-C1F3B412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121982" y="739101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">
            <a:extLst>
              <a:ext uri="{FF2B5EF4-FFF2-40B4-BE49-F238E27FC236}">
                <a16:creationId xmlns:a16="http://schemas.microsoft.com/office/drawing/2014/main" id="{A2C10D21-8F06-83DD-C55B-CB803282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353" y="1221644"/>
            <a:ext cx="1274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(Ubuntu)</a:t>
            </a:r>
          </a:p>
        </p:txBody>
      </p:sp>
    </p:spTree>
    <p:extLst>
      <p:ext uri="{BB962C8B-B14F-4D97-AF65-F5344CB8AC3E}">
        <p14:creationId xmlns:p14="http://schemas.microsoft.com/office/powerpoint/2010/main" val="1915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636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Kapur</dc:creator>
  <cp:lastModifiedBy>Nishant Kapur</cp:lastModifiedBy>
  <cp:revision>3</cp:revision>
  <dcterms:created xsi:type="dcterms:W3CDTF">2023-09-27T15:23:13Z</dcterms:created>
  <dcterms:modified xsi:type="dcterms:W3CDTF">2023-12-07T21:45:04Z</dcterms:modified>
</cp:coreProperties>
</file>