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68" r:id="rId4"/>
    <p:sldId id="274" r:id="rId5"/>
    <p:sldId id="275" r:id="rId6"/>
    <p:sldId id="276" r:id="rId7"/>
    <p:sldId id="281" r:id="rId8"/>
    <p:sldId id="277" r:id="rId9"/>
    <p:sldId id="278" r:id="rId10"/>
    <p:sldId id="270" r:id="rId11"/>
    <p:sldId id="269" r:id="rId12"/>
    <p:sldId id="259" r:id="rId13"/>
    <p:sldId id="258" r:id="rId14"/>
    <p:sldId id="260" r:id="rId15"/>
    <p:sldId id="261" r:id="rId16"/>
    <p:sldId id="262" r:id="rId17"/>
    <p:sldId id="264" r:id="rId18"/>
    <p:sldId id="263" r:id="rId19"/>
    <p:sldId id="265" r:id="rId20"/>
    <p:sldId id="267" r:id="rId21"/>
    <p:sldId id="292" r:id="rId22"/>
    <p:sldId id="266" r:id="rId23"/>
    <p:sldId id="279" r:id="rId24"/>
    <p:sldId id="282" r:id="rId25"/>
    <p:sldId id="271" r:id="rId26"/>
    <p:sldId id="283" r:id="rId27"/>
    <p:sldId id="286" r:id="rId28"/>
    <p:sldId id="284" r:id="rId29"/>
    <p:sldId id="285" r:id="rId30"/>
    <p:sldId id="287" r:id="rId31"/>
    <p:sldId id="288" r:id="rId32"/>
    <p:sldId id="289" r:id="rId33"/>
    <p:sldId id="290" r:id="rId34"/>
    <p:sldId id="293" r:id="rId35"/>
    <p:sldId id="294" r:id="rId36"/>
    <p:sldId id="295" r:id="rId37"/>
    <p:sldId id="291" r:id="rId38"/>
    <p:sldId id="28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7730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5620"/>
    <p:restoredTop sz="94660"/>
  </p:normalViewPr>
  <p:slideViewPr>
    <p:cSldViewPr snapToGrid="0" snapToObjects="1">
      <p:cViewPr>
        <p:scale>
          <a:sx n="100" d="100"/>
          <a:sy n="100" d="100"/>
        </p:scale>
        <p:origin x="-72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F65751-CAD0-2849-B9D3-379F651D3556}" type="datetimeFigureOut">
              <a:rPr lang="en-US" smtClean="0"/>
              <a:t>7/9/2013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605AB-0830-9C4A-9AC1-3FA85C36F202}" type="slidenum">
              <a:rPr lang="en-US" smtClean="0"/>
              <a:t>‹#›</a:t>
            </a:fld>
            <a:endParaRPr lang="en-US"/>
          </a:p>
        </p:txBody>
      </p:sp>
    </p:spTree>
    <p:extLst>
      <p:ext uri="{BB962C8B-B14F-4D97-AF65-F5344CB8AC3E}">
        <p14:creationId xmlns:p14="http://schemas.microsoft.com/office/powerpoint/2010/main" val="32178630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D0A0C2-D0AB-F647-BC14-5B15C2DA4E10}" type="slidenum">
              <a:rPr lang="en-US" smtClean="0"/>
              <a:pPr/>
              <a:t>9</a:t>
            </a:fld>
            <a:endParaRPr lang="en-US"/>
          </a:p>
        </p:txBody>
      </p:sp>
    </p:spTree>
    <p:extLst>
      <p:ext uri="{BB962C8B-B14F-4D97-AF65-F5344CB8AC3E}">
        <p14:creationId xmlns:p14="http://schemas.microsoft.com/office/powerpoint/2010/main" val="409855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410AC-08E6-7346-9A8F-15CBDA97DF86}"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10AC-08E6-7346-9A8F-15CBDA97DF86}"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10AC-08E6-7346-9A8F-15CBDA97DF86}"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410AC-08E6-7346-9A8F-15CBDA97DF86}"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410AC-08E6-7346-9A8F-15CBDA97DF86}" type="datetimeFigureOut">
              <a:rPr lang="en-US" smtClean="0"/>
              <a:t>7/9/2013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410AC-08E6-7346-9A8F-15CBDA97DF86}" type="datetimeFigureOut">
              <a:rPr lang="en-US" smtClean="0"/>
              <a:t>7/9/2013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410AC-08E6-7346-9A8F-15CBDA97DF86}" type="datetimeFigureOut">
              <a:rPr lang="en-US" smtClean="0"/>
              <a:t>7/9/2013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410AC-08E6-7346-9A8F-15CBDA97DF86}" type="datetimeFigureOut">
              <a:rPr lang="en-US" smtClean="0"/>
              <a:t>7/9/2013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410AC-08E6-7346-9A8F-15CBDA97DF86}" type="datetimeFigureOut">
              <a:rPr lang="en-US" smtClean="0"/>
              <a:t>7/9/2013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410AC-08E6-7346-9A8F-15CBDA97DF86}" type="datetimeFigureOut">
              <a:rPr lang="en-US" smtClean="0"/>
              <a:t>7/9/2013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410AC-08E6-7346-9A8F-15CBDA97DF86}" type="datetimeFigureOut">
              <a:rPr lang="en-US" smtClean="0"/>
              <a:t>7/9/2013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C1013-BF53-0943-B77E-E2A302D752B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410AC-08E6-7346-9A8F-15CBDA97DF86}" type="datetimeFigureOut">
              <a:rPr lang="en-US" smtClean="0"/>
              <a:t>7/9/2013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EC1013-BF53-0943-B77E-E2A302D752B7}" type="slidenum">
              <a:rPr lang="en-US" smtClean="0"/>
              <a:t>‹#›</a:t>
            </a:fld>
            <a:endParaRPr lang="en-US"/>
          </a:p>
        </p:txBody>
      </p:sp>
      <p:pic>
        <p:nvPicPr>
          <p:cNvPr id="7" name="Picture 6" descr="NYU-logo.jpg"/>
          <p:cNvPicPr>
            <a:picLocks noChangeAspect="1"/>
          </p:cNvPicPr>
          <p:nvPr userDrawn="1"/>
        </p:nvPicPr>
        <p:blipFill>
          <a:blip r:embed="rId13"/>
          <a:stretch>
            <a:fillRect/>
          </a:stretch>
        </p:blipFill>
        <p:spPr>
          <a:xfrm>
            <a:off x="0" y="6086843"/>
            <a:ext cx="2260491" cy="7711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44500"/>
            <a:ext cx="8432800" cy="1664390"/>
          </a:xfrm>
        </p:spPr>
        <p:txBody>
          <a:bodyPr>
            <a:normAutofit/>
          </a:bodyPr>
          <a:lstStyle/>
          <a:p>
            <a:r>
              <a:rPr lang="en-US" dirty="0" smtClean="0"/>
              <a:t>Hands-on Tutorial:</a:t>
            </a:r>
            <a:br>
              <a:rPr lang="en-US" dirty="0" smtClean="0"/>
            </a:br>
            <a:r>
              <a:rPr lang="en-US" sz="3600" dirty="0" smtClean="0"/>
              <a:t>RNA-</a:t>
            </a:r>
            <a:r>
              <a:rPr lang="en-US" sz="3600" dirty="0" err="1" smtClean="0"/>
              <a:t>seq</a:t>
            </a:r>
            <a:r>
              <a:rPr lang="en-US" sz="3600" dirty="0" smtClean="0"/>
              <a:t> Analysis using Cluster Computing</a:t>
            </a:r>
            <a:endParaRPr lang="en-US" dirty="0"/>
          </a:p>
        </p:txBody>
      </p:sp>
      <p:sp>
        <p:nvSpPr>
          <p:cNvPr id="3" name="Subtitle 2"/>
          <p:cNvSpPr>
            <a:spLocks noGrp="1"/>
          </p:cNvSpPr>
          <p:nvPr>
            <p:ph type="subTitle" idx="1"/>
          </p:nvPr>
        </p:nvSpPr>
        <p:spPr>
          <a:xfrm>
            <a:off x="1346200" y="2146990"/>
            <a:ext cx="6400800" cy="1752600"/>
          </a:xfrm>
        </p:spPr>
        <p:txBody>
          <a:bodyPr/>
          <a:lstStyle/>
          <a:p>
            <a:r>
              <a:rPr lang="en-US" dirty="0" smtClean="0"/>
              <a:t>NYU Center for Health Informatics and Bioinformatics</a:t>
            </a:r>
            <a:endParaRPr lang="en-US" dirty="0"/>
          </a:p>
        </p:txBody>
      </p:sp>
      <p:pic>
        <p:nvPicPr>
          <p:cNvPr id="4" name="Picture 3" descr="Screen shot 2011-09-07 at 9.04.20 AM.png"/>
          <p:cNvPicPr>
            <a:picLocks noChangeAspect="1"/>
          </p:cNvPicPr>
          <p:nvPr/>
        </p:nvPicPr>
        <p:blipFill>
          <a:blip r:embed="rId2">
            <a:alphaModFix amt="40000"/>
          </a:blip>
          <a:srcRect/>
          <a:stretch>
            <a:fillRect/>
          </a:stretch>
        </p:blipFill>
        <p:spPr bwMode="auto">
          <a:xfrm>
            <a:off x="381000" y="3373437"/>
            <a:ext cx="8458200" cy="29765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l="17143" t="4114" b="5486"/>
          <a:stretch>
            <a:fillRect/>
          </a:stretch>
        </p:blipFill>
        <p:spPr bwMode="auto">
          <a:xfrm>
            <a:off x="0" y="409575"/>
            <a:ext cx="9210675" cy="6281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85800" y="152400"/>
            <a:ext cx="7772400" cy="1143000"/>
          </a:xfrm>
        </p:spPr>
        <p:txBody>
          <a:bodyPr/>
          <a:lstStyle/>
          <a:p>
            <a:pPr eaLnBrk="1" hangingPunct="1"/>
            <a:r>
              <a:rPr lang="en-US" smtClean="0">
                <a:ea typeface="ＭＳ Ｐゴシック" charset="-128"/>
                <a:cs typeface="ＭＳ Ｐゴシック" charset="-128"/>
              </a:rPr>
              <a:t>RNA-seq Informatics Workflow</a:t>
            </a:r>
          </a:p>
        </p:txBody>
      </p:sp>
      <p:sp>
        <p:nvSpPr>
          <p:cNvPr id="18435" name="Content Placeholder 2"/>
          <p:cNvSpPr>
            <a:spLocks noGrp="1"/>
          </p:cNvSpPr>
          <p:nvPr>
            <p:ph idx="1"/>
          </p:nvPr>
        </p:nvSpPr>
        <p:spPr>
          <a:xfrm>
            <a:off x="685800" y="1295400"/>
            <a:ext cx="8305800" cy="5334000"/>
          </a:xfrm>
        </p:spPr>
        <p:txBody>
          <a:bodyPr/>
          <a:lstStyle/>
          <a:p>
            <a:pPr eaLnBrk="1" hangingPunct="1"/>
            <a:r>
              <a:rPr lang="en-US" dirty="0" smtClean="0">
                <a:ea typeface="ＭＳ Ｐゴシック" charset="-128"/>
                <a:cs typeface="ＭＳ Ｐゴシック" charset="-128"/>
              </a:rPr>
              <a:t>Check error rate</a:t>
            </a:r>
          </a:p>
          <a:p>
            <a:pPr eaLnBrk="1" hangingPunct="1"/>
            <a:r>
              <a:rPr lang="en-US" dirty="0" smtClean="0">
                <a:solidFill>
                  <a:srgbClr val="815B8F"/>
                </a:solidFill>
                <a:ea typeface="ＭＳ Ｐゴシック" charset="-128"/>
                <a:cs typeface="ＭＳ Ｐゴシック" charset="-128"/>
              </a:rPr>
              <a:t>Filter out </a:t>
            </a:r>
            <a:r>
              <a:rPr lang="en-US" dirty="0" err="1" smtClean="0">
                <a:solidFill>
                  <a:srgbClr val="815B8F"/>
                </a:solidFill>
                <a:ea typeface="ＭＳ Ｐゴシック" charset="-128"/>
                <a:cs typeface="ＭＳ Ｐゴシック" charset="-128"/>
              </a:rPr>
              <a:t>rRNA</a:t>
            </a:r>
            <a:endParaRPr lang="en-US" dirty="0" smtClean="0">
              <a:solidFill>
                <a:srgbClr val="815B8F"/>
              </a:solidFill>
              <a:ea typeface="ＭＳ Ｐゴシック" charset="-128"/>
              <a:cs typeface="ＭＳ Ｐゴシック" charset="-128"/>
            </a:endParaRPr>
          </a:p>
          <a:p>
            <a:pPr eaLnBrk="1" hangingPunct="1"/>
            <a:r>
              <a:rPr lang="en-US" dirty="0" smtClean="0">
                <a:ea typeface="ＭＳ Ｐゴシック" charset="-128"/>
                <a:cs typeface="ＭＳ Ｐゴシック" charset="-128"/>
              </a:rPr>
              <a:t>Align to genome (including splice junctions)</a:t>
            </a:r>
          </a:p>
          <a:p>
            <a:pPr eaLnBrk="1" hangingPunct="1"/>
            <a:r>
              <a:rPr lang="en-US" dirty="0" smtClean="0">
                <a:ea typeface="ＭＳ Ｐゴシック" charset="-128"/>
                <a:cs typeface="ＭＳ Ｐゴシック" charset="-128"/>
              </a:rPr>
              <a:t>Sum reads for each gene</a:t>
            </a:r>
          </a:p>
          <a:p>
            <a:pPr eaLnBrk="1" hangingPunct="1"/>
            <a:r>
              <a:rPr lang="en-US" dirty="0" smtClean="0">
                <a:ea typeface="ＭＳ Ｐゴシック" charset="-128"/>
                <a:cs typeface="ＭＳ Ｐゴシック" charset="-128"/>
              </a:rPr>
              <a:t>Differential expression</a:t>
            </a:r>
          </a:p>
          <a:p>
            <a:pPr eaLnBrk="1" hangingPunct="1"/>
            <a:r>
              <a:rPr lang="en-US" dirty="0" smtClean="0">
                <a:solidFill>
                  <a:srgbClr val="815B8F"/>
                </a:solidFill>
                <a:ea typeface="ＭＳ Ｐゴシック" charset="-128"/>
                <a:cs typeface="ＭＳ Ｐゴシック" charset="-128"/>
              </a:rPr>
              <a:t>Alternatively spliced </a:t>
            </a:r>
            <a:r>
              <a:rPr lang="en-US" dirty="0" err="1" smtClean="0">
                <a:solidFill>
                  <a:srgbClr val="815B8F"/>
                </a:solidFill>
                <a:ea typeface="ＭＳ Ｐゴシック" charset="-128"/>
                <a:cs typeface="ＭＳ Ｐゴシック" charset="-128"/>
              </a:rPr>
              <a:t>exons</a:t>
            </a:r>
            <a:endParaRPr lang="en-US" dirty="0" smtClean="0">
              <a:solidFill>
                <a:srgbClr val="815B8F"/>
              </a:solidFill>
              <a:ea typeface="ＭＳ Ｐゴシック" charset="-128"/>
              <a:cs typeface="ＭＳ Ｐゴシック" charset="-128"/>
            </a:endParaRPr>
          </a:p>
          <a:p>
            <a:pPr eaLnBrk="1" hangingPunct="1"/>
            <a:r>
              <a:rPr lang="en-US" dirty="0" smtClean="0">
                <a:solidFill>
                  <a:srgbClr val="815B8F"/>
                </a:solidFill>
                <a:ea typeface="ＭＳ Ｐゴシック" charset="-128"/>
                <a:cs typeface="ＭＳ Ｐゴシック" charset="-128"/>
              </a:rPr>
              <a:t>Sequence variants (</a:t>
            </a:r>
            <a:r>
              <a:rPr lang="en-US" dirty="0" err="1" smtClean="0">
                <a:solidFill>
                  <a:srgbClr val="815B8F"/>
                </a:solidFill>
                <a:ea typeface="ＭＳ Ｐゴシック" charset="-128"/>
                <a:cs typeface="ＭＳ Ｐゴシック" charset="-128"/>
              </a:rPr>
              <a:t>SNPs</a:t>
            </a:r>
            <a:r>
              <a:rPr lang="en-US" dirty="0" smtClean="0">
                <a:solidFill>
                  <a:srgbClr val="815B8F"/>
                </a:solidFill>
                <a:ea typeface="ＭＳ Ｐゴシック" charset="-128"/>
                <a:cs typeface="ＭＳ Ｐゴシック" charset="-128"/>
              </a:rPr>
              <a:t>, </a:t>
            </a:r>
            <a:r>
              <a:rPr lang="en-US" dirty="0" err="1" smtClean="0">
                <a:solidFill>
                  <a:srgbClr val="815B8F"/>
                </a:solidFill>
                <a:ea typeface="ＭＳ Ｐゴシック" charset="-128"/>
                <a:cs typeface="ＭＳ Ｐゴシック" charset="-128"/>
              </a:rPr>
              <a:t>indels</a:t>
            </a:r>
            <a:r>
              <a:rPr lang="en-US" dirty="0" smtClean="0">
                <a:solidFill>
                  <a:srgbClr val="815B8F"/>
                </a:solidFill>
                <a:ea typeface="ＭＳ Ｐゴシック" charset="-128"/>
                <a:cs typeface="ＭＳ Ｐゴシック" charset="-128"/>
              </a:rPr>
              <a:t>, translocations)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PC-nodes.tiff"/>
          <p:cNvPicPr>
            <a:picLocks noGrp="1" noChangeAspect="1"/>
          </p:cNvPicPr>
          <p:nvPr>
            <p:ph idx="1"/>
          </p:nvPr>
        </p:nvPicPr>
        <p:blipFill>
          <a:blip r:embed="rId2"/>
          <a:srcRect l="-17491" r="-17491"/>
          <a:stretch>
            <a:fillRect/>
          </a:stretch>
        </p:blipFill>
        <p:spPr>
          <a:xfrm>
            <a:off x="-1331610" y="1096818"/>
            <a:ext cx="10475610" cy="5761182"/>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CHIBI HPC Cluster: Phoenix</a:t>
            </a:r>
            <a:endParaRPr lang="en-US" dirty="0"/>
          </a:p>
        </p:txBody>
      </p:sp>
      <p:sp>
        <p:nvSpPr>
          <p:cNvPr id="3" name="Content Placeholder 2"/>
          <p:cNvSpPr>
            <a:spLocks noGrp="1"/>
          </p:cNvSpPr>
          <p:nvPr>
            <p:ph idx="1"/>
          </p:nvPr>
        </p:nvSpPr>
        <p:spPr>
          <a:xfrm>
            <a:off x="457200" y="1417638"/>
            <a:ext cx="8229600" cy="5057060"/>
          </a:xfrm>
        </p:spPr>
        <p:txBody>
          <a:bodyPr>
            <a:normAutofit fontScale="40000" lnSpcReduction="20000"/>
          </a:bodyPr>
          <a:lstStyle/>
          <a:p>
            <a:pPr>
              <a:buNone/>
            </a:pPr>
            <a:r>
              <a:rPr lang="en-US" dirty="0"/>
              <a:t>Custom-designed, powerful, state-of-the-art, power- and cost-efficient, shared computing resource.</a:t>
            </a:r>
          </a:p>
          <a:p>
            <a:pPr>
              <a:buNone/>
            </a:pPr>
            <a:r>
              <a:rPr lang="en-US" dirty="0"/>
              <a:t>• </a:t>
            </a:r>
            <a:r>
              <a:rPr lang="en-US" b="1" dirty="0"/>
              <a:t>2 Head “Login” Nodes</a:t>
            </a:r>
          </a:p>
          <a:p>
            <a:pPr lvl="1">
              <a:buNone/>
            </a:pPr>
            <a:r>
              <a:rPr lang="en-US" dirty="0" smtClean="0"/>
              <a:t>• </a:t>
            </a:r>
            <a:r>
              <a:rPr lang="en-US" dirty="0"/>
              <a:t>2 Intel Sandy Bridge 2.6GHz CPUs, 16 processing cores, 128GB Random Access Memory (RAM)</a:t>
            </a:r>
          </a:p>
          <a:p>
            <a:pPr>
              <a:buNone/>
            </a:pPr>
            <a:r>
              <a:rPr lang="en-US" dirty="0"/>
              <a:t>each.</a:t>
            </a:r>
          </a:p>
          <a:p>
            <a:pPr>
              <a:buNone/>
            </a:pPr>
            <a:r>
              <a:rPr lang="en-US" dirty="0"/>
              <a:t>• </a:t>
            </a:r>
            <a:r>
              <a:rPr lang="en-US" b="1" dirty="0"/>
              <a:t>64 Compute “Worker” Nodes</a:t>
            </a:r>
          </a:p>
          <a:p>
            <a:pPr lvl="1">
              <a:buNone/>
            </a:pPr>
            <a:r>
              <a:rPr lang="en-US" dirty="0"/>
              <a:t>• 2 Intel CPUs, 16 processing cores, 128GB RAM each, 8 GB/core.</a:t>
            </a:r>
          </a:p>
          <a:p>
            <a:pPr>
              <a:buNone/>
            </a:pPr>
            <a:r>
              <a:rPr lang="en-US" dirty="0"/>
              <a:t>• </a:t>
            </a:r>
            <a:r>
              <a:rPr lang="en-US" b="1" dirty="0"/>
              <a:t>5 GPU Compute Nodes</a:t>
            </a:r>
          </a:p>
          <a:p>
            <a:pPr lvl="1">
              <a:buNone/>
            </a:pPr>
            <a:r>
              <a:rPr lang="en-US" dirty="0"/>
              <a:t>• 2 Intel CPUs, 16 processing cores, 128 GB RAM each</a:t>
            </a:r>
          </a:p>
          <a:p>
            <a:pPr lvl="1">
              <a:buNone/>
            </a:pPr>
            <a:r>
              <a:rPr lang="en-US" dirty="0"/>
              <a:t>• NVIDIA Tesla </a:t>
            </a:r>
            <a:r>
              <a:rPr lang="en-US" dirty="0" err="1"/>
              <a:t>Kepler</a:t>
            </a:r>
            <a:r>
              <a:rPr lang="en-US" dirty="0"/>
              <a:t> K20 GPU accelerator (2496 cores, 1.17 TFLOPS)</a:t>
            </a:r>
          </a:p>
          <a:p>
            <a:pPr>
              <a:buNone/>
            </a:pPr>
            <a:r>
              <a:rPr lang="en-US" dirty="0"/>
              <a:t>• </a:t>
            </a:r>
            <a:r>
              <a:rPr lang="en-US" b="1" dirty="0"/>
              <a:t>1 High Memory Compute Node</a:t>
            </a:r>
          </a:p>
          <a:p>
            <a:pPr lvl="1">
              <a:buNone/>
            </a:pPr>
            <a:r>
              <a:rPr lang="en-US" dirty="0"/>
              <a:t>• 4 Intel CPUs, 32 processing cores, 1 TB RAM</a:t>
            </a:r>
          </a:p>
          <a:p>
            <a:pPr>
              <a:buNone/>
            </a:pPr>
            <a:r>
              <a:rPr lang="en-US" dirty="0"/>
              <a:t>• </a:t>
            </a:r>
            <a:r>
              <a:rPr lang="en-US" b="1" dirty="0"/>
              <a:t>Networks:</a:t>
            </a:r>
          </a:p>
          <a:p>
            <a:pPr>
              <a:buNone/>
            </a:pPr>
            <a:r>
              <a:rPr lang="en-US" dirty="0"/>
              <a:t>Private 10Gbit Message Passing Network</a:t>
            </a:r>
          </a:p>
          <a:p>
            <a:pPr>
              <a:buNone/>
            </a:pPr>
            <a:r>
              <a:rPr lang="en-US" dirty="0"/>
              <a:t>Private 10Gbit Data (Input-Output) Network to Primary </a:t>
            </a:r>
            <a:r>
              <a:rPr lang="en-US" dirty="0" err="1"/>
              <a:t>Isilon</a:t>
            </a:r>
            <a:r>
              <a:rPr lang="en-US" dirty="0"/>
              <a:t> data storage cluster.</a:t>
            </a:r>
            <a:endParaRPr lang="en-US" dirty="0" smtClean="0"/>
          </a:p>
          <a:p>
            <a:pPr>
              <a:buNone/>
            </a:pPr>
            <a:r>
              <a:rPr lang="en-US" dirty="0" smtClean="0"/>
              <a:t>Public </a:t>
            </a:r>
            <a:r>
              <a:rPr lang="en-US" dirty="0"/>
              <a:t>10Gbit interface to the Enterprise Campus </a:t>
            </a:r>
            <a:r>
              <a:rPr lang="en-US" dirty="0" smtClean="0"/>
              <a:t>Network</a:t>
            </a:r>
          </a:p>
          <a:p>
            <a:pPr>
              <a:buNone/>
            </a:pPr>
            <a:r>
              <a:rPr lang="en-US" b="1" dirty="0" smtClean="0"/>
              <a:t>• Data Storage:</a:t>
            </a:r>
          </a:p>
          <a:p>
            <a:pPr>
              <a:buNone/>
            </a:pPr>
            <a:r>
              <a:rPr lang="en-US" dirty="0"/>
              <a:t>	</a:t>
            </a:r>
            <a:r>
              <a:rPr lang="en-US" dirty="0" smtClean="0"/>
              <a:t>1 </a:t>
            </a:r>
            <a:r>
              <a:rPr lang="en-US" dirty="0" err="1"/>
              <a:t>PetaByte</a:t>
            </a:r>
            <a:r>
              <a:rPr lang="en-US" dirty="0"/>
              <a:t> (1015 Bytes) raw High-throughput, Scalable, EMC/</a:t>
            </a:r>
            <a:r>
              <a:rPr lang="en-US" dirty="0" err="1"/>
              <a:t>Isilon</a:t>
            </a:r>
            <a:r>
              <a:rPr lang="en-US" dirty="0"/>
              <a:t> Data Storage </a:t>
            </a:r>
            <a:r>
              <a:rPr lang="en-US" dirty="0" smtClean="0"/>
              <a:t>Clusters &amp; mirror backup</a:t>
            </a:r>
          </a:p>
          <a:p>
            <a:pPr>
              <a:buNone/>
            </a:pPr>
            <a:endParaRPr lang="en-US" dirty="0" smtClean="0"/>
          </a:p>
          <a:p>
            <a:pPr>
              <a:buNone/>
            </a:pPr>
            <a:r>
              <a:rPr lang="en-US" b="1" dirty="0" smtClean="0"/>
              <a:t>	Total </a:t>
            </a:r>
            <a:r>
              <a:rPr lang="en-US" b="1" dirty="0"/>
              <a:t>CPU Cores: 1,170</a:t>
            </a:r>
            <a:endParaRPr lang="en-US" b="1" dirty="0" smtClean="0"/>
          </a:p>
          <a:p>
            <a:pPr>
              <a:buNone/>
            </a:pPr>
            <a:r>
              <a:rPr lang="en-US" b="1" dirty="0" smtClean="0"/>
              <a:t>	Total </a:t>
            </a:r>
            <a:r>
              <a:rPr lang="en-US" b="1" dirty="0"/>
              <a:t>GPU Cores: 12,480</a:t>
            </a:r>
            <a:endParaRPr lang="en-US" b="1" dirty="0" smtClean="0"/>
          </a:p>
          <a:p>
            <a:pPr>
              <a:buNone/>
            </a:pPr>
            <a:r>
              <a:rPr lang="en-US" b="1" dirty="0" smtClean="0"/>
              <a:t>	Total </a:t>
            </a:r>
            <a:r>
              <a:rPr lang="en-US" b="1" dirty="0"/>
              <a:t>RAM: 10TB</a:t>
            </a:r>
            <a:endParaRPr lang="en-US" b="1" dirty="0" smtClean="0"/>
          </a:p>
          <a:p>
            <a:pPr>
              <a:buNone/>
            </a:pPr>
            <a:r>
              <a:rPr lang="en-US" b="1" dirty="0" smtClean="0"/>
              <a:t>	Performance</a:t>
            </a:r>
            <a:r>
              <a:rPr lang="en-US" b="1" dirty="0"/>
              <a:t>: (est.) 28TFLOPS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ssh</a:t>
            </a:r>
            <a:r>
              <a:rPr lang="en-US" dirty="0" smtClean="0"/>
              <a:t> login to </a:t>
            </a:r>
            <a:r>
              <a:rPr lang="en-US" b="1" dirty="0" smtClean="0">
                <a:solidFill>
                  <a:srgbClr val="000090"/>
                </a:solidFill>
              </a:rPr>
              <a:t>phoenix</a:t>
            </a:r>
            <a:endParaRPr lang="en-US" b="1" dirty="0">
              <a:solidFill>
                <a:srgbClr val="000090"/>
              </a:solidFill>
            </a:endParaRPr>
          </a:p>
        </p:txBody>
      </p:sp>
      <p:sp>
        <p:nvSpPr>
          <p:cNvPr id="3" name="Content Placeholder 2"/>
          <p:cNvSpPr>
            <a:spLocks noGrp="1"/>
          </p:cNvSpPr>
          <p:nvPr>
            <p:ph idx="1"/>
          </p:nvPr>
        </p:nvSpPr>
        <p:spPr/>
        <p:txBody>
          <a:bodyPr>
            <a:normAutofit/>
          </a:bodyPr>
          <a:lstStyle/>
          <a:p>
            <a:r>
              <a:rPr lang="en-US" i="1" dirty="0" smtClean="0"/>
              <a:t>Username</a:t>
            </a:r>
            <a:r>
              <a:rPr lang="en-US" i="1" dirty="0"/>
              <a:t>: your NYULMC Kerberos id</a:t>
            </a:r>
          </a:p>
          <a:p>
            <a:r>
              <a:rPr lang="en-US" i="1" dirty="0"/>
              <a:t>Hostname: </a:t>
            </a:r>
            <a:r>
              <a:rPr lang="en-US" i="1" dirty="0" smtClean="0"/>
              <a:t>phoenix.med.nyu.edu</a:t>
            </a:r>
          </a:p>
          <a:p>
            <a:endParaRPr lang="en-US" i="1" dirty="0"/>
          </a:p>
          <a:p>
            <a:pPr marL="0" indent="0">
              <a:buNone/>
            </a:pPr>
            <a:r>
              <a:rPr lang="en-US" dirty="0" smtClean="0">
                <a:solidFill>
                  <a:srgbClr val="009900"/>
                </a:solidFill>
              </a:rPr>
              <a:t>&gt; </a:t>
            </a:r>
            <a:r>
              <a:rPr lang="en-US" dirty="0" err="1" smtClean="0">
                <a:solidFill>
                  <a:srgbClr val="009900"/>
                </a:solidFill>
              </a:rPr>
              <a:t>s</a:t>
            </a:r>
            <a:r>
              <a:rPr lang="en-US" dirty="0" err="1" smtClean="0">
                <a:solidFill>
                  <a:srgbClr val="009900"/>
                </a:solidFill>
              </a:rPr>
              <a:t>sh</a:t>
            </a:r>
            <a:r>
              <a:rPr lang="en-US" dirty="0" smtClean="0">
                <a:solidFill>
                  <a:srgbClr val="009900"/>
                </a:solidFill>
              </a:rPr>
              <a:t> –X </a:t>
            </a:r>
            <a:r>
              <a:rPr lang="en-US" i="1" dirty="0" smtClean="0">
                <a:solidFill>
                  <a:srgbClr val="009900"/>
                </a:solidFill>
              </a:rPr>
              <a:t>userID@phoenix.nyumc.org</a:t>
            </a:r>
          </a:p>
          <a:p>
            <a:pPr marL="0" indent="0">
              <a:buNone/>
            </a:pPr>
            <a:endParaRPr lang="en-US" i="1" dirty="0" smtClean="0">
              <a:solidFill>
                <a:srgbClr val="009900"/>
              </a:solidFill>
            </a:endParaRPr>
          </a:p>
          <a:p>
            <a:r>
              <a:rPr lang="en-US" dirty="0" smtClean="0"/>
              <a:t>We prefer to use the more secure two-factor “key pair” authentication rather than passwords.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1" dirty="0" smtClean="0"/>
              <a:t>This is a minimal list of Linux commands that you must know for file management</a:t>
            </a:r>
            <a:r>
              <a:rPr lang="en-US" sz="4000" dirty="0" smtClean="0"/>
              <a:t>:</a:t>
            </a:r>
            <a:endParaRPr lang="en-US" dirty="0"/>
          </a:p>
        </p:txBody>
      </p:sp>
      <p:sp>
        <p:nvSpPr>
          <p:cNvPr id="3" name="Content Placeholder 2"/>
          <p:cNvSpPr>
            <a:spLocks noGrp="1"/>
          </p:cNvSpPr>
          <p:nvPr>
            <p:ph idx="1"/>
          </p:nvPr>
        </p:nvSpPr>
        <p:spPr>
          <a:xfrm>
            <a:off x="252823" y="1600200"/>
            <a:ext cx="4301841" cy="3465741"/>
          </a:xfrm>
        </p:spPr>
        <p:txBody>
          <a:bodyPr>
            <a:normAutofit/>
          </a:bodyPr>
          <a:lstStyle/>
          <a:p>
            <a:r>
              <a:rPr lang="en-US" dirty="0" err="1" smtClean="0"/>
              <a:t>ls</a:t>
            </a:r>
            <a:r>
              <a:rPr lang="en-US" dirty="0" smtClean="0"/>
              <a:t> </a:t>
            </a:r>
            <a:r>
              <a:rPr lang="en-US" dirty="0"/>
              <a:t>(list</a:t>
            </a:r>
            <a:r>
              <a:rPr lang="en-US" dirty="0" smtClean="0"/>
              <a:t>)</a:t>
            </a:r>
          </a:p>
          <a:p>
            <a:r>
              <a:rPr lang="en-US" dirty="0" err="1"/>
              <a:t>cd</a:t>
            </a:r>
            <a:r>
              <a:rPr lang="en-US" dirty="0"/>
              <a:t> (change directory</a:t>
            </a:r>
            <a:r>
              <a:rPr lang="en-US" dirty="0" smtClean="0"/>
              <a:t>)</a:t>
            </a:r>
          </a:p>
          <a:p>
            <a:r>
              <a:rPr lang="en-US" dirty="0"/>
              <a:t>cp (copy</a:t>
            </a:r>
            <a:r>
              <a:rPr lang="en-US" dirty="0" smtClean="0"/>
              <a:t>)</a:t>
            </a:r>
          </a:p>
          <a:p>
            <a:r>
              <a:rPr lang="en-US" dirty="0" err="1"/>
              <a:t>mv</a:t>
            </a:r>
            <a:r>
              <a:rPr lang="en-US" dirty="0"/>
              <a:t> (move</a:t>
            </a:r>
            <a:r>
              <a:rPr lang="en-US" dirty="0" smtClean="0"/>
              <a:t>)</a:t>
            </a:r>
          </a:p>
          <a:p>
            <a:r>
              <a:rPr lang="en-US" dirty="0" err="1"/>
              <a:t>rm</a:t>
            </a:r>
            <a:r>
              <a:rPr lang="en-US" dirty="0"/>
              <a:t> (remove/delete</a:t>
            </a:r>
            <a:r>
              <a:rPr lang="en-US" dirty="0" smtClean="0"/>
              <a:t>)</a:t>
            </a:r>
          </a:p>
        </p:txBody>
      </p:sp>
      <p:sp>
        <p:nvSpPr>
          <p:cNvPr id="4" name="Content Placeholder 2"/>
          <p:cNvSpPr txBox="1">
            <a:spLocks/>
          </p:cNvSpPr>
          <p:nvPr/>
        </p:nvSpPr>
        <p:spPr>
          <a:xfrm>
            <a:off x="4554664" y="1600200"/>
            <a:ext cx="4379486" cy="383072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mkdir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(make directory)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rmdir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(remove directory)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err="1" smtClean="0">
                <a:ln>
                  <a:noFill/>
                </a:ln>
                <a:solidFill>
                  <a:schemeClr val="tx1"/>
                </a:solidFill>
                <a:effectLst/>
                <a:uLnTx/>
                <a:uFillTx/>
                <a:latin typeface="+mn-lt"/>
                <a:ea typeface="+mn-ea"/>
                <a:cs typeface="+mn-cs"/>
              </a:rPr>
              <a:t>pwd</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(print working directory)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more (view by page)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cat (view entire file on screen)</a:t>
            </a:r>
          </a:p>
        </p:txBody>
      </p:sp>
      <p:sp>
        <p:nvSpPr>
          <p:cNvPr id="5" name="TextBox 4"/>
          <p:cNvSpPr txBox="1"/>
          <p:nvPr/>
        </p:nvSpPr>
        <p:spPr>
          <a:xfrm>
            <a:off x="252823" y="5182733"/>
            <a:ext cx="7917552" cy="1237262"/>
          </a:xfrm>
          <a:prstGeom prst="rect">
            <a:avLst/>
          </a:prstGeom>
          <a:noFill/>
        </p:spPr>
        <p:txBody>
          <a:bodyPr wrap="none" rtlCol="0">
            <a:spAutoFit/>
          </a:bodyPr>
          <a:lstStyle/>
          <a:p>
            <a:pPr marL="342900" lvl="0" indent="-342900">
              <a:spcBef>
                <a:spcPct val="20000"/>
              </a:spcBef>
              <a:buFont typeface="Arial"/>
              <a:buChar char="•"/>
              <a:defRPr/>
            </a:pPr>
            <a:r>
              <a:rPr lang="en-US" sz="2400" dirty="0"/>
              <a:t>All of these commands can be modified with many options.</a:t>
            </a:r>
          </a:p>
          <a:p>
            <a:pPr marL="342900" lvl="0" indent="-342900">
              <a:spcBef>
                <a:spcPct val="20000"/>
              </a:spcBef>
              <a:buFont typeface="Arial"/>
              <a:buChar char="•"/>
              <a:defRPr/>
            </a:pPr>
            <a:r>
              <a:rPr lang="en-US" sz="2400" dirty="0"/>
              <a:t>Learn to use Linux ‘man’ pages for more information.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GE.tiff"/>
          <p:cNvPicPr>
            <a:picLocks noChangeAspect="1"/>
          </p:cNvPicPr>
          <p:nvPr/>
        </p:nvPicPr>
        <p:blipFill>
          <a:blip r:embed="rId2"/>
          <a:stretch>
            <a:fillRect/>
          </a:stretch>
        </p:blipFill>
        <p:spPr>
          <a:xfrm>
            <a:off x="0" y="891906"/>
            <a:ext cx="9144000" cy="5074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 Grid Engine</a:t>
            </a:r>
            <a:endParaRPr lang="en-US" dirty="0"/>
          </a:p>
        </p:txBody>
      </p:sp>
      <p:sp>
        <p:nvSpPr>
          <p:cNvPr id="3" name="Content Placeholder 2"/>
          <p:cNvSpPr>
            <a:spLocks noGrp="1"/>
          </p:cNvSpPr>
          <p:nvPr>
            <p:ph idx="1"/>
          </p:nvPr>
        </p:nvSpPr>
        <p:spPr/>
        <p:txBody>
          <a:bodyPr>
            <a:normAutofit fontScale="92500"/>
          </a:bodyPr>
          <a:lstStyle/>
          <a:p>
            <a:r>
              <a:rPr lang="en-US" dirty="0" smtClean="0"/>
              <a:t>Commands for your program go in a shell script</a:t>
            </a:r>
          </a:p>
          <a:p>
            <a:r>
              <a:rPr lang="en-US" dirty="0" smtClean="0"/>
              <a:t>Can include a series of commands that call different programs in a workflow</a:t>
            </a:r>
          </a:p>
          <a:p>
            <a:r>
              <a:rPr lang="en-US" dirty="0" smtClean="0"/>
              <a:t>Submit the shell script to a “queue” with the SGE  </a:t>
            </a:r>
            <a:r>
              <a:rPr lang="en-US" b="1" dirty="0" err="1" smtClean="0">
                <a:solidFill>
                  <a:srgbClr val="000090"/>
                </a:solidFill>
              </a:rPr>
              <a:t>qsub</a:t>
            </a:r>
            <a:r>
              <a:rPr lang="en-US" dirty="0" smtClean="0"/>
              <a:t>  command</a:t>
            </a:r>
          </a:p>
          <a:p>
            <a:r>
              <a:rPr lang="en-US" dirty="0" smtClean="0"/>
              <a:t>can build a loop that runs the same commands on many data files, each one becomes a separate ‘job’ and can run on a different compute node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SGE: Useful Commands</a:t>
            </a:r>
          </a:p>
        </p:txBody>
      </p:sp>
      <p:sp>
        <p:nvSpPr>
          <p:cNvPr id="3" name="Content Placeholder 2"/>
          <p:cNvSpPr>
            <a:spLocks noGrp="1"/>
          </p:cNvSpPr>
          <p:nvPr>
            <p:ph idx="1"/>
          </p:nvPr>
        </p:nvSpPr>
        <p:spPr/>
        <p:txBody>
          <a:bodyPr>
            <a:normAutofit fontScale="92500"/>
          </a:bodyPr>
          <a:lstStyle/>
          <a:p>
            <a:r>
              <a:rPr lang="en-US" b="1" baseline="0" dirty="0" err="1" smtClean="0">
                <a:solidFill>
                  <a:srgbClr val="000090"/>
                </a:solidFill>
              </a:rPr>
              <a:t>qsub</a:t>
            </a:r>
            <a:r>
              <a:rPr lang="en-US" baseline="0" dirty="0" smtClean="0"/>
              <a:t> 		</a:t>
            </a:r>
            <a:r>
              <a:rPr lang="en-US" dirty="0" smtClean="0"/>
              <a:t>Submit </a:t>
            </a:r>
            <a:r>
              <a:rPr lang="en-US" dirty="0"/>
              <a:t>job.</a:t>
            </a:r>
            <a:endParaRPr lang="en-US" dirty="0" smtClean="0"/>
          </a:p>
          <a:p>
            <a:r>
              <a:rPr lang="en-US" b="1" dirty="0" err="1" smtClean="0">
                <a:solidFill>
                  <a:srgbClr val="000090"/>
                </a:solidFill>
              </a:rPr>
              <a:t>qstat</a:t>
            </a:r>
            <a:r>
              <a:rPr lang="en-US" b="1" dirty="0" smtClean="0">
                <a:solidFill>
                  <a:srgbClr val="000090"/>
                </a:solidFill>
              </a:rPr>
              <a:t> 		</a:t>
            </a:r>
            <a:r>
              <a:rPr lang="en-US" dirty="0" smtClean="0"/>
              <a:t>Check </a:t>
            </a:r>
            <a:r>
              <a:rPr lang="en-US" dirty="0"/>
              <a:t>status of running jobs or queues.</a:t>
            </a:r>
            <a:endParaRPr lang="en-US" dirty="0" smtClean="0"/>
          </a:p>
          <a:p>
            <a:r>
              <a:rPr lang="en-US" b="1" dirty="0" err="1" smtClean="0">
                <a:solidFill>
                  <a:srgbClr val="000090"/>
                </a:solidFill>
              </a:rPr>
              <a:t>qacct</a:t>
            </a:r>
            <a:r>
              <a:rPr lang="en-US" dirty="0" smtClean="0"/>
              <a:t> 		Get </a:t>
            </a:r>
            <a:r>
              <a:rPr lang="en-US" dirty="0"/>
              <a:t>accounting information on </a:t>
            </a:r>
            <a:r>
              <a:rPr lang="en-US" dirty="0" smtClean="0"/>
              <a:t>finished</a:t>
            </a:r>
            <a:br>
              <a:rPr lang="en-US" dirty="0" smtClean="0"/>
            </a:br>
            <a:r>
              <a:rPr lang="en-US" dirty="0" smtClean="0"/>
              <a:t>				 </a:t>
            </a:r>
            <a:r>
              <a:rPr lang="en-US" dirty="0"/>
              <a:t>jobs.</a:t>
            </a:r>
            <a:endParaRPr lang="en-US" dirty="0" smtClean="0"/>
          </a:p>
          <a:p>
            <a:r>
              <a:rPr lang="en-US" b="1" dirty="0" err="1" smtClean="0">
                <a:solidFill>
                  <a:srgbClr val="000090"/>
                </a:solidFill>
              </a:rPr>
              <a:t>qdel</a:t>
            </a:r>
            <a:r>
              <a:rPr lang="en-US" b="1" dirty="0" smtClean="0">
                <a:solidFill>
                  <a:srgbClr val="000090"/>
                </a:solidFill>
              </a:rPr>
              <a:t> 		</a:t>
            </a:r>
            <a:r>
              <a:rPr lang="en-US" dirty="0" smtClean="0"/>
              <a:t>Delete </a:t>
            </a:r>
            <a:r>
              <a:rPr lang="en-US" dirty="0"/>
              <a:t>(kill) running job.</a:t>
            </a:r>
            <a:endParaRPr lang="en-US" dirty="0" smtClean="0"/>
          </a:p>
          <a:p>
            <a:r>
              <a:rPr lang="en-US" b="1" dirty="0" err="1" smtClean="0">
                <a:solidFill>
                  <a:srgbClr val="000090"/>
                </a:solidFill>
              </a:rPr>
              <a:t>qlogin</a:t>
            </a:r>
            <a:r>
              <a:rPr lang="en-US" dirty="0" smtClean="0"/>
              <a:t> 	Start </a:t>
            </a:r>
            <a:r>
              <a:rPr lang="en-US" dirty="0"/>
              <a:t>interactive shell on compute node.</a:t>
            </a:r>
            <a:endParaRPr lang="en-US" dirty="0" smtClean="0"/>
          </a:p>
          <a:p>
            <a:pPr lvl="2"/>
            <a:r>
              <a:rPr lang="en-US" sz="2595" dirty="0" smtClean="0"/>
              <a:t>	Use </a:t>
            </a:r>
            <a:r>
              <a:rPr lang="en-US" sz="2595" dirty="0"/>
              <a:t>sparingly and remember to logout when finished.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a:t>
            </a:r>
            <a:r>
              <a:rPr lang="en-US" dirty="0"/>
              <a:t>Y</a:t>
            </a:r>
            <a:r>
              <a:rPr lang="en-US" dirty="0" smtClean="0"/>
              <a:t>our Programs</a:t>
            </a:r>
            <a:endParaRPr lang="en-US" dirty="0"/>
          </a:p>
        </p:txBody>
      </p:sp>
      <p:sp>
        <p:nvSpPr>
          <p:cNvPr id="3" name="Content Placeholder 2"/>
          <p:cNvSpPr>
            <a:spLocks noGrp="1"/>
          </p:cNvSpPr>
          <p:nvPr>
            <p:ph idx="1"/>
          </p:nvPr>
        </p:nvSpPr>
        <p:spPr/>
        <p:txBody>
          <a:bodyPr/>
          <a:lstStyle/>
          <a:p>
            <a:r>
              <a:rPr lang="en-US" dirty="0" smtClean="0"/>
              <a:t>The Phoenix HPC system has many users and a lot of installed software</a:t>
            </a:r>
          </a:p>
          <a:p>
            <a:r>
              <a:rPr lang="en-US" dirty="0" smtClean="0"/>
              <a:t>Different versions of some programs are available</a:t>
            </a:r>
          </a:p>
          <a:p>
            <a:r>
              <a:rPr lang="en-US" dirty="0" smtClean="0"/>
              <a:t>Each program requires a specific set of supporting libraries, data, etc. </a:t>
            </a:r>
          </a:p>
          <a:p>
            <a:r>
              <a:rPr lang="en-US" dirty="0" smtClean="0"/>
              <a:t>These are managed with </a:t>
            </a:r>
            <a:r>
              <a:rPr lang="en-US" i="1" dirty="0" smtClean="0">
                <a:solidFill>
                  <a:srgbClr val="7030A0"/>
                </a:solidFill>
              </a:rPr>
              <a:t>Environment Modules</a:t>
            </a:r>
            <a:endParaRPr lang="en-US" dirty="0">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7176"/>
            <a:ext cx="8229600" cy="5658987"/>
          </a:xfrm>
        </p:spPr>
        <p:txBody>
          <a:bodyPr/>
          <a:lstStyle/>
          <a:p>
            <a:r>
              <a:rPr lang="en-US" dirty="0" smtClean="0"/>
              <a:t>Intro to RNA-</a:t>
            </a:r>
            <a:r>
              <a:rPr lang="en-US" dirty="0" err="1" smtClean="0"/>
              <a:t>seq</a:t>
            </a:r>
            <a:endParaRPr lang="en-US" dirty="0" smtClean="0"/>
          </a:p>
          <a:p>
            <a:r>
              <a:rPr lang="en-US" dirty="0" smtClean="0"/>
              <a:t>Quick review of </a:t>
            </a:r>
            <a:r>
              <a:rPr lang="en-US" dirty="0" err="1" smtClean="0"/>
              <a:t>ssh</a:t>
            </a:r>
            <a:r>
              <a:rPr lang="en-US" dirty="0" smtClean="0"/>
              <a:t> login to HPC cluster</a:t>
            </a:r>
          </a:p>
          <a:p>
            <a:r>
              <a:rPr lang="en-US" dirty="0" smtClean="0"/>
              <a:t>10 essential Linux commands</a:t>
            </a:r>
          </a:p>
          <a:p>
            <a:r>
              <a:rPr lang="en-US" dirty="0" smtClean="0"/>
              <a:t>HPC Environment Modules</a:t>
            </a:r>
          </a:p>
          <a:p>
            <a:r>
              <a:rPr lang="en-US" dirty="0" smtClean="0"/>
              <a:t>Sun Grid Engine commands for batch jobs</a:t>
            </a:r>
          </a:p>
          <a:p>
            <a:r>
              <a:rPr lang="en-US" dirty="0" smtClean="0"/>
              <a:t>Reference Genomes (</a:t>
            </a:r>
            <a:r>
              <a:rPr lang="en-US" dirty="0" err="1" smtClean="0"/>
              <a:t>igenomes</a:t>
            </a:r>
            <a:r>
              <a:rPr lang="en-US" dirty="0" smtClean="0"/>
              <a:t>)</a:t>
            </a:r>
          </a:p>
          <a:p>
            <a:r>
              <a:rPr lang="en-US" dirty="0" smtClean="0"/>
              <a:t>basic RNA-</a:t>
            </a:r>
            <a:r>
              <a:rPr lang="en-US" dirty="0" err="1" smtClean="0"/>
              <a:t>seq</a:t>
            </a:r>
            <a:r>
              <a:rPr lang="en-US" dirty="0" smtClean="0"/>
              <a:t> workflow:</a:t>
            </a:r>
          </a:p>
          <a:p>
            <a:pPr lvl="1">
              <a:buNone/>
            </a:pPr>
            <a:r>
              <a:rPr lang="en-US" dirty="0" err="1" smtClean="0"/>
              <a:t>FASTqc</a:t>
            </a:r>
            <a:r>
              <a:rPr lang="en-US" dirty="0" smtClean="0"/>
              <a:t> &gt; </a:t>
            </a:r>
            <a:r>
              <a:rPr lang="en-US" dirty="0" err="1" smtClean="0"/>
              <a:t>Tophat</a:t>
            </a:r>
            <a:r>
              <a:rPr lang="en-US" dirty="0" smtClean="0"/>
              <a:t> &gt; Cufflinks &gt; </a:t>
            </a:r>
            <a:r>
              <a:rPr lang="en-US" dirty="0" err="1" smtClean="0"/>
              <a:t>Cuffdiff</a:t>
            </a:r>
            <a:endParaRPr lang="en-US" dirty="0" smtClean="0"/>
          </a:p>
          <a:p>
            <a:r>
              <a:rPr lang="en-US" dirty="0" smtClean="0"/>
              <a:t>Creating an SGE script for your workflow</a:t>
            </a:r>
          </a:p>
          <a:p>
            <a:endParaRPr lang="en-US" dirty="0" smtClean="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Module Commands</a:t>
            </a:r>
            <a:endParaRPr lang="en-US" dirty="0"/>
          </a:p>
        </p:txBody>
      </p:sp>
      <p:sp>
        <p:nvSpPr>
          <p:cNvPr id="3" name="Content Placeholder 2"/>
          <p:cNvSpPr>
            <a:spLocks noGrp="1"/>
          </p:cNvSpPr>
          <p:nvPr>
            <p:ph idx="1"/>
          </p:nvPr>
        </p:nvSpPr>
        <p:spPr/>
        <p:txBody>
          <a:bodyPr>
            <a:normAutofit/>
          </a:bodyPr>
          <a:lstStyle/>
          <a:p>
            <a:r>
              <a:rPr lang="en-US" b="1" baseline="0" dirty="0" smtClean="0">
                <a:solidFill>
                  <a:srgbClr val="000090"/>
                </a:solidFill>
              </a:rPr>
              <a:t>module avail 			</a:t>
            </a:r>
            <a:r>
              <a:rPr lang="en-US" dirty="0" smtClean="0"/>
              <a:t>List </a:t>
            </a:r>
            <a:r>
              <a:rPr lang="en-US" dirty="0"/>
              <a:t>available modules.</a:t>
            </a:r>
            <a:endParaRPr lang="en-US" dirty="0" smtClean="0"/>
          </a:p>
          <a:p>
            <a:r>
              <a:rPr lang="en-US" b="1" dirty="0" smtClean="0">
                <a:solidFill>
                  <a:srgbClr val="000090"/>
                </a:solidFill>
              </a:rPr>
              <a:t>module </a:t>
            </a:r>
            <a:r>
              <a:rPr lang="en-US" b="1" dirty="0">
                <a:solidFill>
                  <a:srgbClr val="000090"/>
                </a:solidFill>
              </a:rPr>
              <a:t>list</a:t>
            </a:r>
            <a:r>
              <a:rPr lang="en-US" b="1" dirty="0" smtClean="0">
                <a:solidFill>
                  <a:srgbClr val="000090"/>
                </a:solidFill>
              </a:rPr>
              <a:t> 			</a:t>
            </a:r>
            <a:r>
              <a:rPr lang="en-US" dirty="0" smtClean="0"/>
              <a:t>List </a:t>
            </a:r>
            <a:r>
              <a:rPr lang="en-US" dirty="0"/>
              <a:t>currently </a:t>
            </a:r>
            <a:r>
              <a:rPr lang="en-US" dirty="0" smtClean="0"/>
              <a:t>loaded</a:t>
            </a:r>
            <a:br>
              <a:rPr lang="en-US" dirty="0" smtClean="0"/>
            </a:br>
            <a:r>
              <a:rPr lang="en-US" dirty="0" smtClean="0"/>
              <a:t>								modules</a:t>
            </a:r>
            <a:r>
              <a:rPr lang="en-US" dirty="0"/>
              <a:t>.</a:t>
            </a:r>
            <a:endParaRPr lang="en-US" dirty="0" smtClean="0"/>
          </a:p>
          <a:p>
            <a:r>
              <a:rPr lang="en-US" b="1" dirty="0" smtClean="0">
                <a:solidFill>
                  <a:srgbClr val="000090"/>
                </a:solidFill>
              </a:rPr>
              <a:t>module </a:t>
            </a:r>
            <a:r>
              <a:rPr lang="en-US" b="1" dirty="0">
                <a:solidFill>
                  <a:srgbClr val="000090"/>
                </a:solidFill>
              </a:rPr>
              <a:t>load </a:t>
            </a:r>
            <a:r>
              <a:rPr lang="en-US" b="1" i="1" dirty="0">
                <a:solidFill>
                  <a:srgbClr val="000090"/>
                </a:solidFill>
              </a:rPr>
              <a:t>name</a:t>
            </a:r>
            <a:r>
              <a:rPr lang="en-US" b="1" i="1" dirty="0" smtClean="0">
                <a:solidFill>
                  <a:srgbClr val="000090"/>
                </a:solidFill>
              </a:rPr>
              <a:t> 		</a:t>
            </a:r>
            <a:r>
              <a:rPr lang="en-US" dirty="0" smtClean="0"/>
              <a:t>Load </a:t>
            </a:r>
            <a:r>
              <a:rPr lang="en-US" dirty="0"/>
              <a:t>named module</a:t>
            </a:r>
            <a:r>
              <a:rPr lang="en-US" i="1" dirty="0"/>
              <a:t>.</a:t>
            </a:r>
            <a:endParaRPr lang="en-US" i="1" dirty="0" smtClean="0"/>
          </a:p>
          <a:p>
            <a:r>
              <a:rPr lang="en-US" b="1" dirty="0" smtClean="0">
                <a:solidFill>
                  <a:srgbClr val="000090"/>
                </a:solidFill>
              </a:rPr>
              <a:t>module </a:t>
            </a:r>
            <a:r>
              <a:rPr lang="en-US" b="1" dirty="0">
                <a:solidFill>
                  <a:srgbClr val="000090"/>
                </a:solidFill>
              </a:rPr>
              <a:t>unload </a:t>
            </a:r>
            <a:r>
              <a:rPr lang="en-US" b="1" i="1" dirty="0">
                <a:solidFill>
                  <a:srgbClr val="000090"/>
                </a:solidFill>
              </a:rPr>
              <a:t>name</a:t>
            </a:r>
            <a:r>
              <a:rPr lang="en-US" b="1" i="1" dirty="0" smtClean="0">
                <a:solidFill>
                  <a:srgbClr val="000090"/>
                </a:solidFill>
              </a:rPr>
              <a:t> 	</a:t>
            </a:r>
            <a:r>
              <a:rPr lang="en-US" dirty="0" smtClean="0"/>
              <a:t>Unload </a:t>
            </a:r>
            <a:r>
              <a:rPr lang="en-US" dirty="0"/>
              <a:t>named module</a:t>
            </a:r>
            <a:r>
              <a:rPr lang="en-US" i="1" dirty="0"/>
              <a:t>.</a:t>
            </a:r>
            <a:endParaRPr lang="en-US" i="1" dirty="0" smtClean="0"/>
          </a:p>
          <a:p>
            <a:r>
              <a:rPr lang="en-US" b="1" dirty="0" smtClean="0">
                <a:solidFill>
                  <a:srgbClr val="000090"/>
                </a:solidFill>
              </a:rPr>
              <a:t>module </a:t>
            </a:r>
            <a:r>
              <a:rPr lang="en-US" b="1" dirty="0">
                <a:solidFill>
                  <a:srgbClr val="000090"/>
                </a:solidFill>
              </a:rPr>
              <a:t>help </a:t>
            </a:r>
            <a:r>
              <a:rPr lang="en-US" b="1" i="1" dirty="0">
                <a:solidFill>
                  <a:srgbClr val="000090"/>
                </a:solidFill>
              </a:rPr>
              <a:t>name</a:t>
            </a:r>
            <a:r>
              <a:rPr lang="en-US" b="1" i="1" dirty="0" smtClean="0">
                <a:solidFill>
                  <a:srgbClr val="000090"/>
                </a:solidFill>
              </a:rPr>
              <a:t> </a:t>
            </a:r>
            <a:r>
              <a:rPr lang="en-US" i="1" dirty="0" smtClean="0"/>
              <a:t>		</a:t>
            </a:r>
            <a:r>
              <a:rPr lang="en-US" dirty="0" smtClean="0"/>
              <a:t>See </a:t>
            </a:r>
            <a:r>
              <a:rPr lang="en-US" dirty="0"/>
              <a:t>help on </a:t>
            </a:r>
            <a:r>
              <a:rPr lang="en-US" dirty="0" smtClean="0"/>
              <a:t>named</a:t>
            </a:r>
            <a:br>
              <a:rPr lang="en-US" dirty="0" smtClean="0"/>
            </a:br>
            <a:r>
              <a:rPr lang="en-US" dirty="0" smtClean="0"/>
              <a:t>									module.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igenomes</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err="1"/>
              <a:t>i</a:t>
            </a:r>
            <a:r>
              <a:rPr lang="en-US" dirty="0" err="1" smtClean="0"/>
              <a:t>genomes</a:t>
            </a:r>
            <a:r>
              <a:rPr lang="en-US" dirty="0" smtClean="0"/>
              <a:t> is a set of common reference genomes pre-installed on the cluster for everyone to use. </a:t>
            </a:r>
          </a:p>
          <a:p>
            <a:r>
              <a:rPr lang="en-US" dirty="0" smtClean="0"/>
              <a:t>You access it by first loading the </a:t>
            </a:r>
            <a:r>
              <a:rPr lang="en-US" dirty="0" err="1" smtClean="0"/>
              <a:t>igenomes</a:t>
            </a:r>
            <a:r>
              <a:rPr lang="en-US" dirty="0" smtClean="0"/>
              <a:t> module:   </a:t>
            </a:r>
            <a:br>
              <a:rPr lang="en-US" dirty="0" smtClean="0"/>
            </a:br>
            <a:r>
              <a:rPr lang="en-US" dirty="0" smtClean="0">
                <a:solidFill>
                  <a:srgbClr val="009900"/>
                </a:solidFill>
              </a:rPr>
              <a:t>&gt;</a:t>
            </a:r>
            <a:r>
              <a:rPr lang="en-US" dirty="0" smtClean="0"/>
              <a:t> </a:t>
            </a:r>
            <a:r>
              <a:rPr lang="en-US" dirty="0" smtClean="0">
                <a:solidFill>
                  <a:srgbClr val="009900"/>
                </a:solidFill>
              </a:rPr>
              <a:t>module load </a:t>
            </a:r>
            <a:r>
              <a:rPr lang="en-US" dirty="0" err="1" smtClean="0">
                <a:solidFill>
                  <a:srgbClr val="009900"/>
                </a:solidFill>
              </a:rPr>
              <a:t>igenomes</a:t>
            </a:r>
            <a:endParaRPr lang="en-US" dirty="0" smtClean="0">
              <a:solidFill>
                <a:srgbClr val="009900"/>
              </a:solidFill>
            </a:endParaRPr>
          </a:p>
          <a:p>
            <a:r>
              <a:rPr lang="en-US" dirty="0" smtClean="0"/>
              <a:t>This creates an </a:t>
            </a:r>
            <a:r>
              <a:rPr lang="en-US" dirty="0"/>
              <a:t>alias  </a:t>
            </a:r>
            <a:r>
              <a:rPr lang="en-US" dirty="0">
                <a:solidFill>
                  <a:srgbClr val="FF0000"/>
                </a:solidFill>
              </a:rPr>
              <a:t>$</a:t>
            </a:r>
            <a:r>
              <a:rPr lang="en-US" dirty="0" smtClean="0">
                <a:solidFill>
                  <a:srgbClr val="FF0000"/>
                </a:solidFill>
              </a:rPr>
              <a:t>IGENOMES_ROOT </a:t>
            </a:r>
            <a:r>
              <a:rPr lang="en-US" dirty="0" smtClean="0"/>
              <a:t>which points to the Reference Genome files. </a:t>
            </a:r>
            <a:endParaRPr lang="en-US" dirty="0" smtClean="0">
              <a:solidFill>
                <a:srgbClr val="FF0000"/>
              </a:solidFill>
            </a:endParaRPr>
          </a:p>
        </p:txBody>
      </p:sp>
    </p:spTree>
    <p:extLst>
      <p:ext uri="{BB962C8B-B14F-4D97-AF65-F5344CB8AC3E}">
        <p14:creationId xmlns:p14="http://schemas.microsoft.com/office/powerpoint/2010/main" val="953581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Workflow</a:t>
            </a:r>
            <a:endParaRPr lang="en-US" dirty="0"/>
          </a:p>
        </p:txBody>
      </p:sp>
      <p:sp>
        <p:nvSpPr>
          <p:cNvPr id="3" name="Content Placeholder 2"/>
          <p:cNvSpPr>
            <a:spLocks noGrp="1"/>
          </p:cNvSpPr>
          <p:nvPr>
            <p:ph idx="1"/>
          </p:nvPr>
        </p:nvSpPr>
        <p:spPr>
          <a:xfrm>
            <a:off x="647700" y="1417638"/>
            <a:ext cx="8229600" cy="4525963"/>
          </a:xfrm>
        </p:spPr>
        <p:txBody>
          <a:bodyPr>
            <a:normAutofit/>
          </a:bodyPr>
          <a:lstStyle/>
          <a:p>
            <a:pPr>
              <a:buNone/>
            </a:pPr>
            <a:r>
              <a:rPr lang="en-US" dirty="0" smtClean="0"/>
              <a:t>	</a:t>
            </a:r>
            <a:r>
              <a:rPr lang="en-US" sz="3600" dirty="0" smtClean="0">
                <a:solidFill>
                  <a:srgbClr val="FF0000"/>
                </a:solidFill>
              </a:rPr>
              <a:t>FASTQC </a:t>
            </a:r>
            <a:r>
              <a:rPr lang="en-US" sz="3600" dirty="0" smtClean="0"/>
              <a:t>&gt;</a:t>
            </a:r>
            <a:r>
              <a:rPr lang="en-US" sz="3600" dirty="0" smtClean="0">
                <a:solidFill>
                  <a:srgbClr val="FF0000"/>
                </a:solidFill>
              </a:rPr>
              <a:t> </a:t>
            </a:r>
            <a:r>
              <a:rPr lang="en-US" sz="3600" dirty="0" err="1" smtClean="0">
                <a:solidFill>
                  <a:srgbClr val="FF0000"/>
                </a:solidFill>
              </a:rPr>
              <a:t>TopHat</a:t>
            </a:r>
            <a:r>
              <a:rPr lang="en-US" sz="3600" dirty="0" smtClean="0">
                <a:solidFill>
                  <a:srgbClr val="FF0000"/>
                </a:solidFill>
              </a:rPr>
              <a:t> </a:t>
            </a:r>
            <a:r>
              <a:rPr lang="en-US" sz="3600" dirty="0" smtClean="0">
                <a:solidFill>
                  <a:srgbClr val="000000"/>
                </a:solidFill>
              </a:rPr>
              <a:t>&gt;</a:t>
            </a:r>
            <a:r>
              <a:rPr lang="en-US" sz="3600" dirty="0" smtClean="0">
                <a:solidFill>
                  <a:srgbClr val="FF0000"/>
                </a:solidFill>
              </a:rPr>
              <a:t> </a:t>
            </a:r>
            <a:r>
              <a:rPr lang="en-US" sz="3600" dirty="0" smtClean="0">
                <a:solidFill>
                  <a:schemeClr val="accent2">
                    <a:lumMod val="60000"/>
                    <a:lumOff val="40000"/>
                  </a:schemeClr>
                </a:solidFill>
              </a:rPr>
              <a:t>Cufflinks</a:t>
            </a:r>
            <a:r>
              <a:rPr lang="en-US" sz="3600" dirty="0" smtClean="0">
                <a:solidFill>
                  <a:srgbClr val="FF0000"/>
                </a:solidFill>
              </a:rPr>
              <a:t> </a:t>
            </a:r>
            <a:r>
              <a:rPr lang="en-US" sz="3600" dirty="0" smtClean="0">
                <a:solidFill>
                  <a:srgbClr val="000000"/>
                </a:solidFill>
              </a:rPr>
              <a:t>||&gt;</a:t>
            </a:r>
            <a:r>
              <a:rPr lang="en-US" sz="3600" dirty="0" smtClean="0">
                <a:solidFill>
                  <a:srgbClr val="FF0000"/>
                </a:solidFill>
              </a:rPr>
              <a:t> </a:t>
            </a:r>
            <a:r>
              <a:rPr lang="en-US" sz="3600" dirty="0" err="1" smtClean="0">
                <a:solidFill>
                  <a:srgbClr val="FF0000"/>
                </a:solidFill>
              </a:rPr>
              <a:t>Cuffdiff</a:t>
            </a:r>
            <a:endParaRPr lang="en-US" sz="3600" dirty="0" smtClean="0">
              <a:solidFill>
                <a:srgbClr val="FF0000"/>
              </a:solidFill>
            </a:endParaRPr>
          </a:p>
          <a:p>
            <a:pPr>
              <a:buNone/>
            </a:pPr>
            <a:r>
              <a:rPr lang="en-US" sz="2800" dirty="0" smtClean="0"/>
              <a:t>Can use </a:t>
            </a:r>
            <a:r>
              <a:rPr lang="en-US" sz="2800" b="1" dirty="0" err="1" smtClean="0">
                <a:solidFill>
                  <a:srgbClr val="815B8F"/>
                </a:solidFill>
              </a:rPr>
              <a:t>qlogin</a:t>
            </a:r>
            <a:r>
              <a:rPr lang="en-US" sz="2800" b="1" dirty="0" smtClean="0">
                <a:solidFill>
                  <a:srgbClr val="815B8F"/>
                </a:solidFill>
              </a:rPr>
              <a:t> </a:t>
            </a:r>
            <a:r>
              <a:rPr lang="en-US" sz="2800" dirty="0" smtClean="0"/>
              <a:t>to run one program at a time interactively from command line</a:t>
            </a:r>
          </a:p>
          <a:p>
            <a:pPr>
              <a:buNone/>
            </a:pPr>
            <a:endParaRPr lang="en-US" sz="1400" dirty="0" smtClean="0"/>
          </a:p>
          <a:p>
            <a:pPr>
              <a:buNone/>
            </a:pPr>
            <a:r>
              <a:rPr lang="en-US" dirty="0" smtClean="0">
                <a:solidFill>
                  <a:srgbClr val="815B8F"/>
                </a:solidFill>
              </a:rPr>
              <a:t>	module load </a:t>
            </a:r>
            <a:r>
              <a:rPr lang="en-US" dirty="0" err="1" smtClean="0">
                <a:solidFill>
                  <a:srgbClr val="815B8F"/>
                </a:solidFill>
              </a:rPr>
              <a:t>fastqc</a:t>
            </a:r>
            <a:endParaRPr lang="en-US" dirty="0" smtClean="0">
              <a:solidFill>
                <a:srgbClr val="815B8F"/>
              </a:solidFill>
            </a:endParaRPr>
          </a:p>
          <a:p>
            <a:pPr>
              <a:buNone/>
            </a:pPr>
            <a:r>
              <a:rPr lang="en-US" dirty="0" smtClean="0">
                <a:solidFill>
                  <a:srgbClr val="815B8F"/>
                </a:solidFill>
              </a:rPr>
              <a:t>	module load </a:t>
            </a:r>
            <a:r>
              <a:rPr lang="en-US" dirty="0" err="1" smtClean="0">
                <a:solidFill>
                  <a:srgbClr val="815B8F"/>
                </a:solidFill>
              </a:rPr>
              <a:t>tophat</a:t>
            </a:r>
            <a:endParaRPr lang="en-US" dirty="0" smtClean="0">
              <a:solidFill>
                <a:srgbClr val="815B8F"/>
              </a:solidFill>
            </a:endParaRPr>
          </a:p>
          <a:p>
            <a:pPr>
              <a:buNone/>
            </a:pPr>
            <a:r>
              <a:rPr lang="en-US" dirty="0">
                <a:solidFill>
                  <a:srgbClr val="815B8F"/>
                </a:solidFill>
              </a:rPr>
              <a:t>	</a:t>
            </a:r>
            <a:r>
              <a:rPr lang="en-US" dirty="0" smtClean="0">
                <a:solidFill>
                  <a:srgbClr val="815B8F"/>
                </a:solidFill>
              </a:rPr>
              <a:t>module load cufflinks</a:t>
            </a:r>
            <a:r>
              <a:rPr lang="en-US" dirty="0" smtClean="0">
                <a:solidFill>
                  <a:srgbClr val="815B8F"/>
                </a:solidFill>
              </a:rPr>
              <a:t>  </a:t>
            </a:r>
            <a:endParaRPr lang="en-US" sz="2400" dirty="0" smtClean="0">
              <a:solidFill>
                <a:srgbClr val="815B8F"/>
              </a:solidFill>
            </a:endParaRPr>
          </a:p>
          <a:p>
            <a:pPr>
              <a:buNone/>
            </a:pPr>
            <a:r>
              <a:rPr lang="en-US" dirty="0" smtClean="0">
                <a:solidFill>
                  <a:srgbClr val="815B8F"/>
                </a:solidFill>
              </a:rPr>
              <a:t>	module load </a:t>
            </a:r>
            <a:r>
              <a:rPr lang="en-US" dirty="0" err="1" smtClean="0">
                <a:solidFill>
                  <a:srgbClr val="815B8F"/>
                </a:solidFill>
              </a:rPr>
              <a:t>igenomes</a:t>
            </a:r>
            <a:endParaRPr lang="en-US" dirty="0" smtClean="0">
              <a:solidFill>
                <a:srgbClr val="815B8F"/>
              </a:solidFill>
            </a:endParaRPr>
          </a:p>
          <a:p>
            <a:pPr>
              <a:buNone/>
            </a:pPr>
            <a:endParaRPr lang="en-US" sz="2800" dirty="0" smtClean="0"/>
          </a:p>
          <a:p>
            <a:pPr>
              <a:buNone/>
            </a:pPr>
            <a:endParaRPr lang="en-US" sz="36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2700"/>
            <a:ext cx="8229600" cy="4843463"/>
          </a:xfrm>
        </p:spPr>
        <p:txBody>
          <a:bodyPr/>
          <a:lstStyle/>
          <a:p>
            <a:pPr>
              <a:buNone/>
            </a:pPr>
            <a:r>
              <a:rPr lang="en-US" dirty="0" smtClean="0"/>
              <a:t>FASTQC shows average sequence quality per base along reads, base distribution, also finds overrepresented </a:t>
            </a:r>
            <a:r>
              <a:rPr lang="en-US" dirty="0" smtClean="0"/>
              <a:t>sequences</a:t>
            </a:r>
            <a:r>
              <a:rPr lang="en-US" dirty="0" smtClean="0"/>
              <a:t>:</a:t>
            </a:r>
          </a:p>
          <a:p>
            <a:pPr>
              <a:buNone/>
            </a:pPr>
            <a:endParaRPr lang="en-US" sz="1000" dirty="0" smtClean="0"/>
          </a:p>
          <a:p>
            <a:pPr>
              <a:buNone/>
            </a:pPr>
            <a:r>
              <a:rPr lang="en-US" sz="2800" dirty="0" smtClean="0">
                <a:solidFill>
                  <a:srgbClr val="009900"/>
                </a:solidFill>
              </a:rPr>
              <a:t>&gt; module load </a:t>
            </a:r>
            <a:r>
              <a:rPr lang="en-US" sz="2800" dirty="0" err="1" smtClean="0">
                <a:solidFill>
                  <a:srgbClr val="009900"/>
                </a:solidFill>
              </a:rPr>
              <a:t>fastqc</a:t>
            </a:r>
            <a:endParaRPr lang="en-US" sz="2800" dirty="0" smtClean="0">
              <a:solidFill>
                <a:srgbClr val="009900"/>
              </a:solidFill>
            </a:endParaRPr>
          </a:p>
          <a:p>
            <a:pPr>
              <a:buNone/>
            </a:pPr>
            <a:r>
              <a:rPr lang="en-US" sz="2800" dirty="0" smtClean="0">
                <a:solidFill>
                  <a:srgbClr val="008000"/>
                </a:solidFill>
              </a:rPr>
              <a:t>&gt; </a:t>
            </a:r>
            <a:r>
              <a:rPr lang="en-US" sz="2800" dirty="0" err="1" smtClean="0">
                <a:solidFill>
                  <a:srgbClr val="008000"/>
                </a:solidFill>
              </a:rPr>
              <a:t>fastqc</a:t>
            </a:r>
            <a:r>
              <a:rPr lang="en-US" sz="2800" dirty="0" smtClean="0">
                <a:solidFill>
                  <a:srgbClr val="008000"/>
                </a:solidFill>
              </a:rPr>
              <a:t> </a:t>
            </a:r>
            <a:r>
              <a:rPr lang="en-US" sz="2800" dirty="0" smtClean="0">
                <a:solidFill>
                  <a:srgbClr val="008000"/>
                </a:solidFill>
              </a:rPr>
              <a:t> -o .  </a:t>
            </a:r>
            <a:r>
              <a:rPr lang="en-US" sz="2800" dirty="0" smtClean="0">
                <a:solidFill>
                  <a:srgbClr val="008000"/>
                </a:solidFill>
              </a:rPr>
              <a:t>/ifs/data/tutorial/JZ5_R1.chr19</a:t>
            </a:r>
            <a:r>
              <a:rPr lang="en-US" sz="2800" dirty="0" smtClean="0">
                <a:solidFill>
                  <a:srgbClr val="008000"/>
                </a:solidFill>
              </a:rPr>
              <a:t>.fastq</a:t>
            </a:r>
            <a:endParaRPr lang="en-US" sz="2800" dirty="0">
              <a:solidFill>
                <a:srgbClr val="008000"/>
              </a:solidFill>
            </a:endParaRPr>
          </a:p>
          <a:p>
            <a:pPr>
              <a:buNone/>
            </a:pPr>
            <a:endParaRPr lang="en-US" dirty="0" smtClean="0">
              <a:solidFill>
                <a:srgbClr val="008000"/>
              </a:solidFill>
            </a:endParaRPr>
          </a:p>
          <a:p>
            <a:pPr>
              <a:buNone/>
            </a:pPr>
            <a:r>
              <a:rPr lang="en-US" dirty="0" smtClean="0">
                <a:solidFill>
                  <a:srgbClr val="008000"/>
                </a:solidFill>
              </a:rPr>
              <a:t>&gt; </a:t>
            </a:r>
            <a:r>
              <a:rPr lang="en-US" dirty="0" err="1" smtClean="0">
                <a:solidFill>
                  <a:srgbClr val="008000"/>
                </a:solidFill>
              </a:rPr>
              <a:t>firefox</a:t>
            </a:r>
            <a:r>
              <a:rPr lang="en-US" dirty="0" smtClean="0">
                <a:solidFill>
                  <a:srgbClr val="008000"/>
                </a:solidFill>
              </a:rPr>
              <a:t>  </a:t>
            </a:r>
            <a:r>
              <a:rPr lang="en-US" dirty="0">
                <a:solidFill>
                  <a:srgbClr val="008000"/>
                </a:solidFill>
              </a:rPr>
              <a:t>JZ5_R1.chr19_fastq/report.html</a:t>
            </a:r>
            <a:endParaRPr lang="en-US" dirty="0">
              <a:solidFill>
                <a:srgbClr val="008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4258"/>
            <a:ext cx="8229600" cy="933813"/>
          </a:xfrm>
        </p:spPr>
        <p:txBody>
          <a:bodyPr>
            <a:normAutofit/>
          </a:bodyPr>
          <a:lstStyle/>
          <a:p>
            <a:r>
              <a:rPr lang="en-US" sz="3600" dirty="0" smtClean="0"/>
              <a:t>FASTQC</a:t>
            </a:r>
            <a:endParaRPr lang="en-US" sz="3600" dirty="0"/>
          </a:p>
        </p:txBody>
      </p:sp>
      <p:pic>
        <p:nvPicPr>
          <p:cNvPr id="4" name="Picture 3" descr="footer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6429432"/>
            <a:ext cx="1981200" cy="419100"/>
          </a:xfrm>
          <a:prstGeom prst="rect">
            <a:avLst/>
          </a:prstGeom>
        </p:spPr>
      </p:pic>
      <p:pic>
        <p:nvPicPr>
          <p:cNvPr id="5" name="Picture 4" descr="Read_3_quality_distribu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0406"/>
            <a:ext cx="9144000" cy="5497043"/>
          </a:xfrm>
          <a:prstGeom prst="rect">
            <a:avLst/>
          </a:prstGeom>
        </p:spPr>
      </p:pic>
    </p:spTree>
    <p:extLst>
      <p:ext uri="{BB962C8B-B14F-4D97-AF65-F5344CB8AC3E}">
        <p14:creationId xmlns:p14="http://schemas.microsoft.com/office/powerpoint/2010/main" val="3658743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descr="splice-tophat.gif"/>
          <p:cNvPicPr>
            <a:picLocks noChangeAspect="1"/>
          </p:cNvPicPr>
          <p:nvPr/>
        </p:nvPicPr>
        <p:blipFill>
          <a:blip r:embed="rId2"/>
          <a:srcRect/>
          <a:stretch>
            <a:fillRect/>
          </a:stretch>
        </p:blipFill>
        <p:spPr bwMode="auto">
          <a:xfrm>
            <a:off x="4098925" y="1131888"/>
            <a:ext cx="4305300" cy="5588000"/>
          </a:xfrm>
          <a:prstGeom prst="rect">
            <a:avLst/>
          </a:prstGeom>
          <a:noFill/>
          <a:ln w="9525">
            <a:noFill/>
            <a:miter lim="800000"/>
            <a:headEnd/>
            <a:tailEnd/>
          </a:ln>
        </p:spPr>
      </p:pic>
      <p:sp>
        <p:nvSpPr>
          <p:cNvPr id="3" name="Title 1"/>
          <p:cNvSpPr txBox="1">
            <a:spLocks/>
          </p:cNvSpPr>
          <p:nvPr/>
        </p:nvSpPr>
        <p:spPr bwMode="auto">
          <a:xfrm>
            <a:off x="685800" y="152400"/>
            <a:ext cx="7772400" cy="979488"/>
          </a:xfrm>
          <a:prstGeom prst="rect">
            <a:avLst/>
          </a:prstGeom>
          <a:noFill/>
          <a:ln w="9525">
            <a:noFill/>
            <a:miter lim="800000"/>
            <a:headEnd/>
            <a:tailEnd/>
          </a:ln>
        </p:spPr>
        <p:txBody>
          <a:bodyPr anchor="ctr">
            <a:prstTxWarp prst="textNoShape">
              <a:avLst/>
            </a:prstTxWarp>
          </a:bodyPr>
          <a:lstStyle/>
          <a:p>
            <a:pPr algn="ctr" eaLnBrk="0" fontAlgn="auto" hangingPunct="0">
              <a:spcBef>
                <a:spcPts val="0"/>
              </a:spcBef>
              <a:spcAft>
                <a:spcPts val="0"/>
              </a:spcAft>
              <a:defRPr/>
            </a:pPr>
            <a:r>
              <a:rPr lang="en-US" sz="4000" dirty="0" err="1">
                <a:latin typeface="+mj-lt"/>
                <a:ea typeface="ＭＳ Ｐゴシック" pitchFamily="-107" charset="-128"/>
                <a:cs typeface="ＭＳ Ｐゴシック" pitchFamily="-107" charset="-128"/>
              </a:rPr>
              <a:t>TopHat</a:t>
            </a:r>
            <a:r>
              <a:rPr lang="en-US" sz="4000" dirty="0">
                <a:latin typeface="+mj-lt"/>
                <a:ea typeface="ＭＳ Ｐゴシック" pitchFamily="-107" charset="-128"/>
                <a:cs typeface="ＭＳ Ｐゴシック" pitchFamily="-107" charset="-128"/>
              </a:rPr>
              <a:t>/Cufflinks</a:t>
            </a:r>
          </a:p>
        </p:txBody>
      </p:sp>
      <p:sp>
        <p:nvSpPr>
          <p:cNvPr id="30724" name="TextBox 3"/>
          <p:cNvSpPr txBox="1">
            <a:spLocks noChangeArrowheads="1"/>
          </p:cNvSpPr>
          <p:nvPr/>
        </p:nvSpPr>
        <p:spPr bwMode="auto">
          <a:xfrm>
            <a:off x="685800" y="2249488"/>
            <a:ext cx="2967038" cy="1570037"/>
          </a:xfrm>
          <a:prstGeom prst="rect">
            <a:avLst/>
          </a:prstGeom>
          <a:noFill/>
          <a:ln w="9525">
            <a:noFill/>
            <a:miter lim="800000"/>
            <a:headEnd/>
            <a:tailEnd/>
          </a:ln>
        </p:spPr>
        <p:txBody>
          <a:bodyPr>
            <a:prstTxWarp prst="textNoShape">
              <a:avLst/>
            </a:prstTxWarp>
            <a:spAutoFit/>
          </a:bodyPr>
          <a:lstStyle/>
          <a:p>
            <a:r>
              <a:rPr lang="en-US" sz="2400">
                <a:latin typeface="Calibri" charset="0"/>
              </a:rPr>
              <a:t>RNA-seq can be used to directly detect alternatively spliced mRNAs. </a:t>
            </a:r>
          </a:p>
        </p:txBody>
      </p:sp>
      <p:sp>
        <p:nvSpPr>
          <p:cNvPr id="30725" name="Text Box 4"/>
          <p:cNvSpPr txBox="1">
            <a:spLocks noChangeArrowheads="1"/>
          </p:cNvSpPr>
          <p:nvPr/>
        </p:nvSpPr>
        <p:spPr bwMode="auto">
          <a:xfrm>
            <a:off x="180975" y="6488113"/>
            <a:ext cx="3917950" cy="231775"/>
          </a:xfrm>
          <a:prstGeom prst="rect">
            <a:avLst/>
          </a:prstGeom>
          <a:noFill/>
          <a:ln w="9525">
            <a:noFill/>
            <a:round/>
            <a:headEnd/>
            <a:tailEnd/>
          </a:ln>
        </p:spPr>
        <p:txBody>
          <a:bodyPr lIns="0" tIns="0" rIns="0" bIns="0">
            <a:prstTxWarp prst="textNoShape">
              <a:avLst/>
            </a:prstTxWarp>
          </a:bodyPr>
          <a:lstStyle/>
          <a:p>
            <a:pPr>
              <a:tabLst>
                <a:tab pos="655638" algn="l"/>
                <a:tab pos="1312863" algn="l"/>
                <a:tab pos="1968500" algn="l"/>
                <a:tab pos="2625725" algn="l"/>
                <a:tab pos="3282950" algn="l"/>
              </a:tabLst>
            </a:pPr>
            <a:r>
              <a:rPr lang="en-GB" sz="1100" b="1">
                <a:solidFill>
                  <a:srgbClr val="000000"/>
                </a:solidFill>
                <a:latin typeface="Calibri" charset="0"/>
                <a:ea typeface="msgothic" charset="0"/>
                <a:cs typeface="msgothic" charset="0"/>
              </a:rPr>
              <a:t>Trapnell C et al. Bioinformatics 2009;25:1105-1111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2700"/>
            <a:ext cx="8229600" cy="4843463"/>
          </a:xfrm>
        </p:spPr>
        <p:txBody>
          <a:bodyPr>
            <a:normAutofit lnSpcReduction="10000"/>
          </a:bodyPr>
          <a:lstStyle/>
          <a:p>
            <a:pPr>
              <a:buNone/>
            </a:pPr>
            <a:r>
              <a:rPr lang="en-US" dirty="0" err="1" smtClean="0"/>
              <a:t>TopHat</a:t>
            </a:r>
            <a:r>
              <a:rPr lang="en-US" dirty="0" smtClean="0"/>
              <a:t> </a:t>
            </a:r>
            <a:r>
              <a:rPr lang="en-US" sz="2800" dirty="0" smtClean="0"/>
              <a:t>aligns FASTQ data files to a Reference Genome. It also makes use of genome annotation (gene names, location of exons on genome). </a:t>
            </a:r>
            <a:endParaRPr lang="en-US" sz="2800" dirty="0" smtClean="0"/>
          </a:p>
          <a:p>
            <a:pPr>
              <a:buNone/>
            </a:pPr>
            <a:r>
              <a:rPr lang="en-US" sz="2800" dirty="0" smtClean="0"/>
              <a:t>You have </a:t>
            </a:r>
            <a:r>
              <a:rPr lang="en-US" sz="2800" dirty="0" smtClean="0"/>
              <a:t>the option to find new splice junctions and align reads outside of known genes/exons</a:t>
            </a:r>
            <a:endParaRPr lang="en-US" dirty="0" smtClean="0"/>
          </a:p>
          <a:p>
            <a:pPr>
              <a:buNone/>
            </a:pPr>
            <a:endParaRPr lang="en-US" sz="2200" dirty="0" smtClean="0">
              <a:solidFill>
                <a:srgbClr val="008000"/>
              </a:solidFill>
            </a:endParaRPr>
          </a:p>
          <a:p>
            <a:pPr>
              <a:buNone/>
            </a:pPr>
            <a:r>
              <a:rPr lang="en-US" sz="2200" dirty="0" smtClean="0">
                <a:solidFill>
                  <a:srgbClr val="008000"/>
                </a:solidFill>
              </a:rPr>
              <a:t>&gt;module load bowtie2</a:t>
            </a:r>
          </a:p>
          <a:p>
            <a:pPr>
              <a:buNone/>
            </a:pPr>
            <a:r>
              <a:rPr lang="en-US" sz="2200" dirty="0" smtClean="0">
                <a:solidFill>
                  <a:srgbClr val="008000"/>
                </a:solidFill>
              </a:rPr>
              <a:t>&gt;module load </a:t>
            </a:r>
            <a:r>
              <a:rPr lang="en-US" sz="2200" dirty="0" err="1" smtClean="0">
                <a:solidFill>
                  <a:srgbClr val="008000"/>
                </a:solidFill>
              </a:rPr>
              <a:t>tophat</a:t>
            </a:r>
            <a:endParaRPr lang="en-US" sz="2200" dirty="0" smtClean="0">
              <a:solidFill>
                <a:srgbClr val="008000"/>
              </a:solidFill>
            </a:endParaRPr>
          </a:p>
          <a:p>
            <a:pPr>
              <a:buNone/>
            </a:pPr>
            <a:r>
              <a:rPr lang="en-US" dirty="0" smtClean="0">
                <a:solidFill>
                  <a:srgbClr val="008000"/>
                </a:solidFill>
              </a:rPr>
              <a:t>&gt; </a:t>
            </a:r>
            <a:r>
              <a:rPr lang="en-US" sz="2800" dirty="0" err="1" smtClean="0">
                <a:solidFill>
                  <a:srgbClr val="008000"/>
                </a:solidFill>
              </a:rPr>
              <a:t>tophat</a:t>
            </a:r>
            <a:r>
              <a:rPr lang="en-US" sz="2800" dirty="0" smtClean="0">
                <a:solidFill>
                  <a:srgbClr val="008000"/>
                </a:solidFill>
              </a:rPr>
              <a:t> –o </a:t>
            </a:r>
            <a:r>
              <a:rPr lang="en-US" sz="2800" dirty="0" smtClean="0">
                <a:solidFill>
                  <a:srgbClr val="008000"/>
                </a:solidFill>
              </a:rPr>
              <a:t>JZ5_output </a:t>
            </a:r>
            <a:r>
              <a:rPr lang="en-US" sz="2800" dirty="0" smtClean="0">
                <a:solidFill>
                  <a:srgbClr val="008000"/>
                </a:solidFill>
              </a:rPr>
              <a:t>--</a:t>
            </a:r>
            <a:r>
              <a:rPr lang="en-US" sz="2800" dirty="0" err="1" smtClean="0">
                <a:solidFill>
                  <a:srgbClr val="008000"/>
                </a:solidFill>
              </a:rPr>
              <a:t>transcriptome</a:t>
            </a:r>
            <a:r>
              <a:rPr lang="en-US" sz="2800" dirty="0" smtClean="0">
                <a:solidFill>
                  <a:srgbClr val="008000"/>
                </a:solidFill>
              </a:rPr>
              <a:t>-index </a:t>
            </a:r>
            <a:r>
              <a:rPr lang="en-US" sz="2400" dirty="0" smtClean="0">
                <a:solidFill>
                  <a:srgbClr val="008000"/>
                </a:solidFill>
              </a:rPr>
              <a:t>$</a:t>
            </a:r>
            <a:r>
              <a:rPr lang="en-US" sz="2400" dirty="0" err="1" smtClean="0">
                <a:solidFill>
                  <a:schemeClr val="accent2">
                    <a:lumMod val="75000"/>
                  </a:schemeClr>
                </a:solidFill>
              </a:rPr>
              <a:t>Ref_Genome</a:t>
            </a:r>
            <a:r>
              <a:rPr lang="en-US" sz="2400" dirty="0" smtClean="0">
                <a:solidFill>
                  <a:srgbClr val="008000"/>
                </a:solidFill>
              </a:rPr>
              <a:t>/genes </a:t>
            </a:r>
            <a:r>
              <a:rPr lang="en-US" sz="2200" dirty="0" smtClean="0">
                <a:solidFill>
                  <a:srgbClr val="008000"/>
                </a:solidFill>
              </a:rPr>
              <a:t>$</a:t>
            </a:r>
            <a:r>
              <a:rPr lang="en-US" sz="2200" dirty="0" err="1" smtClean="0">
                <a:solidFill>
                  <a:schemeClr val="accent2">
                    <a:lumMod val="75000"/>
                  </a:schemeClr>
                </a:solidFill>
              </a:rPr>
              <a:t>Ref_Genome</a:t>
            </a:r>
            <a:r>
              <a:rPr lang="en-US" sz="2200" dirty="0" smtClean="0">
                <a:solidFill>
                  <a:srgbClr val="008000"/>
                </a:solidFill>
              </a:rPr>
              <a:t>/Bowtie2Index/genome</a:t>
            </a:r>
          </a:p>
          <a:p>
            <a:pPr>
              <a:buNone/>
            </a:pPr>
            <a:r>
              <a:rPr lang="en-US" sz="2800" dirty="0">
                <a:solidFill>
                  <a:srgbClr val="008000"/>
                </a:solidFill>
              </a:rPr>
              <a:t>	</a:t>
            </a:r>
            <a:r>
              <a:rPr lang="en-US" sz="2800" dirty="0" smtClean="0">
                <a:solidFill>
                  <a:srgbClr val="008000"/>
                </a:solidFill>
              </a:rPr>
              <a:t>/ifs/data/tutorial/JZ5_R1</a:t>
            </a:r>
            <a:r>
              <a:rPr lang="en-US" sz="2800" i="1" dirty="0" smtClean="0">
                <a:solidFill>
                  <a:srgbClr val="008000"/>
                </a:solidFill>
              </a:rPr>
              <a:t>.chr19.fastq</a:t>
            </a:r>
            <a:endParaRPr lang="en-US" sz="2800" dirty="0">
              <a:solidFill>
                <a:srgbClr val="008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71500" y="609600"/>
            <a:ext cx="7581900" cy="4893647"/>
          </a:xfrm>
          <a:prstGeom prst="rect">
            <a:avLst/>
          </a:prstGeom>
        </p:spPr>
        <p:txBody>
          <a:bodyPr wrap="square">
            <a:spAutoFit/>
          </a:bodyPr>
          <a:lstStyle/>
          <a:p>
            <a:r>
              <a:rPr lang="en-US" sz="2400" dirty="0"/>
              <a:t>There are two workflows you can choose from when looking for differentially expressed and regulated genes using the Cufflinks package. The first workflow is simpler and is a good choice when you aren't looking for novel genes and transcripts. This workflow requires that you not only have a reference genome, but also a reference gene annotation in GFF </a:t>
            </a:r>
            <a:r>
              <a:rPr lang="en-US" sz="2400" dirty="0" smtClean="0"/>
              <a:t>format.</a:t>
            </a:r>
          </a:p>
          <a:p>
            <a:endParaRPr lang="en-US" sz="2400" dirty="0" smtClean="0"/>
          </a:p>
          <a:p>
            <a:r>
              <a:rPr lang="en-US" sz="2400" dirty="0" smtClean="0"/>
              <a:t>The </a:t>
            </a:r>
            <a:r>
              <a:rPr lang="en-US" sz="2400" dirty="0"/>
              <a:t>second workflow, which includes steps to discover new genes and new splice variants of known genes, is more complex and requires more computing power. The second workflow can use and augment a reference gene annotation GFF if one is available.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9900"/>
            <a:ext cx="8229600" cy="5656263"/>
          </a:xfrm>
        </p:spPr>
        <p:txBody>
          <a:bodyPr/>
          <a:lstStyle/>
          <a:p>
            <a:pPr algn="ctr">
              <a:buNone/>
            </a:pPr>
            <a:r>
              <a:rPr lang="en-US" sz="4000" b="1" dirty="0" smtClean="0">
                <a:solidFill>
                  <a:srgbClr val="FF0000"/>
                </a:solidFill>
              </a:rPr>
              <a:t>OPTIONAL</a:t>
            </a:r>
            <a:endParaRPr lang="en-US" sz="4000" b="1" dirty="0" smtClean="0">
              <a:solidFill>
                <a:srgbClr val="FF0000"/>
              </a:solidFill>
            </a:endParaRPr>
          </a:p>
          <a:p>
            <a:pPr>
              <a:buNone/>
            </a:pPr>
            <a:endParaRPr lang="en-US" sz="1600" dirty="0"/>
          </a:p>
          <a:p>
            <a:pPr>
              <a:buNone/>
            </a:pPr>
            <a:r>
              <a:rPr lang="en-US" dirty="0" smtClean="0"/>
              <a:t>Cufflinks </a:t>
            </a:r>
            <a:r>
              <a:rPr lang="en-US" dirty="0" smtClean="0"/>
              <a:t>counts reads per gene, identifies novel transcript isoforms writes a new GTF file. This is the optional, more complex workflow. </a:t>
            </a:r>
          </a:p>
          <a:p>
            <a:endParaRPr lang="en-US" dirty="0" smtClean="0"/>
          </a:p>
          <a:p>
            <a:pPr>
              <a:buNone/>
            </a:pPr>
            <a:r>
              <a:rPr lang="en-US" sz="2800" dirty="0" smtClean="0">
                <a:solidFill>
                  <a:srgbClr val="008000"/>
                </a:solidFill>
              </a:rPr>
              <a:t>&gt; module load cufflinks</a:t>
            </a:r>
            <a:endParaRPr lang="en-US" sz="2800" dirty="0" smtClean="0">
              <a:solidFill>
                <a:srgbClr val="008000"/>
              </a:solidFill>
            </a:endParaRPr>
          </a:p>
          <a:p>
            <a:pPr>
              <a:buNone/>
            </a:pPr>
            <a:r>
              <a:rPr lang="en-US" sz="2800" dirty="0" smtClean="0">
                <a:solidFill>
                  <a:srgbClr val="008000"/>
                </a:solidFill>
              </a:rPr>
              <a:t>&gt;  </a:t>
            </a:r>
            <a:r>
              <a:rPr lang="en-US" sz="2800" dirty="0" smtClean="0">
                <a:solidFill>
                  <a:srgbClr val="008000"/>
                </a:solidFill>
              </a:rPr>
              <a:t>cufflinks –g $REF_ANNOT/</a:t>
            </a:r>
            <a:r>
              <a:rPr lang="en-US" sz="2800" dirty="0" err="1" smtClean="0">
                <a:solidFill>
                  <a:srgbClr val="008000"/>
                </a:solidFill>
              </a:rPr>
              <a:t>genes.gtf</a:t>
            </a:r>
            <a:r>
              <a:rPr lang="en-US" sz="2800" dirty="0" smtClean="0">
                <a:solidFill>
                  <a:srgbClr val="008000"/>
                </a:solidFill>
              </a:rPr>
              <a:t>  </a:t>
            </a:r>
          </a:p>
          <a:p>
            <a:pPr>
              <a:buNone/>
            </a:pPr>
            <a:r>
              <a:rPr lang="en-US" sz="2800" dirty="0" smtClean="0">
                <a:solidFill>
                  <a:srgbClr val="008000"/>
                </a:solidFill>
              </a:rPr>
              <a:t>	S1_out/accepted_hits.bam</a:t>
            </a:r>
            <a:endParaRPr lang="en-US" sz="2800" dirty="0">
              <a:solidFill>
                <a:srgbClr val="008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8800"/>
            <a:ext cx="8229600" cy="5567363"/>
          </a:xfrm>
        </p:spPr>
        <p:txBody>
          <a:bodyPr/>
          <a:lstStyle/>
          <a:p>
            <a:r>
              <a:rPr lang="en-US" dirty="0" err="1" smtClean="0"/>
              <a:t>Cuffdiff</a:t>
            </a:r>
            <a:r>
              <a:rPr lang="en-US" dirty="0" smtClean="0"/>
              <a:t> calculates differential expression between two sets of RNA-</a:t>
            </a:r>
            <a:r>
              <a:rPr lang="en-US" dirty="0" err="1" smtClean="0"/>
              <a:t>seq</a:t>
            </a:r>
            <a:r>
              <a:rPr lang="en-US" dirty="0" smtClean="0"/>
              <a:t> data files (treatment vs. control), using BAM files created by </a:t>
            </a:r>
            <a:r>
              <a:rPr lang="en-US" dirty="0" err="1" smtClean="0"/>
              <a:t>TopHat</a:t>
            </a:r>
            <a:r>
              <a:rPr lang="en-US" dirty="0" smtClean="0"/>
              <a:t>. </a:t>
            </a:r>
          </a:p>
          <a:p>
            <a:endParaRPr lang="en-US" dirty="0" smtClean="0"/>
          </a:p>
          <a:p>
            <a:endParaRPr lang="en-US" dirty="0" smtClean="0"/>
          </a:p>
          <a:p>
            <a:pPr>
              <a:buNone/>
            </a:pPr>
            <a:r>
              <a:rPr lang="en-US" dirty="0" err="1" smtClean="0">
                <a:solidFill>
                  <a:srgbClr val="008000"/>
                </a:solidFill>
              </a:rPr>
              <a:t>cuffdiff</a:t>
            </a:r>
            <a:r>
              <a:rPr lang="en-US" dirty="0" smtClean="0">
                <a:solidFill>
                  <a:srgbClr val="008000"/>
                </a:solidFill>
              </a:rPr>
              <a:t> </a:t>
            </a:r>
            <a:r>
              <a:rPr lang="en-US" dirty="0" smtClean="0"/>
              <a:t> </a:t>
            </a:r>
            <a:r>
              <a:rPr lang="en-US" dirty="0" smtClean="0">
                <a:solidFill>
                  <a:srgbClr val="008000"/>
                </a:solidFill>
              </a:rPr>
              <a:t>$REF_ANNOT/</a:t>
            </a:r>
            <a:r>
              <a:rPr lang="en-US" dirty="0" err="1" smtClean="0">
                <a:solidFill>
                  <a:srgbClr val="008000"/>
                </a:solidFill>
              </a:rPr>
              <a:t>genes.gtf</a:t>
            </a:r>
            <a:r>
              <a:rPr lang="en-US" dirty="0" smtClean="0">
                <a:solidFill>
                  <a:srgbClr val="008000"/>
                </a:solidFill>
              </a:rPr>
              <a:t>  T1_r1_hits.bam,T1_r2_hits.bam C2_r1_hits.bam,C2_r2_hits.bam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RNA-</a:t>
            </a:r>
            <a:r>
              <a:rPr lang="en-US" dirty="0" err="1" smtClean="0"/>
              <a:t>seq</a:t>
            </a:r>
            <a:endParaRPr lang="en-US" dirty="0"/>
          </a:p>
        </p:txBody>
      </p:sp>
      <p:sp>
        <p:nvSpPr>
          <p:cNvPr id="3" name="Content Placeholder 2"/>
          <p:cNvSpPr>
            <a:spLocks noGrp="1"/>
          </p:cNvSpPr>
          <p:nvPr>
            <p:ph idx="1"/>
          </p:nvPr>
        </p:nvSpPr>
        <p:spPr/>
        <p:txBody>
          <a:bodyPr>
            <a:normAutofit lnSpcReduction="10000"/>
          </a:bodyPr>
          <a:lstStyle/>
          <a:p>
            <a:r>
              <a:rPr lang="en-US" dirty="0" smtClean="0"/>
              <a:t>Gene expression can be estimated by measuring RNA in the cell</a:t>
            </a:r>
          </a:p>
          <a:p>
            <a:r>
              <a:rPr lang="en-US" b="1" dirty="0" smtClean="0">
                <a:solidFill>
                  <a:srgbClr val="000090"/>
                </a:solidFill>
              </a:rPr>
              <a:t>Northern Blots:  </a:t>
            </a:r>
            <a:r>
              <a:rPr lang="en-US" dirty="0" smtClean="0"/>
              <a:t>one gene per experiment</a:t>
            </a:r>
          </a:p>
          <a:p>
            <a:r>
              <a:rPr lang="en-US" b="1" dirty="0" smtClean="0">
                <a:solidFill>
                  <a:srgbClr val="000090"/>
                </a:solidFill>
              </a:rPr>
              <a:t>Microarray</a:t>
            </a:r>
            <a:r>
              <a:rPr lang="en-US" dirty="0" smtClean="0"/>
              <a:t>:  pre-built probes for lots of genes</a:t>
            </a:r>
          </a:p>
          <a:p>
            <a:r>
              <a:rPr lang="en-US" b="1" dirty="0" smtClean="0">
                <a:solidFill>
                  <a:srgbClr val="000090"/>
                </a:solidFill>
              </a:rPr>
              <a:t>RNA-</a:t>
            </a:r>
            <a:r>
              <a:rPr lang="en-US" b="1" dirty="0" err="1" smtClean="0">
                <a:solidFill>
                  <a:srgbClr val="000090"/>
                </a:solidFill>
              </a:rPr>
              <a:t>seq</a:t>
            </a:r>
            <a:r>
              <a:rPr lang="en-US" dirty="0" smtClean="0"/>
              <a:t>: sequence and count millions of RNA molecules present in the sample</a:t>
            </a:r>
          </a:p>
          <a:p>
            <a:pPr lvl="1"/>
            <a:r>
              <a:rPr lang="en-US" dirty="0" smtClean="0"/>
              <a:t>RNA-</a:t>
            </a:r>
            <a:r>
              <a:rPr lang="en-US" dirty="0" err="1" smtClean="0"/>
              <a:t>seq</a:t>
            </a:r>
            <a:r>
              <a:rPr lang="en-US" dirty="0" smtClean="0"/>
              <a:t> has larger dynamic range, correlates more closely with </a:t>
            </a:r>
            <a:r>
              <a:rPr lang="en-US" dirty="0" err="1" smtClean="0"/>
              <a:t>qPCR</a:t>
            </a:r>
            <a:r>
              <a:rPr lang="en-US" dirty="0" smtClean="0"/>
              <a:t>, identifies transcript </a:t>
            </a:r>
            <a:r>
              <a:rPr lang="en-US" dirty="0" err="1" smtClean="0"/>
              <a:t>isoforms</a:t>
            </a:r>
            <a:r>
              <a:rPr lang="en-US" dirty="0" smtClean="0"/>
              <a:t>, discovers novel genes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tophat.sge</a:t>
            </a:r>
            <a:r>
              <a:rPr lang="en-US" dirty="0" smtClean="0"/>
              <a:t> script</a:t>
            </a:r>
            <a:endParaRPr lang="en-US" dirty="0"/>
          </a:p>
        </p:txBody>
      </p:sp>
      <p:sp>
        <p:nvSpPr>
          <p:cNvPr id="3" name="Content Placeholder 2"/>
          <p:cNvSpPr>
            <a:spLocks noGrp="1"/>
          </p:cNvSpPr>
          <p:nvPr>
            <p:ph idx="1"/>
          </p:nvPr>
        </p:nvSpPr>
        <p:spPr/>
        <p:txBody>
          <a:bodyPr>
            <a:normAutofit lnSpcReduction="10000"/>
          </a:bodyPr>
          <a:lstStyle/>
          <a:p>
            <a:pPr marL="514350" indent="-514350">
              <a:buNone/>
            </a:pPr>
            <a:r>
              <a:rPr lang="en-US" sz="2000" dirty="0"/>
              <a:t>#!/bin/bash</a:t>
            </a:r>
          </a:p>
          <a:p>
            <a:pPr marL="514350" indent="-514350">
              <a:buNone/>
            </a:pPr>
            <a:r>
              <a:rPr lang="en-US" sz="2000" dirty="0"/>
              <a:t>#$ -S /bin/bash</a:t>
            </a:r>
          </a:p>
          <a:p>
            <a:pPr marL="514350" indent="-514350">
              <a:buNone/>
            </a:pPr>
            <a:r>
              <a:rPr lang="en-US" sz="2000" dirty="0"/>
              <a:t>#$ -</a:t>
            </a:r>
            <a:r>
              <a:rPr lang="en-US" sz="2000" dirty="0" err="1"/>
              <a:t>cwd</a:t>
            </a:r>
            <a:endParaRPr lang="en-US" sz="2000" dirty="0" smtClean="0"/>
          </a:p>
          <a:p>
            <a:pPr marL="514350" indent="-514350">
              <a:buNone/>
            </a:pPr>
            <a:r>
              <a:rPr lang="en-US" sz="2000" b="1" dirty="0" smtClean="0"/>
              <a:t>module load </a:t>
            </a:r>
            <a:r>
              <a:rPr lang="en-US" sz="2000" b="1" dirty="0" err="1" smtClean="0"/>
              <a:t>igenomes</a:t>
            </a:r>
            <a:endParaRPr lang="en-US" sz="2000" b="1" dirty="0" smtClean="0"/>
          </a:p>
          <a:p>
            <a:pPr marL="514350" indent="-514350">
              <a:buNone/>
            </a:pPr>
            <a:r>
              <a:rPr lang="en-US" sz="2000" b="1" dirty="0" smtClean="0"/>
              <a:t>module </a:t>
            </a:r>
            <a:r>
              <a:rPr lang="en-US" sz="2000" b="1" dirty="0"/>
              <a:t>load samtools/0.1.19</a:t>
            </a:r>
          </a:p>
          <a:p>
            <a:pPr marL="514350" indent="-514350">
              <a:buNone/>
            </a:pPr>
            <a:r>
              <a:rPr lang="en-US" sz="2000" b="1" dirty="0"/>
              <a:t>module load</a:t>
            </a:r>
            <a:r>
              <a:rPr lang="en-US" sz="2000" b="1" dirty="0" smtClean="0"/>
              <a:t> bowtie2</a:t>
            </a:r>
          </a:p>
          <a:p>
            <a:pPr marL="514350" indent="-514350">
              <a:buNone/>
            </a:pPr>
            <a:r>
              <a:rPr lang="en-US" sz="2000" b="1" dirty="0" smtClean="0"/>
              <a:t>module load </a:t>
            </a:r>
            <a:r>
              <a:rPr lang="en-US" sz="2000" b="1" dirty="0" err="1" smtClean="0"/>
              <a:t>tophat</a:t>
            </a:r>
            <a:endParaRPr lang="en-US" sz="2000" b="1" dirty="0" smtClean="0"/>
          </a:p>
          <a:p>
            <a:pPr marL="514350" indent="-514350">
              <a:buNone/>
            </a:pPr>
            <a:r>
              <a:rPr lang="en-US" sz="2000" b="1" dirty="0" smtClean="0"/>
              <a:t>module load </a:t>
            </a:r>
            <a:r>
              <a:rPr lang="en-US" sz="2000" b="1" dirty="0" smtClean="0"/>
              <a:t>cufflinks</a:t>
            </a:r>
          </a:p>
          <a:p>
            <a:pPr>
              <a:buNone/>
            </a:pPr>
            <a:r>
              <a:rPr lang="en-US" sz="2000" dirty="0" err="1">
                <a:solidFill>
                  <a:srgbClr val="008000"/>
                </a:solidFill>
              </a:rPr>
              <a:t>tophat</a:t>
            </a:r>
            <a:r>
              <a:rPr lang="en-US" sz="2000" dirty="0">
                <a:solidFill>
                  <a:srgbClr val="008000"/>
                </a:solidFill>
              </a:rPr>
              <a:t> –o </a:t>
            </a:r>
            <a:r>
              <a:rPr lang="en-US" sz="2000" dirty="0" smtClean="0">
                <a:solidFill>
                  <a:srgbClr val="008000"/>
                </a:solidFill>
              </a:rPr>
              <a:t> $1 --</a:t>
            </a:r>
            <a:r>
              <a:rPr lang="en-US" sz="2000" dirty="0" err="1">
                <a:solidFill>
                  <a:srgbClr val="008000"/>
                </a:solidFill>
              </a:rPr>
              <a:t>transcriptome</a:t>
            </a:r>
            <a:r>
              <a:rPr lang="en-US" sz="2000" dirty="0">
                <a:solidFill>
                  <a:srgbClr val="008000"/>
                </a:solidFill>
              </a:rPr>
              <a:t>-index </a:t>
            </a:r>
            <a:r>
              <a:rPr lang="en-US" sz="1800" dirty="0">
                <a:solidFill>
                  <a:srgbClr val="008000"/>
                </a:solidFill>
              </a:rPr>
              <a:t>$</a:t>
            </a:r>
            <a:r>
              <a:rPr lang="en-US" sz="1800" dirty="0" smtClean="0">
                <a:solidFill>
                  <a:srgbClr val="008000"/>
                </a:solidFill>
              </a:rPr>
              <a:t>IGENOMES_ROOT/</a:t>
            </a:r>
            <a:r>
              <a:rPr lang="en-US" sz="1800" dirty="0" err="1" smtClean="0">
                <a:solidFill>
                  <a:srgbClr val="008000"/>
                </a:solidFill>
              </a:rPr>
              <a:t>Homo_sapiens</a:t>
            </a:r>
            <a:r>
              <a:rPr lang="en-US" sz="1800" dirty="0" smtClean="0">
                <a:solidFill>
                  <a:srgbClr val="008000"/>
                </a:solidFill>
              </a:rPr>
              <a:t>/UCSC/hg19/Annotation/</a:t>
            </a:r>
            <a:r>
              <a:rPr lang="en-US" sz="1800" dirty="0" err="1" smtClean="0">
                <a:solidFill>
                  <a:srgbClr val="008000"/>
                </a:solidFill>
              </a:rPr>
              <a:t>Transcriptome</a:t>
            </a:r>
            <a:r>
              <a:rPr lang="en-US" sz="1800" dirty="0" smtClean="0">
                <a:solidFill>
                  <a:srgbClr val="008000"/>
                </a:solidFill>
              </a:rPr>
              <a:t>/genes </a:t>
            </a:r>
            <a:r>
              <a:rPr lang="en-US" sz="2000" dirty="0">
                <a:solidFill>
                  <a:srgbClr val="008000"/>
                </a:solidFill>
              </a:rPr>
              <a:t>$</a:t>
            </a:r>
            <a:r>
              <a:rPr lang="en-US" sz="2000" dirty="0" smtClean="0">
                <a:solidFill>
                  <a:srgbClr val="008000"/>
                </a:solidFill>
              </a:rPr>
              <a:t>IGENOMES_ROOT/</a:t>
            </a:r>
            <a:r>
              <a:rPr lang="en-US" sz="2000" dirty="0" err="1" smtClean="0">
                <a:solidFill>
                  <a:srgbClr val="008000"/>
                </a:solidFill>
              </a:rPr>
              <a:t>Homo_sapiens</a:t>
            </a:r>
            <a:r>
              <a:rPr lang="en-US" sz="2000" dirty="0" smtClean="0">
                <a:solidFill>
                  <a:srgbClr val="008000"/>
                </a:solidFill>
              </a:rPr>
              <a:t>/UCSC/hg19/Sequence/Bowtie2Index/genome</a:t>
            </a:r>
            <a:endParaRPr lang="en-US" sz="2000" dirty="0">
              <a:solidFill>
                <a:srgbClr val="008000"/>
              </a:solidFill>
            </a:endParaRPr>
          </a:p>
          <a:p>
            <a:pPr>
              <a:buNone/>
            </a:pPr>
            <a:r>
              <a:rPr lang="en-US" sz="2000" dirty="0">
                <a:solidFill>
                  <a:srgbClr val="008000"/>
                </a:solidFill>
              </a:rPr>
              <a:t>	</a:t>
            </a:r>
            <a:r>
              <a:rPr lang="en-US" sz="2000" dirty="0" smtClean="0">
                <a:solidFill>
                  <a:srgbClr val="008000"/>
                </a:solidFill>
              </a:rPr>
              <a:t>$2</a:t>
            </a:r>
            <a:endParaRPr lang="en-US" sz="2000" dirty="0">
              <a:solidFill>
                <a:srgbClr val="008000"/>
              </a:solidFill>
            </a:endParaRPr>
          </a:p>
          <a:p>
            <a:pPr marL="514350" indent="-514350">
              <a:buNone/>
            </a:pPr>
            <a:endParaRPr lang="en-US" sz="2000" b="1"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script with </a:t>
            </a:r>
            <a:r>
              <a:rPr lang="en-US" dirty="0" err="1" smtClean="0"/>
              <a:t>qsub</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009900"/>
                </a:solidFill>
              </a:rPr>
              <a:t>&gt; </a:t>
            </a:r>
            <a:r>
              <a:rPr lang="en-US" dirty="0" err="1" smtClean="0">
                <a:solidFill>
                  <a:srgbClr val="009900"/>
                </a:solidFill>
              </a:rPr>
              <a:t>qsub</a:t>
            </a:r>
            <a:r>
              <a:rPr lang="en-US" dirty="0" smtClean="0">
                <a:solidFill>
                  <a:srgbClr val="009900"/>
                </a:solidFill>
              </a:rPr>
              <a:t> </a:t>
            </a:r>
            <a:r>
              <a:rPr lang="en-US" dirty="0" err="1" smtClean="0">
                <a:solidFill>
                  <a:srgbClr val="009900"/>
                </a:solidFill>
              </a:rPr>
              <a:t>tophat.sge</a:t>
            </a:r>
            <a:r>
              <a:rPr lang="en-US" dirty="0" smtClean="0">
                <a:solidFill>
                  <a:srgbClr val="009900"/>
                </a:solidFill>
              </a:rPr>
              <a:t>  </a:t>
            </a:r>
            <a:r>
              <a:rPr lang="en-US" dirty="0" smtClean="0">
                <a:solidFill>
                  <a:srgbClr val="009900"/>
                </a:solidFill>
              </a:rPr>
              <a:t>JZ5 /</a:t>
            </a:r>
            <a:r>
              <a:rPr lang="en-US" dirty="0" smtClean="0">
                <a:solidFill>
                  <a:srgbClr val="008000"/>
                </a:solidFill>
              </a:rPr>
              <a:t>ifs/data/tutorial/JZ5_R1</a:t>
            </a:r>
            <a:r>
              <a:rPr lang="en-US" i="1" dirty="0" smtClean="0">
                <a:solidFill>
                  <a:srgbClr val="008000"/>
                </a:solidFill>
              </a:rPr>
              <a:t>.chr19.fastq</a:t>
            </a:r>
          </a:p>
          <a:p>
            <a:pPr>
              <a:buFont typeface="Wingdings"/>
              <a:buChar char="Ø"/>
            </a:pPr>
            <a:endParaRPr lang="en-US" dirty="0">
              <a:solidFill>
                <a:srgbClr val="008000"/>
              </a:solidFill>
            </a:endParaRPr>
          </a:p>
          <a:p>
            <a:pPr marL="0" indent="0">
              <a:buNone/>
            </a:pPr>
            <a:r>
              <a:rPr lang="en-US" dirty="0" smtClean="0">
                <a:solidFill>
                  <a:srgbClr val="009900"/>
                </a:solidFill>
              </a:rPr>
              <a:t>&gt; </a:t>
            </a:r>
            <a:r>
              <a:rPr lang="en-US" dirty="0" err="1" smtClean="0">
                <a:solidFill>
                  <a:srgbClr val="009900"/>
                </a:solidFill>
              </a:rPr>
              <a:t>qsub</a:t>
            </a:r>
            <a:r>
              <a:rPr lang="en-US" dirty="0" smtClean="0">
                <a:solidFill>
                  <a:srgbClr val="009900"/>
                </a:solidFill>
              </a:rPr>
              <a:t> </a:t>
            </a:r>
            <a:r>
              <a:rPr lang="en-US" dirty="0" err="1" smtClean="0">
                <a:solidFill>
                  <a:srgbClr val="009900"/>
                </a:solidFill>
              </a:rPr>
              <a:t>tophat.sge</a:t>
            </a:r>
            <a:r>
              <a:rPr lang="en-US" dirty="0" smtClean="0">
                <a:solidFill>
                  <a:srgbClr val="009900"/>
                </a:solidFill>
              </a:rPr>
              <a:t> </a:t>
            </a:r>
            <a:r>
              <a:rPr lang="en-US" dirty="0" smtClean="0">
                <a:solidFill>
                  <a:srgbClr val="009900"/>
                </a:solidFill>
              </a:rPr>
              <a:t>JZ7 /</a:t>
            </a:r>
            <a:r>
              <a:rPr lang="en-US" dirty="0" smtClean="0">
                <a:solidFill>
                  <a:srgbClr val="008000"/>
                </a:solidFill>
              </a:rPr>
              <a:t>ifs/data/tutorial/JZ7_R1</a:t>
            </a:r>
            <a:r>
              <a:rPr lang="en-US" i="1" dirty="0" smtClean="0">
                <a:solidFill>
                  <a:srgbClr val="008000"/>
                </a:solidFill>
              </a:rPr>
              <a:t>.chr19.fastq</a:t>
            </a:r>
          </a:p>
          <a:p>
            <a:pPr>
              <a:buFont typeface="Wingdings"/>
              <a:buChar char="Ø"/>
            </a:pPr>
            <a:endParaRPr lang="en-US" dirty="0"/>
          </a:p>
          <a:p>
            <a:pPr marL="0" indent="0">
              <a:buNone/>
            </a:pPr>
            <a:r>
              <a:rPr lang="en-US" dirty="0" smtClean="0">
                <a:solidFill>
                  <a:srgbClr val="009900"/>
                </a:solidFill>
              </a:rPr>
              <a:t>&gt; </a:t>
            </a:r>
            <a:r>
              <a:rPr lang="en-US" dirty="0" err="1" smtClean="0">
                <a:solidFill>
                  <a:srgbClr val="009900"/>
                </a:solidFill>
              </a:rPr>
              <a:t>qstat</a:t>
            </a:r>
            <a:endParaRPr lang="en-US" dirty="0" smtClean="0">
              <a:solidFill>
                <a:srgbClr val="009900"/>
              </a:solidFill>
            </a:endParaRP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a:t>
            </a:r>
            <a:r>
              <a:rPr lang="en-US" dirty="0" err="1" smtClean="0"/>
              <a:t>login</a:t>
            </a:r>
            <a:r>
              <a:rPr lang="en-US" dirty="0" smtClean="0"/>
              <a:t> for </a:t>
            </a:r>
            <a:r>
              <a:rPr lang="en-US" dirty="0" err="1" smtClean="0"/>
              <a:t>Cuffdiff</a:t>
            </a:r>
            <a:endParaRPr lang="en-US" dirty="0"/>
          </a:p>
        </p:txBody>
      </p:sp>
      <p:sp>
        <p:nvSpPr>
          <p:cNvPr id="3" name="Content Placeholder 2"/>
          <p:cNvSpPr>
            <a:spLocks noGrp="1"/>
          </p:cNvSpPr>
          <p:nvPr>
            <p:ph idx="1"/>
          </p:nvPr>
        </p:nvSpPr>
        <p:spPr/>
        <p:txBody>
          <a:bodyPr>
            <a:normAutofit/>
          </a:bodyPr>
          <a:lstStyle/>
          <a:p>
            <a:pPr lvl="0">
              <a:buNone/>
            </a:pPr>
            <a:r>
              <a:rPr lang="en-US" dirty="0" err="1"/>
              <a:t>c</a:t>
            </a:r>
            <a:r>
              <a:rPr lang="en-US" dirty="0" err="1" smtClean="0"/>
              <a:t>uffdiff</a:t>
            </a:r>
            <a:r>
              <a:rPr lang="en-US" dirty="0" smtClean="0"/>
              <a:t>  $</a:t>
            </a:r>
            <a:r>
              <a:rPr lang="en-US" dirty="0" err="1" smtClean="0"/>
              <a:t>Ref_Annotation</a:t>
            </a:r>
            <a:r>
              <a:rPr lang="en-US" dirty="0" smtClean="0"/>
              <a:t>  </a:t>
            </a:r>
            <a:r>
              <a:rPr lang="en-US" sz="2800" dirty="0" smtClean="0"/>
              <a:t>data1.bam  data2.bam</a:t>
            </a:r>
            <a:endParaRPr lang="en-US" dirty="0" smtClean="0"/>
          </a:p>
          <a:p>
            <a:pPr lvl="0">
              <a:buNone/>
            </a:pPr>
            <a:endParaRPr lang="en-US" dirty="0"/>
          </a:p>
          <a:p>
            <a:pPr lvl="0">
              <a:buNone/>
            </a:pPr>
            <a:r>
              <a:rPr lang="en-US" sz="2800" dirty="0" smtClean="0">
                <a:solidFill>
                  <a:srgbClr val="009900"/>
                </a:solidFill>
              </a:rPr>
              <a:t>&gt; </a:t>
            </a:r>
            <a:r>
              <a:rPr lang="en-US" sz="2800" dirty="0" err="1">
                <a:solidFill>
                  <a:srgbClr val="009900"/>
                </a:solidFill>
              </a:rPr>
              <a:t>q</a:t>
            </a:r>
            <a:r>
              <a:rPr lang="en-US" sz="2800" dirty="0" err="1" smtClean="0">
                <a:solidFill>
                  <a:srgbClr val="009900"/>
                </a:solidFill>
              </a:rPr>
              <a:t>login</a:t>
            </a:r>
            <a:endParaRPr lang="en-US" sz="2800" dirty="0" smtClean="0">
              <a:solidFill>
                <a:srgbClr val="009900"/>
              </a:solidFill>
            </a:endParaRPr>
          </a:p>
          <a:p>
            <a:pPr lvl="0">
              <a:buNone/>
            </a:pPr>
            <a:r>
              <a:rPr lang="en-US" sz="2800" dirty="0" smtClean="0">
                <a:solidFill>
                  <a:srgbClr val="009900"/>
                </a:solidFill>
              </a:rPr>
              <a:t>&gt;</a:t>
            </a:r>
            <a:r>
              <a:rPr lang="en-US" sz="2800" dirty="0" smtClean="0"/>
              <a:t> </a:t>
            </a:r>
            <a:r>
              <a:rPr lang="en-US" sz="2800" dirty="0" err="1" smtClean="0">
                <a:solidFill>
                  <a:srgbClr val="008000"/>
                </a:solidFill>
              </a:rPr>
              <a:t>cuffdiff</a:t>
            </a:r>
            <a:r>
              <a:rPr lang="en-US" sz="2800" dirty="0" smtClean="0">
                <a:solidFill>
                  <a:srgbClr val="008000"/>
                </a:solidFill>
              </a:rPr>
              <a:t> –o Diff $IGENOMES_ROOT/</a:t>
            </a:r>
            <a:r>
              <a:rPr lang="en-US" sz="2800" dirty="0" err="1" smtClean="0">
                <a:solidFill>
                  <a:srgbClr val="008000"/>
                </a:solidFill>
              </a:rPr>
              <a:t>Homo_sapiens</a:t>
            </a:r>
            <a:r>
              <a:rPr lang="en-US" sz="2800" dirty="0" smtClean="0">
                <a:solidFill>
                  <a:srgbClr val="008000"/>
                </a:solidFill>
              </a:rPr>
              <a:t>/UCSC/hg19/Annotation/Genes/</a:t>
            </a:r>
            <a:r>
              <a:rPr lang="en-US" sz="2800" dirty="0" err="1" smtClean="0">
                <a:solidFill>
                  <a:srgbClr val="008000"/>
                </a:solidFill>
              </a:rPr>
              <a:t>genes.gtf</a:t>
            </a:r>
            <a:r>
              <a:rPr lang="en-US" sz="2800" dirty="0" smtClean="0">
                <a:solidFill>
                  <a:srgbClr val="008000"/>
                </a:solidFill>
              </a:rPr>
              <a:t>  JZ5/</a:t>
            </a:r>
            <a:r>
              <a:rPr lang="en-US" sz="2800" dirty="0" err="1" smtClean="0">
                <a:solidFill>
                  <a:srgbClr val="008000"/>
                </a:solidFill>
              </a:rPr>
              <a:t>accepted_hits.bam</a:t>
            </a:r>
            <a:r>
              <a:rPr lang="en-US" sz="2800" dirty="0" smtClean="0">
                <a:solidFill>
                  <a:srgbClr val="008000"/>
                </a:solidFill>
              </a:rPr>
              <a:t> JZ7/</a:t>
            </a:r>
            <a:r>
              <a:rPr lang="en-US" sz="2800" dirty="0" err="1" smtClean="0">
                <a:solidFill>
                  <a:srgbClr val="008000"/>
                </a:solidFill>
              </a:rPr>
              <a:t>accepted_hits.bam</a:t>
            </a:r>
            <a:endParaRPr lang="en-US" sz="2800" dirty="0"/>
          </a:p>
        </p:txBody>
      </p:sp>
    </p:spTree>
    <p:extLst>
      <p:ext uri="{BB962C8B-B14F-4D97-AF65-F5344CB8AC3E}">
        <p14:creationId xmlns:p14="http://schemas.microsoft.com/office/powerpoint/2010/main" val="1545097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Cuffdiff</a:t>
            </a:r>
            <a:r>
              <a:rPr lang="en-US" dirty="0" smtClean="0"/>
              <a:t> Result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1600" dirty="0" smtClean="0"/>
              <a:t>gene    </a:t>
            </a:r>
            <a:r>
              <a:rPr lang="en-US" sz="1600" dirty="0"/>
              <a:t>locus   sample_1        sample_2        status  value_1 value_2 log2(</a:t>
            </a:r>
            <a:r>
              <a:rPr lang="en-US" sz="1600" dirty="0" err="1"/>
              <a:t>fold_change</a:t>
            </a:r>
            <a:r>
              <a:rPr lang="en-US" sz="1600" dirty="0"/>
              <a:t>)       </a:t>
            </a:r>
            <a:r>
              <a:rPr lang="en-US" sz="1600" dirty="0" err="1"/>
              <a:t>test_stat</a:t>
            </a:r>
            <a:r>
              <a:rPr lang="en-US" sz="1600" dirty="0"/>
              <a:t>       </a:t>
            </a:r>
            <a:r>
              <a:rPr lang="en-US" sz="1600" dirty="0" err="1"/>
              <a:t>p_value</a:t>
            </a:r>
            <a:r>
              <a:rPr lang="en-US" sz="1600" dirty="0"/>
              <a:t> </a:t>
            </a:r>
            <a:r>
              <a:rPr lang="en-US" sz="1600" dirty="0" smtClean="0"/>
              <a:t>	</a:t>
            </a:r>
            <a:r>
              <a:rPr lang="en-US" sz="1600" dirty="0" err="1" smtClean="0"/>
              <a:t>q_value</a:t>
            </a:r>
            <a:r>
              <a:rPr lang="en-US" sz="1600" dirty="0" smtClean="0"/>
              <a:t> 	significant</a:t>
            </a:r>
            <a:endParaRPr lang="en-US" sz="1600" dirty="0"/>
          </a:p>
          <a:p>
            <a:pPr marL="0" indent="0">
              <a:buNone/>
            </a:pPr>
            <a:r>
              <a:rPr lang="en-US" sz="1600" dirty="0" smtClean="0"/>
              <a:t>ATP1A3  	chr19:42470733-42498428 </a:t>
            </a:r>
            <a:r>
              <a:rPr lang="en-US" sz="1600" dirty="0"/>
              <a:t>q1      q2      OK      1.21246 29.7143 4.61515 -3.12585        0.00177293      0.0496814       yes</a:t>
            </a:r>
          </a:p>
          <a:p>
            <a:pPr marL="0" indent="0">
              <a:buNone/>
            </a:pPr>
            <a:r>
              <a:rPr lang="en-US" sz="1600" dirty="0"/>
              <a:t>C19orf38 </a:t>
            </a:r>
            <a:r>
              <a:rPr lang="en-US" sz="1600" dirty="0" smtClean="0"/>
              <a:t>	chr19:10959105-10980360 </a:t>
            </a:r>
            <a:r>
              <a:rPr lang="en-US" sz="1600" dirty="0"/>
              <a:t>q1      q2      OK      7.21903 147.921 4.35687 -3.37125        0.00074829      0.0255025       yes</a:t>
            </a:r>
          </a:p>
          <a:p>
            <a:pPr marL="0" indent="0">
              <a:buNone/>
            </a:pPr>
            <a:r>
              <a:rPr lang="en-US" sz="1600" dirty="0" smtClean="0"/>
              <a:t>CD37    		chr19:49838676-49865714 </a:t>
            </a:r>
            <a:r>
              <a:rPr lang="en-US" sz="1600" dirty="0"/>
              <a:t>q1      q2      OK      50.3636 4202.94 6.38288 -3.18846        0.00143032      0.0429436       yes</a:t>
            </a:r>
          </a:p>
          <a:p>
            <a:pPr marL="0" indent="0">
              <a:buNone/>
            </a:pPr>
            <a:r>
              <a:rPr lang="en-US" sz="1600" dirty="0"/>
              <a:t>CD70    </a:t>
            </a:r>
            <a:r>
              <a:rPr lang="en-US" sz="1600" dirty="0" smtClean="0"/>
              <a:t>		chr19:6585849-6591163   </a:t>
            </a:r>
            <a:r>
              <a:rPr lang="en-US" sz="1600" dirty="0"/>
              <a:t>q1      q2      OK      0.429097        41.8858 6.60901 -3.32984        0.000868954     0.0281591       yes</a:t>
            </a:r>
          </a:p>
          <a:p>
            <a:pPr marL="0" indent="0">
              <a:buNone/>
            </a:pPr>
            <a:r>
              <a:rPr lang="en-US" sz="1600" dirty="0"/>
              <a:t>CD79A   </a:t>
            </a:r>
            <a:r>
              <a:rPr lang="en-US" sz="1600" dirty="0" smtClean="0"/>
              <a:t>	chr19:42381189-42385439 </a:t>
            </a:r>
            <a:r>
              <a:rPr lang="en-US" sz="1600" dirty="0"/>
              <a:t>q1      q2      OK      3.56079 7065.35 10.9543 -8.85453        0       0       yes</a:t>
            </a:r>
          </a:p>
          <a:p>
            <a:pPr marL="0" indent="0">
              <a:buNone/>
            </a:pPr>
            <a:r>
              <a:rPr lang="en-US" sz="1600" dirty="0"/>
              <a:t>CLEC17A </a:t>
            </a:r>
            <a:r>
              <a:rPr lang="en-US" sz="1600" dirty="0" smtClean="0"/>
              <a:t>	chr19:14693895-14721956 </a:t>
            </a:r>
            <a:r>
              <a:rPr lang="en-US" sz="1600" dirty="0"/>
              <a:t>q1      q2      OK      0.329253        123.814 8.55476 -4.4262 9.59083e-06     0.000930311     yes</a:t>
            </a:r>
          </a:p>
          <a:p>
            <a:pPr marL="0" indent="0">
              <a:buNone/>
            </a:pPr>
            <a:r>
              <a:rPr lang="en-US" sz="1600" dirty="0"/>
              <a:t>CNTD2   </a:t>
            </a:r>
            <a:r>
              <a:rPr lang="en-US" sz="1600" dirty="0" smtClean="0"/>
              <a:t>	chr19:40728114-40732597 </a:t>
            </a:r>
            <a:r>
              <a:rPr lang="en-US" sz="1600" dirty="0"/>
              <a:t>q1      q2      OK      94.8723 4.50887 -4.39515        3.38374 0.000715053     0.0250467       yes</a:t>
            </a:r>
          </a:p>
          <a:p>
            <a:pPr marL="0" indent="0">
              <a:buNone/>
            </a:pPr>
            <a:r>
              <a:rPr lang="en-US" sz="1600" dirty="0"/>
              <a:t>CRLF1   </a:t>
            </a:r>
            <a:r>
              <a:rPr lang="en-US" sz="1600" dirty="0" smtClean="0"/>
              <a:t>		chr19:18704034-18717660 </a:t>
            </a:r>
            <a:r>
              <a:rPr lang="en-US" sz="1600" dirty="0"/>
              <a:t>q1      q2      OK      451.785 31.8185 -3.8277 3.15241 0.00161928      0.046407        yes</a:t>
            </a:r>
          </a:p>
          <a:p>
            <a:pPr marL="0" indent="0">
              <a:buNone/>
            </a:pPr>
            <a:r>
              <a:rPr lang="en-US" sz="1600" dirty="0"/>
              <a:t>EBI3    </a:t>
            </a:r>
            <a:r>
              <a:rPr lang="en-US" sz="1600" dirty="0" smtClean="0"/>
              <a:t>		chr19:4229539-4237524   </a:t>
            </a:r>
            <a:r>
              <a:rPr lang="en-US" sz="1600" dirty="0"/>
              <a:t>q1      q2      OK      10.7606 252.04  4.54982 -3.46471        0.000530804     0.0196866       yes</a:t>
            </a:r>
          </a:p>
          <a:p>
            <a:pPr marL="0" indent="0">
              <a:buNone/>
            </a:pPr>
            <a:r>
              <a:rPr lang="en-US" sz="1600" dirty="0"/>
              <a:t>FAM129C </a:t>
            </a:r>
            <a:r>
              <a:rPr lang="en-US" sz="1600" dirty="0" smtClean="0"/>
              <a:t>	chr19:17634109-17664648 </a:t>
            </a:r>
            <a:r>
              <a:rPr lang="en-US" sz="1600" dirty="0"/>
              <a:t>q1      q2      OK      0.528184        243.529 8.84884 -5.58585        2.32556e-08     5.86507e-06     yes</a:t>
            </a:r>
          </a:p>
          <a:p>
            <a:pPr marL="0" indent="0">
              <a:buNone/>
            </a:pPr>
            <a:r>
              <a:rPr lang="en-US" sz="1600" dirty="0"/>
              <a:t>FCER2   </a:t>
            </a:r>
            <a:r>
              <a:rPr lang="en-US" sz="1600" dirty="0" smtClean="0"/>
              <a:t>		chr19:7753642-7767032   </a:t>
            </a:r>
            <a:r>
              <a:rPr lang="en-US" sz="1600" dirty="0"/>
              <a:t>q1      q2      OK      0.430612        664.696 10.5921 -4.53907        5.65033e-06     0.000647734     yes</a:t>
            </a:r>
          </a:p>
          <a:p>
            <a:pPr marL="0" indent="0">
              <a:buNone/>
            </a:pPr>
            <a:r>
              <a:rPr lang="en-US" sz="1600" dirty="0"/>
              <a:t>FCGBP   </a:t>
            </a:r>
            <a:r>
              <a:rPr lang="en-US" sz="1600" dirty="0" smtClean="0"/>
              <a:t>	chr19:40353962-40440533 </a:t>
            </a:r>
            <a:r>
              <a:rPr lang="en-US" sz="1600" dirty="0"/>
              <a:t>q1      q2      OK      714.292 53.2831 -3.74476        3.92369 8.72025e-05     0.00478097      yes</a:t>
            </a:r>
          </a:p>
          <a:p>
            <a:pPr marL="0" indent="0">
              <a:buNone/>
            </a:pPr>
            <a:r>
              <a:rPr lang="en-US" sz="1600" dirty="0"/>
              <a:t>FLJ22184        </a:t>
            </a:r>
            <a:r>
              <a:rPr lang="en-US" sz="1600" dirty="0" smtClean="0"/>
              <a:t>	chr19:7933604-7939326   </a:t>
            </a:r>
            <a:r>
              <a:rPr lang="en-US" sz="1600" dirty="0"/>
              <a:t>q1      q2      OK      91.0657 4.4967  -4.33997        3.32922 0.000870901     0.0281591       yes</a:t>
            </a:r>
          </a:p>
          <a:p>
            <a:pPr marL="0" indent="0">
              <a:buNone/>
            </a:pPr>
            <a:r>
              <a:rPr lang="en-US" sz="1600" dirty="0"/>
              <a:t>FPR3    </a:t>
            </a:r>
            <a:r>
              <a:rPr lang="en-US" sz="1600" dirty="0" smtClean="0"/>
              <a:t>		chr19:52298410-52329334 </a:t>
            </a:r>
            <a:r>
              <a:rPr lang="en-US" sz="1600" dirty="0"/>
              <a:t>q1      q2      OK      19.9929 557.07  4.8003  -4.01145        6.03479e-05     0.00362845      yes</a:t>
            </a:r>
          </a:p>
          <a:p>
            <a:pPr marL="0" indent="0">
              <a:buNone/>
            </a:pPr>
            <a:r>
              <a:rPr lang="en-US" sz="1600" dirty="0"/>
              <a:t>GZMM    </a:t>
            </a:r>
            <a:r>
              <a:rPr lang="en-US" sz="1600" dirty="0" smtClean="0"/>
              <a:t>	chr19:544026-549919     </a:t>
            </a:r>
            <a:r>
              <a:rPr lang="en-US" sz="1600" dirty="0"/>
              <a:t>q1      q2      OK      7.3703  547.332 6.21455 -5.08715        3.63493e-07     6.54807e-05     yes</a:t>
            </a:r>
          </a:p>
          <a:p>
            <a:pPr marL="0" indent="0">
              <a:buNone/>
            </a:pPr>
            <a:r>
              <a:rPr lang="en-US" sz="1600" dirty="0"/>
              <a:t>HPN     </a:t>
            </a:r>
            <a:r>
              <a:rPr lang="en-US" sz="1600" dirty="0" smtClean="0"/>
              <a:t>		chr19:35531409-35597208 </a:t>
            </a:r>
            <a:r>
              <a:rPr lang="en-US" sz="1600" dirty="0"/>
              <a:t>q1      q2      OK      1851.49 111.135 -4.0583 3.1732  0.00150768      0.0442135       yes</a:t>
            </a:r>
          </a:p>
          <a:p>
            <a:pPr marL="0" indent="0">
              <a:buNone/>
            </a:pPr>
            <a:r>
              <a:rPr lang="en-US" sz="1600" dirty="0"/>
              <a:t>ICAM3   </a:t>
            </a:r>
            <a:r>
              <a:rPr lang="en-US" sz="1600" dirty="0" smtClean="0"/>
              <a:t>	chr19:10444451-10450345 </a:t>
            </a:r>
            <a:r>
              <a:rPr lang="en-US" sz="1600" dirty="0"/>
              <a:t>q1      q2      OK      93.4318 1447.49 3.95349 -3.57653        0.000348183     0.01514 yes</a:t>
            </a:r>
          </a:p>
          <a:p>
            <a:pPr marL="0" indent="0">
              <a:buNone/>
            </a:pPr>
            <a:r>
              <a:rPr lang="en-US" sz="1600" dirty="0"/>
              <a:t>IGFLR1  </a:t>
            </a:r>
            <a:r>
              <a:rPr lang="en-US" sz="1600" dirty="0" smtClean="0"/>
              <a:t>	chr19:36230150-36233351 </a:t>
            </a:r>
            <a:r>
              <a:rPr lang="en-US" sz="1600" dirty="0"/>
              <a:t>q1      q2      OK      46.3094 692.82  3.9031  -3.18998        0.0014228       0.0429436       yes</a:t>
            </a:r>
          </a:p>
          <a:p>
            <a:pPr marL="0" indent="0">
              <a:buNone/>
            </a:pPr>
            <a:r>
              <a:rPr lang="en-US" sz="1600" dirty="0"/>
              <a:t>JAK3    </a:t>
            </a:r>
            <a:r>
              <a:rPr lang="en-US" sz="1600" dirty="0" smtClean="0"/>
              <a:t>		chr19:17935592-17958841 </a:t>
            </a:r>
            <a:r>
              <a:rPr lang="en-US" sz="1600" dirty="0"/>
              <a:t>q1      q2      OK      41.7086 560.413 3.74807 -3.49018        0.000482698     0.0190213       yes</a:t>
            </a:r>
          </a:p>
          <a:p>
            <a:pPr marL="0" indent="0">
              <a:buNone/>
            </a:pPr>
            <a:r>
              <a:rPr lang="en-US" sz="1600" dirty="0"/>
              <a:t>JSRP1   </a:t>
            </a:r>
            <a:r>
              <a:rPr lang="en-US" sz="1600" dirty="0" smtClean="0"/>
              <a:t>		chr19:2252249-2256422   </a:t>
            </a:r>
            <a:r>
              <a:rPr lang="en-US" sz="1600" dirty="0"/>
              <a:t>q1      q2      OK      2.26314 308.507 7.09083 -5.73067        1.00034e-08     3.15357e-06     yes</a:t>
            </a:r>
          </a:p>
          <a:p>
            <a:pPr marL="0" indent="0">
              <a:buNone/>
            </a:pPr>
            <a:endParaRPr lang="en-US" dirty="0"/>
          </a:p>
        </p:txBody>
      </p:sp>
    </p:spTree>
    <p:extLst>
      <p:ext uri="{BB962C8B-B14F-4D97-AF65-F5344CB8AC3E}">
        <p14:creationId xmlns:p14="http://schemas.microsoft.com/office/powerpoint/2010/main" val="3840773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Genomics Viewer</a:t>
            </a:r>
            <a:endParaRPr lang="en-US" dirty="0"/>
          </a:p>
        </p:txBody>
      </p:sp>
      <p:sp>
        <p:nvSpPr>
          <p:cNvPr id="3" name="Content Placeholder 2"/>
          <p:cNvSpPr>
            <a:spLocks noGrp="1"/>
          </p:cNvSpPr>
          <p:nvPr>
            <p:ph idx="1"/>
          </p:nvPr>
        </p:nvSpPr>
        <p:spPr>
          <a:xfrm>
            <a:off x="457200" y="1238250"/>
            <a:ext cx="8229600" cy="2371725"/>
          </a:xfrm>
        </p:spPr>
        <p:txBody>
          <a:bodyPr>
            <a:normAutofit/>
          </a:bodyPr>
          <a:lstStyle/>
          <a:p>
            <a:r>
              <a:rPr lang="en-US" sz="2400" dirty="0" smtClean="0"/>
              <a:t>IGV is a nice way to view the actual reads in your BAM files aligned to the reference genome (with gene annotation)</a:t>
            </a:r>
          </a:p>
          <a:p>
            <a:r>
              <a:rPr lang="en-US" sz="2400" dirty="0" smtClean="0"/>
              <a:t>Download Java app from Broad website</a:t>
            </a:r>
          </a:p>
          <a:p>
            <a:r>
              <a:rPr lang="en-US" sz="2400" dirty="0" smtClean="0"/>
              <a:t>Choose Mouse genome</a:t>
            </a:r>
          </a:p>
          <a:p>
            <a:r>
              <a:rPr lang="en-US" sz="2400" dirty="0" smtClean="0"/>
              <a:t>Load BAM files.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0" y="3429000"/>
            <a:ext cx="6829425" cy="3429000"/>
          </a:xfrm>
          <a:prstGeom prst="rect">
            <a:avLst/>
          </a:prstGeom>
        </p:spPr>
      </p:pic>
    </p:spTree>
    <p:extLst>
      <p:ext uri="{BB962C8B-B14F-4D97-AF65-F5344CB8AC3E}">
        <p14:creationId xmlns:p14="http://schemas.microsoft.com/office/powerpoint/2010/main" val="25272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index for IGV</a:t>
            </a:r>
            <a:endParaRPr lang="en-US" dirty="0"/>
          </a:p>
        </p:txBody>
      </p:sp>
      <p:sp>
        <p:nvSpPr>
          <p:cNvPr id="3" name="Content Placeholder 2"/>
          <p:cNvSpPr>
            <a:spLocks noGrp="1"/>
          </p:cNvSpPr>
          <p:nvPr>
            <p:ph idx="1"/>
          </p:nvPr>
        </p:nvSpPr>
        <p:spPr/>
        <p:txBody>
          <a:bodyPr/>
          <a:lstStyle/>
          <a:p>
            <a:r>
              <a:rPr lang="en-US" dirty="0" smtClean="0"/>
              <a:t>IGV requires a </a:t>
            </a:r>
            <a:r>
              <a:rPr lang="en-US" b="1" dirty="0" smtClean="0">
                <a:solidFill>
                  <a:srgbClr val="FF0000"/>
                </a:solidFill>
              </a:rPr>
              <a:t>.</a:t>
            </a:r>
            <a:r>
              <a:rPr lang="en-US" b="1" dirty="0" err="1" smtClean="0">
                <a:solidFill>
                  <a:srgbClr val="FF0000"/>
                </a:solidFill>
              </a:rPr>
              <a:t>bai</a:t>
            </a:r>
            <a:r>
              <a:rPr lang="en-US" b="1" dirty="0" smtClean="0">
                <a:solidFill>
                  <a:srgbClr val="FF0000"/>
                </a:solidFill>
              </a:rPr>
              <a:t>  </a:t>
            </a:r>
            <a:r>
              <a:rPr lang="en-US" dirty="0" smtClean="0"/>
              <a:t>index file for each BAM file to rapidly find and display read data at a specific position on the genome</a:t>
            </a:r>
          </a:p>
          <a:p>
            <a:r>
              <a:rPr lang="en-US" dirty="0" smtClean="0"/>
              <a:t>Use </a:t>
            </a:r>
            <a:r>
              <a:rPr lang="en-US" b="1" dirty="0" err="1" smtClean="0">
                <a:solidFill>
                  <a:srgbClr val="FF0000"/>
                </a:solidFill>
              </a:rPr>
              <a:t>samtools</a:t>
            </a:r>
            <a:r>
              <a:rPr lang="en-US" dirty="0" smtClean="0">
                <a:solidFill>
                  <a:srgbClr val="FF0000"/>
                </a:solidFill>
              </a:rPr>
              <a:t> </a:t>
            </a:r>
            <a:r>
              <a:rPr lang="en-US" dirty="0" smtClean="0"/>
              <a:t>to make the index</a:t>
            </a:r>
          </a:p>
          <a:p>
            <a:endParaRPr lang="en-US" dirty="0" smtClean="0"/>
          </a:p>
          <a:p>
            <a:pPr marL="0" indent="0">
              <a:buNone/>
            </a:pPr>
            <a:r>
              <a:rPr lang="en-US" dirty="0" smtClean="0">
                <a:solidFill>
                  <a:srgbClr val="009900"/>
                </a:solidFill>
              </a:rPr>
              <a:t>&gt; module load </a:t>
            </a:r>
            <a:r>
              <a:rPr lang="en-US" dirty="0" err="1" smtClean="0">
                <a:solidFill>
                  <a:srgbClr val="009900"/>
                </a:solidFill>
              </a:rPr>
              <a:t>samtools</a:t>
            </a:r>
            <a:endParaRPr lang="en-US" dirty="0" smtClean="0">
              <a:solidFill>
                <a:srgbClr val="009900"/>
              </a:solidFill>
            </a:endParaRPr>
          </a:p>
          <a:p>
            <a:pPr marL="0" indent="0">
              <a:buNone/>
            </a:pPr>
            <a:r>
              <a:rPr lang="en-US" dirty="0" smtClean="0">
                <a:solidFill>
                  <a:srgbClr val="009900"/>
                </a:solidFill>
              </a:rPr>
              <a:t>&gt; </a:t>
            </a:r>
            <a:r>
              <a:rPr lang="en-US" dirty="0" err="1" smtClean="0">
                <a:solidFill>
                  <a:srgbClr val="009900"/>
                </a:solidFill>
              </a:rPr>
              <a:t>samtools</a:t>
            </a:r>
            <a:r>
              <a:rPr lang="en-US" dirty="0" smtClean="0">
                <a:solidFill>
                  <a:srgbClr val="009900"/>
                </a:solidFill>
              </a:rPr>
              <a:t> index </a:t>
            </a:r>
            <a:r>
              <a:rPr lang="en-US" dirty="0" err="1" smtClean="0">
                <a:solidFill>
                  <a:srgbClr val="009900"/>
                </a:solidFill>
              </a:rPr>
              <a:t>Tophat</a:t>
            </a:r>
            <a:r>
              <a:rPr lang="en-US" dirty="0" smtClean="0">
                <a:solidFill>
                  <a:srgbClr val="009900"/>
                </a:solidFill>
              </a:rPr>
              <a:t>/JZ5/</a:t>
            </a:r>
            <a:r>
              <a:rPr lang="en-US" dirty="0" err="1" smtClean="0">
                <a:solidFill>
                  <a:srgbClr val="009900"/>
                </a:solidFill>
              </a:rPr>
              <a:t>accepted_hits.bam</a:t>
            </a:r>
            <a:r>
              <a:rPr lang="en-US" dirty="0" smtClean="0">
                <a:solidFill>
                  <a:srgbClr val="009900"/>
                </a:solidFill>
              </a:rPr>
              <a:t> </a:t>
            </a:r>
            <a:r>
              <a:rPr lang="en-US" dirty="0" err="1" smtClean="0">
                <a:solidFill>
                  <a:srgbClr val="009900"/>
                </a:solidFill>
              </a:rPr>
              <a:t>Tophat</a:t>
            </a:r>
            <a:r>
              <a:rPr lang="en-US" dirty="0" smtClean="0">
                <a:solidFill>
                  <a:srgbClr val="009900"/>
                </a:solidFill>
              </a:rPr>
              <a:t>/JZ5/</a:t>
            </a:r>
            <a:r>
              <a:rPr lang="en-US" dirty="0" err="1" smtClean="0">
                <a:solidFill>
                  <a:srgbClr val="009900"/>
                </a:solidFill>
              </a:rPr>
              <a:t>accepted_hits.bai</a:t>
            </a:r>
            <a:endParaRPr lang="en-US" dirty="0" smtClean="0">
              <a:solidFill>
                <a:srgbClr val="009900"/>
              </a:solidFill>
            </a:endParaRPr>
          </a:p>
          <a:p>
            <a:endParaRPr lang="en-US" dirty="0"/>
          </a:p>
        </p:txBody>
      </p:sp>
    </p:spTree>
    <p:extLst>
      <p:ext uri="{BB962C8B-B14F-4D97-AF65-F5344CB8AC3E}">
        <p14:creationId xmlns:p14="http://schemas.microsoft.com/office/powerpoint/2010/main" val="357449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download of BAM and .</a:t>
            </a:r>
            <a:r>
              <a:rPr lang="en-US" dirty="0" err="1" smtClean="0"/>
              <a:t>bai</a:t>
            </a:r>
            <a:r>
              <a:rPr lang="en-US" dirty="0" smtClean="0"/>
              <a:t> files</a:t>
            </a:r>
            <a:endParaRPr lang="en-US" dirty="0"/>
          </a:p>
        </p:txBody>
      </p:sp>
      <p:sp>
        <p:nvSpPr>
          <p:cNvPr id="3" name="Content Placeholder 2"/>
          <p:cNvSpPr>
            <a:spLocks noGrp="1"/>
          </p:cNvSpPr>
          <p:nvPr>
            <p:ph idx="1"/>
          </p:nvPr>
        </p:nvSpPr>
        <p:spPr/>
        <p:txBody>
          <a:bodyPr/>
          <a:lstStyle/>
          <a:p>
            <a:r>
              <a:rPr lang="en-US" dirty="0" smtClean="0"/>
              <a:t>Mac: </a:t>
            </a:r>
            <a:r>
              <a:rPr lang="en-US" dirty="0" err="1" smtClean="0"/>
              <a:t>Filezilla</a:t>
            </a:r>
            <a:r>
              <a:rPr lang="en-US" dirty="0" smtClean="0"/>
              <a:t>, </a:t>
            </a:r>
            <a:r>
              <a:rPr lang="en-US" dirty="0" err="1" smtClean="0"/>
              <a:t>Cyberduck</a:t>
            </a:r>
            <a:endParaRPr lang="en-US" dirty="0" smtClean="0"/>
          </a:p>
          <a:p>
            <a:r>
              <a:rPr lang="en-US" dirty="0" smtClean="0"/>
              <a:t>Win: </a:t>
            </a:r>
            <a:r>
              <a:rPr lang="en-US" dirty="0" err="1" smtClean="0"/>
              <a:t>Filezilla</a:t>
            </a:r>
            <a:r>
              <a:rPr lang="en-US" dirty="0" smtClean="0"/>
              <a:t> or PSFTP, &amp; Pageant (from </a:t>
            </a:r>
            <a:r>
              <a:rPr lang="en-US" dirty="0" err="1" smtClean="0"/>
              <a:t>PuTTY</a:t>
            </a:r>
            <a:r>
              <a:rPr lang="en-US" dirty="0" smtClean="0"/>
              <a:t> website) </a:t>
            </a:r>
          </a:p>
          <a:p>
            <a:pPr marL="0" indent="0">
              <a:buNone/>
            </a:pPr>
            <a:endParaRPr lang="en-US" dirty="0" smtClean="0"/>
          </a:p>
        </p:txBody>
      </p:sp>
    </p:spTree>
    <p:extLst>
      <p:ext uri="{BB962C8B-B14F-4D97-AF65-F5344CB8AC3E}">
        <p14:creationId xmlns:p14="http://schemas.microsoft.com/office/powerpoint/2010/main" val="3552611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IGV screen of diff </a:t>
            </a:r>
            <a:r>
              <a:rPr lang="en-US" dirty="0" err="1" smtClean="0"/>
              <a:t>expr</a:t>
            </a:r>
            <a:r>
              <a:rPr lang="en-US" dirty="0" smtClean="0"/>
              <a:t>. gene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 y="1264185"/>
            <a:ext cx="8814089" cy="542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963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3158"/>
          </a:xfrm>
        </p:spPr>
        <p:txBody>
          <a:bodyPr>
            <a:normAutofit fontScale="90000"/>
          </a:bodyPr>
          <a:lstStyle/>
          <a:p>
            <a:r>
              <a:rPr lang="en-US" dirty="0" smtClean="0"/>
              <a:t>Thanks</a:t>
            </a:r>
            <a:endParaRPr lang="en-US" dirty="0"/>
          </a:p>
        </p:txBody>
      </p:sp>
      <p:sp>
        <p:nvSpPr>
          <p:cNvPr id="3" name="Content Placeholder 2"/>
          <p:cNvSpPr>
            <a:spLocks noGrp="1"/>
          </p:cNvSpPr>
          <p:nvPr>
            <p:ph idx="1"/>
          </p:nvPr>
        </p:nvSpPr>
        <p:spPr>
          <a:xfrm>
            <a:off x="187401" y="2239507"/>
            <a:ext cx="3553661" cy="2957065"/>
          </a:xfrm>
        </p:spPr>
        <p:txBody>
          <a:bodyPr>
            <a:normAutofit lnSpcReduction="10000"/>
          </a:bodyPr>
          <a:lstStyle/>
          <a:p>
            <a:pPr marL="0" indent="0">
              <a:buNone/>
            </a:pPr>
            <a:r>
              <a:rPr lang="en-US" sz="1800" dirty="0" smtClean="0"/>
              <a:t>The NYU Sequencing Informatics Group</a:t>
            </a:r>
          </a:p>
          <a:p>
            <a:pPr marL="0" indent="0">
              <a:buNone/>
            </a:pPr>
            <a:r>
              <a:rPr lang="en-US" sz="1800" dirty="0" smtClean="0"/>
              <a:t>	</a:t>
            </a:r>
            <a:r>
              <a:rPr lang="en-US" sz="2000" b="1" dirty="0" err="1" smtClean="0"/>
              <a:t>Zuojian</a:t>
            </a:r>
            <a:r>
              <a:rPr lang="en-US" sz="2000" b="1" dirty="0" smtClean="0"/>
              <a:t> Tang</a:t>
            </a:r>
            <a:endParaRPr lang="en-US" sz="1800" dirty="0" smtClean="0"/>
          </a:p>
          <a:p>
            <a:pPr marL="0" indent="0">
              <a:buNone/>
            </a:pPr>
            <a:r>
              <a:rPr lang="en-US" sz="1800" dirty="0" smtClean="0"/>
              <a:t>	</a:t>
            </a:r>
            <a:r>
              <a:rPr lang="en-US" sz="1800" b="1" dirty="0" err="1" smtClean="0"/>
              <a:t>Hao</a:t>
            </a:r>
            <a:r>
              <a:rPr lang="en-US" sz="1800" b="1" dirty="0" smtClean="0"/>
              <a:t> Chen</a:t>
            </a:r>
          </a:p>
          <a:p>
            <a:pPr marL="0" indent="0">
              <a:buNone/>
            </a:pPr>
            <a:r>
              <a:rPr lang="en-US" sz="1800" dirty="0" smtClean="0"/>
              <a:t>	Alexander </a:t>
            </a:r>
            <a:r>
              <a:rPr lang="en-US" sz="1800" dirty="0" err="1" smtClean="0"/>
              <a:t>Alekseyenko</a:t>
            </a:r>
            <a:endParaRPr lang="en-US" sz="1800" dirty="0" smtClean="0"/>
          </a:p>
          <a:p>
            <a:pPr marL="0" indent="0">
              <a:buNone/>
            </a:pPr>
            <a:r>
              <a:rPr lang="en-US" sz="1800" dirty="0" smtClean="0"/>
              <a:t>	Steven </a:t>
            </a:r>
            <a:r>
              <a:rPr lang="en-US" sz="1800" dirty="0" err="1" smtClean="0"/>
              <a:t>Shen</a:t>
            </a:r>
            <a:endParaRPr lang="en-US" sz="1800" dirty="0" smtClean="0"/>
          </a:p>
          <a:p>
            <a:pPr marL="0" indent="0">
              <a:buNone/>
            </a:pPr>
            <a:r>
              <a:rPr lang="en-US" sz="1800" dirty="0" smtClean="0"/>
              <a:t>	Phillip Ross Smith</a:t>
            </a:r>
          </a:p>
          <a:p>
            <a:pPr marL="0" indent="0">
              <a:buNone/>
            </a:pPr>
            <a:r>
              <a:rPr lang="en-US" sz="1800" dirty="0" smtClean="0"/>
              <a:t>	</a:t>
            </a:r>
            <a:r>
              <a:rPr lang="en-US" sz="1800" dirty="0" err="1" smtClean="0"/>
              <a:t>Jinhua</a:t>
            </a:r>
            <a:r>
              <a:rPr lang="en-US" sz="1800" dirty="0" smtClean="0"/>
              <a:t> Wang</a:t>
            </a:r>
          </a:p>
          <a:p>
            <a:pPr marL="0" indent="0">
              <a:buNone/>
            </a:pPr>
            <a:r>
              <a:rPr lang="en-US" sz="1800" dirty="0" smtClean="0"/>
              <a:t>	Alexander </a:t>
            </a:r>
            <a:r>
              <a:rPr lang="en-US" sz="1800" dirty="0" err="1" smtClean="0"/>
              <a:t>Statnikov</a:t>
            </a:r>
            <a:endParaRPr lang="en-US" sz="1800" dirty="0" smtClean="0"/>
          </a:p>
        </p:txBody>
      </p:sp>
      <p:sp>
        <p:nvSpPr>
          <p:cNvPr id="4" name="Content Placeholder 2"/>
          <p:cNvSpPr txBox="1">
            <a:spLocks/>
          </p:cNvSpPr>
          <p:nvPr/>
        </p:nvSpPr>
        <p:spPr>
          <a:xfrm>
            <a:off x="187401" y="1175013"/>
            <a:ext cx="3931438" cy="1102409"/>
          </a:xfrm>
          <a:prstGeom prst="rect">
            <a:avLst/>
          </a:prstGeom>
        </p:spPr>
        <p:txBody>
          <a:bodyPr vert="horz" lIns="91436" tIns="45718" rIns="91436" bIns="45718" rtlCol="0">
            <a:normAutofit/>
          </a:bodyPr>
          <a:lstStyle>
            <a:lvl1pPr marL="342885" indent="-342885" algn="l" defTabSz="457180" rtl="0" eaLnBrk="1" latinLnBrk="0" hangingPunct="1">
              <a:spcBef>
                <a:spcPct val="20000"/>
              </a:spcBef>
              <a:buFont typeface="Arial"/>
              <a:buChar char="•"/>
              <a:defRPr sz="3200" kern="1200">
                <a:solidFill>
                  <a:schemeClr val="tx1"/>
                </a:solidFill>
                <a:latin typeface="+mn-lt"/>
                <a:ea typeface="+mn-ea"/>
                <a:cs typeface="+mn-cs"/>
              </a:defRPr>
            </a:lvl1pPr>
            <a:lvl2pPr marL="742917" indent="-285737" algn="l" defTabSz="457180" rtl="0" eaLnBrk="1" latinLnBrk="0" hangingPunct="1">
              <a:spcBef>
                <a:spcPct val="20000"/>
              </a:spcBef>
              <a:buFont typeface="Arial"/>
              <a:buChar char="–"/>
              <a:defRPr sz="2800" kern="1200">
                <a:solidFill>
                  <a:schemeClr val="tx1"/>
                </a:solidFill>
                <a:latin typeface="+mn-lt"/>
                <a:ea typeface="+mn-ea"/>
                <a:cs typeface="+mn-cs"/>
              </a:defRPr>
            </a:lvl2pPr>
            <a:lvl3pPr marL="1142950" indent="-228590" algn="l" defTabSz="457180" rtl="0" eaLnBrk="1" latinLnBrk="0" hangingPunct="1">
              <a:spcBef>
                <a:spcPct val="20000"/>
              </a:spcBef>
              <a:buFont typeface="Arial"/>
              <a:buChar char="•"/>
              <a:defRPr sz="2400" kern="1200">
                <a:solidFill>
                  <a:schemeClr val="tx1"/>
                </a:solidFill>
                <a:latin typeface="+mn-lt"/>
                <a:ea typeface="+mn-ea"/>
                <a:cs typeface="+mn-cs"/>
              </a:defRPr>
            </a:lvl3pPr>
            <a:lvl4pPr marL="1600130" indent="-228590" algn="l" defTabSz="457180" rtl="0" eaLnBrk="1" latinLnBrk="0" hangingPunct="1">
              <a:spcBef>
                <a:spcPct val="20000"/>
              </a:spcBef>
              <a:buFont typeface="Arial"/>
              <a:buChar char="–"/>
              <a:defRPr sz="2000" kern="1200">
                <a:solidFill>
                  <a:schemeClr val="tx1"/>
                </a:solidFill>
                <a:latin typeface="+mn-lt"/>
                <a:ea typeface="+mn-ea"/>
                <a:cs typeface="+mn-cs"/>
              </a:defRPr>
            </a:lvl4pPr>
            <a:lvl5pPr marL="2057310" indent="-228590" algn="l" defTabSz="457180" rtl="0" eaLnBrk="1" latinLnBrk="0" hangingPunct="1">
              <a:spcBef>
                <a:spcPct val="20000"/>
              </a:spcBef>
              <a:buFont typeface="Arial"/>
              <a:buChar char="»"/>
              <a:defRPr sz="2000" kern="1200">
                <a:solidFill>
                  <a:schemeClr val="tx1"/>
                </a:solidFill>
                <a:latin typeface="+mn-lt"/>
                <a:ea typeface="+mn-ea"/>
                <a:cs typeface="+mn-cs"/>
              </a:defRPr>
            </a:lvl5pPr>
            <a:lvl6pPr marL="2514490" indent="-228590" algn="l" defTabSz="457180" rtl="0" eaLnBrk="1" latinLnBrk="0" hangingPunct="1">
              <a:spcBef>
                <a:spcPct val="20000"/>
              </a:spcBef>
              <a:buFont typeface="Arial"/>
              <a:buChar char="•"/>
              <a:defRPr sz="2000" kern="1200">
                <a:solidFill>
                  <a:schemeClr val="tx1"/>
                </a:solidFill>
                <a:latin typeface="+mn-lt"/>
                <a:ea typeface="+mn-ea"/>
                <a:cs typeface="+mn-cs"/>
              </a:defRPr>
            </a:lvl6pPr>
            <a:lvl7pPr marL="2971670" indent="-228590" algn="l" defTabSz="457180" rtl="0" eaLnBrk="1" latinLnBrk="0" hangingPunct="1">
              <a:spcBef>
                <a:spcPct val="20000"/>
              </a:spcBef>
              <a:buFont typeface="Arial"/>
              <a:buChar char="•"/>
              <a:defRPr sz="2000" kern="1200">
                <a:solidFill>
                  <a:schemeClr val="tx1"/>
                </a:solidFill>
                <a:latin typeface="+mn-lt"/>
                <a:ea typeface="+mn-ea"/>
                <a:cs typeface="+mn-cs"/>
              </a:defRPr>
            </a:lvl7pPr>
            <a:lvl8pPr marL="3428850" indent="-228590" algn="l" defTabSz="457180" rtl="0" eaLnBrk="1" latinLnBrk="0" hangingPunct="1">
              <a:spcBef>
                <a:spcPct val="20000"/>
              </a:spcBef>
              <a:buFont typeface="Arial"/>
              <a:buChar char="•"/>
              <a:defRPr sz="2000" kern="1200">
                <a:solidFill>
                  <a:schemeClr val="tx1"/>
                </a:solidFill>
                <a:latin typeface="+mn-lt"/>
                <a:ea typeface="+mn-ea"/>
                <a:cs typeface="+mn-cs"/>
              </a:defRPr>
            </a:lvl8pPr>
            <a:lvl9pPr marL="3886030" indent="-228590" algn="l" defTabSz="45718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b="1" dirty="0" err="1" smtClean="0"/>
              <a:t>Constantin</a:t>
            </a:r>
            <a:r>
              <a:rPr lang="en-US" sz="1800" b="1" dirty="0" smtClean="0"/>
              <a:t> </a:t>
            </a:r>
            <a:r>
              <a:rPr lang="en-US" sz="1800" b="1" dirty="0" err="1" smtClean="0"/>
              <a:t>Aliferis</a:t>
            </a:r>
            <a:endParaRPr lang="en-US" sz="1800" b="1" dirty="0" smtClean="0"/>
          </a:p>
          <a:p>
            <a:pPr marL="0" indent="0">
              <a:buFont typeface="Arial"/>
              <a:buNone/>
            </a:pPr>
            <a:r>
              <a:rPr lang="en-US" sz="1800" dirty="0"/>
              <a:t>	</a:t>
            </a:r>
            <a:r>
              <a:rPr lang="en-US" sz="1600" dirty="0" smtClean="0"/>
              <a:t>Director, NYU Center for Health</a:t>
            </a:r>
            <a:br>
              <a:rPr lang="en-US" sz="1600" dirty="0" smtClean="0"/>
            </a:br>
            <a:r>
              <a:rPr lang="en-US" sz="1600" dirty="0" smtClean="0"/>
              <a:t>	Informatics &amp; Bioinformatics (CHIBI)</a:t>
            </a:r>
            <a:endParaRPr lang="en-US" sz="1600" dirty="0"/>
          </a:p>
        </p:txBody>
      </p:sp>
      <p:sp>
        <p:nvSpPr>
          <p:cNvPr id="5" name="Content Placeholder 2"/>
          <p:cNvSpPr txBox="1">
            <a:spLocks/>
          </p:cNvSpPr>
          <p:nvPr/>
        </p:nvSpPr>
        <p:spPr>
          <a:xfrm>
            <a:off x="187401" y="5556203"/>
            <a:ext cx="4838766" cy="1669476"/>
          </a:xfrm>
          <a:prstGeom prst="rect">
            <a:avLst/>
          </a:prstGeom>
        </p:spPr>
        <p:txBody>
          <a:bodyPr vert="horz" lIns="91436" tIns="45718" rIns="91436" bIns="45718" rtlCol="0">
            <a:normAutofit/>
          </a:bodyPr>
          <a:lstStyle>
            <a:lvl1pPr marL="342885" indent="-342885" algn="l" defTabSz="457180" rtl="0" eaLnBrk="1" latinLnBrk="0" hangingPunct="1">
              <a:spcBef>
                <a:spcPct val="20000"/>
              </a:spcBef>
              <a:buFont typeface="Arial"/>
              <a:buChar char="•"/>
              <a:defRPr sz="3200" kern="1200">
                <a:solidFill>
                  <a:schemeClr val="tx1"/>
                </a:solidFill>
                <a:latin typeface="+mn-lt"/>
                <a:ea typeface="+mn-ea"/>
                <a:cs typeface="+mn-cs"/>
              </a:defRPr>
            </a:lvl1pPr>
            <a:lvl2pPr marL="742917" indent="-285737" algn="l" defTabSz="457180" rtl="0" eaLnBrk="1" latinLnBrk="0" hangingPunct="1">
              <a:spcBef>
                <a:spcPct val="20000"/>
              </a:spcBef>
              <a:buFont typeface="Arial"/>
              <a:buChar char="–"/>
              <a:defRPr sz="2800" kern="1200">
                <a:solidFill>
                  <a:schemeClr val="tx1"/>
                </a:solidFill>
                <a:latin typeface="+mn-lt"/>
                <a:ea typeface="+mn-ea"/>
                <a:cs typeface="+mn-cs"/>
              </a:defRPr>
            </a:lvl2pPr>
            <a:lvl3pPr marL="1142950" indent="-228590" algn="l" defTabSz="457180" rtl="0" eaLnBrk="1" latinLnBrk="0" hangingPunct="1">
              <a:spcBef>
                <a:spcPct val="20000"/>
              </a:spcBef>
              <a:buFont typeface="Arial"/>
              <a:buChar char="•"/>
              <a:defRPr sz="2400" kern="1200">
                <a:solidFill>
                  <a:schemeClr val="tx1"/>
                </a:solidFill>
                <a:latin typeface="+mn-lt"/>
                <a:ea typeface="+mn-ea"/>
                <a:cs typeface="+mn-cs"/>
              </a:defRPr>
            </a:lvl3pPr>
            <a:lvl4pPr marL="1600130" indent="-228590" algn="l" defTabSz="457180" rtl="0" eaLnBrk="1" latinLnBrk="0" hangingPunct="1">
              <a:spcBef>
                <a:spcPct val="20000"/>
              </a:spcBef>
              <a:buFont typeface="Arial"/>
              <a:buChar char="–"/>
              <a:defRPr sz="2000" kern="1200">
                <a:solidFill>
                  <a:schemeClr val="tx1"/>
                </a:solidFill>
                <a:latin typeface="+mn-lt"/>
                <a:ea typeface="+mn-ea"/>
                <a:cs typeface="+mn-cs"/>
              </a:defRPr>
            </a:lvl4pPr>
            <a:lvl5pPr marL="2057310" indent="-228590" algn="l" defTabSz="457180" rtl="0" eaLnBrk="1" latinLnBrk="0" hangingPunct="1">
              <a:spcBef>
                <a:spcPct val="20000"/>
              </a:spcBef>
              <a:buFont typeface="Arial"/>
              <a:buChar char="»"/>
              <a:defRPr sz="2000" kern="1200">
                <a:solidFill>
                  <a:schemeClr val="tx1"/>
                </a:solidFill>
                <a:latin typeface="+mn-lt"/>
                <a:ea typeface="+mn-ea"/>
                <a:cs typeface="+mn-cs"/>
              </a:defRPr>
            </a:lvl5pPr>
            <a:lvl6pPr marL="2514490" indent="-228590" algn="l" defTabSz="457180" rtl="0" eaLnBrk="1" latinLnBrk="0" hangingPunct="1">
              <a:spcBef>
                <a:spcPct val="20000"/>
              </a:spcBef>
              <a:buFont typeface="Arial"/>
              <a:buChar char="•"/>
              <a:defRPr sz="2000" kern="1200">
                <a:solidFill>
                  <a:schemeClr val="tx1"/>
                </a:solidFill>
                <a:latin typeface="+mn-lt"/>
                <a:ea typeface="+mn-ea"/>
                <a:cs typeface="+mn-cs"/>
              </a:defRPr>
            </a:lvl6pPr>
            <a:lvl7pPr marL="2971670" indent="-228590" algn="l" defTabSz="457180" rtl="0" eaLnBrk="1" latinLnBrk="0" hangingPunct="1">
              <a:spcBef>
                <a:spcPct val="20000"/>
              </a:spcBef>
              <a:buFont typeface="Arial"/>
              <a:buChar char="•"/>
              <a:defRPr sz="2000" kern="1200">
                <a:solidFill>
                  <a:schemeClr val="tx1"/>
                </a:solidFill>
                <a:latin typeface="+mn-lt"/>
                <a:ea typeface="+mn-ea"/>
                <a:cs typeface="+mn-cs"/>
              </a:defRPr>
            </a:lvl7pPr>
            <a:lvl8pPr marL="3428850" indent="-228590" algn="l" defTabSz="457180" rtl="0" eaLnBrk="1" latinLnBrk="0" hangingPunct="1">
              <a:spcBef>
                <a:spcPct val="20000"/>
              </a:spcBef>
              <a:buFont typeface="Arial"/>
              <a:buChar char="•"/>
              <a:defRPr sz="2000" kern="1200">
                <a:solidFill>
                  <a:schemeClr val="tx1"/>
                </a:solidFill>
                <a:latin typeface="+mn-lt"/>
                <a:ea typeface="+mn-ea"/>
                <a:cs typeface="+mn-cs"/>
              </a:defRPr>
            </a:lvl8pPr>
            <a:lvl9pPr marL="3886030" indent="-228590" algn="l" defTabSz="45718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t>The NYU Clinical and Translational Science Institute,</a:t>
            </a:r>
            <a:r>
              <a:rPr lang="en-US" sz="1800" dirty="0"/>
              <a:t> </a:t>
            </a:r>
            <a:r>
              <a:rPr lang="en-US" sz="1800" dirty="0" smtClean="0"/>
              <a:t>Directors: Bruce </a:t>
            </a:r>
            <a:r>
              <a:rPr lang="en-US" sz="1800" dirty="0" err="1" smtClean="0"/>
              <a:t>Cronstein</a:t>
            </a:r>
            <a:endParaRPr lang="en-US" sz="1800" dirty="0" smtClean="0"/>
          </a:p>
          <a:p>
            <a:pPr marL="0" indent="0">
              <a:buFont typeface="Arial"/>
              <a:buNone/>
            </a:pPr>
            <a:r>
              <a:rPr lang="en-US" sz="1800" dirty="0" smtClean="0"/>
              <a:t>			         Judith </a:t>
            </a:r>
            <a:r>
              <a:rPr lang="en-US" sz="1800" dirty="0" err="1" smtClean="0"/>
              <a:t>Hochman</a:t>
            </a:r>
            <a:endParaRPr lang="en-US" sz="1800" dirty="0" smtClean="0"/>
          </a:p>
          <a:p>
            <a:pPr marL="0" indent="0">
              <a:buFont typeface="Arial"/>
              <a:buNone/>
            </a:pPr>
            <a:r>
              <a:rPr lang="en-US" sz="1800" dirty="0"/>
              <a:t>	</a:t>
            </a:r>
          </a:p>
        </p:txBody>
      </p:sp>
      <p:sp>
        <p:nvSpPr>
          <p:cNvPr id="6" name="Content Placeholder 2"/>
          <p:cNvSpPr txBox="1">
            <a:spLocks/>
          </p:cNvSpPr>
          <p:nvPr/>
        </p:nvSpPr>
        <p:spPr>
          <a:xfrm>
            <a:off x="4664503" y="1175013"/>
            <a:ext cx="4211744" cy="1669476"/>
          </a:xfrm>
          <a:prstGeom prst="rect">
            <a:avLst/>
          </a:prstGeom>
        </p:spPr>
        <p:txBody>
          <a:bodyPr vert="horz" lIns="91436" tIns="45718" rIns="91436" bIns="45718" rtlCol="0">
            <a:noAutofit/>
          </a:bodyPr>
          <a:lstStyle>
            <a:lvl1pPr marL="342885" indent="-342885" algn="l" defTabSz="457180" rtl="0" eaLnBrk="1" latinLnBrk="0" hangingPunct="1">
              <a:spcBef>
                <a:spcPct val="20000"/>
              </a:spcBef>
              <a:buFont typeface="Arial"/>
              <a:buChar char="•"/>
              <a:defRPr sz="3200" kern="1200">
                <a:solidFill>
                  <a:schemeClr val="tx1"/>
                </a:solidFill>
                <a:latin typeface="+mn-lt"/>
                <a:ea typeface="+mn-ea"/>
                <a:cs typeface="+mn-cs"/>
              </a:defRPr>
            </a:lvl1pPr>
            <a:lvl2pPr marL="742917" indent="-285737" algn="l" defTabSz="457180" rtl="0" eaLnBrk="1" latinLnBrk="0" hangingPunct="1">
              <a:spcBef>
                <a:spcPct val="20000"/>
              </a:spcBef>
              <a:buFont typeface="Arial"/>
              <a:buChar char="–"/>
              <a:defRPr sz="2800" kern="1200">
                <a:solidFill>
                  <a:schemeClr val="tx1"/>
                </a:solidFill>
                <a:latin typeface="+mn-lt"/>
                <a:ea typeface="+mn-ea"/>
                <a:cs typeface="+mn-cs"/>
              </a:defRPr>
            </a:lvl2pPr>
            <a:lvl3pPr marL="1142950" indent="-228590" algn="l" defTabSz="457180" rtl="0" eaLnBrk="1" latinLnBrk="0" hangingPunct="1">
              <a:spcBef>
                <a:spcPct val="20000"/>
              </a:spcBef>
              <a:buFont typeface="Arial"/>
              <a:buChar char="•"/>
              <a:defRPr sz="2400" kern="1200">
                <a:solidFill>
                  <a:schemeClr val="tx1"/>
                </a:solidFill>
                <a:latin typeface="+mn-lt"/>
                <a:ea typeface="+mn-ea"/>
                <a:cs typeface="+mn-cs"/>
              </a:defRPr>
            </a:lvl3pPr>
            <a:lvl4pPr marL="1600130" indent="-228590" algn="l" defTabSz="457180" rtl="0" eaLnBrk="1" latinLnBrk="0" hangingPunct="1">
              <a:spcBef>
                <a:spcPct val="20000"/>
              </a:spcBef>
              <a:buFont typeface="Arial"/>
              <a:buChar char="–"/>
              <a:defRPr sz="2000" kern="1200">
                <a:solidFill>
                  <a:schemeClr val="tx1"/>
                </a:solidFill>
                <a:latin typeface="+mn-lt"/>
                <a:ea typeface="+mn-ea"/>
                <a:cs typeface="+mn-cs"/>
              </a:defRPr>
            </a:lvl4pPr>
            <a:lvl5pPr marL="2057310" indent="-228590" algn="l" defTabSz="457180" rtl="0" eaLnBrk="1" latinLnBrk="0" hangingPunct="1">
              <a:spcBef>
                <a:spcPct val="20000"/>
              </a:spcBef>
              <a:buFont typeface="Arial"/>
              <a:buChar char="»"/>
              <a:defRPr sz="2000" kern="1200">
                <a:solidFill>
                  <a:schemeClr val="tx1"/>
                </a:solidFill>
                <a:latin typeface="+mn-lt"/>
                <a:ea typeface="+mn-ea"/>
                <a:cs typeface="+mn-cs"/>
              </a:defRPr>
            </a:lvl5pPr>
            <a:lvl6pPr marL="2514490" indent="-228590" algn="l" defTabSz="457180" rtl="0" eaLnBrk="1" latinLnBrk="0" hangingPunct="1">
              <a:spcBef>
                <a:spcPct val="20000"/>
              </a:spcBef>
              <a:buFont typeface="Arial"/>
              <a:buChar char="•"/>
              <a:defRPr sz="2000" kern="1200">
                <a:solidFill>
                  <a:schemeClr val="tx1"/>
                </a:solidFill>
                <a:latin typeface="+mn-lt"/>
                <a:ea typeface="+mn-ea"/>
                <a:cs typeface="+mn-cs"/>
              </a:defRPr>
            </a:lvl6pPr>
            <a:lvl7pPr marL="2971670" indent="-228590" algn="l" defTabSz="457180" rtl="0" eaLnBrk="1" latinLnBrk="0" hangingPunct="1">
              <a:spcBef>
                <a:spcPct val="20000"/>
              </a:spcBef>
              <a:buFont typeface="Arial"/>
              <a:buChar char="•"/>
              <a:defRPr sz="2000" kern="1200">
                <a:solidFill>
                  <a:schemeClr val="tx1"/>
                </a:solidFill>
                <a:latin typeface="+mn-lt"/>
                <a:ea typeface="+mn-ea"/>
                <a:cs typeface="+mn-cs"/>
              </a:defRPr>
            </a:lvl7pPr>
            <a:lvl8pPr marL="3428850" indent="-228590" algn="l" defTabSz="457180" rtl="0" eaLnBrk="1" latinLnBrk="0" hangingPunct="1">
              <a:spcBef>
                <a:spcPct val="20000"/>
              </a:spcBef>
              <a:buFont typeface="Arial"/>
              <a:buChar char="•"/>
              <a:defRPr sz="2000" kern="1200">
                <a:solidFill>
                  <a:schemeClr val="tx1"/>
                </a:solidFill>
                <a:latin typeface="+mn-lt"/>
                <a:ea typeface="+mn-ea"/>
                <a:cs typeface="+mn-cs"/>
              </a:defRPr>
            </a:lvl8pPr>
            <a:lvl9pPr marL="3886030" indent="-228590" algn="l" defTabSz="45718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800" dirty="0" smtClean="0"/>
              <a:t>The NYU Genome Technology Center</a:t>
            </a:r>
          </a:p>
          <a:p>
            <a:pPr marL="0" indent="0">
              <a:buNone/>
            </a:pPr>
            <a:r>
              <a:rPr lang="en-US" sz="1800" dirty="0"/>
              <a:t>	</a:t>
            </a:r>
            <a:r>
              <a:rPr lang="en-US" sz="1800" dirty="0" smtClean="0"/>
              <a:t>Director</a:t>
            </a:r>
            <a:r>
              <a:rPr lang="en-US" sz="1800" dirty="0"/>
              <a:t>: </a:t>
            </a:r>
            <a:r>
              <a:rPr lang="en-US" sz="1800" b="1" dirty="0" smtClean="0"/>
              <a:t>Adriana </a:t>
            </a:r>
            <a:r>
              <a:rPr lang="en-US" sz="1800" b="1" dirty="0" err="1" smtClean="0"/>
              <a:t>Heguy</a:t>
            </a:r>
            <a:endParaRPr lang="en-US" sz="1800" b="1" dirty="0" smtClean="0"/>
          </a:p>
          <a:p>
            <a:pPr marL="0" indent="0">
              <a:buFont typeface="Arial"/>
              <a:buNone/>
            </a:pPr>
            <a:r>
              <a:rPr lang="en-US" sz="1800" dirty="0"/>
              <a:t>	</a:t>
            </a:r>
            <a:r>
              <a:rPr lang="en-US" sz="1800" dirty="0" smtClean="0"/>
              <a:t>Staff: Berrin </a:t>
            </a:r>
            <a:r>
              <a:rPr lang="en-US" sz="1800" dirty="0" smtClean="0"/>
              <a:t>Baysa</a:t>
            </a:r>
            <a:endParaRPr lang="en-US" sz="1800" dirty="0" smtClean="0"/>
          </a:p>
          <a:p>
            <a:pPr marL="0" indent="0">
              <a:buNone/>
            </a:pPr>
            <a:r>
              <a:rPr lang="en-US" sz="1800" dirty="0"/>
              <a:t>	</a:t>
            </a:r>
            <a:r>
              <a:rPr lang="en-US" sz="1800" dirty="0" smtClean="0"/>
              <a:t>	 </a:t>
            </a:r>
            <a:r>
              <a:rPr lang="en-US" sz="1800" dirty="0" smtClean="0"/>
              <a:t> Elisa Venturini</a:t>
            </a:r>
          </a:p>
          <a:p>
            <a:pPr marL="0" indent="0">
              <a:buNone/>
            </a:pPr>
            <a:r>
              <a:rPr lang="en-US" sz="1800" dirty="0"/>
              <a:t>	</a:t>
            </a:r>
            <a:r>
              <a:rPr lang="en-US" sz="1800" dirty="0" smtClean="0"/>
              <a:t>	  Igor </a:t>
            </a:r>
            <a:r>
              <a:rPr lang="en-US" sz="1800" dirty="0" smtClean="0"/>
              <a:t>Dolgalev</a:t>
            </a:r>
            <a:r>
              <a:rPr lang="en-US" sz="1800" dirty="0"/>
              <a:t>	</a:t>
            </a:r>
            <a:endParaRPr lang="en-US" sz="1800" dirty="0" smtClean="0"/>
          </a:p>
        </p:txBody>
      </p:sp>
      <p:sp>
        <p:nvSpPr>
          <p:cNvPr id="7" name="TextBox 6"/>
          <p:cNvSpPr txBox="1"/>
          <p:nvPr/>
        </p:nvSpPr>
        <p:spPr>
          <a:xfrm>
            <a:off x="4664503" y="4160998"/>
            <a:ext cx="3589297" cy="2862323"/>
          </a:xfrm>
          <a:prstGeom prst="rect">
            <a:avLst/>
          </a:prstGeom>
          <a:noFill/>
        </p:spPr>
        <p:txBody>
          <a:bodyPr wrap="square" rtlCol="0">
            <a:spAutoFit/>
          </a:bodyPr>
          <a:lstStyle/>
          <a:p>
            <a:r>
              <a:rPr lang="en-US" u="sng" dirty="0" smtClean="0"/>
              <a:t>All of our scientific collaborators, including:</a:t>
            </a:r>
          </a:p>
          <a:p>
            <a:r>
              <a:rPr lang="en-US" dirty="0"/>
              <a:t>	</a:t>
            </a:r>
            <a:r>
              <a:rPr lang="en-US" dirty="0" smtClean="0"/>
              <a:t>Max Costa</a:t>
            </a:r>
          </a:p>
          <a:p>
            <a:r>
              <a:rPr lang="en-US" dirty="0"/>
              <a:t>	Claude </a:t>
            </a:r>
            <a:r>
              <a:rPr lang="en-US" dirty="0" err="1" smtClean="0"/>
              <a:t>Desplan</a:t>
            </a:r>
            <a:endParaRPr lang="en-US" dirty="0" smtClean="0"/>
          </a:p>
          <a:p>
            <a:r>
              <a:rPr lang="en-US" dirty="0"/>
              <a:t>	</a:t>
            </a:r>
            <a:r>
              <a:rPr lang="en-US" dirty="0" smtClean="0"/>
              <a:t>David </a:t>
            </a:r>
            <a:r>
              <a:rPr lang="en-US" dirty="0" err="1" smtClean="0"/>
              <a:t>Fenyo</a:t>
            </a:r>
            <a:endParaRPr lang="en-US" dirty="0" smtClean="0"/>
          </a:p>
          <a:p>
            <a:r>
              <a:rPr lang="en-US" dirty="0"/>
              <a:t>	</a:t>
            </a:r>
            <a:r>
              <a:rPr lang="en-US" dirty="0" smtClean="0"/>
              <a:t>Daniel </a:t>
            </a:r>
            <a:r>
              <a:rPr lang="en-US" dirty="0" err="1" smtClean="0"/>
              <a:t>Merulo</a:t>
            </a:r>
            <a:endParaRPr lang="en-US" dirty="0" smtClean="0"/>
          </a:p>
          <a:p>
            <a:r>
              <a:rPr lang="en-US" dirty="0"/>
              <a:t>	David </a:t>
            </a:r>
            <a:r>
              <a:rPr lang="en-US" dirty="0" smtClean="0"/>
              <a:t>Roth</a:t>
            </a:r>
          </a:p>
          <a:p>
            <a:r>
              <a:rPr lang="en-US" dirty="0"/>
              <a:t>	</a:t>
            </a:r>
            <a:r>
              <a:rPr lang="en-US" dirty="0" smtClean="0"/>
              <a:t>Kenneth </a:t>
            </a:r>
            <a:r>
              <a:rPr lang="en-US" dirty="0" err="1" smtClean="0"/>
              <a:t>Cadwell</a:t>
            </a:r>
            <a:r>
              <a:rPr lang="en-US" dirty="0" smtClean="0"/>
              <a:t/>
            </a:r>
            <a:br>
              <a:rPr lang="en-US" dirty="0" smtClean="0"/>
            </a:br>
            <a:r>
              <a:rPr lang="en-US" dirty="0" smtClean="0"/>
              <a:t>	Matthew Murtha/Lisa Dailey</a:t>
            </a:r>
          </a:p>
          <a:p>
            <a:r>
              <a:rPr lang="en-US" dirty="0"/>
              <a:t>	</a:t>
            </a:r>
          </a:p>
        </p:txBody>
      </p:sp>
      <p:sp>
        <p:nvSpPr>
          <p:cNvPr id="8" name="TextBox 7"/>
          <p:cNvSpPr txBox="1"/>
          <p:nvPr/>
        </p:nvSpPr>
        <p:spPr>
          <a:xfrm>
            <a:off x="187401" y="5201845"/>
            <a:ext cx="3495218" cy="369332"/>
          </a:xfrm>
          <a:prstGeom prst="rect">
            <a:avLst/>
          </a:prstGeom>
          <a:noFill/>
        </p:spPr>
        <p:txBody>
          <a:bodyPr wrap="none" rtlCol="0">
            <a:spAutoFit/>
          </a:bodyPr>
          <a:lstStyle/>
          <a:p>
            <a:r>
              <a:rPr lang="en-US" dirty="0" smtClean="0"/>
              <a:t>NYU Office of Collaborative Science</a:t>
            </a:r>
            <a:endParaRPr lang="en-US" dirty="0"/>
          </a:p>
        </p:txBody>
      </p:sp>
      <p:sp>
        <p:nvSpPr>
          <p:cNvPr id="9" name="TextBox 8"/>
          <p:cNvSpPr txBox="1"/>
          <p:nvPr/>
        </p:nvSpPr>
        <p:spPr>
          <a:xfrm>
            <a:off x="4664503" y="3112292"/>
            <a:ext cx="4172937" cy="923330"/>
          </a:xfrm>
          <a:prstGeom prst="rect">
            <a:avLst/>
          </a:prstGeom>
          <a:noFill/>
        </p:spPr>
        <p:txBody>
          <a:bodyPr wrap="none" rtlCol="0">
            <a:spAutoFit/>
          </a:bodyPr>
          <a:lstStyle/>
          <a:p>
            <a:r>
              <a:rPr lang="en-US" dirty="0" smtClean="0"/>
              <a:t>CHBI High Performance Computing Facility</a:t>
            </a:r>
          </a:p>
          <a:p>
            <a:r>
              <a:rPr lang="en-US" dirty="0"/>
              <a:t>	</a:t>
            </a:r>
            <a:r>
              <a:rPr lang="en-US" b="1" dirty="0" err="1" smtClean="0"/>
              <a:t>Efstratios</a:t>
            </a:r>
            <a:r>
              <a:rPr lang="en-US" b="1" dirty="0" smtClean="0"/>
              <a:t> </a:t>
            </a:r>
            <a:r>
              <a:rPr lang="en-US" b="1" dirty="0" err="1" smtClean="0"/>
              <a:t>Efstathiadis</a:t>
            </a:r>
            <a:r>
              <a:rPr lang="en-US" dirty="0" smtClean="0"/>
              <a:t/>
            </a:r>
            <a:br>
              <a:rPr lang="en-US" dirty="0" smtClean="0"/>
            </a:br>
            <a:r>
              <a:rPr lang="en-US" dirty="0" smtClean="0"/>
              <a:t>	</a:t>
            </a:r>
            <a:r>
              <a:rPr lang="en-US" b="1" dirty="0" smtClean="0"/>
              <a:t>Eric </a:t>
            </a:r>
            <a:r>
              <a:rPr lang="en-US" b="1" dirty="0" err="1" smtClean="0"/>
              <a:t>Peskin</a:t>
            </a:r>
            <a:endParaRPr lang="en-US" b="1" dirty="0"/>
          </a:p>
        </p:txBody>
      </p:sp>
    </p:spTree>
    <p:extLst>
      <p:ext uri="{BB962C8B-B14F-4D97-AF65-F5344CB8AC3E}">
        <p14:creationId xmlns:p14="http://schemas.microsoft.com/office/powerpoint/2010/main" val="107354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3" y="274638"/>
            <a:ext cx="8229600" cy="1143000"/>
          </a:xfrm>
        </p:spPr>
        <p:txBody>
          <a:bodyPr/>
          <a:lstStyle/>
          <a:p>
            <a:r>
              <a:rPr lang="en-US" dirty="0" smtClean="0"/>
              <a:t>Extract RNA from samples</a:t>
            </a:r>
            <a:endParaRPr lang="en-US" dirty="0"/>
          </a:p>
        </p:txBody>
      </p:sp>
      <p:pic>
        <p:nvPicPr>
          <p:cNvPr id="4" name="Picture 3" descr="yellow-mouse-graphic-md.png"/>
          <p:cNvPicPr>
            <a:picLocks noChangeAspect="1"/>
          </p:cNvPicPr>
          <p:nvPr/>
        </p:nvPicPr>
        <p:blipFill>
          <a:blip r:embed="rId2"/>
          <a:stretch>
            <a:fillRect/>
          </a:stretch>
        </p:blipFill>
        <p:spPr>
          <a:xfrm>
            <a:off x="457200" y="1817608"/>
            <a:ext cx="908729" cy="890554"/>
          </a:xfrm>
          <a:prstGeom prst="rect">
            <a:avLst/>
          </a:prstGeom>
        </p:spPr>
      </p:pic>
      <p:pic>
        <p:nvPicPr>
          <p:cNvPr id="5" name="Picture 4" descr="yellow-mouse-graphic-md.png"/>
          <p:cNvPicPr>
            <a:picLocks noChangeAspect="1"/>
          </p:cNvPicPr>
          <p:nvPr/>
        </p:nvPicPr>
        <p:blipFill>
          <a:blip r:embed="rId2"/>
          <a:stretch>
            <a:fillRect/>
          </a:stretch>
        </p:blipFill>
        <p:spPr>
          <a:xfrm>
            <a:off x="1365929" y="1817608"/>
            <a:ext cx="908729" cy="890554"/>
          </a:xfrm>
          <a:prstGeom prst="rect">
            <a:avLst/>
          </a:prstGeom>
        </p:spPr>
      </p:pic>
      <p:pic>
        <p:nvPicPr>
          <p:cNvPr id="6" name="Picture 5" descr="yellow-mouse-graphic-md.png"/>
          <p:cNvPicPr>
            <a:picLocks noChangeAspect="1"/>
          </p:cNvPicPr>
          <p:nvPr/>
        </p:nvPicPr>
        <p:blipFill>
          <a:blip r:embed="rId2"/>
          <a:stretch>
            <a:fillRect/>
          </a:stretch>
        </p:blipFill>
        <p:spPr>
          <a:xfrm>
            <a:off x="2274658" y="1817608"/>
            <a:ext cx="908729" cy="890554"/>
          </a:xfrm>
          <a:prstGeom prst="rect">
            <a:avLst/>
          </a:prstGeom>
        </p:spPr>
      </p:pic>
      <p:pic>
        <p:nvPicPr>
          <p:cNvPr id="7" name="Picture 6" descr="white-mouse-graphic-md.png"/>
          <p:cNvPicPr>
            <a:picLocks noChangeAspect="1"/>
          </p:cNvPicPr>
          <p:nvPr/>
        </p:nvPicPr>
        <p:blipFill>
          <a:blip r:embed="rId3"/>
          <a:stretch>
            <a:fillRect/>
          </a:stretch>
        </p:blipFill>
        <p:spPr>
          <a:xfrm>
            <a:off x="4670423" y="1817609"/>
            <a:ext cx="911977" cy="890554"/>
          </a:xfrm>
          <a:prstGeom prst="rect">
            <a:avLst/>
          </a:prstGeom>
        </p:spPr>
      </p:pic>
      <p:pic>
        <p:nvPicPr>
          <p:cNvPr id="10" name="Picture 9" descr="white-mouse-graphic-md.png"/>
          <p:cNvPicPr>
            <a:picLocks noChangeAspect="1"/>
          </p:cNvPicPr>
          <p:nvPr/>
        </p:nvPicPr>
        <p:blipFill>
          <a:blip r:embed="rId3"/>
          <a:stretch>
            <a:fillRect/>
          </a:stretch>
        </p:blipFill>
        <p:spPr>
          <a:xfrm>
            <a:off x="5582400" y="1817609"/>
            <a:ext cx="911977" cy="890554"/>
          </a:xfrm>
          <a:prstGeom prst="rect">
            <a:avLst/>
          </a:prstGeom>
        </p:spPr>
      </p:pic>
      <p:pic>
        <p:nvPicPr>
          <p:cNvPr id="11" name="Picture 10" descr="white-mouse-graphic-md.png"/>
          <p:cNvPicPr>
            <a:picLocks noChangeAspect="1"/>
          </p:cNvPicPr>
          <p:nvPr/>
        </p:nvPicPr>
        <p:blipFill>
          <a:blip r:embed="rId3"/>
          <a:stretch>
            <a:fillRect/>
          </a:stretch>
        </p:blipFill>
        <p:spPr>
          <a:xfrm>
            <a:off x="6494377" y="1817609"/>
            <a:ext cx="911977" cy="890554"/>
          </a:xfrm>
          <a:prstGeom prst="rect">
            <a:avLst/>
          </a:prstGeom>
        </p:spPr>
      </p:pic>
      <p:pic>
        <p:nvPicPr>
          <p:cNvPr id="18" name="Picture 17" descr="1195432651236937346eppendorf_opened__carlos_01.svg.med.png"/>
          <p:cNvPicPr>
            <a:picLocks noChangeAspect="1"/>
          </p:cNvPicPr>
          <p:nvPr/>
        </p:nvPicPr>
        <p:blipFill>
          <a:blip r:embed="rId4"/>
          <a:stretch>
            <a:fillRect/>
          </a:stretch>
        </p:blipFill>
        <p:spPr>
          <a:xfrm>
            <a:off x="5063040" y="3283643"/>
            <a:ext cx="519360" cy="871468"/>
          </a:xfrm>
          <a:prstGeom prst="rect">
            <a:avLst/>
          </a:prstGeom>
        </p:spPr>
      </p:pic>
      <p:pic>
        <p:nvPicPr>
          <p:cNvPr id="19" name="Picture 18" descr="1195432651236937346eppendorf_opened__carlos_01.svg.med.png"/>
          <p:cNvPicPr>
            <a:picLocks noChangeAspect="1"/>
          </p:cNvPicPr>
          <p:nvPr/>
        </p:nvPicPr>
        <p:blipFill>
          <a:blip r:embed="rId4"/>
          <a:stretch>
            <a:fillRect/>
          </a:stretch>
        </p:blipFill>
        <p:spPr>
          <a:xfrm>
            <a:off x="5886851" y="3283643"/>
            <a:ext cx="519360" cy="871468"/>
          </a:xfrm>
          <a:prstGeom prst="rect">
            <a:avLst/>
          </a:prstGeom>
        </p:spPr>
      </p:pic>
      <p:pic>
        <p:nvPicPr>
          <p:cNvPr id="20" name="Picture 19" descr="1195432651236937346eppendorf_opened__carlos_01.svg.med.png"/>
          <p:cNvPicPr>
            <a:picLocks noChangeAspect="1"/>
          </p:cNvPicPr>
          <p:nvPr/>
        </p:nvPicPr>
        <p:blipFill>
          <a:blip r:embed="rId4"/>
          <a:stretch>
            <a:fillRect/>
          </a:stretch>
        </p:blipFill>
        <p:spPr>
          <a:xfrm>
            <a:off x="6616769" y="3283643"/>
            <a:ext cx="519360" cy="871468"/>
          </a:xfrm>
          <a:prstGeom prst="rect">
            <a:avLst/>
          </a:prstGeom>
        </p:spPr>
      </p:pic>
      <p:pic>
        <p:nvPicPr>
          <p:cNvPr id="22" name="Picture 21" descr="epp-yel.jpg"/>
          <p:cNvPicPr>
            <a:picLocks noChangeAspect="1"/>
          </p:cNvPicPr>
          <p:nvPr/>
        </p:nvPicPr>
        <p:blipFill>
          <a:blip r:embed="rId5"/>
          <a:stretch>
            <a:fillRect/>
          </a:stretch>
        </p:blipFill>
        <p:spPr>
          <a:xfrm>
            <a:off x="793800" y="3195099"/>
            <a:ext cx="572129" cy="960012"/>
          </a:xfrm>
          <a:prstGeom prst="rect">
            <a:avLst/>
          </a:prstGeom>
        </p:spPr>
      </p:pic>
      <p:pic>
        <p:nvPicPr>
          <p:cNvPr id="23" name="Picture 22" descr="epp-yel.jpg"/>
          <p:cNvPicPr>
            <a:picLocks noChangeAspect="1"/>
          </p:cNvPicPr>
          <p:nvPr/>
        </p:nvPicPr>
        <p:blipFill>
          <a:blip r:embed="rId5"/>
          <a:stretch>
            <a:fillRect/>
          </a:stretch>
        </p:blipFill>
        <p:spPr>
          <a:xfrm>
            <a:off x="1555800" y="3195099"/>
            <a:ext cx="572129" cy="960012"/>
          </a:xfrm>
          <a:prstGeom prst="rect">
            <a:avLst/>
          </a:prstGeom>
        </p:spPr>
      </p:pic>
      <p:pic>
        <p:nvPicPr>
          <p:cNvPr id="24" name="Picture 23" descr="epp-yel.jpg"/>
          <p:cNvPicPr>
            <a:picLocks noChangeAspect="1"/>
          </p:cNvPicPr>
          <p:nvPr/>
        </p:nvPicPr>
        <p:blipFill>
          <a:blip r:embed="rId5"/>
          <a:stretch>
            <a:fillRect/>
          </a:stretch>
        </p:blipFill>
        <p:spPr>
          <a:xfrm>
            <a:off x="2394000" y="3195099"/>
            <a:ext cx="572129" cy="960012"/>
          </a:xfrm>
          <a:prstGeom prst="rect">
            <a:avLst/>
          </a:prstGeom>
        </p:spPr>
      </p:pic>
      <p:sp>
        <p:nvSpPr>
          <p:cNvPr id="25" name="Down Arrow 24"/>
          <p:cNvSpPr/>
          <p:nvPr/>
        </p:nvSpPr>
        <p:spPr>
          <a:xfrm>
            <a:off x="1909233" y="2849390"/>
            <a:ext cx="184828" cy="362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wn Arrow 25"/>
          <p:cNvSpPr/>
          <p:nvPr/>
        </p:nvSpPr>
        <p:spPr>
          <a:xfrm>
            <a:off x="1121832" y="2849390"/>
            <a:ext cx="184828" cy="362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own Arrow 26"/>
          <p:cNvSpPr/>
          <p:nvPr/>
        </p:nvSpPr>
        <p:spPr>
          <a:xfrm>
            <a:off x="2772834" y="2849390"/>
            <a:ext cx="184828" cy="362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Down Arrow 27"/>
          <p:cNvSpPr/>
          <p:nvPr/>
        </p:nvSpPr>
        <p:spPr>
          <a:xfrm>
            <a:off x="6146969" y="2929467"/>
            <a:ext cx="184828" cy="362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own Arrow 28"/>
          <p:cNvSpPr/>
          <p:nvPr/>
        </p:nvSpPr>
        <p:spPr>
          <a:xfrm>
            <a:off x="5359568" y="2929467"/>
            <a:ext cx="184828" cy="362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own Arrow 29"/>
          <p:cNvSpPr/>
          <p:nvPr/>
        </p:nvSpPr>
        <p:spPr>
          <a:xfrm>
            <a:off x="7010570" y="2929467"/>
            <a:ext cx="184828" cy="36264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2394000" y="5245100"/>
            <a:ext cx="3932762" cy="369332"/>
          </a:xfrm>
          <a:prstGeom prst="rect">
            <a:avLst/>
          </a:prstGeom>
          <a:noFill/>
        </p:spPr>
        <p:txBody>
          <a:bodyPr wrap="none" rtlCol="0">
            <a:spAutoFit/>
          </a:bodyPr>
          <a:lstStyle/>
          <a:p>
            <a:r>
              <a:rPr lang="en-US" dirty="0" smtClean="0"/>
              <a:t>biological replicates for every condition!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NA_seq-Illumin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57" y="825241"/>
            <a:ext cx="7620000" cy="4660900"/>
          </a:xfrm>
          <a:prstGeom prst="rect">
            <a:avLst/>
          </a:prstGeom>
        </p:spPr>
      </p:pic>
      <p:sp>
        <p:nvSpPr>
          <p:cNvPr id="5" name="Rectangle 4"/>
          <p:cNvSpPr/>
          <p:nvPr/>
        </p:nvSpPr>
        <p:spPr>
          <a:xfrm>
            <a:off x="254382" y="6326490"/>
            <a:ext cx="3205325" cy="369332"/>
          </a:xfrm>
          <a:prstGeom prst="rect">
            <a:avLst/>
          </a:prstGeom>
        </p:spPr>
        <p:txBody>
          <a:bodyPr wrap="none">
            <a:spAutoFit/>
          </a:bodyPr>
          <a:lstStyle/>
          <a:p>
            <a:r>
              <a:rPr lang="en-US" dirty="0"/>
              <a:t>James </a:t>
            </a:r>
            <a:r>
              <a:rPr lang="en-US" dirty="0" smtClean="0"/>
              <a:t>Hadfield, </a:t>
            </a:r>
            <a:r>
              <a:rPr lang="en-US" dirty="0" err="1" smtClean="0"/>
              <a:t>BiteSizeBio.com</a:t>
            </a:r>
            <a:endParaRPr lang="en-US" dirty="0"/>
          </a:p>
        </p:txBody>
      </p:sp>
    </p:spTree>
    <p:extLst>
      <p:ext uri="{BB962C8B-B14F-4D97-AF65-F5344CB8AC3E}">
        <p14:creationId xmlns:p14="http://schemas.microsoft.com/office/powerpoint/2010/main" val="130556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ll-RNAseq.pdf"/>
          <p:cNvPicPr>
            <a:picLocks noChangeAspect="1"/>
          </p:cNvPicPr>
          <p:nvPr/>
        </p:nvPicPr>
        <p:blipFill rotWithShape="1">
          <a:blip r:embed="rId2">
            <a:extLst>
              <a:ext uri="{28A0092B-C50C-407E-A947-70E740481C1C}">
                <a14:useLocalDpi xmlns:a14="http://schemas.microsoft.com/office/drawing/2010/main" val="0"/>
              </a:ext>
            </a:extLst>
          </a:blip>
          <a:srcRect t="10010"/>
          <a:stretch/>
        </p:blipFill>
        <p:spPr>
          <a:xfrm>
            <a:off x="571500" y="1376048"/>
            <a:ext cx="8001000" cy="5428602"/>
          </a:xfrm>
          <a:prstGeom prst="rect">
            <a:avLst/>
          </a:prstGeom>
        </p:spPr>
      </p:pic>
      <p:sp>
        <p:nvSpPr>
          <p:cNvPr id="4" name="Title 1"/>
          <p:cNvSpPr>
            <a:spLocks noGrp="1"/>
          </p:cNvSpPr>
          <p:nvPr>
            <p:ph type="title"/>
          </p:nvPr>
        </p:nvSpPr>
        <p:spPr>
          <a:xfrm>
            <a:off x="457200" y="265020"/>
            <a:ext cx="8229600" cy="918476"/>
          </a:xfrm>
        </p:spPr>
        <p:txBody>
          <a:bodyPr/>
          <a:lstStyle/>
          <a:p>
            <a:r>
              <a:rPr lang="en-US" dirty="0" err="1" smtClean="0"/>
              <a:t>Illumina</a:t>
            </a:r>
            <a:r>
              <a:rPr lang="en-US" dirty="0" smtClean="0"/>
              <a:t> mRNA Sequencing</a:t>
            </a:r>
            <a:endParaRPr lang="en-US" dirty="0"/>
          </a:p>
        </p:txBody>
      </p:sp>
      <p:sp>
        <p:nvSpPr>
          <p:cNvPr id="3" name="TextBox 2"/>
          <p:cNvSpPr txBox="1"/>
          <p:nvPr/>
        </p:nvSpPr>
        <p:spPr>
          <a:xfrm>
            <a:off x="7005106" y="1905134"/>
            <a:ext cx="1681687" cy="369328"/>
          </a:xfrm>
          <a:prstGeom prst="rect">
            <a:avLst/>
          </a:prstGeom>
          <a:noFill/>
        </p:spPr>
        <p:txBody>
          <a:bodyPr wrap="none" lIns="91436" tIns="45718" rIns="91436" bIns="45718" rtlCol="0">
            <a:spAutoFit/>
          </a:bodyPr>
          <a:lstStyle/>
          <a:p>
            <a:r>
              <a:rPr lang="en-US" dirty="0" smtClean="0"/>
              <a:t>Poly-A selection</a:t>
            </a:r>
            <a:endParaRPr lang="en-US" dirty="0"/>
          </a:p>
        </p:txBody>
      </p:sp>
      <p:sp>
        <p:nvSpPr>
          <p:cNvPr id="6" name="TextBox 5"/>
          <p:cNvSpPr txBox="1"/>
          <p:nvPr/>
        </p:nvSpPr>
        <p:spPr>
          <a:xfrm>
            <a:off x="335881" y="1061308"/>
            <a:ext cx="2082613" cy="369328"/>
          </a:xfrm>
          <a:prstGeom prst="rect">
            <a:avLst/>
          </a:prstGeom>
          <a:noFill/>
        </p:spPr>
        <p:txBody>
          <a:bodyPr wrap="none" lIns="91436" tIns="45718" rIns="91436" bIns="45718" rtlCol="0">
            <a:spAutoFit/>
          </a:bodyPr>
          <a:lstStyle/>
          <a:p>
            <a:r>
              <a:rPr lang="en-US" dirty="0" smtClean="0"/>
              <a:t>Random primer PCR</a:t>
            </a:r>
            <a:endParaRPr lang="en-US" dirty="0"/>
          </a:p>
        </p:txBody>
      </p:sp>
      <p:sp>
        <p:nvSpPr>
          <p:cNvPr id="7" name="TextBox 6"/>
          <p:cNvSpPr txBox="1"/>
          <p:nvPr/>
        </p:nvSpPr>
        <p:spPr>
          <a:xfrm>
            <a:off x="2722010" y="2175148"/>
            <a:ext cx="1300348" cy="646327"/>
          </a:xfrm>
          <a:prstGeom prst="rect">
            <a:avLst/>
          </a:prstGeom>
          <a:noFill/>
        </p:spPr>
        <p:txBody>
          <a:bodyPr wrap="none" lIns="91436" tIns="45718" rIns="91436" bIns="45718" rtlCol="0">
            <a:spAutoFit/>
          </a:bodyPr>
          <a:lstStyle/>
          <a:p>
            <a:r>
              <a:rPr lang="en-US" dirty="0" smtClean="0"/>
              <a:t>Fragment &amp; </a:t>
            </a:r>
            <a:br>
              <a:rPr lang="en-US" dirty="0" smtClean="0"/>
            </a:br>
            <a:r>
              <a:rPr lang="en-US" dirty="0" smtClean="0"/>
              <a:t>size-select</a:t>
            </a:r>
            <a:endParaRPr lang="en-US" dirty="0"/>
          </a:p>
        </p:txBody>
      </p:sp>
    </p:spTree>
    <p:extLst>
      <p:ext uri="{BB962C8B-B14F-4D97-AF65-F5344CB8AC3E}">
        <p14:creationId xmlns:p14="http://schemas.microsoft.com/office/powerpoint/2010/main" val="12549790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normAutofit fontScale="90000"/>
          </a:bodyPr>
          <a:lstStyle/>
          <a:p>
            <a:r>
              <a:rPr lang="en-US" sz="4000" dirty="0">
                <a:latin typeface="Calibri" charset="0"/>
                <a:ea typeface="ＭＳ Ｐゴシック" charset="0"/>
                <a:cs typeface="ＭＳ Ｐゴシック" charset="0"/>
              </a:rPr>
              <a:t>FASTQ format: </a:t>
            </a:r>
            <a:br>
              <a:rPr lang="en-US" sz="4000" dirty="0">
                <a:latin typeface="Calibri" charset="0"/>
                <a:ea typeface="ＭＳ Ｐゴシック" charset="0"/>
                <a:cs typeface="ＭＳ Ｐゴシック" charset="0"/>
              </a:rPr>
            </a:br>
            <a:r>
              <a:rPr lang="en-US" sz="4000" dirty="0">
                <a:latin typeface="Calibri" charset="0"/>
                <a:ea typeface="ＭＳ Ｐゴシック" charset="0"/>
                <a:cs typeface="ＭＳ Ｐゴシック" charset="0"/>
              </a:rPr>
              <a:t>sequence + </a:t>
            </a:r>
            <a:r>
              <a:rPr lang="en-US" sz="4000" dirty="0" err="1">
                <a:latin typeface="Calibri" charset="0"/>
                <a:ea typeface="ＭＳ Ｐゴシック" charset="0"/>
                <a:cs typeface="ＭＳ Ｐゴシック" charset="0"/>
              </a:rPr>
              <a:t>qualilty</a:t>
            </a:r>
            <a:endParaRPr lang="en-US" sz="4000" dirty="0">
              <a:latin typeface="Calibri" charset="0"/>
              <a:ea typeface="ＭＳ Ｐゴシック" charset="0"/>
              <a:cs typeface="ＭＳ Ｐゴシック" charset="0"/>
            </a:endParaRPr>
          </a:p>
        </p:txBody>
      </p:sp>
      <p:sp>
        <p:nvSpPr>
          <p:cNvPr id="43010" name="Content Placeholder 2"/>
          <p:cNvSpPr>
            <a:spLocks noGrp="1"/>
          </p:cNvSpPr>
          <p:nvPr>
            <p:ph idx="1"/>
          </p:nvPr>
        </p:nvSpPr>
        <p:spPr>
          <a:xfrm>
            <a:off x="457200" y="1666600"/>
            <a:ext cx="8229600" cy="4525963"/>
          </a:xfrm>
          <a:solidFill>
            <a:schemeClr val="accent1">
              <a:lumMod val="20000"/>
              <a:lumOff val="80000"/>
            </a:schemeClr>
          </a:solidFill>
        </p:spPr>
        <p:txBody>
          <a:bodyPr>
            <a:normAutofit fontScale="92500"/>
          </a:bodyPr>
          <a:lstStyle/>
          <a:p>
            <a:pPr marL="0" indent="0">
              <a:buFont typeface="Arial" charset="0"/>
              <a:buNone/>
            </a:pPr>
            <a:r>
              <a:rPr lang="en-US" sz="1400" dirty="0">
                <a:latin typeface="Courier"/>
                <a:ea typeface="ＭＳ Ｐゴシック" charset="0"/>
                <a:cs typeface="Courier"/>
              </a:rPr>
              <a:t>@SRR350953.5 MENDEL_0047_FC62MN8AAXX:1:1:1646:938 length=152</a:t>
            </a:r>
          </a:p>
          <a:p>
            <a:pPr marL="0" indent="0">
              <a:buFont typeface="Arial" charset="0"/>
              <a:buNone/>
            </a:pPr>
            <a:r>
              <a:rPr lang="en-US" sz="1400" dirty="0">
                <a:latin typeface="Courier"/>
                <a:ea typeface="ＭＳ Ｐゴシック" charset="0"/>
                <a:cs typeface="Courier"/>
              </a:rPr>
              <a:t>NTCTTTTTCTTTCCTCTTTTGCCAACTTCAGCTAAATAGGAGCTACACTGATTAGGCAGAAACTTGATTAACAGGGCTTAAGGTAACCTTGTTGTAGGCCGTTTTGTAGCACTCAAAGCAATTGGTACCTCAACTGCAAAAGTCCTTGGCCC</a:t>
            </a:r>
          </a:p>
          <a:p>
            <a:pPr marL="0" indent="0">
              <a:buFont typeface="Arial" charset="0"/>
              <a:buNone/>
            </a:pPr>
            <a:r>
              <a:rPr lang="en-US" sz="1400" dirty="0">
                <a:latin typeface="Courier"/>
                <a:ea typeface="ＭＳ Ｐゴシック" charset="0"/>
                <a:cs typeface="Courier"/>
              </a:rPr>
              <a:t>+SRR350953.5 MENDEL_0047_FC62MN8AAXX:1:1:1646:938 length=152</a:t>
            </a:r>
          </a:p>
          <a:p>
            <a:pPr marL="0" indent="0">
              <a:buFont typeface="Arial" charset="0"/>
              <a:buNone/>
            </a:pPr>
            <a:r>
              <a:rPr lang="en-US" sz="1400" dirty="0">
                <a:latin typeface="Courier"/>
                <a:ea typeface="ＭＳ Ｐゴシック" charset="0"/>
                <a:cs typeface="Courier"/>
              </a:rPr>
              <a:t>+50000222C@@@@@22::::8888898989::::::&lt;&lt;&lt;:&lt;&lt;&lt;&lt;&lt;&lt;:&lt;&lt;&lt;&lt;::&lt;&lt;:::::&lt;&lt;&lt;&lt;&lt;:&lt;:&lt;&lt;&lt;IIIIIGFEEGGGGGGGII@IGDGBGGGGGGDDIIGIIEGIGG&gt;GGGGGGDGGGGGIIHIIBIIIGIIIHIIIIGII</a:t>
            </a:r>
          </a:p>
          <a:p>
            <a:pPr marL="0" indent="0">
              <a:buFont typeface="Arial" charset="0"/>
              <a:buNone/>
            </a:pPr>
            <a:r>
              <a:rPr lang="en-US" sz="1400" dirty="0">
                <a:latin typeface="Courier"/>
                <a:ea typeface="ＭＳ Ｐゴシック" charset="0"/>
                <a:cs typeface="Courier"/>
              </a:rPr>
              <a:t>@SRR350953.6 MENDEL_0047_FC62MN8AAXX:1:1:1686:935 length=152</a:t>
            </a:r>
          </a:p>
          <a:p>
            <a:pPr marL="0" indent="0">
              <a:buFont typeface="Arial" charset="0"/>
              <a:buNone/>
            </a:pPr>
            <a:r>
              <a:rPr lang="en-US" sz="1400" dirty="0">
                <a:latin typeface="Courier"/>
                <a:ea typeface="ＭＳ Ｐゴシック" charset="0"/>
                <a:cs typeface="Courier"/>
              </a:rPr>
              <a:t>NATTTTTACTAGTTTATTCTAGAACAGAGCATAAACTACTATTCAATAAACGTATGAAGCACTACTCACCTCCATTAACATGACGTTTTTCCCTAATCTGATGGGTCATTATGACCAGAGTATTGCCGCGGTGGAAATGGAGGTGAGTAGTG</a:t>
            </a:r>
          </a:p>
          <a:p>
            <a:pPr marL="0" indent="0">
              <a:buFont typeface="Arial" charset="0"/>
              <a:buNone/>
            </a:pPr>
            <a:r>
              <a:rPr lang="en-US" sz="1400" dirty="0">
                <a:latin typeface="Courier"/>
                <a:ea typeface="ＭＳ Ｐゴシック" charset="0"/>
                <a:cs typeface="Courier"/>
              </a:rPr>
              <a:t>+SRR350953.6 MENDEL_0047_FC62MN8AAXX:1:1:1686:935 length=152</a:t>
            </a:r>
          </a:p>
          <a:p>
            <a:pPr marL="0" indent="0">
              <a:buFont typeface="Arial" charset="0"/>
              <a:buNone/>
            </a:pPr>
            <a:r>
              <a:rPr lang="en-US" sz="1400" dirty="0">
                <a:latin typeface="Courier"/>
                <a:ea typeface="ＭＳ Ｐゴシック" charset="0"/>
                <a:cs typeface="Courier"/>
              </a:rPr>
              <a:t>#---+83355@@@CC@C22@@C@@CC@@C@@@CC@@@@@@@@@@@@C?C22@@C@:::::@@@@@@C@@@@@@@@CIGIHIIDGIGIIIIHHIIHGHHIIHHIFIIIIIHIIIIIIBIIIEIFGIIIFGFIBGDGGGGGGFIGDIFGADGAE</a:t>
            </a:r>
          </a:p>
          <a:p>
            <a:pPr marL="0" indent="0">
              <a:buFont typeface="Arial" charset="0"/>
              <a:buNone/>
            </a:pPr>
            <a:r>
              <a:rPr lang="en-US" sz="1400" dirty="0">
                <a:latin typeface="Courier"/>
                <a:ea typeface="ＭＳ Ｐゴシック" charset="0"/>
                <a:cs typeface="Courier"/>
              </a:rPr>
              <a:t>@SRR350953.7 MENDEL_0047_FC62MN8AAXX:1:1:1724:932 length=152</a:t>
            </a:r>
          </a:p>
          <a:p>
            <a:pPr marL="0" indent="0">
              <a:buFont typeface="Arial" charset="0"/>
              <a:buNone/>
            </a:pPr>
            <a:r>
              <a:rPr lang="en-US" sz="1400" dirty="0">
                <a:latin typeface="Courier"/>
                <a:ea typeface="ＭＳ Ｐゴシック" charset="0"/>
                <a:cs typeface="Courier"/>
              </a:rPr>
              <a:t>NTGTGATAGGCTTTGTCCATTCTGGAAACTCAATATTACTTGCGAGTCCTCAAAGGTAATTTTTGCTATTGCCAATATTCCTCAGAGGAAAAAAGATACAATACTATGTTTTATCTAAATTAGCATTAGAAAAAAAATCTTTCATTAGGTGT</a:t>
            </a:r>
          </a:p>
          <a:p>
            <a:pPr marL="0" indent="0">
              <a:buFont typeface="Arial" charset="0"/>
              <a:buNone/>
            </a:pPr>
            <a:r>
              <a:rPr lang="en-US" sz="1400" dirty="0">
                <a:latin typeface="Courier"/>
                <a:ea typeface="ＭＳ Ｐゴシック" charset="0"/>
                <a:cs typeface="Courier"/>
              </a:rPr>
              <a:t>+SRR350953.7 MENDEL_0047_FC62MN8AAXX:1:1:1724:932 length=152</a:t>
            </a:r>
          </a:p>
          <a:p>
            <a:pPr marL="0" indent="0">
              <a:buFont typeface="Arial" charset="0"/>
              <a:buNone/>
            </a:pPr>
            <a:r>
              <a:rPr lang="en-US" sz="1400" dirty="0">
                <a:latin typeface="Courier"/>
                <a:ea typeface="ＭＳ Ｐゴシック" charset="0"/>
                <a:cs typeface="Courier"/>
              </a:rPr>
              <a:t>#.,')-2--/@@@@@@@@@@&lt;:&lt;&lt;:778789979888889:::::99999&lt;&lt;::&lt;:::::&lt;&lt;&lt;&lt;&lt;@@@@@::::::IHIGIGGGGGGDGGDGGDDDIHIHIIIII8GGGGGIIHHIIIGIIGIBIGIIIIEIHGGFIHHIIIIIIIGIIFIG</a:t>
            </a:r>
          </a:p>
        </p:txBody>
      </p:sp>
      <p:pic>
        <p:nvPicPr>
          <p:cNvPr id="4" name="Picture 3" descr="footer_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6429432"/>
            <a:ext cx="1981200" cy="419100"/>
          </a:xfrm>
          <a:prstGeom prst="rect">
            <a:avLst/>
          </a:prstGeom>
        </p:spPr>
      </p:pic>
    </p:spTree>
    <p:extLst>
      <p:ext uri="{BB962C8B-B14F-4D97-AF65-F5344CB8AC3E}">
        <p14:creationId xmlns:p14="http://schemas.microsoft.com/office/powerpoint/2010/main" val="398843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NA_seq-vs-qPC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570" y="838200"/>
            <a:ext cx="5347430" cy="6060421"/>
          </a:xfrm>
          <a:prstGeom prst="rect">
            <a:avLst/>
          </a:prstGeom>
        </p:spPr>
      </p:pic>
      <p:sp>
        <p:nvSpPr>
          <p:cNvPr id="7" name="Title 1"/>
          <p:cNvSpPr>
            <a:spLocks noGrp="1"/>
          </p:cNvSpPr>
          <p:nvPr>
            <p:ph type="title"/>
          </p:nvPr>
        </p:nvSpPr>
        <p:spPr>
          <a:xfrm>
            <a:off x="457200" y="139934"/>
            <a:ext cx="8229600" cy="918476"/>
          </a:xfrm>
        </p:spPr>
        <p:txBody>
          <a:bodyPr/>
          <a:lstStyle/>
          <a:p>
            <a:r>
              <a:rPr lang="en-US" dirty="0" smtClean="0"/>
              <a:t>RNA-</a:t>
            </a:r>
            <a:r>
              <a:rPr lang="en-US" dirty="0" err="1" smtClean="0"/>
              <a:t>seq</a:t>
            </a:r>
            <a:r>
              <a:rPr lang="en-US" dirty="0" smtClean="0"/>
              <a:t> vs. </a:t>
            </a:r>
            <a:r>
              <a:rPr lang="en-US" dirty="0" err="1" smtClean="0"/>
              <a:t>qPCR</a:t>
            </a:r>
            <a:endParaRPr lang="en-US" dirty="0"/>
          </a:p>
        </p:txBody>
      </p:sp>
    </p:spTree>
    <p:extLst>
      <p:ext uri="{BB962C8B-B14F-4D97-AF65-F5344CB8AC3E}">
        <p14:creationId xmlns:p14="http://schemas.microsoft.com/office/powerpoint/2010/main" val="4017943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316182" y="1847527"/>
            <a:ext cx="3506932" cy="1866900"/>
            <a:chOff x="4829175" y="2209800"/>
            <a:chExt cx="3857625" cy="1866900"/>
          </a:xfrm>
        </p:grpSpPr>
        <p:pic>
          <p:nvPicPr>
            <p:cNvPr id="348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5" y="2781300"/>
              <a:ext cx="1724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75" y="2781300"/>
              <a:ext cx="17240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8" name="Rectangle 8"/>
            <p:cNvSpPr>
              <a:spLocks noChangeArrowheads="1"/>
            </p:cNvSpPr>
            <p:nvPr/>
          </p:nvSpPr>
          <p:spPr bwMode="auto">
            <a:xfrm>
              <a:off x="5334000" y="2209800"/>
              <a:ext cx="748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t>Reads</a:t>
              </a:r>
            </a:p>
          </p:txBody>
        </p:sp>
        <p:sp>
          <p:nvSpPr>
            <p:cNvPr id="34829" name="Rectangle 9"/>
            <p:cNvSpPr>
              <a:spLocks noChangeArrowheads="1"/>
            </p:cNvSpPr>
            <p:nvPr/>
          </p:nvSpPr>
          <p:spPr bwMode="auto">
            <a:xfrm>
              <a:off x="7141468" y="2209800"/>
              <a:ext cx="1242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a:t>Alignments</a:t>
              </a:r>
            </a:p>
          </p:txBody>
        </p:sp>
      </p:grpSp>
      <p:sp>
        <p:nvSpPr>
          <p:cNvPr id="34818" name="Rectangle 11"/>
          <p:cNvSpPr>
            <a:spLocks noChangeArrowheads="1"/>
          </p:cNvSpPr>
          <p:nvPr/>
        </p:nvSpPr>
        <p:spPr bwMode="auto">
          <a:xfrm>
            <a:off x="1447800" y="152401"/>
            <a:ext cx="6324600"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pPr algn="ctr"/>
            <a:r>
              <a:rPr lang="en-US" sz="4000" dirty="0"/>
              <a:t>Data Analysis Pipeline</a:t>
            </a:r>
          </a:p>
        </p:txBody>
      </p:sp>
      <p:sp>
        <p:nvSpPr>
          <p:cNvPr id="34819" name="Rectangle 12"/>
          <p:cNvSpPr>
            <a:spLocks noChangeArrowheads="1"/>
          </p:cNvSpPr>
          <p:nvPr/>
        </p:nvSpPr>
        <p:spPr bwMode="auto">
          <a:xfrm>
            <a:off x="1227025" y="5013461"/>
            <a:ext cx="6781800" cy="70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spAutoFit/>
          </a:bodyPr>
          <a:lstStyle/>
          <a:p>
            <a:r>
              <a:rPr lang="en-US" sz="2000" dirty="0" smtClean="0"/>
              <a:t>Map reads to genome, count reads per gene, normalize, compare counts across different samples (statistical test)</a:t>
            </a:r>
            <a:endParaRPr lang="en-US" sz="2000" dirty="0"/>
          </a:p>
        </p:txBody>
      </p:sp>
      <p:cxnSp>
        <p:nvCxnSpPr>
          <p:cNvPr id="13" name="Straight Connector 12"/>
          <p:cNvCxnSpPr/>
          <p:nvPr/>
        </p:nvCxnSpPr>
        <p:spPr>
          <a:xfrm>
            <a:off x="457200" y="914400"/>
            <a:ext cx="8229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3" name="Straight Arrow Connector 2"/>
          <p:cNvCxnSpPr/>
          <p:nvPr/>
        </p:nvCxnSpPr>
        <p:spPr>
          <a:xfrm>
            <a:off x="1963941" y="2789014"/>
            <a:ext cx="274481" cy="803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005839" y="2780977"/>
            <a:ext cx="274481" cy="803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pic>
        <p:nvPicPr>
          <p:cNvPr id="19" name="Picture 18" descr="footer_log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800" y="6429432"/>
            <a:ext cx="1981200" cy="419100"/>
          </a:xfrm>
          <a:prstGeom prst="rect">
            <a:avLst/>
          </a:prstGeom>
        </p:spPr>
      </p:pic>
      <p:sp>
        <p:nvSpPr>
          <p:cNvPr id="20" name="Rectangle 9"/>
          <p:cNvSpPr>
            <a:spLocks noChangeArrowheads="1"/>
          </p:cNvSpPr>
          <p:nvPr/>
        </p:nvSpPr>
        <p:spPr bwMode="auto">
          <a:xfrm>
            <a:off x="4245876" y="1847527"/>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Read counts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56103057"/>
              </p:ext>
            </p:extLst>
          </p:nvPr>
        </p:nvGraphicFramePr>
        <p:xfrm>
          <a:off x="4393795" y="2328281"/>
          <a:ext cx="1042989" cy="2035020"/>
        </p:xfrm>
        <a:graphic>
          <a:graphicData uri="http://schemas.openxmlformats.org/drawingml/2006/table">
            <a:tbl>
              <a:tblPr/>
              <a:tblGrid>
                <a:gridCol w="429934"/>
                <a:gridCol w="613055"/>
              </a:tblGrid>
              <a:tr h="156540">
                <a:tc>
                  <a:txBody>
                    <a:bodyPr/>
                    <a:lstStyle/>
                    <a:p>
                      <a:pPr algn="l" fontAlgn="b"/>
                      <a:r>
                        <a:rPr lang="en-US" sz="800" b="0" i="0" u="none" strike="noStrike" dirty="0">
                          <a:solidFill>
                            <a:srgbClr val="000000"/>
                          </a:solidFill>
                          <a:effectLst/>
                          <a:latin typeface="Calibri"/>
                        </a:rPr>
                        <a:t>gene</a:t>
                      </a:r>
                    </a:p>
                  </a:txBody>
                  <a:tcPr marL="12700" marR="12700" marT="12700" marB="0" anchor="b">
                    <a:lnL>
                      <a:noFill/>
                    </a:lnL>
                    <a:lnR>
                      <a:noFill/>
                    </a:lnR>
                    <a:lnT>
                      <a:noFill/>
                    </a:lnT>
                    <a:lnB>
                      <a:noFill/>
                    </a:lnB>
                  </a:tcPr>
                </a:tc>
                <a:tc>
                  <a:txBody>
                    <a:bodyPr/>
                    <a:lstStyle/>
                    <a:p>
                      <a:pPr algn="l" fontAlgn="b"/>
                      <a:r>
                        <a:rPr lang="en-US" sz="800" b="0" i="0" u="none" strike="noStrike" dirty="0">
                          <a:solidFill>
                            <a:srgbClr val="000000"/>
                          </a:solidFill>
                          <a:effectLst/>
                          <a:latin typeface="Calibri"/>
                        </a:rPr>
                        <a:t>HTC.neg.rep1</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CD79A</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480.6384705</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MZB1</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341.2034394</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FDCSP</a:t>
                      </a:r>
                    </a:p>
                  </a:txBody>
                  <a:tcPr marL="12700" marR="12700" marT="12700"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144.6685958</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CXCL13</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224.285861</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FCRLA</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98.49801945</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SLAMF7</a:t>
                      </a:r>
                    </a:p>
                  </a:txBody>
                  <a:tcPr marL="12700" marR="12700" marT="12700"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250.0736081</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PHEX</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4.626536748</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POU2AF1</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305.5975177</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SPIB</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126.2189589</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LTB</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263.2459306</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IL2RG</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383.5641411</a:t>
                      </a:r>
                    </a:p>
                  </a:txBody>
                  <a:tcPr marL="12700" marR="12700" marT="12700" marB="0" anchor="b">
                    <a:lnL>
                      <a:noFill/>
                    </a:lnL>
                    <a:lnR>
                      <a:noFill/>
                    </a:lnR>
                    <a:lnT>
                      <a:noFill/>
                    </a:lnT>
                    <a:lnB>
                      <a:noFill/>
                    </a:lnB>
                    <a:solidFill>
                      <a:srgbClr val="FFFF00"/>
                    </a:solidFill>
                  </a:tcPr>
                </a:tc>
              </a:tr>
              <a:tr h="156540">
                <a:tc>
                  <a:txBody>
                    <a:bodyPr/>
                    <a:lstStyle/>
                    <a:p>
                      <a:pPr algn="l" fontAlgn="b"/>
                      <a:r>
                        <a:rPr lang="en-US" sz="800" b="0" i="0" u="none" strike="noStrike">
                          <a:solidFill>
                            <a:srgbClr val="000000"/>
                          </a:solidFill>
                          <a:effectLst/>
                          <a:latin typeface="Calibri"/>
                        </a:rPr>
                        <a:t>CD19</a:t>
                      </a:r>
                    </a:p>
                  </a:txBody>
                  <a:tcPr marL="12700" marR="12700" marT="12700"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111.8179974</a:t>
                      </a:r>
                    </a:p>
                  </a:txBody>
                  <a:tcPr marL="12700" marR="12700" marT="12700" marB="0" anchor="b">
                    <a:lnL>
                      <a:noFill/>
                    </a:lnL>
                    <a:lnR>
                      <a:noFill/>
                    </a:lnR>
                    <a:lnT>
                      <a:noFill/>
                    </a:lnT>
                    <a:lnB>
                      <a:noFill/>
                    </a:lnB>
                    <a:solidFill>
                      <a:srgbClr val="FFFF0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47166"/>
              </p:ext>
            </p:extLst>
          </p:nvPr>
        </p:nvGraphicFramePr>
        <p:xfrm>
          <a:off x="5949037" y="2287569"/>
          <a:ext cx="3099285" cy="2275840"/>
        </p:xfrm>
        <a:graphic>
          <a:graphicData uri="http://schemas.openxmlformats.org/drawingml/2006/table">
            <a:tbl>
              <a:tblPr/>
              <a:tblGrid>
                <a:gridCol w="490236"/>
                <a:gridCol w="390527"/>
                <a:gridCol w="365599"/>
                <a:gridCol w="365599"/>
                <a:gridCol w="324054"/>
                <a:gridCol w="257581"/>
                <a:gridCol w="465308"/>
                <a:gridCol w="440381"/>
              </a:tblGrid>
              <a:tr h="238966">
                <a:tc>
                  <a:txBody>
                    <a:bodyPr/>
                    <a:lstStyle/>
                    <a:p>
                      <a:pPr algn="l" fontAlgn="b"/>
                      <a:r>
                        <a:rPr lang="en-US" sz="800" b="0" i="0" u="none" strike="noStrike" dirty="0">
                          <a:solidFill>
                            <a:srgbClr val="000000"/>
                          </a:solidFill>
                          <a:effectLst/>
                          <a:latin typeface="Calibri"/>
                        </a:rPr>
                        <a:t>gene</a:t>
                      </a: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800" b="0" i="0" u="none" strike="noStrike" dirty="0">
                          <a:solidFill>
                            <a:srgbClr val="000000"/>
                          </a:solidFill>
                          <a:effectLst/>
                          <a:latin typeface="Calibri"/>
                        </a:rPr>
                        <a:t>HTC.pos.rep2</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solidFill>
                      <a:srgbClr val="FFFF00"/>
                    </a:solidFill>
                  </a:tcPr>
                </a:tc>
                <a:tc>
                  <a:txBody>
                    <a:bodyPr/>
                    <a:lstStyle/>
                    <a:p>
                      <a:pPr algn="l" fontAlgn="b"/>
                      <a:r>
                        <a:rPr lang="en-US" sz="800" b="0" i="0" u="none" strike="noStrike" dirty="0">
                          <a:solidFill>
                            <a:srgbClr val="000000"/>
                          </a:solidFill>
                          <a:effectLst/>
                          <a:latin typeface="Calibri"/>
                        </a:rPr>
                        <a:t>HTC.pos.rep3</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solidFill>
                      <a:srgbClr val="FFFF00"/>
                    </a:solidFill>
                  </a:tcPr>
                </a:tc>
                <a:tc>
                  <a:txBody>
                    <a:bodyPr/>
                    <a:lstStyle/>
                    <a:p>
                      <a:pPr algn="l" fontAlgn="b"/>
                      <a:r>
                        <a:rPr lang="en-US" sz="800" b="0" i="0" u="none" strike="noStrike" dirty="0">
                          <a:solidFill>
                            <a:srgbClr val="000000"/>
                          </a:solidFill>
                          <a:effectLst/>
                          <a:latin typeface="Calibri"/>
                        </a:rPr>
                        <a:t>PTC.neg.rep1</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solidFill>
                      <a:srgbClr val="92D050"/>
                    </a:solidFill>
                  </a:tcPr>
                </a:tc>
                <a:tc>
                  <a:txBody>
                    <a:bodyPr/>
                    <a:lstStyle/>
                    <a:p>
                      <a:pPr algn="l" fontAlgn="b"/>
                      <a:r>
                        <a:rPr lang="en-US" sz="800" b="0" i="0" u="none" strike="noStrike" dirty="0">
                          <a:solidFill>
                            <a:srgbClr val="000000"/>
                          </a:solidFill>
                          <a:effectLst/>
                          <a:latin typeface="Calibri"/>
                        </a:rPr>
                        <a:t>PTC.neg.rep2</a:t>
                      </a:r>
                    </a:p>
                  </a:txBody>
                  <a:tcPr marL="12700" marR="12700" marT="12700" marB="0" anchor="b">
                    <a:lnL>
                      <a:noFill/>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a:noFill/>
                    </a:lnB>
                    <a:solidFill>
                      <a:srgbClr val="92D050"/>
                    </a:solidFill>
                  </a:tcPr>
                </a:tc>
                <a:tc>
                  <a:txBody>
                    <a:bodyPr/>
                    <a:lstStyle/>
                    <a:p>
                      <a:pPr algn="l" fontAlgn="b"/>
                      <a:r>
                        <a:rPr lang="en-US" sz="800" b="0" i="0" u="none" strike="noStrike" dirty="0" err="1">
                          <a:solidFill>
                            <a:srgbClr val="000000"/>
                          </a:solidFill>
                          <a:effectLst/>
                          <a:latin typeface="Calibri"/>
                        </a:rPr>
                        <a:t>logFC</a:t>
                      </a:r>
                      <a:endParaRPr lang="en-US" sz="800" b="0" i="0" u="none" strike="noStrike" dirty="0">
                        <a:solidFill>
                          <a:srgbClr val="000000"/>
                        </a:solidFill>
                        <a:effectLst/>
                        <a:latin typeface="Calibri"/>
                      </a:endParaRPr>
                    </a:p>
                  </a:txBody>
                  <a:tcPr marL="12700" marR="12700" marT="12700" marB="0" anchor="b">
                    <a:lnL w="12700" cap="flat" cmpd="sng" algn="ctr">
                      <a:solidFill>
                        <a:scrgbClr r="0" g="0" b="0"/>
                      </a:solidFill>
                      <a:prstDash val="solid"/>
                      <a:round/>
                      <a:headEnd type="none" w="med" len="med"/>
                      <a:tailEnd type="none" w="med" len="med"/>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800" b="0" i="0" u="none" strike="noStrike" dirty="0" err="1">
                          <a:solidFill>
                            <a:srgbClr val="000000"/>
                          </a:solidFill>
                          <a:effectLst/>
                          <a:latin typeface="Calibri"/>
                        </a:rPr>
                        <a:t>PValue</a:t>
                      </a:r>
                      <a:endParaRPr lang="en-US" sz="800" b="0" i="0" u="none" strike="noStrike" dirty="0">
                        <a:solidFill>
                          <a:srgbClr val="000000"/>
                        </a:solidFill>
                        <a:effectLst/>
                        <a:latin typeface="Calibri"/>
                      </a:endParaRP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c>
                  <a:txBody>
                    <a:bodyPr/>
                    <a:lstStyle/>
                    <a:p>
                      <a:pPr algn="l" fontAlgn="b"/>
                      <a:r>
                        <a:rPr lang="en-US" sz="800" b="0" i="0" u="none" strike="noStrike" dirty="0">
                          <a:solidFill>
                            <a:srgbClr val="000000"/>
                          </a:solidFill>
                          <a:effectLst/>
                          <a:latin typeface="Calibri"/>
                        </a:rPr>
                        <a:t>FDR</a:t>
                      </a:r>
                    </a:p>
                  </a:txBody>
                  <a:tcPr marL="12700" marR="12700" marT="12700" marB="0" anchor="b">
                    <a:lnL>
                      <a:noFill/>
                    </a:lnL>
                    <a:lnR>
                      <a:noFill/>
                    </a:lnR>
                    <a:lnT w="12700" cap="flat" cmpd="sng" algn="ctr">
                      <a:solidFill>
                        <a:scrgbClr r="0" g="0" b="0"/>
                      </a:solidFill>
                      <a:prstDash val="solid"/>
                      <a:round/>
                      <a:headEnd type="none" w="med" len="med"/>
                      <a:tailEnd type="none" w="med" len="med"/>
                    </a:lnT>
                    <a:lnB>
                      <a:noFill/>
                    </a:lnB>
                  </a:tcPr>
                </a:tc>
              </a:tr>
              <a:tr h="129254">
                <a:tc>
                  <a:txBody>
                    <a:bodyPr/>
                    <a:lstStyle/>
                    <a:p>
                      <a:pPr algn="l" fontAlgn="b"/>
                      <a:r>
                        <a:rPr lang="en-US" sz="800" b="0" i="0" u="none" strike="noStrike">
                          <a:solidFill>
                            <a:srgbClr val="000000"/>
                          </a:solidFill>
                          <a:effectLst/>
                          <a:latin typeface="Calibri"/>
                        </a:rPr>
                        <a:t>CD79A</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38.04</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36.02</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0.74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0.26</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dirty="0">
                          <a:solidFill>
                            <a:srgbClr val="000000"/>
                          </a:solidFill>
                          <a:effectLst/>
                          <a:latin typeface="Calibri"/>
                        </a:rPr>
                        <a:t>-6.89</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5.71E-17</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8.49E-13</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MZB1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22.80</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45.43</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0.21</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0.50</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-6.58</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1.90E-16</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1.41E-12</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FDCSP</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10.20</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2.29</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0.17</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0.00</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-8.89</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1.27E-15</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5.08E-12</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CXCL13</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16.37</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6.02</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0.04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0.05</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-7.25</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1.46E-15</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5.08E-12</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FCRLA</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8.42</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6.61</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0.16</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0.03</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-7.37</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1.71E-15</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5.08E-12</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SLAMF7</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19.00</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36.71</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2.36</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1.58</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-4.60</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4.48E-15</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1.11E-11</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PHEX</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0.24</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2.93</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81.67</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41.51</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4.31</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2.52E-14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5.02E-11</a:t>
                      </a:r>
                    </a:p>
                  </a:txBody>
                  <a:tcPr marL="12700" marR="12700" marT="12700" marB="0" anchor="b">
                    <a:lnL>
                      <a:noFill/>
                    </a:lnL>
                    <a:lnR>
                      <a:noFill/>
                    </a:lnR>
                    <a:lnT>
                      <a:noFill/>
                    </a:lnT>
                    <a:lnB>
                      <a:noFill/>
                    </a:lnB>
                  </a:tcPr>
                </a:tc>
              </a:tr>
              <a:tr h="129254">
                <a:tc>
                  <a:txBody>
                    <a:bodyPr/>
                    <a:lstStyle/>
                    <a:p>
                      <a:pPr algn="l" fontAlgn="b"/>
                      <a:r>
                        <a:rPr lang="en-US" sz="800" b="0" i="0" u="none" strike="noStrike" dirty="0">
                          <a:solidFill>
                            <a:srgbClr val="000000"/>
                          </a:solidFill>
                          <a:effectLst/>
                          <a:latin typeface="Calibri"/>
                        </a:rPr>
                        <a:t>POU2AF1</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33.49</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23.90</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3.58</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3.12</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-4.60</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2.73E-14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5.02E-11</a:t>
                      </a:r>
                    </a:p>
                  </a:txBody>
                  <a:tcPr marL="12700" marR="12700" marT="12700" marB="0" anchor="b">
                    <a:lnL>
                      <a:noFill/>
                    </a:lnL>
                    <a:lnR>
                      <a:noFill/>
                    </a:lnR>
                    <a:lnT>
                      <a:noFill/>
                    </a:lnT>
                    <a:lnB>
                      <a:noFill/>
                    </a:lnB>
                  </a:tcPr>
                </a:tc>
              </a:tr>
              <a:tr h="129254">
                <a:tc>
                  <a:txBody>
                    <a:bodyPr/>
                    <a:lstStyle/>
                    <a:p>
                      <a:pPr algn="l" fontAlgn="b"/>
                      <a:r>
                        <a:rPr lang="en-US" sz="800" b="0" i="0" u="none" strike="noStrike" dirty="0">
                          <a:solidFill>
                            <a:srgbClr val="000000"/>
                          </a:solidFill>
                          <a:effectLst/>
                          <a:latin typeface="Calibri"/>
                        </a:rPr>
                        <a:t>SPIB</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7.74</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1.62</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0.24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0.16</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-6.50</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3.25E-14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5.02E-11</a:t>
                      </a:r>
                    </a:p>
                  </a:txBody>
                  <a:tcPr marL="12700" marR="12700" marT="12700" marB="0" anchor="b">
                    <a:lnL>
                      <a:noFill/>
                    </a:lnL>
                    <a:lnR>
                      <a:noFill/>
                    </a:lnR>
                    <a:lnT>
                      <a:noFill/>
                    </a:lnT>
                    <a:lnB>
                      <a:noFill/>
                    </a:lnB>
                  </a:tcPr>
                </a:tc>
              </a:tr>
              <a:tr h="129254">
                <a:tc>
                  <a:txBody>
                    <a:bodyPr/>
                    <a:lstStyle/>
                    <a:p>
                      <a:pPr algn="l" fontAlgn="b"/>
                      <a:r>
                        <a:rPr lang="en-US" sz="800" b="0" i="0" u="none" strike="noStrike" dirty="0">
                          <a:solidFill>
                            <a:srgbClr val="000000"/>
                          </a:solidFill>
                          <a:effectLst/>
                          <a:latin typeface="Calibri"/>
                        </a:rPr>
                        <a:t>LTB</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18.90</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10.14</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2.40</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1.54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-4.56</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3.54E-14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5.02E-11</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IL2RG</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33.53</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37.38</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dirty="0">
                          <a:solidFill>
                            <a:srgbClr val="000000"/>
                          </a:solidFill>
                          <a:effectLst/>
                          <a:latin typeface="Calibri"/>
                        </a:rPr>
                        <a:t>6.44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5.12</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-3.83</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3.72E-14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5.02E-11</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CD19</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13.77</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1.71</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0.64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0.34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-6.34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4.88E-14</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6.04E-11</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LOC96610</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50.85</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130.54</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dirty="0">
                          <a:solidFill>
                            <a:srgbClr val="000000"/>
                          </a:solidFill>
                          <a:effectLst/>
                          <a:latin typeface="Calibri"/>
                        </a:rPr>
                        <a:t>8.28</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10.19</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-4.43</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6.61E-13</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7.55E-10</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IGLL5</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392.76</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a:solidFill>
                            <a:srgbClr val="000000"/>
                          </a:solidFill>
                          <a:effectLst/>
                          <a:latin typeface="Calibri"/>
                        </a:rPr>
                        <a:t>498.21</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dirty="0">
                          <a:solidFill>
                            <a:srgbClr val="000000"/>
                          </a:solidFill>
                          <a:effectLst/>
                          <a:latin typeface="Calibri"/>
                        </a:rPr>
                        <a:t>0.84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2.54</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-6.00</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7.28E-13</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7.73E-10</a:t>
                      </a:r>
                    </a:p>
                  </a:txBody>
                  <a:tcPr marL="12700" marR="12700" marT="12700" marB="0" anchor="b">
                    <a:lnL>
                      <a:noFill/>
                    </a:lnL>
                    <a:lnR>
                      <a:noFill/>
                    </a:lnR>
                    <a:lnT>
                      <a:noFill/>
                    </a:lnT>
                    <a:lnB>
                      <a:noFill/>
                    </a:lnB>
                  </a:tcPr>
                </a:tc>
              </a:tr>
              <a:tr h="129254">
                <a:tc>
                  <a:txBody>
                    <a:bodyPr/>
                    <a:lstStyle/>
                    <a:p>
                      <a:pPr algn="l" fontAlgn="b"/>
                      <a:r>
                        <a:rPr lang="en-US" sz="800" b="0" i="0" u="none" strike="noStrike">
                          <a:solidFill>
                            <a:srgbClr val="000000"/>
                          </a:solidFill>
                          <a:effectLst/>
                          <a:latin typeface="Calibri"/>
                        </a:rPr>
                        <a:t>PIM2</a:t>
                      </a:r>
                    </a:p>
                  </a:txBody>
                  <a:tcPr marL="12700" marR="12700" marT="12700" marB="0" anchor="b">
                    <a:lnL w="12700" cap="flat" cmpd="sng" algn="ctr">
                      <a:solidFill>
                        <a:scrgbClr r="0" g="0" b="0"/>
                      </a:solidFill>
                      <a:prstDash val="solid"/>
                      <a:round/>
                      <a:headEnd type="none" w="med" len="med"/>
                      <a:tailEnd type="none" w="med" len="med"/>
                    </a:lnL>
                    <a:lnR>
                      <a:noFill/>
                    </a:lnR>
                    <a:lnT>
                      <a:noFill/>
                    </a:lnT>
                    <a:lnB>
                      <a:noFill/>
                    </a:lnB>
                  </a:tcPr>
                </a:tc>
                <a:tc>
                  <a:txBody>
                    <a:bodyPr/>
                    <a:lstStyle/>
                    <a:p>
                      <a:pPr algn="r" fontAlgn="b"/>
                      <a:r>
                        <a:rPr lang="en-US" sz="800" b="0" i="0" u="none" strike="noStrike">
                          <a:solidFill>
                            <a:srgbClr val="000000"/>
                          </a:solidFill>
                          <a:effectLst/>
                          <a:latin typeface="Calibri"/>
                        </a:rPr>
                        <a:t>33.75</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dirty="0">
                          <a:solidFill>
                            <a:srgbClr val="000000"/>
                          </a:solidFill>
                          <a:effectLst/>
                          <a:latin typeface="Calibri"/>
                        </a:rPr>
                        <a:t>104.19</a:t>
                      </a:r>
                    </a:p>
                  </a:txBody>
                  <a:tcPr marL="12700" marR="12700" marT="12700" marB="0" anchor="b">
                    <a:lnL>
                      <a:noFill/>
                    </a:lnL>
                    <a:lnR>
                      <a:noFill/>
                    </a:lnR>
                    <a:lnT>
                      <a:noFill/>
                    </a:lnT>
                    <a:lnB>
                      <a:noFill/>
                    </a:lnB>
                    <a:solidFill>
                      <a:srgbClr val="FFFF00"/>
                    </a:solidFill>
                  </a:tcPr>
                </a:tc>
                <a:tc>
                  <a:txBody>
                    <a:bodyPr/>
                    <a:lstStyle/>
                    <a:p>
                      <a:pPr algn="r" fontAlgn="b"/>
                      <a:r>
                        <a:rPr lang="en-US" sz="800" b="0" i="0" u="none" strike="noStrike" dirty="0">
                          <a:solidFill>
                            <a:srgbClr val="000000"/>
                          </a:solidFill>
                          <a:effectLst/>
                          <a:latin typeface="Calibri"/>
                        </a:rPr>
                        <a:t>10.83</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dirty="0">
                          <a:solidFill>
                            <a:srgbClr val="000000"/>
                          </a:solidFill>
                          <a:effectLst/>
                          <a:latin typeface="Calibri"/>
                        </a:rPr>
                        <a:t>9.86</a:t>
                      </a:r>
                    </a:p>
                  </a:txBody>
                  <a:tcPr marL="12700" marR="12700" marT="12700" marB="0" anchor="b">
                    <a:lnL>
                      <a:noFill/>
                    </a:lnL>
                    <a:lnR>
                      <a:noFill/>
                    </a:lnR>
                    <a:lnT>
                      <a:noFill/>
                    </a:lnT>
                    <a:lnB>
                      <a:noFill/>
                    </a:lnB>
                    <a:solidFill>
                      <a:srgbClr val="92D050"/>
                    </a:solidFill>
                  </a:tcPr>
                </a:tc>
                <a:tc>
                  <a:txBody>
                    <a:bodyPr/>
                    <a:lstStyle/>
                    <a:p>
                      <a:pPr algn="r" fontAlgn="b"/>
                      <a:r>
                        <a:rPr lang="en-US" sz="800" b="0" i="0" u="none" strike="noStrike">
                          <a:solidFill>
                            <a:srgbClr val="000000"/>
                          </a:solidFill>
                          <a:effectLst/>
                          <a:latin typeface="Calibri"/>
                        </a:rPr>
                        <a:t>-3.45</a:t>
                      </a:r>
                    </a:p>
                  </a:txBody>
                  <a:tcPr marL="12700" marR="12700" marT="12700" marB="0" anchor="b">
                    <a:lnL>
                      <a:noFill/>
                    </a:lnL>
                    <a:lnR>
                      <a:noFill/>
                    </a:lnR>
                    <a:lnT>
                      <a:noFill/>
                    </a:lnT>
                    <a:lnB>
                      <a:noFill/>
                    </a:lnB>
                  </a:tcPr>
                </a:tc>
                <a:tc>
                  <a:txBody>
                    <a:bodyPr/>
                    <a:lstStyle/>
                    <a:p>
                      <a:pPr algn="r" fontAlgn="b"/>
                      <a:r>
                        <a:rPr lang="en-US" sz="800" b="0" i="0" u="none" strike="noStrike">
                          <a:solidFill>
                            <a:srgbClr val="000000"/>
                          </a:solidFill>
                          <a:effectLst/>
                          <a:latin typeface="Calibri"/>
                        </a:rPr>
                        <a:t>7.95E-13</a:t>
                      </a:r>
                    </a:p>
                  </a:txBody>
                  <a:tcPr marL="12700" marR="12700" marT="12700" marB="0" anchor="b">
                    <a:lnL>
                      <a:noFill/>
                    </a:lnL>
                    <a:lnR>
                      <a:noFill/>
                    </a:lnR>
                    <a:lnT>
                      <a:noFill/>
                    </a:lnT>
                    <a:lnB>
                      <a:noFill/>
                    </a:lnB>
                  </a:tcPr>
                </a:tc>
                <a:tc>
                  <a:txBody>
                    <a:bodyPr/>
                    <a:lstStyle/>
                    <a:p>
                      <a:pPr algn="r" fontAlgn="b"/>
                      <a:r>
                        <a:rPr lang="en-US" sz="800" b="0" i="0" u="none" strike="noStrike" dirty="0">
                          <a:solidFill>
                            <a:srgbClr val="000000"/>
                          </a:solidFill>
                          <a:effectLst/>
                          <a:latin typeface="Calibri"/>
                        </a:rPr>
                        <a:t>7.87E-10</a:t>
                      </a:r>
                    </a:p>
                  </a:txBody>
                  <a:tcPr marL="12700" marR="12700" marT="12700" marB="0" anchor="b">
                    <a:lnL>
                      <a:noFill/>
                    </a:lnL>
                    <a:lnR>
                      <a:noFill/>
                    </a:lnR>
                    <a:lnT>
                      <a:noFill/>
                    </a:lnT>
                    <a:lnB>
                      <a:noFill/>
                    </a:lnB>
                  </a:tcPr>
                </a:tc>
              </a:tr>
            </a:tbl>
          </a:graphicData>
        </a:graphic>
      </p:graphicFrame>
      <p:sp>
        <p:nvSpPr>
          <p:cNvPr id="24" name="Rectangle 9"/>
          <p:cNvSpPr>
            <a:spLocks noChangeArrowheads="1"/>
          </p:cNvSpPr>
          <p:nvPr/>
        </p:nvSpPr>
        <p:spPr bwMode="auto">
          <a:xfrm>
            <a:off x="6624414" y="1847527"/>
            <a:ext cx="2295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dirty="0" smtClean="0"/>
              <a:t>Differential Expression</a:t>
            </a:r>
            <a:endParaRPr lang="en-US" dirty="0"/>
          </a:p>
        </p:txBody>
      </p:sp>
      <p:cxnSp>
        <p:nvCxnSpPr>
          <p:cNvPr id="25" name="Straight Arrow Connector 24"/>
          <p:cNvCxnSpPr/>
          <p:nvPr/>
        </p:nvCxnSpPr>
        <p:spPr>
          <a:xfrm>
            <a:off x="5584704" y="2902762"/>
            <a:ext cx="274481" cy="8037"/>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919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5512</TotalTime>
  <Words>1413</Words>
  <Application>Microsoft Office PowerPoint</Application>
  <PresentationFormat>On-screen Show (4:3)</PresentationFormat>
  <Paragraphs>405</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Hands-on Tutorial: RNA-seq Analysis using Cluster Computing</vt:lpstr>
      <vt:lpstr>PowerPoint Presentation</vt:lpstr>
      <vt:lpstr>RNA-seq</vt:lpstr>
      <vt:lpstr>Extract RNA from samples</vt:lpstr>
      <vt:lpstr>PowerPoint Presentation</vt:lpstr>
      <vt:lpstr>Illumina mRNA Sequencing</vt:lpstr>
      <vt:lpstr>FASTQ format:  sequence + qualilty</vt:lpstr>
      <vt:lpstr>RNA-seq vs. qPCR</vt:lpstr>
      <vt:lpstr>PowerPoint Presentation</vt:lpstr>
      <vt:lpstr>PowerPoint Presentation</vt:lpstr>
      <vt:lpstr>RNA-seq Informatics Workflow</vt:lpstr>
      <vt:lpstr>PowerPoint Presentation</vt:lpstr>
      <vt:lpstr>CHIBI HPC Cluster: Phoenix</vt:lpstr>
      <vt:lpstr>ssh login to phoenix</vt:lpstr>
      <vt:lpstr>This is a minimal list of Linux commands that you must know for file management:</vt:lpstr>
      <vt:lpstr>PowerPoint Presentation</vt:lpstr>
      <vt:lpstr>Sun Grid Engine</vt:lpstr>
      <vt:lpstr>SGE: Useful Commands</vt:lpstr>
      <vt:lpstr>Load Your Programs</vt:lpstr>
      <vt:lpstr>Environment Module Commands</vt:lpstr>
      <vt:lpstr>igenomes</vt:lpstr>
      <vt:lpstr>Software Workflow</vt:lpstr>
      <vt:lpstr>PowerPoint Presentation</vt:lpstr>
      <vt:lpstr>FASTQC</vt:lpstr>
      <vt:lpstr>PowerPoint Presentation</vt:lpstr>
      <vt:lpstr>PowerPoint Presentation</vt:lpstr>
      <vt:lpstr>PowerPoint Presentation</vt:lpstr>
      <vt:lpstr>PowerPoint Presentation</vt:lpstr>
      <vt:lpstr>PowerPoint Presentation</vt:lpstr>
      <vt:lpstr>tophat.sge script</vt:lpstr>
      <vt:lpstr>Run the script with qsub</vt:lpstr>
      <vt:lpstr>qlogin for Cuffdiff</vt:lpstr>
      <vt:lpstr>Cuffdiff Result</vt:lpstr>
      <vt:lpstr>Integrated Genomics Viewer</vt:lpstr>
      <vt:lpstr>Prepare index for IGV</vt:lpstr>
      <vt:lpstr>FTP download of BAM and .bai files</vt:lpstr>
      <vt:lpstr>IGV screen of diff expr. gene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Hands-on Tutorial: RNA-seq Analysis using  Cluster Computing</dc:title>
  <dc:creator>Kim B. Foglia</dc:creator>
  <cp:lastModifiedBy>admin</cp:lastModifiedBy>
  <cp:revision>48</cp:revision>
  <dcterms:created xsi:type="dcterms:W3CDTF">2013-07-06T03:46:14Z</dcterms:created>
  <dcterms:modified xsi:type="dcterms:W3CDTF">2013-07-11T21:03:56Z</dcterms:modified>
</cp:coreProperties>
</file>