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napToObjects="1">
      <p:cViewPr>
        <p:scale>
          <a:sx n="99" d="100"/>
          <a:sy n="99" d="100"/>
        </p:scale>
        <p:origin x="-1240" y="-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fld id="{A11005F1-980E-9C41-A296-EC2B8F83C857}" type="datetimeFigureOut">
              <a:rPr kumimoji="1" lang="ja-JP" altLang="en-US" smtClean="0"/>
              <a:t>2/6/18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300076-E650-E542-9C84-CB204609D50A}" type="slidenum">
              <a:rPr kumimoji="1" lang="ja-JP" altLang="en-US" smtClean="0"/>
              <a:t>‹#›</a:t>
            </a:fld>
            <a:endParaRPr kumimoji="1" lang="ja-JP" altLang="en-US"/>
          </a:p>
        </p:txBody>
      </p:sp>
    </p:spTree>
    <p:extLst>
      <p:ext uri="{BB962C8B-B14F-4D97-AF65-F5344CB8AC3E}">
        <p14:creationId xmlns:p14="http://schemas.microsoft.com/office/powerpoint/2010/main" val="318448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A11005F1-980E-9C41-A296-EC2B8F83C857}" type="datetimeFigureOut">
              <a:rPr kumimoji="1" lang="ja-JP" altLang="en-US" smtClean="0"/>
              <a:t>2/6/18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300076-E650-E542-9C84-CB204609D50A}" type="slidenum">
              <a:rPr kumimoji="1" lang="ja-JP" altLang="en-US" smtClean="0"/>
              <a:t>‹#›</a:t>
            </a:fld>
            <a:endParaRPr kumimoji="1" lang="ja-JP" altLang="en-US"/>
          </a:p>
        </p:txBody>
      </p:sp>
    </p:spTree>
    <p:extLst>
      <p:ext uri="{BB962C8B-B14F-4D97-AF65-F5344CB8AC3E}">
        <p14:creationId xmlns:p14="http://schemas.microsoft.com/office/powerpoint/2010/main" val="132566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A11005F1-980E-9C41-A296-EC2B8F83C857}" type="datetimeFigureOut">
              <a:rPr kumimoji="1" lang="ja-JP" altLang="en-US" smtClean="0"/>
              <a:t>2/6/18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300076-E650-E542-9C84-CB204609D50A}" type="slidenum">
              <a:rPr kumimoji="1" lang="ja-JP" altLang="en-US" smtClean="0"/>
              <a:t>‹#›</a:t>
            </a:fld>
            <a:endParaRPr kumimoji="1" lang="ja-JP" altLang="en-US"/>
          </a:p>
        </p:txBody>
      </p:sp>
    </p:spTree>
    <p:extLst>
      <p:ext uri="{BB962C8B-B14F-4D97-AF65-F5344CB8AC3E}">
        <p14:creationId xmlns:p14="http://schemas.microsoft.com/office/powerpoint/2010/main" val="233298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A11005F1-980E-9C41-A296-EC2B8F83C857}" type="datetimeFigureOut">
              <a:rPr kumimoji="1" lang="ja-JP" altLang="en-US" smtClean="0"/>
              <a:t>2/6/18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300076-E650-E542-9C84-CB204609D50A}" type="slidenum">
              <a:rPr kumimoji="1" lang="ja-JP" altLang="en-US" smtClean="0"/>
              <a:t>‹#›</a:t>
            </a:fld>
            <a:endParaRPr kumimoji="1" lang="ja-JP" altLang="en-US"/>
          </a:p>
        </p:txBody>
      </p:sp>
    </p:spTree>
    <p:extLst>
      <p:ext uri="{BB962C8B-B14F-4D97-AF65-F5344CB8AC3E}">
        <p14:creationId xmlns:p14="http://schemas.microsoft.com/office/powerpoint/2010/main" val="238077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smtClean="0"/>
              <a:t>Click to edit Master text styles</a:t>
            </a:r>
          </a:p>
        </p:txBody>
      </p:sp>
      <p:sp>
        <p:nvSpPr>
          <p:cNvPr id="4" name="Date Placeholder 3"/>
          <p:cNvSpPr>
            <a:spLocks noGrp="1"/>
          </p:cNvSpPr>
          <p:nvPr>
            <p:ph type="dt" sz="half" idx="10"/>
          </p:nvPr>
        </p:nvSpPr>
        <p:spPr/>
        <p:txBody>
          <a:bodyPr/>
          <a:lstStyle/>
          <a:p>
            <a:fld id="{A11005F1-980E-9C41-A296-EC2B8F83C857}" type="datetimeFigureOut">
              <a:rPr kumimoji="1" lang="ja-JP" altLang="en-US" smtClean="0"/>
              <a:t>2/6/18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300076-E650-E542-9C84-CB204609D50A}" type="slidenum">
              <a:rPr kumimoji="1" lang="ja-JP" altLang="en-US" smtClean="0"/>
              <a:t>‹#›</a:t>
            </a:fld>
            <a:endParaRPr kumimoji="1" lang="ja-JP" altLang="en-US"/>
          </a:p>
        </p:txBody>
      </p:sp>
    </p:spTree>
    <p:extLst>
      <p:ext uri="{BB962C8B-B14F-4D97-AF65-F5344CB8AC3E}">
        <p14:creationId xmlns:p14="http://schemas.microsoft.com/office/powerpoint/2010/main" val="392334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fld id="{A11005F1-980E-9C41-A296-EC2B8F83C857}" type="datetimeFigureOut">
              <a:rPr kumimoji="1" lang="ja-JP" altLang="en-US" smtClean="0"/>
              <a:t>2/6/18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6300076-E650-E542-9C84-CB204609D50A}" type="slidenum">
              <a:rPr kumimoji="1" lang="ja-JP" altLang="en-US" smtClean="0"/>
              <a:t>‹#›</a:t>
            </a:fld>
            <a:endParaRPr kumimoji="1" lang="ja-JP" altLang="en-US"/>
          </a:p>
        </p:txBody>
      </p:sp>
    </p:spTree>
    <p:extLst>
      <p:ext uri="{BB962C8B-B14F-4D97-AF65-F5344CB8AC3E}">
        <p14:creationId xmlns:p14="http://schemas.microsoft.com/office/powerpoint/2010/main" val="293801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fld id="{A11005F1-980E-9C41-A296-EC2B8F83C857}" type="datetimeFigureOut">
              <a:rPr kumimoji="1" lang="ja-JP" altLang="en-US" smtClean="0"/>
              <a:t>2/6/18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6300076-E650-E542-9C84-CB204609D50A}" type="slidenum">
              <a:rPr kumimoji="1" lang="ja-JP" altLang="en-US" smtClean="0"/>
              <a:t>‹#›</a:t>
            </a:fld>
            <a:endParaRPr kumimoji="1" lang="ja-JP" altLang="en-US"/>
          </a:p>
        </p:txBody>
      </p:sp>
    </p:spTree>
    <p:extLst>
      <p:ext uri="{BB962C8B-B14F-4D97-AF65-F5344CB8AC3E}">
        <p14:creationId xmlns:p14="http://schemas.microsoft.com/office/powerpoint/2010/main" val="89813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fld id="{A11005F1-980E-9C41-A296-EC2B8F83C857}" type="datetimeFigureOut">
              <a:rPr kumimoji="1" lang="ja-JP" altLang="en-US" smtClean="0"/>
              <a:t>2/6/18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6300076-E650-E542-9C84-CB204609D50A}" type="slidenum">
              <a:rPr kumimoji="1" lang="ja-JP" altLang="en-US" smtClean="0"/>
              <a:t>‹#›</a:t>
            </a:fld>
            <a:endParaRPr kumimoji="1" lang="ja-JP" altLang="en-US"/>
          </a:p>
        </p:txBody>
      </p:sp>
    </p:spTree>
    <p:extLst>
      <p:ext uri="{BB962C8B-B14F-4D97-AF65-F5344CB8AC3E}">
        <p14:creationId xmlns:p14="http://schemas.microsoft.com/office/powerpoint/2010/main" val="425867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005F1-980E-9C41-A296-EC2B8F83C857}" type="datetimeFigureOut">
              <a:rPr kumimoji="1" lang="ja-JP" altLang="en-US" smtClean="0"/>
              <a:t>2/6/18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6300076-E650-E542-9C84-CB204609D50A}" type="slidenum">
              <a:rPr kumimoji="1" lang="ja-JP" altLang="en-US" smtClean="0"/>
              <a:t>‹#›</a:t>
            </a:fld>
            <a:endParaRPr kumimoji="1" lang="ja-JP" altLang="en-US"/>
          </a:p>
        </p:txBody>
      </p:sp>
    </p:spTree>
    <p:extLst>
      <p:ext uri="{BB962C8B-B14F-4D97-AF65-F5344CB8AC3E}">
        <p14:creationId xmlns:p14="http://schemas.microsoft.com/office/powerpoint/2010/main" val="85028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A11005F1-980E-9C41-A296-EC2B8F83C857}" type="datetimeFigureOut">
              <a:rPr kumimoji="1" lang="ja-JP" altLang="en-US" smtClean="0"/>
              <a:t>2/6/18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6300076-E650-E542-9C84-CB204609D50A}" type="slidenum">
              <a:rPr kumimoji="1" lang="ja-JP" altLang="en-US" smtClean="0"/>
              <a:t>‹#›</a:t>
            </a:fld>
            <a:endParaRPr kumimoji="1" lang="ja-JP" altLang="en-US"/>
          </a:p>
        </p:txBody>
      </p:sp>
    </p:spTree>
    <p:extLst>
      <p:ext uri="{BB962C8B-B14F-4D97-AF65-F5344CB8AC3E}">
        <p14:creationId xmlns:p14="http://schemas.microsoft.com/office/powerpoint/2010/main" val="54992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A11005F1-980E-9C41-A296-EC2B8F83C857}" type="datetimeFigureOut">
              <a:rPr kumimoji="1" lang="ja-JP" altLang="en-US" smtClean="0"/>
              <a:t>2/6/18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6300076-E650-E542-9C84-CB204609D50A}" type="slidenum">
              <a:rPr kumimoji="1" lang="ja-JP" altLang="en-US" smtClean="0"/>
              <a:t>‹#›</a:t>
            </a:fld>
            <a:endParaRPr kumimoji="1" lang="ja-JP" altLang="en-US"/>
          </a:p>
        </p:txBody>
      </p:sp>
    </p:spTree>
    <p:extLst>
      <p:ext uri="{BB962C8B-B14F-4D97-AF65-F5344CB8AC3E}">
        <p14:creationId xmlns:p14="http://schemas.microsoft.com/office/powerpoint/2010/main" val="20575887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005F1-980E-9C41-A296-EC2B8F83C857}" type="datetimeFigureOut">
              <a:rPr kumimoji="1" lang="ja-JP" altLang="en-US" smtClean="0"/>
              <a:t>2/6/18</a:t>
            </a:fld>
            <a:endParaRPr kumimoji="1" lang="ja-JP"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00076-E650-E542-9C84-CB204609D50A}" type="slidenum">
              <a:rPr kumimoji="1" lang="ja-JP" altLang="en-US" smtClean="0"/>
              <a:t>‹#›</a:t>
            </a:fld>
            <a:endParaRPr kumimoji="1" lang="ja-JP" altLang="en-US"/>
          </a:p>
        </p:txBody>
      </p:sp>
    </p:spTree>
    <p:extLst>
      <p:ext uri="{BB962C8B-B14F-4D97-AF65-F5344CB8AC3E}">
        <p14:creationId xmlns:p14="http://schemas.microsoft.com/office/powerpoint/2010/main" val="3537976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0" y="4193629"/>
            <a:ext cx="2980506" cy="1950581"/>
            <a:chOff x="0" y="4221560"/>
            <a:chExt cx="4421904" cy="2760438"/>
          </a:xfrm>
        </p:grpSpPr>
        <p:pic>
          <p:nvPicPr>
            <p:cNvPr id="33" name="Picture 32"/>
            <p:cNvPicPr>
              <a:picLocks noChangeAspect="1"/>
            </p:cNvPicPr>
            <p:nvPr/>
          </p:nvPicPr>
          <p:blipFill rotWithShape="1">
            <a:blip r:embed="rId2"/>
            <a:srcRect t="57245" b="12279"/>
            <a:stretch/>
          </p:blipFill>
          <p:spPr>
            <a:xfrm>
              <a:off x="0" y="5634369"/>
              <a:ext cx="4421904" cy="1347629"/>
            </a:xfrm>
            <a:prstGeom prst="rect">
              <a:avLst/>
            </a:prstGeom>
          </p:spPr>
        </p:pic>
        <p:pic>
          <p:nvPicPr>
            <p:cNvPr id="34" name="Picture 33"/>
            <p:cNvPicPr>
              <a:picLocks noChangeAspect="1"/>
            </p:cNvPicPr>
            <p:nvPr/>
          </p:nvPicPr>
          <p:blipFill rotWithShape="1">
            <a:blip r:embed="rId2"/>
            <a:srcRect t="6620" b="58216"/>
            <a:stretch/>
          </p:blipFill>
          <p:spPr>
            <a:xfrm>
              <a:off x="0" y="4221560"/>
              <a:ext cx="4421904" cy="1554955"/>
            </a:xfrm>
            <a:prstGeom prst="rect">
              <a:avLst/>
            </a:prstGeom>
          </p:spPr>
        </p:pic>
      </p:grpSp>
      <p:pic>
        <p:nvPicPr>
          <p:cNvPr id="31" name="Picture 30"/>
          <p:cNvPicPr>
            <a:picLocks noChangeAspect="1"/>
          </p:cNvPicPr>
          <p:nvPr/>
        </p:nvPicPr>
        <p:blipFill>
          <a:blip r:embed="rId3"/>
          <a:stretch>
            <a:fillRect/>
          </a:stretch>
        </p:blipFill>
        <p:spPr>
          <a:xfrm>
            <a:off x="3277924" y="5423186"/>
            <a:ext cx="4204782" cy="1121275"/>
          </a:xfrm>
          <a:prstGeom prst="rect">
            <a:avLst/>
          </a:prstGeom>
        </p:spPr>
      </p:pic>
      <p:pic>
        <p:nvPicPr>
          <p:cNvPr id="30" name="Picture 29"/>
          <p:cNvPicPr>
            <a:picLocks noChangeAspect="1"/>
          </p:cNvPicPr>
          <p:nvPr/>
        </p:nvPicPr>
        <p:blipFill rotWithShape="1">
          <a:blip r:embed="rId4"/>
          <a:srcRect l="1845"/>
          <a:stretch/>
        </p:blipFill>
        <p:spPr>
          <a:xfrm>
            <a:off x="3277924" y="4176018"/>
            <a:ext cx="3880392" cy="1054219"/>
          </a:xfrm>
          <a:prstGeom prst="rect">
            <a:avLst/>
          </a:prstGeom>
        </p:spPr>
      </p:pic>
      <p:pic>
        <p:nvPicPr>
          <p:cNvPr id="29" name="Picture 28"/>
          <p:cNvPicPr>
            <a:picLocks noChangeAspect="1"/>
          </p:cNvPicPr>
          <p:nvPr/>
        </p:nvPicPr>
        <p:blipFill rotWithShape="1">
          <a:blip r:embed="rId5"/>
          <a:srcRect r="22286" b="9832"/>
          <a:stretch/>
        </p:blipFill>
        <p:spPr>
          <a:xfrm rot="5400000" flipV="1">
            <a:off x="7051221" y="5059225"/>
            <a:ext cx="1450299" cy="1009633"/>
          </a:xfrm>
          <a:prstGeom prst="rect">
            <a:avLst/>
          </a:prstGeom>
        </p:spPr>
      </p:pic>
      <p:sp>
        <p:nvSpPr>
          <p:cNvPr id="4" name="Title 3"/>
          <p:cNvSpPr>
            <a:spLocks noGrp="1"/>
          </p:cNvSpPr>
          <p:nvPr>
            <p:ph type="title"/>
          </p:nvPr>
        </p:nvSpPr>
        <p:spPr>
          <a:xfrm>
            <a:off x="0" y="4763"/>
            <a:ext cx="9144000" cy="487639"/>
          </a:xfrm>
        </p:spPr>
        <p:txBody>
          <a:bodyPr>
            <a:normAutofit fontScale="90000"/>
          </a:bodyPr>
          <a:lstStyle/>
          <a:p>
            <a:r>
              <a:rPr kumimoji="1" lang="en-US" altLang="ja-JP" sz="2700" b="1" dirty="0" smtClean="0"/>
              <a:t>Optimization of a transcriptome technology</a:t>
            </a:r>
            <a:r>
              <a:rPr lang="en-US" altLang="ja-JP" sz="3100" dirty="0"/>
              <a:t> </a:t>
            </a:r>
            <a:r>
              <a:rPr kumimoji="1" lang="en-US" altLang="ja-JP" sz="2000" i="1" dirty="0" smtClean="0"/>
              <a:t>with the </a:t>
            </a:r>
            <a:r>
              <a:rPr kumimoji="1" lang="en-US" altLang="ja-JP" sz="2000" i="1" dirty="0" err="1" smtClean="0"/>
              <a:t>Labcyte</a:t>
            </a:r>
            <a:r>
              <a:rPr kumimoji="1" lang="en-US" altLang="ja-JP" sz="2000" i="1" dirty="0" smtClean="0"/>
              <a:t> Echo 525</a:t>
            </a:r>
            <a:endParaRPr kumimoji="1" lang="ja-JP" altLang="en-US" sz="2000" i="1" dirty="0"/>
          </a:p>
        </p:txBody>
      </p:sp>
      <p:sp>
        <p:nvSpPr>
          <p:cNvPr id="5" name="TextBox 4"/>
          <p:cNvSpPr txBox="1"/>
          <p:nvPr/>
        </p:nvSpPr>
        <p:spPr>
          <a:xfrm>
            <a:off x="0" y="468173"/>
            <a:ext cx="9144000" cy="646331"/>
          </a:xfrm>
          <a:prstGeom prst="rect">
            <a:avLst/>
          </a:prstGeom>
          <a:noFill/>
        </p:spPr>
        <p:txBody>
          <a:bodyPr wrap="square" rtlCol="0">
            <a:spAutoFit/>
          </a:bodyPr>
          <a:lstStyle/>
          <a:p>
            <a:pPr algn="just"/>
            <a:r>
              <a:rPr kumimoji="1" lang="en-US" altLang="ja-JP" sz="1200" b="1" dirty="0" smtClean="0"/>
              <a:t>Background</a:t>
            </a:r>
            <a:r>
              <a:rPr kumimoji="1" lang="en-US" altLang="ja-JP" sz="1200" dirty="0" smtClean="0"/>
              <a:t>: “nanoCAGE” is a technology to measure gene activity in </a:t>
            </a:r>
            <a:r>
              <a:rPr lang="en-US" altLang="ja-JP" sz="1200" dirty="0" smtClean="0"/>
              <a:t>small samples yielding sub-microgram amounts of RNA (bulk samples), or single cells (containing ~10 </a:t>
            </a:r>
            <a:r>
              <a:rPr lang="en-US" altLang="ja-JP" sz="1200" dirty="0" err="1" smtClean="0"/>
              <a:t>picograms</a:t>
            </a:r>
            <a:r>
              <a:rPr lang="en-US" altLang="ja-JP" sz="1200" dirty="0" smtClean="0"/>
              <a:t>),</a:t>
            </a:r>
            <a:r>
              <a:rPr kumimoji="1" lang="en-US" altLang="ja-JP" sz="1200" dirty="0" smtClean="0"/>
              <a:t> by quantitative reading of RNA start sequences. Its first step, reverse-transcription (RT), is a bottleneck. </a:t>
            </a:r>
            <a:r>
              <a:rPr lang="en-US" altLang="ja-JP" sz="1200" dirty="0" smtClean="0"/>
              <a:t>This </a:t>
            </a:r>
            <a:r>
              <a:rPr kumimoji="1" lang="en-US" altLang="ja-JP" sz="1200" dirty="0" smtClean="0"/>
              <a:t>reaction uses two oligonucleotides (“TSO” oligonucleotides and RT primers)</a:t>
            </a:r>
            <a:r>
              <a:rPr lang="en-US" altLang="ja-JP" sz="1200" dirty="0" smtClean="0"/>
              <a:t>. We are searching for optimal concentrations of reagents.</a:t>
            </a:r>
            <a:endParaRPr kumimoji="1" lang="ja-JP" altLang="en-US" sz="1200" dirty="0"/>
          </a:p>
        </p:txBody>
      </p:sp>
      <p:sp>
        <p:nvSpPr>
          <p:cNvPr id="6" name="TextBox 5"/>
          <p:cNvSpPr txBox="1"/>
          <p:nvPr/>
        </p:nvSpPr>
        <p:spPr>
          <a:xfrm>
            <a:off x="116630" y="6537290"/>
            <a:ext cx="3461774" cy="261610"/>
          </a:xfrm>
          <a:prstGeom prst="rect">
            <a:avLst/>
          </a:prstGeom>
          <a:noFill/>
        </p:spPr>
        <p:txBody>
          <a:bodyPr wrap="square" rtlCol="0">
            <a:spAutoFit/>
          </a:bodyPr>
          <a:lstStyle/>
          <a:p>
            <a:pPr algn="just"/>
            <a:r>
              <a:rPr kumimoji="1" lang="en-US" altLang="ja-JP" sz="1100" dirty="0" smtClean="0"/>
              <a:t>C. Plessy, S. Poulain, S. Kato (RIKEN); Iris Chen (</a:t>
            </a:r>
            <a:r>
              <a:rPr kumimoji="1" lang="en-US" altLang="ja-JP" sz="1100" dirty="0" err="1" smtClean="0"/>
              <a:t>Labcyte</a:t>
            </a:r>
            <a:r>
              <a:rPr kumimoji="1" lang="en-US" altLang="ja-JP" sz="1100" dirty="0" smtClean="0"/>
              <a:t>)</a:t>
            </a:r>
            <a:endParaRPr kumimoji="1" lang="ja-JP" altLang="en-US" sz="1100" dirty="0"/>
          </a:p>
        </p:txBody>
      </p:sp>
      <p:sp>
        <p:nvSpPr>
          <p:cNvPr id="7" name="TextBox 6"/>
          <p:cNvSpPr txBox="1"/>
          <p:nvPr/>
        </p:nvSpPr>
        <p:spPr>
          <a:xfrm>
            <a:off x="0" y="1114504"/>
            <a:ext cx="9144000" cy="1200329"/>
          </a:xfrm>
          <a:prstGeom prst="rect">
            <a:avLst/>
          </a:prstGeom>
          <a:noFill/>
        </p:spPr>
        <p:txBody>
          <a:bodyPr wrap="square" rtlCol="0">
            <a:spAutoFit/>
          </a:bodyPr>
          <a:lstStyle/>
          <a:p>
            <a:pPr algn="just"/>
            <a:r>
              <a:rPr kumimoji="1" lang="en-US" altLang="ja-JP" sz="1200" b="1" dirty="0" smtClean="0"/>
              <a:t>Design:</a:t>
            </a:r>
            <a:r>
              <a:rPr kumimoji="1" lang="en-US" altLang="ja-JP" sz="1200" dirty="0" smtClean="0"/>
              <a:t> we prepared triplicated 384-well plates with a </a:t>
            </a:r>
            <a:r>
              <a:rPr lang="en-US" altLang="ja-JP" sz="1200" dirty="0" smtClean="0"/>
              <a:t>different RT reaction in each well, testing all possible combinations of 9 concentrations of TSO, 6 concentrations of RT primers, and 5 quantities of RNA. The volume of each reaction was downscaled to 500 nL. The original reaction assemblage contains only 75 nL of distilled water (all the remaining water is brought in by the buffer, NTPs, etc.). Thus, we could vary the concentration of one reagent (TSO) by transferring 1, 2 or </a:t>
            </a:r>
            <a:r>
              <a:rPr lang="en-US" altLang="ja-JP" sz="1200" dirty="0"/>
              <a:t>4</a:t>
            </a:r>
            <a:r>
              <a:rPr lang="en-US" altLang="ja-JP" sz="1200" dirty="0" smtClean="0"/>
              <a:t> drops of 25 nL. All the other variations of concentrations were done by preparing source wells with the appropriate stock concentration for 25 nL transfers. The reactions were “barcoded” with the TSOs, and the reactions made with the same quantity of RNA were amplified together. All the reactions were multiplexed and sequenced following the nanoCAGE protocol.</a:t>
            </a:r>
            <a:endParaRPr kumimoji="1" lang="ja-JP" altLang="en-US" sz="1200" dirty="0"/>
          </a:p>
        </p:txBody>
      </p:sp>
      <p:sp>
        <p:nvSpPr>
          <p:cNvPr id="11" name="TextBox 10"/>
          <p:cNvSpPr txBox="1"/>
          <p:nvPr/>
        </p:nvSpPr>
        <p:spPr>
          <a:xfrm>
            <a:off x="0" y="2314833"/>
            <a:ext cx="9144000" cy="1015663"/>
          </a:xfrm>
          <a:prstGeom prst="rect">
            <a:avLst/>
          </a:prstGeom>
          <a:noFill/>
        </p:spPr>
        <p:txBody>
          <a:bodyPr wrap="square" rtlCol="0">
            <a:spAutoFit/>
          </a:bodyPr>
          <a:lstStyle/>
          <a:p>
            <a:pPr algn="just"/>
            <a:r>
              <a:rPr kumimoji="1" lang="en-US" altLang="ja-JP" sz="1200" b="1" dirty="0" smtClean="0"/>
              <a:t>Results:</a:t>
            </a:r>
            <a:r>
              <a:rPr kumimoji="1" lang="en-US" altLang="ja-JP" sz="1200" dirty="0" smtClean="0"/>
              <a:t> </a:t>
            </a:r>
            <a:r>
              <a:rPr kumimoji="1" lang="en-US" altLang="ja-JP" sz="1200" b="1" dirty="0" smtClean="0"/>
              <a:t>1)</a:t>
            </a:r>
            <a:r>
              <a:rPr kumimoji="1" lang="en-US" altLang="ja-JP" sz="1200" dirty="0" smtClean="0"/>
              <a:t> we miniaturized the reverse transcription in 500 nL for the first time in our laboratory. </a:t>
            </a:r>
            <a:r>
              <a:rPr kumimoji="1" lang="en-US" altLang="ja-JP" sz="1200" b="1" dirty="0" smtClean="0"/>
              <a:t>2)</a:t>
            </a:r>
            <a:r>
              <a:rPr kumimoji="1" lang="en-US" altLang="ja-JP" sz="1200" dirty="0" smtClean="0"/>
              <a:t> we tested reagent concentrations in a broader range than ever (special thanks to Iris Chen for the calibration of transfers of the TSO at high (viscous) concentrations). </a:t>
            </a:r>
            <a:r>
              <a:rPr kumimoji="1" lang="en-US" altLang="ja-JP" sz="1200" b="1" dirty="0" smtClean="0"/>
              <a:t>3)</a:t>
            </a:r>
            <a:r>
              <a:rPr kumimoji="1" lang="en-US" altLang="ja-JP" sz="1200" dirty="0" smtClean="0"/>
              <a:t> we generated at low cost a multi-dimensional dataset of thousands of different reactions. </a:t>
            </a:r>
            <a:r>
              <a:rPr kumimoji="1" lang="en-US" altLang="ja-JP" sz="1200" b="1" dirty="0" smtClean="0"/>
              <a:t>4) </a:t>
            </a:r>
            <a:r>
              <a:rPr kumimoji="1" lang="en-US" altLang="ja-JP" sz="1200" dirty="0" smtClean="0"/>
              <a:t>we found that single-cell-scale reactions need a reduction of the reagent amounts. </a:t>
            </a:r>
            <a:r>
              <a:rPr kumimoji="1" lang="en-US" altLang="ja-JP" sz="1200" b="1" dirty="0" smtClean="0"/>
              <a:t>5)</a:t>
            </a:r>
            <a:r>
              <a:rPr kumimoji="1" lang="en-US" altLang="ja-JP" sz="1200" dirty="0" smtClean="0"/>
              <a:t> we developed a software for automatically translating tables of reagent concentrations into transfer files (source / destination coordinates, volume).</a:t>
            </a:r>
            <a:r>
              <a:rPr kumimoji="1" lang="en-US" altLang="ja-JP" sz="1200" b="1" dirty="0" smtClean="0"/>
              <a:t> 6)</a:t>
            </a:r>
            <a:r>
              <a:rPr kumimoji="1" lang="en-US" altLang="ja-JP" sz="1200" dirty="0" smtClean="0"/>
              <a:t> we hav</a:t>
            </a:r>
            <a:r>
              <a:rPr lang="en-US" altLang="ja-JP" sz="1200" dirty="0" smtClean="0"/>
              <a:t>e presented the Echo 525 machine to colleagues working at RIKEN and Tokyo University.</a:t>
            </a:r>
            <a:endParaRPr kumimoji="1" lang="ja-JP" altLang="en-US" sz="1200" dirty="0"/>
          </a:p>
        </p:txBody>
      </p:sp>
      <p:sp>
        <p:nvSpPr>
          <p:cNvPr id="12" name="TextBox 11"/>
          <p:cNvSpPr txBox="1"/>
          <p:nvPr/>
        </p:nvSpPr>
        <p:spPr>
          <a:xfrm>
            <a:off x="0" y="3330496"/>
            <a:ext cx="9144000" cy="461665"/>
          </a:xfrm>
          <a:prstGeom prst="rect">
            <a:avLst/>
          </a:prstGeom>
          <a:noFill/>
        </p:spPr>
        <p:txBody>
          <a:bodyPr wrap="square" rtlCol="0">
            <a:spAutoFit/>
          </a:bodyPr>
          <a:lstStyle/>
          <a:p>
            <a:pPr algn="just"/>
            <a:r>
              <a:rPr kumimoji="1" lang="en-US" altLang="ja-JP" sz="1200" b="1" dirty="0" smtClean="0"/>
              <a:t>Perspectives:</a:t>
            </a:r>
            <a:r>
              <a:rPr kumimoji="1" lang="en-US" altLang="ja-JP" sz="1200" dirty="0" smtClean="0"/>
              <a:t> </a:t>
            </a:r>
            <a:r>
              <a:rPr lang="en-US" altLang="ja-JP" sz="1200" dirty="0" smtClean="0"/>
              <a:t>we are repeating the experiment at a larger scale, and plan to test other parameters. It would be interesting to optimize other reactions of the nanoCAGE method (such as the cDNA PCR amplification).</a:t>
            </a:r>
            <a:endParaRPr kumimoji="1" lang="ja-JP" altLang="en-US" sz="1200" dirty="0"/>
          </a:p>
        </p:txBody>
      </p:sp>
      <p:sp>
        <p:nvSpPr>
          <p:cNvPr id="14" name="TextBox 13"/>
          <p:cNvSpPr txBox="1"/>
          <p:nvPr/>
        </p:nvSpPr>
        <p:spPr>
          <a:xfrm>
            <a:off x="336928" y="4007895"/>
            <a:ext cx="2760208" cy="276999"/>
          </a:xfrm>
          <a:prstGeom prst="rect">
            <a:avLst/>
          </a:prstGeom>
          <a:noFill/>
        </p:spPr>
        <p:txBody>
          <a:bodyPr wrap="square" rtlCol="0">
            <a:spAutoFit/>
          </a:bodyPr>
          <a:lstStyle/>
          <a:p>
            <a:pPr algn="just"/>
            <a:r>
              <a:rPr kumimoji="1" lang="en-US" altLang="ja-JP" sz="1200" b="1" i="1" dirty="0" smtClean="0"/>
              <a:t>Design of the destination plate</a:t>
            </a:r>
            <a:endParaRPr kumimoji="1" lang="ja-JP" altLang="en-US" sz="1200" b="1" i="1" dirty="0"/>
          </a:p>
        </p:txBody>
      </p:sp>
      <p:sp>
        <p:nvSpPr>
          <p:cNvPr id="20" name="TextBox 19"/>
          <p:cNvSpPr txBox="1"/>
          <p:nvPr/>
        </p:nvSpPr>
        <p:spPr>
          <a:xfrm>
            <a:off x="3331311" y="4007895"/>
            <a:ext cx="3540835" cy="276999"/>
          </a:xfrm>
          <a:prstGeom prst="rect">
            <a:avLst/>
          </a:prstGeom>
          <a:noFill/>
        </p:spPr>
        <p:txBody>
          <a:bodyPr wrap="square" rtlCol="0">
            <a:spAutoFit/>
          </a:bodyPr>
          <a:lstStyle/>
          <a:p>
            <a:pPr algn="just"/>
            <a:r>
              <a:rPr kumimoji="1" lang="en-US" altLang="ja-JP" sz="1200" b="1" i="1" dirty="0" smtClean="0"/>
              <a:t>Peak TSO optimum varies with RNA concentration</a:t>
            </a:r>
            <a:endParaRPr kumimoji="1" lang="ja-JP" altLang="en-US" sz="1200" b="1" i="1" dirty="0"/>
          </a:p>
        </p:txBody>
      </p:sp>
      <p:sp>
        <p:nvSpPr>
          <p:cNvPr id="22" name="TextBox 21"/>
          <p:cNvSpPr txBox="1"/>
          <p:nvPr/>
        </p:nvSpPr>
        <p:spPr>
          <a:xfrm>
            <a:off x="3357229" y="5206456"/>
            <a:ext cx="4038264" cy="276999"/>
          </a:xfrm>
          <a:prstGeom prst="rect">
            <a:avLst/>
          </a:prstGeom>
          <a:noFill/>
        </p:spPr>
        <p:txBody>
          <a:bodyPr wrap="square" rtlCol="0">
            <a:spAutoFit/>
          </a:bodyPr>
          <a:lstStyle/>
          <a:p>
            <a:pPr algn="just"/>
            <a:r>
              <a:rPr kumimoji="1" lang="en-US" altLang="ja-JP" sz="1200" b="1" i="1" dirty="0" smtClean="0"/>
              <a:t>Better detection of gene promoters at high TSO or low RNA</a:t>
            </a:r>
            <a:endParaRPr kumimoji="1" lang="ja-JP" altLang="en-US" sz="1200" b="1" i="1" dirty="0"/>
          </a:p>
        </p:txBody>
      </p:sp>
      <p:sp>
        <p:nvSpPr>
          <p:cNvPr id="24" name="TextBox 23"/>
          <p:cNvSpPr txBox="1"/>
          <p:nvPr/>
        </p:nvSpPr>
        <p:spPr>
          <a:xfrm>
            <a:off x="7447511" y="4046379"/>
            <a:ext cx="1735419" cy="830997"/>
          </a:xfrm>
          <a:prstGeom prst="rect">
            <a:avLst/>
          </a:prstGeom>
          <a:noFill/>
        </p:spPr>
        <p:txBody>
          <a:bodyPr wrap="square" rtlCol="0">
            <a:spAutoFit/>
          </a:bodyPr>
          <a:lstStyle/>
          <a:p>
            <a:r>
              <a:rPr lang="en-US" altLang="ja-JP" sz="1200" b="1" i="1" dirty="0" smtClean="0"/>
              <a:t>Custom software d</a:t>
            </a:r>
            <a:r>
              <a:rPr kumimoji="1" lang="en-US" altLang="ja-JP" sz="1200" b="1" i="1" dirty="0" smtClean="0"/>
              <a:t>eveloped to translate </a:t>
            </a:r>
            <a:r>
              <a:rPr lang="en-US" altLang="ja-JP" sz="1200" b="1" i="1" dirty="0" smtClean="0"/>
              <a:t>plate designs into t</a:t>
            </a:r>
            <a:r>
              <a:rPr kumimoji="1" lang="en-US" altLang="ja-JP" sz="1200" b="1" i="1" dirty="0" smtClean="0"/>
              <a:t>ransfer files.</a:t>
            </a:r>
            <a:endParaRPr kumimoji="1" lang="ja-JP" altLang="en-US" sz="1200" b="1" i="1" dirty="0"/>
          </a:p>
        </p:txBody>
      </p:sp>
      <p:pic>
        <p:nvPicPr>
          <p:cNvPr id="25" name="Picture 2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5400000">
            <a:off x="7979975" y="5131737"/>
            <a:ext cx="1311338" cy="893101"/>
          </a:xfrm>
          <a:prstGeom prst="rect">
            <a:avLst/>
          </a:prstGeom>
        </p:spPr>
      </p:pic>
      <p:sp>
        <p:nvSpPr>
          <p:cNvPr id="27" name="TextBox 26"/>
          <p:cNvSpPr txBox="1"/>
          <p:nvPr/>
        </p:nvSpPr>
        <p:spPr>
          <a:xfrm>
            <a:off x="7346776" y="6160247"/>
            <a:ext cx="1684634" cy="276999"/>
          </a:xfrm>
          <a:prstGeom prst="rect">
            <a:avLst/>
          </a:prstGeom>
          <a:noFill/>
        </p:spPr>
        <p:txBody>
          <a:bodyPr wrap="square" rtlCol="0">
            <a:spAutoFit/>
          </a:bodyPr>
          <a:lstStyle/>
          <a:p>
            <a:pPr algn="just"/>
            <a:r>
              <a:rPr lang="en-US" altLang="ja-JP" sz="1200" dirty="0" smtClean="0"/>
              <a:t>      plan              actual</a:t>
            </a:r>
            <a:endParaRPr kumimoji="1" lang="ja-JP" altLang="en-US" sz="1200" dirty="0"/>
          </a:p>
        </p:txBody>
      </p:sp>
      <p:sp>
        <p:nvSpPr>
          <p:cNvPr id="28" name="TextBox 27"/>
          <p:cNvSpPr txBox="1"/>
          <p:nvPr/>
        </p:nvSpPr>
        <p:spPr>
          <a:xfrm>
            <a:off x="3152145" y="4462369"/>
            <a:ext cx="261610" cy="387286"/>
          </a:xfrm>
          <a:prstGeom prst="rect">
            <a:avLst/>
          </a:prstGeom>
          <a:noFill/>
        </p:spPr>
        <p:txBody>
          <a:bodyPr vert="vert270" wrap="none" rtlCol="0">
            <a:spAutoFit/>
          </a:bodyPr>
          <a:lstStyle/>
          <a:p>
            <a:r>
              <a:rPr lang="en-US" altLang="ja-JP" sz="500" dirty="0" smtClean="0">
                <a:solidFill>
                  <a:schemeClr val="tx1">
                    <a:lumMod val="50000"/>
                    <a:lumOff val="50000"/>
                  </a:schemeClr>
                </a:solidFill>
              </a:rPr>
              <a:t>[TSO] (µM)</a:t>
            </a:r>
            <a:endParaRPr kumimoji="1" lang="ja-JP" altLang="en-US" sz="500" dirty="0">
              <a:solidFill>
                <a:schemeClr val="tx1">
                  <a:lumMod val="50000"/>
                  <a:lumOff val="50000"/>
                </a:schemeClr>
              </a:solidFill>
            </a:endParaRPr>
          </a:p>
        </p:txBody>
      </p:sp>
    </p:spTree>
    <p:extLst>
      <p:ext uri="{BB962C8B-B14F-4D97-AF65-F5344CB8AC3E}">
        <p14:creationId xmlns:p14="http://schemas.microsoft.com/office/powerpoint/2010/main" val="1257745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946</TotalTime>
  <Words>494</Words>
  <Application>Microsoft Macintosh PowerPoint</Application>
  <PresentationFormat>On-screen Show (4:3)</PresentationFormat>
  <Paragraphs>12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Optimization of a transcriptome technology with the Labcyte Echo 525</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a transcriptome technology with the Labcyte Echo 525</dc:title>
  <dc:creator>plessy</dc:creator>
  <cp:lastModifiedBy>plessy</cp:lastModifiedBy>
  <cp:revision>13</cp:revision>
  <dcterms:created xsi:type="dcterms:W3CDTF">2018-02-06T13:14:10Z</dcterms:created>
  <dcterms:modified xsi:type="dcterms:W3CDTF">2018-02-07T05:00:25Z</dcterms:modified>
</cp:coreProperties>
</file>