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928" y="-96"/>
      </p:cViewPr>
      <p:guideLst>
        <p:guide orient="horz" pos="182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7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55CF-E193-5D4D-A605-BF6107131F6D}" type="datetimeFigureOut">
              <a:rPr lang="en-US" smtClean="0"/>
              <a:t>20/12/17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5D9B-1EFF-1542-9B14-BF3FDFDD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entury Gothic"/>
                <a:cs typeface="Century Gothic"/>
              </a:rPr>
              <a:t>MASTER_MIX </a:t>
            </a:r>
            <a:endParaRPr lang="en-US" sz="3600" dirty="0">
              <a:latin typeface="Century Gothic"/>
              <a:cs typeface="Century Gothic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2387" y="837648"/>
            <a:ext cx="9196387" cy="5033629"/>
            <a:chOff x="-52387" y="1252304"/>
            <a:chExt cx="9196387" cy="5033629"/>
          </a:xfrm>
        </p:grpSpPr>
        <p:sp>
          <p:nvSpPr>
            <p:cNvPr id="8" name="U-Turn Arrow 7"/>
            <p:cNvSpPr/>
            <p:nvPr/>
          </p:nvSpPr>
          <p:spPr>
            <a:xfrm>
              <a:off x="3452526" y="1898635"/>
              <a:ext cx="2238947" cy="877824"/>
            </a:xfrm>
            <a:prstGeom prst="uturnArrow">
              <a:avLst>
                <a:gd name="adj1" fmla="val 22017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52387" y="1252304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entury Gothic"/>
                  <a:cs typeface="Century Gothic"/>
                </a:rPr>
                <a:t>350 </a:t>
              </a:r>
              <a:r>
                <a:rPr lang="en-US" sz="2400" dirty="0" err="1" smtClean="0">
                  <a:latin typeface="Century Gothic"/>
                  <a:cs typeface="Century Gothic"/>
                </a:rPr>
                <a:t>nL</a:t>
              </a:r>
              <a:r>
                <a:rPr lang="en-US" sz="2400" dirty="0" smtClean="0">
                  <a:latin typeface="Century Gothic"/>
                  <a:cs typeface="Century Gothic"/>
                </a:rPr>
                <a:t> in each well 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509568"/>
              <a:ext cx="254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entury Gothic"/>
                  <a:cs typeface="Century Gothic"/>
                </a:rPr>
                <a:t>Source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03909" y="2486735"/>
              <a:ext cx="254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latin typeface="Century Gothic"/>
                  <a:cs typeface="Century Gothic"/>
                </a:rPr>
                <a:t>Destination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9050" y="2971233"/>
              <a:ext cx="9124950" cy="3314700"/>
              <a:chOff x="19050" y="3071916"/>
              <a:chExt cx="9124950" cy="3314700"/>
            </a:xfrm>
          </p:grpSpPr>
          <p:pic>
            <p:nvPicPr>
              <p:cNvPr id="2" name="Picture 1" descr="destination_MASTER_MIX_2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3071916"/>
                <a:ext cx="4572000" cy="3314700"/>
              </a:xfrm>
              <a:prstGeom prst="rect">
                <a:avLst/>
              </a:prstGeom>
            </p:spPr>
          </p:pic>
          <p:pic>
            <p:nvPicPr>
              <p:cNvPr id="3" name="Picture 2" descr="source_MASTER_MIX_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" y="3090966"/>
                <a:ext cx="4552950" cy="3295650"/>
              </a:xfrm>
              <a:prstGeom prst="rect">
                <a:avLst/>
              </a:prstGeom>
            </p:spPr>
          </p:pic>
        </p:grpSp>
      </p:grpSp>
      <p:sp>
        <p:nvSpPr>
          <p:cNvPr id="17" name="Rectangle 16"/>
          <p:cNvSpPr/>
          <p:nvPr/>
        </p:nvSpPr>
        <p:spPr>
          <a:xfrm>
            <a:off x="102354" y="5851877"/>
            <a:ext cx="2334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[65 </a:t>
            </a:r>
            <a:r>
              <a:rPr lang="en-US" b="1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μ</a:t>
            </a:r>
            <a:r>
              <a:rPr lang="en-US" b="1" dirty="0" err="1" smtClean="0">
                <a:latin typeface="Century Gothic"/>
                <a:cs typeface="Century Gothic"/>
              </a:rPr>
              <a:t>L</a:t>
            </a:r>
            <a:r>
              <a:rPr lang="en-US" b="1" dirty="0" smtClean="0">
                <a:latin typeface="Century Gothic"/>
                <a:cs typeface="Century Gothic"/>
              </a:rPr>
              <a:t> in each well]</a:t>
            </a:r>
            <a:endParaRPr lang="en-US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468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entury Gothic"/>
                <a:cs typeface="Century Gothic"/>
              </a:rPr>
              <a:t>H</a:t>
            </a:r>
            <a:r>
              <a:rPr lang="en-US" sz="3600" baseline="-25000" dirty="0" smtClean="0">
                <a:latin typeface="Century Gothic"/>
                <a:cs typeface="Century Gothic"/>
              </a:rPr>
              <a:t>2</a:t>
            </a:r>
            <a:r>
              <a:rPr lang="en-US" sz="3600" dirty="0" smtClean="0">
                <a:latin typeface="Century Gothic"/>
                <a:cs typeface="Century Gothic"/>
              </a:rPr>
              <a:t>O </a:t>
            </a:r>
            <a:endParaRPr lang="en-US" sz="3600" dirty="0">
              <a:latin typeface="Century Gothic"/>
              <a:cs typeface="Century Gothic"/>
            </a:endParaRPr>
          </a:p>
        </p:txBody>
      </p:sp>
      <p:sp>
        <p:nvSpPr>
          <p:cNvPr id="9" name="U-Turn Arrow 8"/>
          <p:cNvSpPr/>
          <p:nvPr/>
        </p:nvSpPr>
        <p:spPr>
          <a:xfrm>
            <a:off x="3452526" y="1302567"/>
            <a:ext cx="2238947" cy="877824"/>
          </a:xfrm>
          <a:prstGeom prst="uturnArrow">
            <a:avLst>
              <a:gd name="adj1" fmla="val 22017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52387" y="65623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 Gothic"/>
                <a:cs typeface="Century Gothic"/>
              </a:rPr>
              <a:t>25, 50, 75 or 125 </a:t>
            </a:r>
            <a:r>
              <a:rPr lang="en-US" sz="2400" dirty="0" err="1" smtClean="0">
                <a:latin typeface="Century Gothic"/>
                <a:cs typeface="Century Gothic"/>
              </a:rPr>
              <a:t>nL</a:t>
            </a:r>
            <a:r>
              <a:rPr lang="en-US" sz="2400" dirty="0" smtClean="0">
                <a:latin typeface="Century Gothic"/>
                <a:cs typeface="Century Gothic"/>
              </a:rPr>
              <a:t> in different wells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913500"/>
            <a:ext cx="254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Source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3909" y="1890667"/>
            <a:ext cx="254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Century Gothic"/>
                <a:cs typeface="Century Gothic"/>
              </a:rPr>
              <a:t>Destination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667211"/>
            <a:ext cx="2437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[65 </a:t>
            </a:r>
            <a:r>
              <a:rPr lang="en-US" b="1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μ</a:t>
            </a:r>
            <a:r>
              <a:rPr lang="en-US" b="1" dirty="0" err="1" smtClean="0">
                <a:latin typeface="Century Gothic"/>
                <a:cs typeface="Century Gothic"/>
              </a:rPr>
              <a:t>L</a:t>
            </a:r>
            <a:r>
              <a:rPr lang="en-US" b="1" dirty="0" smtClean="0">
                <a:latin typeface="Century Gothic"/>
                <a:cs typeface="Century Gothic"/>
              </a:rPr>
              <a:t> in each well]</a:t>
            </a:r>
            <a:endParaRPr lang="en-US" b="1" dirty="0">
              <a:latin typeface="Century Gothic"/>
              <a:cs typeface="Century Gothic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2352332"/>
            <a:ext cx="9156984" cy="3305175"/>
            <a:chOff x="-12984" y="3047433"/>
            <a:chExt cx="9156984" cy="3305175"/>
          </a:xfrm>
        </p:grpSpPr>
        <p:pic>
          <p:nvPicPr>
            <p:cNvPr id="15" name="Picture 14" descr="destination_H2O_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815" y="3047433"/>
              <a:ext cx="4661185" cy="3305175"/>
            </a:xfrm>
            <a:prstGeom prst="rect">
              <a:avLst/>
            </a:prstGeom>
          </p:spPr>
        </p:pic>
        <p:pic>
          <p:nvPicPr>
            <p:cNvPr id="16" name="Picture 15" descr="source_H2O_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984" y="3047433"/>
              <a:ext cx="4495800" cy="327660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2332571" y="5654725"/>
            <a:ext cx="68244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25 </a:t>
            </a:r>
            <a:r>
              <a:rPr lang="en-US" sz="10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nL</a:t>
            </a:r>
            <a:r>
              <a:rPr lang="en-US" sz="10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(J2-J7, J9-J14, J18-J21, K22-K24, L22-L24, N22-N24, O22-O24, A1, A8, A15, D1, D8, D15, G1, G8, G15, K1, K8, K15, N1, N8, N15) </a:t>
            </a:r>
            <a:endParaRPr lang="en-US" sz="1000" dirty="0" smtClean="0">
              <a:solidFill>
                <a:srgbClr val="0000FF"/>
              </a:solidFill>
              <a:latin typeface="Century Gothic"/>
              <a:cs typeface="Century Gothic"/>
            </a:endParaRPr>
          </a:p>
          <a:p>
            <a:r>
              <a:rPr lang="en-US" sz="10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50 </a:t>
            </a:r>
            <a:r>
              <a:rPr lang="en-US" sz="1000" b="1" dirty="0" err="1" smtClean="0">
                <a:solidFill>
                  <a:srgbClr val="0000FF"/>
                </a:solidFill>
                <a:latin typeface="Century Gothic"/>
                <a:cs typeface="Century Gothic"/>
              </a:rPr>
              <a:t>nL</a:t>
            </a:r>
            <a:r>
              <a:rPr lang="en-US" sz="10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(B</a:t>
            </a:r>
            <a:r>
              <a:rPr lang="en-US" sz="1000" dirty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2</a:t>
            </a:r>
            <a:r>
              <a:rPr lang="en-US" sz="10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-B7, B9-B14, B18-B21, E2-E7, E9-E14, E18-E21, H2-H7, H9-H14, H18-H21, L2-L7, L9-L14, L18-L21, O2-O7, O9-O14, O18-O21, M23, P23, J1, J8, J15)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75 </a:t>
            </a:r>
            <a:r>
              <a:rPr lang="en-US" sz="1000" b="1" dirty="0" err="1" smtClean="0">
                <a:solidFill>
                  <a:srgbClr val="0000FF"/>
                </a:solidFill>
                <a:latin typeface="Century Gothic"/>
                <a:cs typeface="Century Gothic"/>
              </a:rPr>
              <a:t>nL</a:t>
            </a:r>
            <a:r>
              <a:rPr lang="en-US" sz="10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(C2-C7, C9-C14, C18-C21, F2-F7, F9-F14, F18-F21, I2-I7, I9-I14, I18-I21, M2-M7, M9-M14, M18-M21, P2-P7, P9-P14, P18-P21, B1, B8, B15, E1, E8, E15, H1, H8, H15, L1, L8, L15, O1, O8, O15)</a:t>
            </a:r>
          </a:p>
          <a:p>
            <a:r>
              <a:rPr lang="en-US" sz="10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100 </a:t>
            </a:r>
            <a:r>
              <a:rPr lang="en-US" sz="10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nL</a:t>
            </a:r>
            <a:r>
              <a:rPr lang="en-US" sz="10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(C1, C8, C15, F1, F8, F15, I1, I8, I15, M1, M8, M15, P1, P8, P15)</a:t>
            </a:r>
            <a:endParaRPr lang="en-US" sz="1000" dirty="0">
              <a:solidFill>
                <a:srgbClr val="0000FF"/>
              </a:solidFill>
              <a:latin typeface="Lucida Grande"/>
              <a:ea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44456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entury Gothic"/>
                <a:cs typeface="Century Gothic"/>
              </a:rPr>
              <a:t>RNA </a:t>
            </a:r>
            <a:endParaRPr lang="en-US" sz="3600" dirty="0">
              <a:latin typeface="Century Gothic"/>
              <a:cs typeface="Century Gothic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677" y="5894534"/>
            <a:ext cx="9074936" cy="830997"/>
            <a:chOff x="16677" y="5894534"/>
            <a:chExt cx="9074936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16677" y="5894534"/>
              <a:ext cx="4528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4 </a:t>
              </a:r>
              <a:r>
                <a:rPr lang="en-US" sz="1600" b="1" dirty="0" smtClean="0">
                  <a:solidFill>
                    <a:srgbClr val="FF0000"/>
                  </a:solidFill>
                  <a:latin typeface="Lucida Grande"/>
                  <a:ea typeface="Lucida Grande"/>
                  <a:cs typeface="Lucida Grande"/>
                </a:rPr>
                <a:t>μ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g/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Lucida Grande"/>
                  <a:ea typeface="Lucida Grande"/>
                  <a:cs typeface="Lucida Grande"/>
                </a:rPr>
                <a:t>μ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L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[L1] </a:t>
              </a:r>
              <a:r>
                <a:rPr lang="mr-IN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–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 400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ng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/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Lucida Grande"/>
                  <a:ea typeface="Lucida Grande"/>
                  <a:cs typeface="Lucida Grande"/>
                </a:rPr>
                <a:t>μ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L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[L2] </a:t>
              </a:r>
              <a:r>
                <a:rPr lang="mr-IN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–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 40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ng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/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Lucida Grande"/>
                  <a:ea typeface="Lucida Grande"/>
                  <a:cs typeface="Lucida Grande"/>
                </a:rPr>
                <a:t>μ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L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[L3] </a:t>
              </a:r>
              <a:r>
                <a:rPr lang="mr-IN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–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 4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ng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/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Lucida Grande"/>
                  <a:ea typeface="Lucida Grande"/>
                  <a:cs typeface="Lucida Grande"/>
                </a:rPr>
                <a:t>μ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L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[L4] </a:t>
              </a:r>
              <a:r>
                <a:rPr lang="mr-IN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–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 400 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pg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/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Lucida Grande"/>
                  <a:ea typeface="Lucida Grande"/>
                  <a:cs typeface="Lucida Grande"/>
                </a:rPr>
                <a:t>μ</a:t>
              </a:r>
              <a:r>
                <a:rPr lang="en-US" sz="1600" b="1" dirty="0" err="1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L</a:t>
              </a:r>
              <a:r>
                <a:rPr lang="en-US" sz="1600" b="1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FF0000"/>
                  </a:solidFill>
                  <a:latin typeface="Century Gothic"/>
                  <a:cs typeface="Century Gothic"/>
                </a:rPr>
                <a:t>[L5]                              </a:t>
              </a:r>
              <a:r>
                <a:rPr lang="en-US" sz="1600" b="1" dirty="0" smtClean="0">
                  <a:latin typeface="Century Gothic"/>
                  <a:cs typeface="Century Gothic"/>
                </a:rPr>
                <a:t>[20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</a:rPr>
                <a:t>μ</a:t>
              </a:r>
              <a:r>
                <a:rPr lang="en-US" sz="1600" b="1" dirty="0" err="1" smtClean="0">
                  <a:latin typeface="Century Gothic"/>
                  <a:cs typeface="Century Gothic"/>
                </a:rPr>
                <a:t>L</a:t>
              </a:r>
              <a:r>
                <a:rPr lang="en-US" sz="1600" b="1" dirty="0" smtClean="0">
                  <a:latin typeface="Century Gothic"/>
                  <a:cs typeface="Century Gothic"/>
                </a:rPr>
                <a:t> in each well]</a:t>
              </a:r>
              <a:endParaRPr lang="en-US" sz="1600" b="1" dirty="0">
                <a:latin typeface="Century Gothic"/>
                <a:cs typeface="Century Gothic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3277" y="5943384"/>
              <a:ext cx="45283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100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ng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[A1-I7] </a:t>
              </a:r>
              <a:r>
                <a:rPr lang="mr-IN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–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10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ng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[A8-I14] </a:t>
              </a:r>
              <a:r>
                <a:rPr lang="mr-IN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–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1 </a:t>
              </a:r>
              <a:r>
                <a:rPr lang="en-US" sz="1600" b="1" dirty="0" err="1">
                  <a:solidFill>
                    <a:srgbClr val="0000FF"/>
                  </a:solidFill>
                  <a:latin typeface="Century Gothic"/>
                  <a:cs typeface="Century Gothic"/>
                </a:rPr>
                <a:t>n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g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[A16-I21]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</a:t>
              </a:r>
              <a:r>
                <a:rPr lang="mr-IN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–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100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pg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[K1-M21] </a:t>
              </a:r>
              <a:r>
                <a:rPr lang="mr-IN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–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10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pg</a:t>
              </a:r>
              <a:r>
                <a:rPr lang="en-US" sz="1600" b="1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 </a:t>
              </a:r>
              <a:r>
                <a:rPr lang="en-US" sz="1600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[N1-P21]</a:t>
              </a:r>
              <a:endParaRPr lang="en-US" sz="1600" dirty="0">
                <a:solidFill>
                  <a:srgbClr val="0000FF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52387" y="889480"/>
            <a:ext cx="9205912" cy="5001271"/>
            <a:chOff x="-52387" y="1252304"/>
            <a:chExt cx="9205912" cy="5001271"/>
          </a:xfrm>
        </p:grpSpPr>
        <p:sp>
          <p:nvSpPr>
            <p:cNvPr id="8" name="U-Turn Arrow 7"/>
            <p:cNvSpPr/>
            <p:nvPr/>
          </p:nvSpPr>
          <p:spPr>
            <a:xfrm>
              <a:off x="3452526" y="1898635"/>
              <a:ext cx="2238947" cy="877824"/>
            </a:xfrm>
            <a:prstGeom prst="uturnArrow">
              <a:avLst>
                <a:gd name="adj1" fmla="val 22017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52387" y="1252304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entury Gothic"/>
                  <a:cs typeface="Century Gothic"/>
                </a:rPr>
                <a:t>25 </a:t>
              </a:r>
              <a:r>
                <a:rPr lang="en-US" sz="2400" dirty="0" err="1" smtClean="0">
                  <a:latin typeface="Century Gothic"/>
                  <a:cs typeface="Century Gothic"/>
                </a:rPr>
                <a:t>nL</a:t>
              </a:r>
              <a:r>
                <a:rPr lang="en-US" sz="2400" dirty="0" smtClean="0">
                  <a:latin typeface="Century Gothic"/>
                  <a:cs typeface="Century Gothic"/>
                </a:rPr>
                <a:t> in each well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0" y="2509568"/>
              <a:ext cx="254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entury Gothic"/>
                  <a:cs typeface="Century Gothic"/>
                </a:rPr>
                <a:t>Source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03909" y="2486735"/>
              <a:ext cx="254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latin typeface="Century Gothic"/>
                  <a:cs typeface="Century Gothic"/>
                </a:rPr>
                <a:t>Destination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6677" y="2948400"/>
              <a:ext cx="9136848" cy="3305175"/>
              <a:chOff x="7152" y="2971233"/>
              <a:chExt cx="9136848" cy="3305175"/>
            </a:xfrm>
          </p:grpSpPr>
          <p:pic>
            <p:nvPicPr>
              <p:cNvPr id="16" name="Picture 15" descr="destination_RNA_2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3427" y="3009333"/>
                <a:ext cx="4650573" cy="3267075"/>
              </a:xfrm>
              <a:prstGeom prst="rect">
                <a:avLst/>
              </a:prstGeom>
            </p:spPr>
          </p:pic>
          <p:pic>
            <p:nvPicPr>
              <p:cNvPr id="17" name="Picture 16" descr="source_RNA_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" y="2971233"/>
                <a:ext cx="4486275" cy="3305175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6112332" y="1655738"/>
              <a:ext cx="3019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>
                  <a:solidFill>
                    <a:srgbClr val="008000"/>
                  </a:solidFill>
                  <a:latin typeface="Century Gothic"/>
                  <a:cs typeface="Century Gothic"/>
                </a:rPr>
                <a:t>J1-J21, K22-24, L22-L24, M23, N22-N24, O22-O24, P23         </a:t>
              </a:r>
              <a:r>
                <a:rPr lang="en-US" sz="1600" b="1" dirty="0" smtClean="0">
                  <a:solidFill>
                    <a:srgbClr val="008000"/>
                  </a:solidFill>
                  <a:latin typeface="Century Gothic"/>
                  <a:cs typeface="Century Gothic"/>
                </a:rPr>
                <a:t>= RNA- CONTROLS</a:t>
              </a:r>
              <a:endParaRPr lang="en-US" sz="1600" b="1" dirty="0">
                <a:solidFill>
                  <a:srgbClr val="008000"/>
                </a:solidFill>
                <a:latin typeface="Century Gothic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56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entury Gothic"/>
                <a:cs typeface="Century Gothic"/>
              </a:rPr>
              <a:t>RT_PRIMERS </a:t>
            </a:r>
            <a:endParaRPr lang="en-US" sz="3600" dirty="0">
              <a:latin typeface="Century Gothic"/>
              <a:cs typeface="Century Gothic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52387" y="759900"/>
            <a:ext cx="9196387" cy="5062275"/>
            <a:chOff x="-52387" y="1252304"/>
            <a:chExt cx="9196387" cy="5062275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2971233"/>
              <a:ext cx="9144000" cy="3343346"/>
              <a:chOff x="0" y="3533775"/>
              <a:chExt cx="9144000" cy="3343346"/>
            </a:xfrm>
          </p:grpSpPr>
          <p:pic>
            <p:nvPicPr>
              <p:cNvPr id="4" name="Picture 3" descr="source_RT_PRIMERS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533775"/>
                <a:ext cx="4598987" cy="3324225"/>
              </a:xfrm>
              <a:prstGeom prst="rect">
                <a:avLst/>
              </a:prstGeom>
            </p:spPr>
          </p:pic>
          <p:pic>
            <p:nvPicPr>
              <p:cNvPr id="5" name="Picture 4" descr="destination_RT_PRIMERS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8987" y="3533775"/>
                <a:ext cx="4545013" cy="3343346"/>
              </a:xfrm>
              <a:prstGeom prst="rect">
                <a:avLst/>
              </a:prstGeom>
            </p:spPr>
          </p:pic>
        </p:grpSp>
        <p:sp>
          <p:nvSpPr>
            <p:cNvPr id="9" name="U-Turn Arrow 8"/>
            <p:cNvSpPr/>
            <p:nvPr/>
          </p:nvSpPr>
          <p:spPr>
            <a:xfrm>
              <a:off x="3452526" y="1898635"/>
              <a:ext cx="2238947" cy="877824"/>
            </a:xfrm>
            <a:prstGeom prst="uturnArrow">
              <a:avLst>
                <a:gd name="adj1" fmla="val 22017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52387" y="1252304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entury Gothic"/>
                  <a:cs typeface="Century Gothic"/>
                </a:rPr>
                <a:t>25 </a:t>
              </a:r>
              <a:r>
                <a:rPr lang="en-US" sz="2400" dirty="0" err="1" smtClean="0">
                  <a:latin typeface="Century Gothic"/>
                  <a:cs typeface="Century Gothic"/>
                </a:rPr>
                <a:t>nL</a:t>
              </a:r>
              <a:r>
                <a:rPr lang="en-US" sz="2400" dirty="0" smtClean="0">
                  <a:latin typeface="Century Gothic"/>
                  <a:cs typeface="Century Gothic"/>
                </a:rPr>
                <a:t> in each well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509568"/>
              <a:ext cx="254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entury Gothic"/>
                  <a:cs typeface="Century Gothic"/>
                </a:rPr>
                <a:t>Source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03909" y="2486735"/>
              <a:ext cx="254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latin typeface="Century Gothic"/>
                  <a:cs typeface="Century Gothic"/>
                </a:rPr>
                <a:t>Destination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676" y="5938797"/>
            <a:ext cx="477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2,5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[K1</a:t>
            </a:r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] </a:t>
            </a:r>
            <a:r>
              <a:rPr lang="mr-IN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–</a:t>
            </a:r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 5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[K2] </a:t>
            </a:r>
            <a:r>
              <a:rPr lang="mr-IN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–</a:t>
            </a:r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 10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[K3]                  </a:t>
            </a:r>
            <a:r>
              <a:rPr lang="mr-IN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–</a:t>
            </a:r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 20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[K4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] </a:t>
            </a:r>
            <a:r>
              <a:rPr lang="mr-IN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–</a:t>
            </a:r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 40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entury Gothic"/>
                <a:cs typeface="Century Gothic"/>
              </a:rPr>
              <a:t>[K5</a:t>
            </a:r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] </a:t>
            </a:r>
            <a:r>
              <a:rPr lang="mr-IN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–</a:t>
            </a:r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 80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[K6]                           </a:t>
            </a:r>
            <a:r>
              <a:rPr lang="en-US" sz="1600" b="1" dirty="0" smtClean="0">
                <a:latin typeface="Century Gothic"/>
                <a:cs typeface="Century Gothic"/>
              </a:rPr>
              <a:t>[20 </a:t>
            </a:r>
            <a:r>
              <a:rPr lang="en-US" sz="1600" b="1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μ</a:t>
            </a:r>
            <a:r>
              <a:rPr lang="en-US" sz="1600" b="1" dirty="0" err="1" smtClean="0">
                <a:latin typeface="Century Gothic"/>
                <a:cs typeface="Century Gothic"/>
              </a:rPr>
              <a:t>L</a:t>
            </a:r>
            <a:r>
              <a:rPr lang="en-US" sz="1600" b="1" dirty="0" smtClean="0">
                <a:latin typeface="Century Gothic"/>
                <a:cs typeface="Century Gothic"/>
              </a:rPr>
              <a:t> in each well]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98987" y="5865019"/>
            <a:ext cx="4545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0,125 </a:t>
            </a:r>
            <a:r>
              <a:rPr lang="en-US" sz="14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4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[col.2,9,16,K22,N22] </a:t>
            </a:r>
            <a:r>
              <a:rPr lang="mr-IN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0,25 </a:t>
            </a:r>
            <a:r>
              <a:rPr lang="en-US" sz="14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4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[col.3,10,17,K23,N23] </a:t>
            </a:r>
            <a:r>
              <a:rPr lang="mr-IN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400" b="1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0,5 </a:t>
            </a:r>
            <a:r>
              <a:rPr lang="en-US" sz="14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4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[col.4,11,18,K24, N24] </a:t>
            </a:r>
            <a:r>
              <a:rPr lang="mr-IN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1 </a:t>
            </a:r>
            <a:r>
              <a:rPr lang="en-US" sz="14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4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[col.5,12,19,L22, O22] </a:t>
            </a:r>
            <a:r>
              <a:rPr lang="mr-IN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2 </a:t>
            </a:r>
            <a:r>
              <a:rPr lang="en-US" sz="14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4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[col. 6,13,20,L23,O23] </a:t>
            </a:r>
            <a:r>
              <a:rPr lang="mr-IN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4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4 </a:t>
            </a:r>
            <a:r>
              <a:rPr lang="en-US" sz="14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4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[col. 7,14,21,L24, O24] </a:t>
            </a:r>
            <a:endParaRPr lang="en-US" sz="1400" dirty="0">
              <a:solidFill>
                <a:srgbClr val="0000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456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entury Gothic"/>
                <a:cs typeface="Century Gothic"/>
              </a:rPr>
              <a:t>TSO (barcodes 1-70) </a:t>
            </a:r>
            <a:endParaRPr lang="en-US" sz="3600" dirty="0">
              <a:latin typeface="Century Gothic"/>
              <a:cs typeface="Century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75" y="5788746"/>
            <a:ext cx="2523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400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(rows A,B,C)</a:t>
            </a:r>
            <a:endParaRPr lang="en-US" sz="1600" dirty="0" smtClean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50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(rows D,E,F)</a:t>
            </a:r>
            <a:endParaRPr lang="en-US" sz="1600" dirty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entury Gothic"/>
                <a:cs typeface="Century Gothic"/>
              </a:rPr>
              <a:t>6,25 </a:t>
            </a:r>
            <a:r>
              <a:rPr lang="en-US" sz="1600" b="1" dirty="0" err="1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600" b="1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Grande"/>
                <a:ea typeface="Lucida Grande"/>
                <a:cs typeface="Lucida Grande"/>
              </a:rPr>
              <a:t>(rows G,H,I)</a:t>
            </a:r>
          </a:p>
          <a:p>
            <a:r>
              <a:rPr lang="en-US" sz="1600" b="1" dirty="0" smtClean="0">
                <a:latin typeface="Century Gothic"/>
                <a:cs typeface="Century Gothic"/>
              </a:rPr>
              <a:t>[20 </a:t>
            </a:r>
            <a:r>
              <a:rPr lang="en-US" sz="1600" b="1" dirty="0" err="1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μ</a:t>
            </a:r>
            <a:r>
              <a:rPr lang="en-US" sz="1600" b="1" dirty="0" err="1" smtClean="0">
                <a:latin typeface="Century Gothic"/>
                <a:cs typeface="Century Gothic"/>
              </a:rPr>
              <a:t>L</a:t>
            </a:r>
            <a:r>
              <a:rPr lang="en-US" sz="1600" b="1" dirty="0" smtClean="0">
                <a:latin typeface="Century Gothic"/>
                <a:cs typeface="Century Gothic"/>
              </a:rPr>
              <a:t> in each well]</a:t>
            </a:r>
            <a:endParaRPr lang="en-US" sz="1600" b="1" dirty="0" smtClean="0">
              <a:solidFill>
                <a:srgbClr val="FF0000"/>
              </a:solidFill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3580" y="5841258"/>
            <a:ext cx="650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80 </a:t>
            </a:r>
            <a:r>
              <a:rPr lang="en-US" sz="12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(A1-A21, K1-K7, N1-N7)</a:t>
            </a:r>
            <a:r>
              <a:rPr lang="en-US" sz="1200" dirty="0" smtClean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lang="mr-IN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40 </a:t>
            </a:r>
            <a:r>
              <a:rPr lang="en-US" sz="12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(B1-B21, L-1-L7, O1-O7) </a:t>
            </a:r>
            <a:r>
              <a:rPr lang="mr-IN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 20 </a:t>
            </a:r>
            <a:r>
              <a:rPr lang="en-US" sz="12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(C1-C21, M1-M7, P1-P7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) </a:t>
            </a:r>
            <a:r>
              <a:rPr lang="mr-IN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10 </a:t>
            </a:r>
            <a:r>
              <a:rPr lang="en-US" sz="12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(D1-D21, K8-K14, N8-N14, J1-J21, K22-K24, L22-L24, M23, N22-N24, O22-O24, P23)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mr-IN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5 </a:t>
            </a:r>
            <a:r>
              <a:rPr lang="en-US" sz="12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entury Gothic"/>
                <a:cs typeface="Century Gothic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E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1-E21,</a:t>
            </a:r>
            <a:r>
              <a:rPr lang="en-US" sz="1200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L8-L14, O8-O14</a:t>
            </a:r>
            <a:r>
              <a:rPr lang="en-US" sz="1200" dirty="0" smtClean="0">
                <a:solidFill>
                  <a:srgbClr val="0000FF"/>
                </a:solidFill>
                <a:latin typeface="Century Gothic"/>
                <a:cs typeface="Century Gothic"/>
              </a:rPr>
              <a:t> ) </a:t>
            </a:r>
            <a:r>
              <a:rPr lang="mr-IN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–</a:t>
            </a:r>
            <a:r>
              <a:rPr lang="en-US" sz="1200" b="1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entury Gothic"/>
                <a:cs typeface="Century Gothic"/>
              </a:rPr>
              <a:t>2,5 </a:t>
            </a:r>
            <a:r>
              <a:rPr lang="en-US" sz="12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(F1-F21, M8-M14, P8-P14) </a:t>
            </a:r>
            <a:r>
              <a:rPr lang="mr-IN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–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1, 25 </a:t>
            </a:r>
            <a:r>
              <a:rPr lang="en-US" sz="12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(G1-G21, K15-K21, N15-N21) </a:t>
            </a:r>
            <a:r>
              <a:rPr lang="mr-IN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–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0,625 </a:t>
            </a:r>
            <a:r>
              <a:rPr lang="en-US" sz="12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(H1-H21, L15-L21, O15-O21) </a:t>
            </a:r>
            <a:r>
              <a:rPr lang="mr-IN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–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0,3125 </a:t>
            </a:r>
            <a:r>
              <a:rPr lang="en-US" sz="1200" b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μM</a:t>
            </a:r>
            <a:r>
              <a:rPr lang="en-US" sz="1200" b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(I1-I21, M15-M21, P1-P21)</a:t>
            </a:r>
            <a:endParaRPr lang="en-US" sz="1200" dirty="0">
              <a:solidFill>
                <a:srgbClr val="0000FF"/>
              </a:solidFill>
              <a:latin typeface="Century Gothic"/>
              <a:cs typeface="Century Gothic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52387" y="742590"/>
            <a:ext cx="9213062" cy="5137293"/>
            <a:chOff x="-52387" y="729632"/>
            <a:chExt cx="9213062" cy="5137293"/>
          </a:xfrm>
        </p:grpSpPr>
        <p:sp>
          <p:nvSpPr>
            <p:cNvPr id="10" name="TextBox 9"/>
            <p:cNvSpPr txBox="1"/>
            <p:nvPr/>
          </p:nvSpPr>
          <p:spPr>
            <a:xfrm>
              <a:off x="-52387" y="729632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entury Gothic"/>
                  <a:cs typeface="Century Gothic"/>
                </a:rPr>
                <a:t>25, 50, or 100 </a:t>
              </a:r>
              <a:r>
                <a:rPr lang="en-US" sz="2400" dirty="0" err="1" smtClean="0">
                  <a:latin typeface="Century Gothic"/>
                  <a:cs typeface="Century Gothic"/>
                </a:rPr>
                <a:t>nL</a:t>
              </a:r>
              <a:r>
                <a:rPr lang="en-US" sz="2400" dirty="0" smtClean="0">
                  <a:latin typeface="Century Gothic"/>
                  <a:cs typeface="Century Gothic"/>
                </a:rPr>
                <a:t> (1, 2 or 4 drops)</a:t>
              </a:r>
              <a:endParaRPr lang="en-US" sz="2400" dirty="0">
                <a:latin typeface="Century Gothic"/>
                <a:cs typeface="Century Gothic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" y="1178339"/>
              <a:ext cx="9160676" cy="4688586"/>
              <a:chOff x="-1" y="1178339"/>
              <a:chExt cx="9160676" cy="4688586"/>
            </a:xfrm>
          </p:grpSpPr>
          <p:sp>
            <p:nvSpPr>
              <p:cNvPr id="9" name="U-Turn Arrow 8"/>
              <p:cNvSpPr/>
              <p:nvPr/>
            </p:nvSpPr>
            <p:spPr>
              <a:xfrm>
                <a:off x="3452526" y="1479627"/>
                <a:ext cx="2238947" cy="877824"/>
              </a:xfrm>
              <a:prstGeom prst="uturnArrow">
                <a:avLst>
                  <a:gd name="adj1" fmla="val 22017"/>
                  <a:gd name="adj2" fmla="val 25000"/>
                  <a:gd name="adj3" fmla="val 25000"/>
                  <a:gd name="adj4" fmla="val 43750"/>
                  <a:gd name="adj5" fmla="val 75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0" y="2090560"/>
                <a:ext cx="25400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entury Gothic"/>
                    <a:cs typeface="Century Gothic"/>
                  </a:rPr>
                  <a:t>Source</a:t>
                </a:r>
                <a:endParaRPr lang="en-US" sz="2400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03909" y="2067727"/>
                <a:ext cx="25400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 smtClean="0">
                    <a:latin typeface="Century Gothic"/>
                    <a:cs typeface="Century Gothic"/>
                  </a:rPr>
                  <a:t>Destination</a:t>
                </a:r>
                <a:endParaRPr lang="en-US" sz="2400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-1" y="1178339"/>
                <a:ext cx="518349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</a:rPr>
                  <a:t>A1-A7, D1-D7, G1-G7, J1-J21 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  <a:sym typeface="Wingdings"/>
                  </a:rPr>
                  <a:t> 4 drops</a:t>
                </a:r>
                <a:endParaRPr lang="en-US" sz="1200" b="1" dirty="0" smtClean="0">
                  <a:solidFill>
                    <a:srgbClr val="FF0000"/>
                  </a:solidFill>
                  <a:latin typeface="Century Gothic"/>
                  <a:ea typeface="Lucida Grande"/>
                  <a:cs typeface="Century Gothic"/>
                </a:endParaRPr>
              </a:p>
              <a:p>
                <a:r>
                  <a:rPr lang="en-US" sz="1200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</a:rPr>
                  <a:t>K22-K24, L22-L24, M23 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  <a:sym typeface="Wingdings"/>
                  </a:rPr>
                  <a:t> 4 drops</a:t>
                </a:r>
                <a:endParaRPr lang="en-US" sz="1200" b="1" dirty="0" smtClean="0">
                  <a:solidFill>
                    <a:srgbClr val="FF0000"/>
                  </a:solidFill>
                  <a:latin typeface="Century Gothic"/>
                  <a:ea typeface="Lucida Grande"/>
                  <a:cs typeface="Century Gothic"/>
                </a:endParaRPr>
              </a:p>
              <a:p>
                <a:r>
                  <a:rPr lang="en-US" sz="1200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</a:rPr>
                  <a:t>N22-N24, O22-O24, P23 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  <a:sym typeface="Wingdings"/>
                  </a:rPr>
                  <a:t> 4 drops</a:t>
                </a:r>
              </a:p>
              <a:p>
                <a:r>
                  <a:rPr lang="en-US" sz="1200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</a:rPr>
                  <a:t>B1-B7, </a:t>
                </a:r>
                <a:r>
                  <a:rPr lang="en-US" sz="1200" dirty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</a:rPr>
                  <a:t>E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</a:rPr>
                  <a:t>1-E7, H1-H7 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  <a:sym typeface="Wingdings"/>
                  </a:rPr>
                  <a:t> 2 drops</a:t>
                </a:r>
              </a:p>
              <a:p>
                <a:r>
                  <a:rPr lang="en-US" sz="1200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</a:rPr>
                  <a:t>C1-</a:t>
                </a:r>
                <a:r>
                  <a:rPr lang="en-US" sz="1200" dirty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</a:rPr>
                  <a:t>C</a:t>
                </a:r>
                <a:r>
                  <a:rPr lang="en-US" sz="1200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</a:rPr>
                  <a:t>7, F1-F7, I1-I7 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entury Gothic"/>
                    <a:ea typeface="Lucida Grande"/>
                    <a:cs typeface="Century Gothic"/>
                    <a:sym typeface="Wingdings"/>
                  </a:rPr>
                  <a:t> 1 drop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16675" y="2552225"/>
                <a:ext cx="9144000" cy="3314700"/>
                <a:chOff x="0" y="2552225"/>
                <a:chExt cx="9144000" cy="3314700"/>
              </a:xfrm>
            </p:grpSpPr>
            <p:pic>
              <p:nvPicPr>
                <p:cNvPr id="16" name="Picture 15" descr="source_TSO_2.JP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552225"/>
                  <a:ext cx="4486275" cy="3314700"/>
                </a:xfrm>
                <a:prstGeom prst="rect">
                  <a:avLst/>
                </a:prstGeom>
              </p:spPr>
            </p:pic>
            <p:pic>
              <p:nvPicPr>
                <p:cNvPr id="17" name="Picture 16" descr="destination_TSO_2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3425" y="2552225"/>
                  <a:ext cx="4600575" cy="32956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4456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entury Gothic"/>
                <a:cs typeface="Century Gothic"/>
              </a:rPr>
              <a:t>MASTER_MIX PREPARATION </a:t>
            </a:r>
            <a:endParaRPr lang="en-US" sz="3600" dirty="0">
              <a:latin typeface="Century Gothic"/>
              <a:cs typeface="Century Gothic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49337"/>
              </p:ext>
            </p:extLst>
          </p:nvPr>
        </p:nvGraphicFramePr>
        <p:xfrm>
          <a:off x="235676" y="1095837"/>
          <a:ext cx="8798667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078"/>
                <a:gridCol w="1423119"/>
                <a:gridCol w="1518817"/>
                <a:gridCol w="1859242"/>
                <a:gridCol w="23044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for 1 reaction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 conc.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conc.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Master_Mix</a:t>
                      </a:r>
                      <a:r>
                        <a:rPr lang="en-US" baseline="0" dirty="0" smtClean="0"/>
                        <a:t> for 384 reactions (201,25 </a:t>
                      </a:r>
                      <a:r>
                        <a:rPr lang="en-US" dirty="0" err="1" smtClean="0"/>
                        <a:t>μL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Sorbitol/</a:t>
                      </a:r>
                      <a:r>
                        <a:rPr lang="en-US" dirty="0" err="1" smtClean="0"/>
                        <a:t>Trehalose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0,66 M/3,3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0,0528M/0,264M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SuperScript</a:t>
                      </a:r>
                      <a:r>
                        <a:rPr lang="en-US" dirty="0" smtClean="0"/>
                        <a:t> III Reaction 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57,5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0,01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dNTPs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0,625 </a:t>
                      </a:r>
                      <a:r>
                        <a:rPr lang="en-US" dirty="0" err="1" smtClean="0"/>
                        <a:t>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17,97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0,75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43,13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SuperScript</a:t>
                      </a:r>
                      <a:r>
                        <a:rPr lang="en-US" dirty="0" smtClean="0"/>
                        <a:t>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U/</a:t>
                      </a:r>
                      <a:r>
                        <a:rPr lang="en-US" dirty="0" err="1" smtClean="0"/>
                        <a:t>μL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U/</a:t>
                      </a:r>
                      <a:r>
                        <a:rPr lang="en-US" dirty="0" err="1" smtClean="0"/>
                        <a:t>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28,75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201,25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5676" y="5608430"/>
            <a:ext cx="8130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(65 </a:t>
            </a:r>
            <a:r>
              <a:rPr lang="mr-IN" sz="2400" dirty="0" smtClean="0"/>
              <a:t>–</a:t>
            </a:r>
            <a:r>
              <a:rPr lang="en-US" sz="2400" dirty="0" smtClean="0"/>
              <a:t> 15) / 350 = 142 destination wells filled per source well  </a:t>
            </a:r>
          </a:p>
          <a:p>
            <a:endParaRPr lang="en-US" sz="1200" dirty="0">
              <a:solidFill>
                <a:srgbClr val="FF0000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 3x 65 </a:t>
            </a:r>
            <a:r>
              <a:rPr lang="en-US" sz="2400" dirty="0" err="1" smtClean="0">
                <a:solidFill>
                  <a:srgbClr val="FF0000"/>
                </a:solidFill>
              </a:rPr>
              <a:t>μ</a:t>
            </a:r>
            <a:r>
              <a:rPr lang="en-US" sz="2400" dirty="0" err="1" smtClean="0">
                <a:solidFill>
                  <a:srgbClr val="FF0000"/>
                </a:solidFill>
                <a:sym typeface="Wingdings"/>
              </a:rPr>
              <a:t>L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 wells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required to effectively fill 384 wells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pty-pla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92638" y="679540"/>
            <a:ext cx="2513408" cy="3747208"/>
            <a:chOff x="692638" y="679540"/>
            <a:chExt cx="2513408" cy="3747208"/>
          </a:xfrm>
        </p:grpSpPr>
        <p:sp>
          <p:nvSpPr>
            <p:cNvPr id="2" name="TextBox 1"/>
            <p:cNvSpPr txBox="1"/>
            <p:nvPr/>
          </p:nvSpPr>
          <p:spPr>
            <a:xfrm>
              <a:off x="752604" y="679540"/>
              <a:ext cx="230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1    2    3     4    5    6    7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8790" y="1058587"/>
              <a:ext cx="2371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   9   10  11  12  13  14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0232" y="1423860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15  16  17  18  19  20  21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358" y="1789781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22  23  24  25  26  27  28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5597" y="2198395"/>
              <a:ext cx="250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29  30  31  32  33  34  35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638" y="2567727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36  37  38  39  40  41  42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0232" y="2936326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43  44  45  46  47  48  49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0232" y="3318752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50  51  52  53  54  55  56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1358" y="3674990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57  58  59  60  61  62  63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5411" y="4057416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64  65  66  67  68  69  70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87047" y="694123"/>
            <a:ext cx="2513408" cy="3747208"/>
            <a:chOff x="692638" y="679540"/>
            <a:chExt cx="2513408" cy="3747208"/>
          </a:xfrm>
        </p:grpSpPr>
        <p:sp>
          <p:nvSpPr>
            <p:cNvPr id="15" name="TextBox 14"/>
            <p:cNvSpPr txBox="1"/>
            <p:nvPr/>
          </p:nvSpPr>
          <p:spPr>
            <a:xfrm>
              <a:off x="752604" y="679540"/>
              <a:ext cx="230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1    2    3     4    5    6    7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8790" y="1058587"/>
              <a:ext cx="2371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8</a:t>
              </a:r>
              <a:r>
                <a:rPr lang="en-US" b="1" dirty="0" smtClean="0">
                  <a:solidFill>
                    <a:srgbClr val="0000FF"/>
                  </a:solidFill>
                </a:rPr>
                <a:t>    9   10  11  12  13  14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0232" y="1423860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15  16  17  18  19  20  21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358" y="1789781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22  23  24  25  26  27  28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597" y="2198395"/>
              <a:ext cx="250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29  30  31  32  33  34  35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2638" y="2567727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36  37  38  39  40  41  42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232" y="2936326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43  44  45  46  47  48  49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0232" y="3318752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50  51  52  53  54  55  56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1358" y="3674990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57  58  59  60  61  62  63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5411" y="4057416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64  65  66  67  68  69  70 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9119" y="682518"/>
            <a:ext cx="2513408" cy="3747208"/>
            <a:chOff x="692638" y="679540"/>
            <a:chExt cx="2513408" cy="3747208"/>
          </a:xfrm>
        </p:grpSpPr>
        <p:sp>
          <p:nvSpPr>
            <p:cNvPr id="26" name="TextBox 25"/>
            <p:cNvSpPr txBox="1"/>
            <p:nvPr/>
          </p:nvSpPr>
          <p:spPr>
            <a:xfrm>
              <a:off x="752604" y="679540"/>
              <a:ext cx="230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1    2    3     4    5    6    7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8790" y="1058587"/>
              <a:ext cx="2371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8</a:t>
              </a:r>
              <a:r>
                <a:rPr lang="en-US" b="1" dirty="0" smtClean="0">
                  <a:solidFill>
                    <a:srgbClr val="008000"/>
                  </a:solidFill>
                </a:rPr>
                <a:t>    9   10  11  12  13  14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0232" y="1423860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15  16  17  18  19  20  21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358" y="1789781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22  23  24  25  26  27  28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5597" y="2198395"/>
              <a:ext cx="250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29  30  31  32  33  34  35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2638" y="2567727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36  37  38  39  40  41  42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0232" y="2936326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43  44  45  46  47  48  49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0232" y="3318752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50  51  52  53  54  55  56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1358" y="3674990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57  58  59  60  61  62  63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411" y="4057416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64  65  66  67  68  69  70 </a:t>
              </a:r>
              <a:endParaRPr lang="en-US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4880" y="4434628"/>
            <a:ext cx="8234570" cy="1155433"/>
            <a:chOff x="704880" y="4434628"/>
            <a:chExt cx="8234570" cy="1155433"/>
          </a:xfrm>
        </p:grpSpPr>
        <p:sp>
          <p:nvSpPr>
            <p:cNvPr id="37" name="TextBox 36"/>
            <p:cNvSpPr txBox="1"/>
            <p:nvPr/>
          </p:nvSpPr>
          <p:spPr>
            <a:xfrm>
              <a:off x="770620" y="4435920"/>
              <a:ext cx="230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1    2    3     4    5    6    7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3438" y="4801599"/>
              <a:ext cx="2371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/>
                  </a:solidFill>
                </a:rPr>
                <a:t>8</a:t>
              </a:r>
              <a:r>
                <a:rPr lang="en-US" b="1" dirty="0" smtClean="0">
                  <a:solidFill>
                    <a:schemeClr val="accent4"/>
                  </a:solidFill>
                </a:rPr>
                <a:t>    9   10  11  12  13  14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4880" y="5193608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15  16  17  18  19  20  21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5184" y="4434657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22  23  24  25  26  27  28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89423" y="4816535"/>
              <a:ext cx="250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29  30  31  32  33  34  35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86464" y="5212603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36  37  38  39  40  41  42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55613" y="4434902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43  44  45  46  47  48  49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55613" y="4817328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50  51  52  53  54  55  56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56739" y="5213670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57  58  59  60  61  62  63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68106" y="522072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64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44078" y="4810908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68  69  70 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30710" y="4434628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</a:rPr>
                <a:t>65  66  67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0856" y="5577584"/>
            <a:ext cx="8221202" cy="1140773"/>
            <a:chOff x="718248" y="4449288"/>
            <a:chExt cx="8221202" cy="1140773"/>
          </a:xfrm>
        </p:grpSpPr>
        <p:sp>
          <p:nvSpPr>
            <p:cNvPr id="51" name="TextBox 50"/>
            <p:cNvSpPr txBox="1"/>
            <p:nvPr/>
          </p:nvSpPr>
          <p:spPr>
            <a:xfrm>
              <a:off x="783988" y="4449288"/>
              <a:ext cx="230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1    2    3     4    5    6    7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6806" y="4814967"/>
              <a:ext cx="2371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    9   10  11  12  13  14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8248" y="5193608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15  16  17  18  19  20  21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95184" y="4461393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22  23  24  25  26  27  28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02791" y="4829903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29  30  31  32  33  34  35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99832" y="5199235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36  37  38  39  40  41  42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82349" y="4461638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43  44  45  46  47  48  49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68981" y="4830696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50  51  52  53  54  55  56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3475" y="5213670"/>
              <a:ext cx="2448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57  58  59  60  61  62  63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168106" y="522072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64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44078" y="4851012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68  69  70 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44078" y="4461364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65  66  67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92638" y="659951"/>
            <a:ext cx="8229420" cy="6098822"/>
            <a:chOff x="692638" y="659951"/>
            <a:chExt cx="8229420" cy="6098822"/>
          </a:xfrm>
        </p:grpSpPr>
        <p:sp>
          <p:nvSpPr>
            <p:cNvPr id="63" name="Rectangle 62"/>
            <p:cNvSpPr/>
            <p:nvPr/>
          </p:nvSpPr>
          <p:spPr>
            <a:xfrm>
              <a:off x="695411" y="679540"/>
              <a:ext cx="2379442" cy="3747208"/>
            </a:xfrm>
            <a:prstGeom prst="rect">
              <a:avLst/>
            </a:prstGeom>
            <a:solidFill>
              <a:srgbClr val="CCFFCC">
                <a:alpha val="35000"/>
              </a:srgb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80316" y="679540"/>
              <a:ext cx="2379442" cy="3747208"/>
            </a:xfrm>
            <a:prstGeom prst="rect">
              <a:avLst/>
            </a:prstGeom>
            <a:solidFill>
              <a:srgbClr val="FFFF00">
                <a:alpha val="35000"/>
              </a:srgb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82349" y="659951"/>
              <a:ext cx="2379442" cy="374720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01357" y="4441331"/>
              <a:ext cx="8220701" cy="1169097"/>
              <a:chOff x="701357" y="4441331"/>
              <a:chExt cx="8220701" cy="1169097"/>
            </a:xfrm>
            <a:solidFill>
              <a:schemeClr val="accent2">
                <a:lumMod val="60000"/>
                <a:lumOff val="40000"/>
                <a:alpha val="35000"/>
              </a:schemeClr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701357" y="4441331"/>
                <a:ext cx="7199341" cy="114873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900699" y="4441331"/>
                <a:ext cx="1021359" cy="77939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168106" y="5213670"/>
                <a:ext cx="418654" cy="3967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92638" y="5589676"/>
              <a:ext cx="8220701" cy="1169097"/>
              <a:chOff x="701357" y="4441331"/>
              <a:chExt cx="8220701" cy="1169097"/>
            </a:xfrm>
            <a:solidFill>
              <a:schemeClr val="accent4">
                <a:lumMod val="75000"/>
                <a:alpha val="35000"/>
              </a:schemeClr>
            </a:solidFill>
          </p:grpSpPr>
          <p:sp>
            <p:nvSpPr>
              <p:cNvPr id="72" name="Rectangle 71"/>
              <p:cNvSpPr/>
              <p:nvPr/>
            </p:nvSpPr>
            <p:spPr>
              <a:xfrm>
                <a:off x="701357" y="4441331"/>
                <a:ext cx="7199341" cy="114873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900699" y="4441331"/>
                <a:ext cx="1021359" cy="77939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168106" y="5213670"/>
                <a:ext cx="418654" cy="3967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73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1301</Words>
  <Application>Microsoft Macintosh PowerPoint</Application>
  <PresentationFormat>On-screen Show (4:3)</PresentationFormat>
  <Paragraphs>142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RIKEN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Poulain</dc:creator>
  <cp:lastModifiedBy>Stephane Poulain</cp:lastModifiedBy>
  <cp:revision>29</cp:revision>
  <cp:lastPrinted>2017-12-20T05:08:37Z</cp:lastPrinted>
  <dcterms:created xsi:type="dcterms:W3CDTF">2017-12-14T04:05:54Z</dcterms:created>
  <dcterms:modified xsi:type="dcterms:W3CDTF">2017-12-20T05:12:47Z</dcterms:modified>
</cp:coreProperties>
</file>