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4A74-4C71-48EE-91E9-C6543FF1843B}" type="datetimeFigureOut">
              <a:rPr lang="en-US" smtClean="0"/>
              <a:t>2019-06-29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F9291-E46F-4090-80BF-9F00513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45BD-A868-4714-8C6D-7D053418E809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5411-2B63-4AD0-A465-D975B9161639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FE3-3495-4974-8EF7-6E237B563953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586-43E8-496B-A8BA-B1938430BA9E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E443E14-F1E0-46BA-BE08-3CCD610F4F3B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4475-9289-4326-BBCE-83E306024CD6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7D54-6437-479C-B725-FD6A5C82FCC9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878E-7C3F-44EA-8B1C-F1E27E32EB7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595-4928-4617-A311-970555885F1A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0C31-E74A-4779-8DF6-C129AE6E0F64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0764-6089-490F-96F3-A829DB851A1C}" type="datetime1">
              <a:rPr lang="en-US" smtClean="0"/>
              <a:t>2019-06-29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790B58-3139-4300-BBD1-1BAAB8056769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lideshare.net/AvitoTech/ozonru-772285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habr.com/ru/company/ozontech/blog/43276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9.svg"/><Relationship Id="rId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in2VnyxFT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407-87B4-499B-82C3-C87372DE7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10.0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C76D0-1BD9-4383-8F3C-9972C92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14287"/>
            <a:ext cx="7891272" cy="1069848"/>
          </a:xfrm>
        </p:spPr>
        <p:txBody>
          <a:bodyPr>
            <a:normAutofit/>
          </a:bodyPr>
          <a:lstStyle/>
          <a:p>
            <a:r>
              <a:rPr lang="en-US" sz="2800" dirty="0"/>
              <a:t>Team-One Project 2</a:t>
            </a:r>
            <a:endParaRPr lang="ru-RU" sz="2800" dirty="0"/>
          </a:p>
          <a:p>
            <a:r>
              <a:rPr lang="en-US" sz="2800" dirty="0"/>
              <a:t>Content Based Recommender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0712F-FA12-4455-B5D4-4D4FC5AD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0" y="2063102"/>
            <a:ext cx="3033581" cy="16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4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6148-54C9-4382-A769-E86CE3D4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52" y="5998128"/>
            <a:ext cx="9946545" cy="494950"/>
          </a:xfrm>
        </p:spPr>
        <p:txBody>
          <a:bodyPr>
            <a:noAutofit/>
          </a:bodyPr>
          <a:lstStyle/>
          <a:p>
            <a:r>
              <a:rPr lang="ru-RU" sz="1200" dirty="0">
                <a:latin typeface="+mn-lt"/>
              </a:rPr>
              <a:t>Источник: Рекомендации в OZON.ru  Ксения </a:t>
            </a:r>
            <a:r>
              <a:rPr lang="ru-RU" sz="1200" dirty="0" err="1">
                <a:latin typeface="+mn-lt"/>
              </a:rPr>
              <a:t>Бокша</a:t>
            </a:r>
            <a:br>
              <a:rPr lang="en-US" sz="1200" dirty="0">
                <a:latin typeface="+mn-lt"/>
              </a:rPr>
            </a:br>
            <a:r>
              <a:rPr lang="ru-RU" sz="1200" u="sng" dirty="0">
                <a:solidFill>
                  <a:srgbClr val="337AB7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https://www.slideshare.net/AvitoTech/ozonru-77228526</a:t>
            </a:r>
            <a:endParaRPr lang="en-US" sz="1200" dirty="0">
              <a:latin typeface="+mn-lt"/>
            </a:endParaRPr>
          </a:p>
        </p:txBody>
      </p:sp>
      <p:pic>
        <p:nvPicPr>
          <p:cNvPr id="26" name="Content Placeholder 6">
            <a:extLst>
              <a:ext uri="{FF2B5EF4-FFF2-40B4-BE49-F238E27FC236}">
                <a16:creationId xmlns:a16="http://schemas.microsoft.com/office/drawing/2014/main" id="{47C330F8-11FB-401A-8BD0-8B77AC23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04" y="771787"/>
            <a:ext cx="8443343" cy="4749379"/>
          </a:xfrm>
          <a:prstGeom prst="rect">
            <a:avLst/>
          </a:prstGeom>
        </p:spPr>
      </p:pic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B861F25E-EE22-4DD6-B639-76B7ADE3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968" y="2112264"/>
            <a:ext cx="3675888" cy="26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 рекомендуют на карточке товара в </a:t>
            </a:r>
            <a:r>
              <a:rPr lang="en-US" dirty="0"/>
              <a:t>Ozon.ru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Бандлы</a:t>
            </a:r>
            <a:endParaRPr lang="ru-RU" dirty="0"/>
          </a:p>
          <a:p>
            <a:r>
              <a:rPr lang="ru-RU" dirty="0"/>
              <a:t> Аксессуары</a:t>
            </a:r>
          </a:p>
          <a:p>
            <a:r>
              <a:rPr lang="ru-RU" dirty="0"/>
              <a:t> Связанные товары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A605A-7E61-46F6-AA0B-BBCA2772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9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64901-1CF6-4AA7-A4ED-9CFEA770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20" y="183786"/>
            <a:ext cx="5510306" cy="30995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9CDB9-09F5-4658-94E5-626356B9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6F537-4378-47A2-9F97-886BCE44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786"/>
            <a:ext cx="5297233" cy="2982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98D63-34F5-458C-B7F9-08B917C73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19" y="3500847"/>
            <a:ext cx="5627753" cy="31648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0422F-56DE-4852-9D27-11D799E101F8}"/>
              </a:ext>
            </a:extLst>
          </p:cNvPr>
          <p:cNvSpPr/>
          <p:nvPr/>
        </p:nvSpPr>
        <p:spPr>
          <a:xfrm>
            <a:off x="453007" y="5469623"/>
            <a:ext cx="5016615" cy="3523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B825D-BB6A-4D07-942D-AB4AF32FA58A}"/>
              </a:ext>
            </a:extLst>
          </p:cNvPr>
          <p:cNvSpPr/>
          <p:nvPr/>
        </p:nvSpPr>
        <p:spPr>
          <a:xfrm>
            <a:off x="453006" y="664128"/>
            <a:ext cx="5016616" cy="401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F8E00-D92F-48FC-890E-F9A34BC3EF6D}"/>
              </a:ext>
            </a:extLst>
          </p:cNvPr>
          <p:cNvSpPr/>
          <p:nvPr/>
        </p:nvSpPr>
        <p:spPr>
          <a:xfrm>
            <a:off x="6244216" y="707471"/>
            <a:ext cx="5016616" cy="401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2CC0D-B0DC-423C-BD9C-770BA230BB6F}"/>
              </a:ext>
            </a:extLst>
          </p:cNvPr>
          <p:cNvSpPr/>
          <p:nvPr/>
        </p:nvSpPr>
        <p:spPr>
          <a:xfrm>
            <a:off x="453006" y="5095783"/>
            <a:ext cx="5016616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B258D-5DCC-4193-813B-84AE43A111D1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469623" y="4570746"/>
            <a:ext cx="1040776" cy="525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7132CA-B0E9-4067-AA2C-9A49DD670E5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385817" y="1086905"/>
            <a:ext cx="1124582" cy="2537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A81C08-1257-436E-AC23-D6FB7BCA0F5C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795647" y="1108745"/>
            <a:ext cx="479673" cy="2516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3FCF13-E74F-4551-9620-3E8C06E7D23C}"/>
              </a:ext>
            </a:extLst>
          </p:cNvPr>
          <p:cNvSpPr/>
          <p:nvPr/>
        </p:nvSpPr>
        <p:spPr>
          <a:xfrm>
            <a:off x="6244216" y="3429000"/>
            <a:ext cx="1817614" cy="13376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Нет инфо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E8D1CD-3AF3-4FAE-8D8F-D5A63028B712}"/>
              </a:ext>
            </a:extLst>
          </p:cNvPr>
          <p:cNvSpPr/>
          <p:nvPr/>
        </p:nvSpPr>
        <p:spPr>
          <a:xfrm>
            <a:off x="6670936" y="5018057"/>
            <a:ext cx="1817614" cy="13376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B050"/>
                </a:solidFill>
              </a:rPr>
              <a:t>Есть инфо</a:t>
            </a:r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388064-23AF-4E6D-B43D-46D8E037A904}"/>
              </a:ext>
            </a:extLst>
          </p:cNvPr>
          <p:cNvCxnSpPr>
            <a:cxnSpLocks/>
            <a:stCxn id="25" idx="2"/>
            <a:endCxn id="8" idx="3"/>
          </p:cNvCxnSpPr>
          <p:nvPr/>
        </p:nvCxnSpPr>
        <p:spPr>
          <a:xfrm flipH="1" flipV="1">
            <a:off x="5469622" y="5645792"/>
            <a:ext cx="1201314" cy="410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050259-D28B-4B20-94F3-E665DB505C30}"/>
              </a:ext>
            </a:extLst>
          </p:cNvPr>
          <p:cNvSpPr txBox="1"/>
          <p:nvPr/>
        </p:nvSpPr>
        <p:spPr>
          <a:xfrm>
            <a:off x="8649087" y="3416796"/>
            <a:ext cx="3076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ru-RU" dirty="0"/>
              <a:t>На проекте дана инфо: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Статистика совместных просмотров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Контент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Текстовый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Логический (каталоги)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6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19F6-564E-4638-B7B2-1267F081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3" y="442688"/>
            <a:ext cx="10314516" cy="832440"/>
          </a:xfrm>
        </p:spPr>
        <p:txBody>
          <a:bodyPr>
            <a:normAutofit/>
          </a:bodyPr>
          <a:lstStyle/>
          <a:p>
            <a:r>
              <a:rPr lang="ru-RU" sz="4000" dirty="0"/>
              <a:t>Идея 1: Текстовый контент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2524-F44B-4385-827C-930EB73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5FECA-5C49-4EEB-A56F-799EE953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820" y="1505415"/>
            <a:ext cx="10027039" cy="4767369"/>
          </a:xfrm>
        </p:spPr>
        <p:txBody>
          <a:bodyPr>
            <a:normAutofit/>
          </a:bodyPr>
          <a:lstStyle/>
          <a:p>
            <a:r>
              <a:rPr lang="ru-RU" sz="2400" dirty="0"/>
              <a:t>Можно попробовать решить задачу «в лоб» используя текстовый контент в описании товара</a:t>
            </a:r>
            <a:endParaRPr lang="en-US" sz="2400" dirty="0"/>
          </a:p>
          <a:p>
            <a:r>
              <a:rPr lang="en-US" sz="2400" dirty="0"/>
              <a:t>Word2Vec </a:t>
            </a:r>
          </a:p>
          <a:p>
            <a:r>
              <a:rPr lang="en-US" sz="2400" dirty="0" err="1"/>
              <a:t>Tfidf</a:t>
            </a:r>
            <a:endParaRPr lang="en-US" sz="2400" dirty="0"/>
          </a:p>
          <a:p>
            <a:r>
              <a:rPr lang="en-US" sz="2400" dirty="0"/>
              <a:t>Cosines Similarity</a:t>
            </a:r>
          </a:p>
          <a:p>
            <a:pPr lvl="1"/>
            <a:r>
              <a:rPr lang="en-US" sz="2200" dirty="0" err="1"/>
              <a:t>crossJoin</a:t>
            </a:r>
            <a:r>
              <a:rPr lang="en-US" sz="2200" dirty="0"/>
              <a:t> </a:t>
            </a:r>
            <a:r>
              <a:rPr lang="ru-RU" sz="2200" dirty="0"/>
              <a:t>даже матриц </a:t>
            </a:r>
            <a:r>
              <a:rPr lang="en-US" sz="2200" dirty="0"/>
              <a:t>test x train =&gt; 8 </a:t>
            </a:r>
            <a:r>
              <a:rPr lang="ru-RU" sz="2200" dirty="0"/>
              <a:t>млрд вариантов</a:t>
            </a:r>
          </a:p>
          <a:p>
            <a:pPr lvl="1"/>
            <a:r>
              <a:rPr lang="ru-RU" sz="2200" dirty="0"/>
              <a:t>Наш </a:t>
            </a:r>
            <a:r>
              <a:rPr lang="en-US" sz="2200" dirty="0"/>
              <a:t>Spark </a:t>
            </a:r>
            <a:r>
              <a:rPr lang="ru-RU" sz="2200" dirty="0"/>
              <a:t>«умирает»</a:t>
            </a:r>
          </a:p>
          <a:p>
            <a:pPr lvl="1"/>
            <a:endParaRPr lang="ru-RU" sz="2200" dirty="0"/>
          </a:p>
          <a:p>
            <a:r>
              <a:rPr lang="en-US" sz="2400" dirty="0"/>
              <a:t>Prod2Vec – </a:t>
            </a:r>
            <a:r>
              <a:rPr lang="ru-RU" sz="2400" dirty="0"/>
              <a:t>новая система на основе нейронных сетей, которая сейчас реализуется в </a:t>
            </a:r>
            <a:r>
              <a:rPr lang="en-US" sz="2400" dirty="0"/>
              <a:t>Ozon – </a:t>
            </a:r>
            <a:r>
              <a:rPr lang="ru-RU" sz="2400" dirty="0"/>
              <a:t>слишком сложно для проекта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https://habr.com/ru/company/ozontech/blog/432760/</a:t>
            </a:r>
            <a:endParaRPr lang="en-US" sz="2400" dirty="0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AD9907A0-880E-4881-91E2-BAE62F8DC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2146" y="2265559"/>
            <a:ext cx="472068" cy="472068"/>
          </a:xfrm>
          <a:prstGeom prst="rect">
            <a:avLst/>
          </a:prstGeom>
        </p:spPr>
      </p:pic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25A8AB99-D09B-4EA8-A4E7-CE6342A5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2146" y="2737627"/>
            <a:ext cx="472068" cy="472068"/>
          </a:xfrm>
          <a:prstGeom prst="rect">
            <a:avLst/>
          </a:prstGeom>
        </p:spPr>
      </p:pic>
      <p:pic>
        <p:nvPicPr>
          <p:cNvPr id="12" name="Graphic 11" descr="Sad face with no fill">
            <a:extLst>
              <a:ext uri="{FF2B5EF4-FFF2-40B4-BE49-F238E27FC236}">
                <a16:creationId xmlns:a16="http://schemas.microsoft.com/office/drawing/2014/main" id="{EF6EBB42-AEEF-4876-B71C-511D068BF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5689" y="3232000"/>
            <a:ext cx="472068" cy="472068"/>
          </a:xfrm>
          <a:prstGeom prst="rect">
            <a:avLst/>
          </a:prstGeom>
        </p:spPr>
      </p:pic>
      <p:pic>
        <p:nvPicPr>
          <p:cNvPr id="16" name="Graphic 15" descr="Slippery">
            <a:extLst>
              <a:ext uri="{FF2B5EF4-FFF2-40B4-BE49-F238E27FC236}">
                <a16:creationId xmlns:a16="http://schemas.microsoft.com/office/drawing/2014/main" id="{B6CADD1B-9F06-4FE5-9E70-CB545BD3D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7190" y="3607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52B-2E23-4ED0-8A0E-E01F8CF0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46" y="484632"/>
            <a:ext cx="10247302" cy="810840"/>
          </a:xfrm>
        </p:spPr>
        <p:txBody>
          <a:bodyPr>
            <a:normAutofit/>
          </a:bodyPr>
          <a:lstStyle/>
          <a:p>
            <a:r>
              <a:rPr lang="ru-RU" sz="4000" dirty="0"/>
              <a:t>Идея 2</a:t>
            </a:r>
            <a:r>
              <a:rPr lang="en-US" sz="4000" dirty="0"/>
              <a:t>:</a:t>
            </a:r>
            <a:r>
              <a:rPr lang="ru-RU" sz="4000" dirty="0"/>
              <a:t> Алгоритм поиска друзей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9ECB-2F51-4089-8BDB-D9C8B4FC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16566"/>
            <a:ext cx="10064495" cy="4655634"/>
          </a:xfrm>
        </p:spPr>
        <p:txBody>
          <a:bodyPr/>
          <a:lstStyle/>
          <a:p>
            <a:r>
              <a:rPr lang="ru-RU" dirty="0"/>
              <a:t>На основе статистики совместных просмотров товаров (</a:t>
            </a:r>
            <a:r>
              <a:rPr lang="en-US" dirty="0" err="1"/>
              <a:t>TrueRecoms</a:t>
            </a:r>
            <a:r>
              <a:rPr lang="en-US" dirty="0"/>
              <a:t> = FRIENDS)</a:t>
            </a:r>
          </a:p>
          <a:p>
            <a:r>
              <a:rPr lang="en-US" dirty="0"/>
              <a:t>TRAIN join TEST (`</a:t>
            </a:r>
            <a:r>
              <a:rPr lang="en-US" dirty="0" err="1"/>
              <a:t>left_semi</a:t>
            </a:r>
            <a:r>
              <a:rPr lang="en-US" dirty="0"/>
              <a:t>`) join TRAIN (`</a:t>
            </a:r>
            <a:r>
              <a:rPr lang="en-US" dirty="0" err="1"/>
              <a:t>left_outer</a:t>
            </a:r>
            <a:r>
              <a:rPr lang="en-US" dirty="0"/>
              <a:t>`)</a:t>
            </a:r>
          </a:p>
          <a:p>
            <a:r>
              <a:rPr lang="en-US" dirty="0"/>
              <a:t>BOYS join GIRLS (`</a:t>
            </a:r>
            <a:r>
              <a:rPr lang="en-US" dirty="0" err="1"/>
              <a:t>left_semi</a:t>
            </a:r>
            <a:r>
              <a:rPr lang="en-US" dirty="0"/>
              <a:t>`) join BOYS (`</a:t>
            </a:r>
            <a:r>
              <a:rPr lang="en-US" dirty="0" err="1"/>
              <a:t>left_outer</a:t>
            </a:r>
            <a:r>
              <a:rPr lang="en-US" dirty="0"/>
              <a:t>`) =&gt;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07C4-85D5-4CDC-8995-41A36A18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41B91D02-CFB3-46C7-8EFE-ECDBF8A0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337" y="2971800"/>
            <a:ext cx="835673" cy="835673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81B455E2-BDF2-4995-B2EB-C4B1E9C01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3209" y="3822192"/>
            <a:ext cx="835673" cy="835673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9630593A-04C7-452B-9BC2-4BB480E6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752" y="3807473"/>
            <a:ext cx="835673" cy="835673"/>
          </a:xfrm>
          <a:prstGeom prst="rect">
            <a:avLst/>
          </a:prstGeom>
        </p:spPr>
      </p:pic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A4605867-9B8E-48F8-94EE-2D4E60C72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752" y="4643146"/>
            <a:ext cx="835673" cy="835673"/>
          </a:xfrm>
          <a:prstGeom prst="rect">
            <a:avLst/>
          </a:prstGeom>
        </p:spPr>
      </p:pic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8E90C6A9-8CC2-4C80-B0CA-5C3F6EC2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208" y="2986855"/>
            <a:ext cx="835673" cy="835673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C1C84450-4495-4E41-808A-D7252FA79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980" y="4650506"/>
            <a:ext cx="835673" cy="8356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B9564B-ED60-4E82-9028-5BAE7FA51423}"/>
              </a:ext>
            </a:extLst>
          </p:cNvPr>
          <p:cNvSpPr/>
          <p:nvPr/>
        </p:nvSpPr>
        <p:spPr>
          <a:xfrm>
            <a:off x="1082337" y="3814832"/>
            <a:ext cx="1422705" cy="83199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67F330-4C99-49E3-AB16-18E96011EEAB}"/>
              </a:ext>
            </a:extLst>
          </p:cNvPr>
          <p:cNvSpPr/>
          <p:nvPr/>
        </p:nvSpPr>
        <p:spPr>
          <a:xfrm>
            <a:off x="2843561" y="4025592"/>
            <a:ext cx="639335" cy="446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FFAEAB8E-7564-42F0-BBC1-B890D911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8581" y="2971798"/>
            <a:ext cx="835673" cy="835673"/>
          </a:xfrm>
          <a:prstGeom prst="rect">
            <a:avLst/>
          </a:prstGeom>
        </p:spPr>
      </p:pic>
      <p:pic>
        <p:nvPicPr>
          <p:cNvPr id="20" name="Graphic 19" descr="Woman">
            <a:extLst>
              <a:ext uri="{FF2B5EF4-FFF2-40B4-BE49-F238E27FC236}">
                <a16:creationId xmlns:a16="http://schemas.microsoft.com/office/drawing/2014/main" id="{7A3087A5-5B6C-496C-9012-E951B108F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8256" y="2971799"/>
            <a:ext cx="835673" cy="835673"/>
          </a:xfrm>
          <a:prstGeom prst="rect">
            <a:avLst/>
          </a:prstGeom>
        </p:spPr>
      </p:pic>
      <p:pic>
        <p:nvPicPr>
          <p:cNvPr id="21" name="Graphic 20" descr="Woman">
            <a:extLst>
              <a:ext uri="{FF2B5EF4-FFF2-40B4-BE49-F238E27FC236}">
                <a16:creationId xmlns:a16="http://schemas.microsoft.com/office/drawing/2014/main" id="{5CEA14ED-6944-4535-A171-0FE7342E7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7104" y="3822188"/>
            <a:ext cx="835673" cy="835673"/>
          </a:xfrm>
          <a:prstGeom prst="rect">
            <a:avLst/>
          </a:prstGeom>
        </p:spPr>
      </p:pic>
      <p:pic>
        <p:nvPicPr>
          <p:cNvPr id="22" name="Graphic 21" descr="Woman">
            <a:extLst>
              <a:ext uri="{FF2B5EF4-FFF2-40B4-BE49-F238E27FC236}">
                <a16:creationId xmlns:a16="http://schemas.microsoft.com/office/drawing/2014/main" id="{D98B73C1-A46F-4067-B57D-8D0152376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8254" y="4657861"/>
            <a:ext cx="835673" cy="835673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4C835089-C023-42E2-B907-17138732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181" y="3824198"/>
            <a:ext cx="835673" cy="835673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BD968601-2BB8-4053-A857-C6BF76C2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186" y="4672577"/>
            <a:ext cx="835673" cy="83567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46B1586-FD4C-4492-BB79-AFF142E69EA6}"/>
              </a:ext>
            </a:extLst>
          </p:cNvPr>
          <p:cNvSpPr/>
          <p:nvPr/>
        </p:nvSpPr>
        <p:spPr>
          <a:xfrm>
            <a:off x="4984254" y="4025593"/>
            <a:ext cx="639335" cy="446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1F094-B4E3-4990-86E0-0E19C9D1B58C}"/>
              </a:ext>
            </a:extLst>
          </p:cNvPr>
          <p:cNvSpPr txBox="1"/>
          <p:nvPr/>
        </p:nvSpPr>
        <p:spPr>
          <a:xfrm>
            <a:off x="1147977" y="5755518"/>
            <a:ext cx="113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FRIENDS</a:t>
            </a:r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42FDC7C9-81D6-4FAE-8814-62A0FD8F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558" y="3001537"/>
            <a:ext cx="835673" cy="835673"/>
          </a:xfrm>
          <a:prstGeom prst="rect">
            <a:avLst/>
          </a:prstGeom>
        </p:spPr>
      </p:pic>
      <p:pic>
        <p:nvPicPr>
          <p:cNvPr id="28" name="Graphic 27" descr="Woman">
            <a:extLst>
              <a:ext uri="{FF2B5EF4-FFF2-40B4-BE49-F238E27FC236}">
                <a16:creationId xmlns:a16="http://schemas.microsoft.com/office/drawing/2014/main" id="{5AB4F326-A0ED-4F1A-A4E2-7B78706B3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233" y="3001538"/>
            <a:ext cx="835673" cy="835673"/>
          </a:xfrm>
          <a:prstGeom prst="rect">
            <a:avLst/>
          </a:prstGeom>
        </p:spPr>
      </p:pic>
      <p:pic>
        <p:nvPicPr>
          <p:cNvPr id="29" name="Graphic 28" descr="Woman">
            <a:extLst>
              <a:ext uri="{FF2B5EF4-FFF2-40B4-BE49-F238E27FC236}">
                <a16:creationId xmlns:a16="http://schemas.microsoft.com/office/drawing/2014/main" id="{662A8753-1217-437B-8304-07080E853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232" y="3851927"/>
            <a:ext cx="835673" cy="835673"/>
          </a:xfrm>
          <a:prstGeom prst="rect">
            <a:avLst/>
          </a:prstGeom>
        </p:spPr>
      </p:pic>
      <p:pic>
        <p:nvPicPr>
          <p:cNvPr id="30" name="Graphic 29" descr="Woman">
            <a:extLst>
              <a:ext uri="{FF2B5EF4-FFF2-40B4-BE49-F238E27FC236}">
                <a16:creationId xmlns:a16="http://schemas.microsoft.com/office/drawing/2014/main" id="{072BFA95-8C43-4DAB-A4D7-CFAC608F6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9382" y="4698751"/>
            <a:ext cx="835673" cy="835673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A900ADA7-85B9-4D36-A8F0-4D0B05B6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3314" y="4702316"/>
            <a:ext cx="835673" cy="835673"/>
          </a:xfrm>
          <a:prstGeom prst="rect">
            <a:avLst/>
          </a:prstGeom>
        </p:spPr>
      </p:pic>
      <p:pic>
        <p:nvPicPr>
          <p:cNvPr id="33" name="Graphic 32" descr="Woman">
            <a:extLst>
              <a:ext uri="{FF2B5EF4-FFF2-40B4-BE49-F238E27FC236}">
                <a16:creationId xmlns:a16="http://schemas.microsoft.com/office/drawing/2014/main" id="{5BB4139B-65B6-479A-80F4-08EAED098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0561" y="3859364"/>
            <a:ext cx="835673" cy="8356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2C23EA-3C93-4F66-B9DB-EB18657D8B3B}"/>
              </a:ext>
            </a:extLst>
          </p:cNvPr>
          <p:cNvSpPr txBox="1"/>
          <p:nvPr/>
        </p:nvSpPr>
        <p:spPr>
          <a:xfrm>
            <a:off x="3498277" y="5755518"/>
            <a:ext cx="172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BOY-FRIENDS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A779B1-7D6F-47C1-A026-5E114D01DB8A}"/>
              </a:ext>
            </a:extLst>
          </p:cNvPr>
          <p:cNvSpPr txBox="1"/>
          <p:nvPr/>
        </p:nvSpPr>
        <p:spPr>
          <a:xfrm>
            <a:off x="5623590" y="5755518"/>
            <a:ext cx="26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FRIENDS OF FRIENDS</a:t>
            </a:r>
          </a:p>
        </p:txBody>
      </p:sp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D502ABEB-8A94-474F-A774-67F630E2A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3847" y="381072"/>
            <a:ext cx="914400" cy="9144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36F14E-9B45-4C36-8287-6E1D44A99B83}"/>
              </a:ext>
            </a:extLst>
          </p:cNvPr>
          <p:cNvSpPr/>
          <p:nvPr/>
        </p:nvSpPr>
        <p:spPr>
          <a:xfrm>
            <a:off x="8238209" y="3276787"/>
            <a:ext cx="2871455" cy="142552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PROBLEM: ~22% of GIRLS </a:t>
            </a:r>
          </a:p>
          <a:p>
            <a:r>
              <a:rPr lang="en-US" dirty="0">
                <a:solidFill>
                  <a:srgbClr val="FF0000"/>
                </a:solidFill>
              </a:rPr>
              <a:t>have no BOY-FRIEND!</a:t>
            </a:r>
          </a:p>
        </p:txBody>
      </p:sp>
    </p:spTree>
    <p:extLst>
      <p:ext uri="{BB962C8B-B14F-4D97-AF65-F5344CB8AC3E}">
        <p14:creationId xmlns:p14="http://schemas.microsoft.com/office/powerpoint/2010/main" val="400800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7459-C7D1-4630-8993-A03FE516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98" y="484632"/>
            <a:ext cx="10236150" cy="842363"/>
          </a:xfrm>
        </p:spPr>
        <p:txBody>
          <a:bodyPr>
            <a:normAutofit/>
          </a:bodyPr>
          <a:lstStyle/>
          <a:p>
            <a:r>
              <a:rPr lang="ru-RU" sz="3600" dirty="0"/>
              <a:t>Идея 3: Проживание в одном каталоге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4248-1703-409D-9180-836B025A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85" y="1399032"/>
            <a:ext cx="10457391" cy="4974335"/>
          </a:xfrm>
        </p:spPr>
        <p:txBody>
          <a:bodyPr>
            <a:normAutofit/>
          </a:bodyPr>
          <a:lstStyle/>
          <a:p>
            <a:r>
              <a:rPr lang="ru-RU" sz="2400" dirty="0"/>
              <a:t>Логическая структура каталогов охватывает большинство товаров</a:t>
            </a:r>
          </a:p>
          <a:p>
            <a:r>
              <a:rPr lang="ru-RU" sz="2400" dirty="0"/>
              <a:t>Поиск пар с одинаковым </a:t>
            </a:r>
            <a:r>
              <a:rPr lang="en-US" sz="2400" dirty="0" err="1"/>
              <a:t>catalogid</a:t>
            </a:r>
            <a:r>
              <a:rPr lang="en-US" sz="2400" dirty="0"/>
              <a:t> (`</a:t>
            </a:r>
            <a:r>
              <a:rPr lang="ru-RU" sz="2400" dirty="0"/>
              <a:t>соседи по двору</a:t>
            </a:r>
            <a:r>
              <a:rPr lang="en-US" sz="2400" dirty="0"/>
              <a:t>`)</a:t>
            </a:r>
          </a:p>
          <a:p>
            <a:pPr lvl="1"/>
            <a:r>
              <a:rPr lang="en-US" sz="2000" dirty="0"/>
              <a:t>TEST join CATALOG (</a:t>
            </a:r>
            <a:r>
              <a:rPr lang="en-US" sz="2000" dirty="0" err="1"/>
              <a:t>itemid</a:t>
            </a:r>
            <a:r>
              <a:rPr lang="en-US" sz="2000" dirty="0"/>
              <a:t>, </a:t>
            </a:r>
            <a:r>
              <a:rPr lang="en-US" sz="2000" dirty="0" err="1"/>
              <a:t>left_outer</a:t>
            </a:r>
            <a:r>
              <a:rPr lang="en-US" sz="2000" dirty="0"/>
              <a:t>) join CATALOG (</a:t>
            </a:r>
            <a:r>
              <a:rPr lang="en-US" sz="2000" dirty="0" err="1"/>
              <a:t>catalogid</a:t>
            </a:r>
            <a:r>
              <a:rPr lang="en-US" sz="2000" dirty="0"/>
              <a:t>, </a:t>
            </a:r>
            <a:r>
              <a:rPr lang="en-US" sz="2000" dirty="0" err="1"/>
              <a:t>left_outer</a:t>
            </a:r>
            <a:r>
              <a:rPr lang="en-US" sz="2000" dirty="0"/>
              <a:t>)</a:t>
            </a:r>
          </a:p>
          <a:p>
            <a:pPr lvl="1"/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Поиск пар с одинаковым </a:t>
            </a:r>
            <a:r>
              <a:rPr lang="en-US" sz="2400" dirty="0" err="1"/>
              <a:t>pathid</a:t>
            </a:r>
            <a:r>
              <a:rPr lang="en-US" sz="2400" dirty="0"/>
              <a:t> (`</a:t>
            </a:r>
            <a:r>
              <a:rPr lang="ru-RU" sz="2400" dirty="0"/>
              <a:t>соседняя улица, район</a:t>
            </a:r>
            <a:r>
              <a:rPr lang="en-US" sz="2400" dirty="0"/>
              <a:t>`)</a:t>
            </a:r>
          </a:p>
          <a:p>
            <a:pPr lvl="1"/>
            <a:r>
              <a:rPr lang="en-US" sz="2000" dirty="0"/>
              <a:t>TEST join CATALOG (</a:t>
            </a:r>
            <a:r>
              <a:rPr lang="en-US" sz="2000" dirty="0" err="1"/>
              <a:t>itemid</a:t>
            </a:r>
            <a:r>
              <a:rPr lang="en-US" sz="2000" dirty="0"/>
              <a:t>, </a:t>
            </a:r>
            <a:r>
              <a:rPr lang="en-US" sz="2000" dirty="0" err="1"/>
              <a:t>left_outer</a:t>
            </a:r>
            <a:r>
              <a:rPr lang="en-US" sz="2000" dirty="0"/>
              <a:t>) join PATH1/2/3 (</a:t>
            </a:r>
            <a:r>
              <a:rPr lang="en-US" sz="2000" dirty="0" err="1"/>
              <a:t>catalogid</a:t>
            </a:r>
            <a:r>
              <a:rPr lang="en-US" sz="2000" dirty="0"/>
              <a:t>, </a:t>
            </a:r>
            <a:r>
              <a:rPr lang="en-US" sz="2000" dirty="0" err="1"/>
              <a:t>left_outer</a:t>
            </a:r>
            <a:r>
              <a:rPr lang="en-US" sz="2000" dirty="0"/>
              <a:t>)</a:t>
            </a:r>
          </a:p>
          <a:p>
            <a:r>
              <a:rPr lang="ru-RU" sz="2400" dirty="0"/>
              <a:t>Поиск пар с одинаковым </a:t>
            </a:r>
            <a:r>
              <a:rPr lang="en-US" sz="2400" dirty="0"/>
              <a:t>parent</a:t>
            </a:r>
            <a:r>
              <a:rPr lang="ru-RU" sz="2400" dirty="0"/>
              <a:t>_</a:t>
            </a:r>
            <a:r>
              <a:rPr lang="en-US" sz="2400" dirty="0"/>
              <a:t>id (e.g.</a:t>
            </a:r>
            <a:r>
              <a:rPr lang="ru-RU" sz="2400" dirty="0"/>
              <a:t> </a:t>
            </a:r>
            <a:r>
              <a:rPr lang="en-US" sz="2400" dirty="0"/>
              <a:t>`</a:t>
            </a:r>
            <a:r>
              <a:rPr lang="ru-RU" sz="2400" dirty="0"/>
              <a:t>учились/работали вместе</a:t>
            </a:r>
            <a:r>
              <a:rPr lang="en-US" sz="2400" dirty="0"/>
              <a:t>`)</a:t>
            </a:r>
            <a:endParaRPr lang="ru-RU" sz="2400" dirty="0"/>
          </a:p>
          <a:p>
            <a:pPr lvl="1"/>
            <a:r>
              <a:rPr lang="en-US" sz="2000" dirty="0"/>
              <a:t>TEST join DETAILS (</a:t>
            </a:r>
            <a:r>
              <a:rPr lang="en-US" sz="2000" dirty="0" err="1"/>
              <a:t>itemid</a:t>
            </a:r>
            <a:r>
              <a:rPr lang="en-US" sz="2000" dirty="0"/>
              <a:t>, </a:t>
            </a:r>
            <a:r>
              <a:rPr lang="en-US" sz="2000" dirty="0" err="1"/>
              <a:t>left_outer</a:t>
            </a:r>
            <a:r>
              <a:rPr lang="en-US" sz="2000" dirty="0"/>
              <a:t>) join DETAILS (</a:t>
            </a:r>
            <a:r>
              <a:rPr lang="en-US" sz="2000" dirty="0" err="1"/>
              <a:t>parent_id</a:t>
            </a:r>
            <a:r>
              <a:rPr lang="en-US" sz="2000" dirty="0"/>
              <a:t>, </a:t>
            </a:r>
            <a:r>
              <a:rPr lang="en-US" sz="2000" dirty="0" err="1"/>
              <a:t>left_outer</a:t>
            </a:r>
            <a:r>
              <a:rPr lang="en-US" sz="2000" dirty="0"/>
              <a:t>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Filter: rating is not null </a:t>
            </a:r>
            <a:r>
              <a:rPr lang="en-US" sz="2200" dirty="0"/>
              <a:t>(</a:t>
            </a:r>
            <a:r>
              <a:rPr lang="ru-RU" sz="2200" dirty="0"/>
              <a:t>не будем рекомендовать непонятных маргинальных личностей даже если они </a:t>
            </a:r>
            <a:r>
              <a:rPr lang="ru-RU" sz="2200" dirty="0" err="1"/>
              <a:t>тусуют</a:t>
            </a:r>
            <a:r>
              <a:rPr lang="ru-RU" sz="2200" dirty="0"/>
              <a:t> в нашем дворе)</a:t>
            </a:r>
            <a:r>
              <a:rPr lang="en-US" sz="2200" dirty="0"/>
              <a:t> !!!</a:t>
            </a:r>
          </a:p>
          <a:p>
            <a:r>
              <a:rPr lang="en-US" sz="2200" dirty="0"/>
              <a:t>Friends + Catalogs =&gt; 99% 	      , </a:t>
            </a:r>
            <a:r>
              <a:rPr lang="ru-RU" sz="2200" dirty="0"/>
              <a:t>остальным </a:t>
            </a:r>
            <a:r>
              <a:rPr lang="en-US" sz="2200" dirty="0"/>
              <a:t>1% </a:t>
            </a:r>
            <a:r>
              <a:rPr lang="ru-RU" sz="2200" dirty="0"/>
              <a:t>предлагаем </a:t>
            </a:r>
            <a:r>
              <a:rPr lang="en-US" sz="2200" dirty="0"/>
              <a:t>MOST POPULAR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1304-CEAC-42F5-865F-A2B97EA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767B0A24-71F5-4041-AA5A-0AA219B2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646" y="369921"/>
            <a:ext cx="914400" cy="914400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12B01E30-F012-4758-8BD9-A551B27C2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3310" y="2771743"/>
            <a:ext cx="835673" cy="83567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1EEBCCF-96B3-48FA-90F9-166A0A1793FF}"/>
              </a:ext>
            </a:extLst>
          </p:cNvPr>
          <p:cNvSpPr/>
          <p:nvPr/>
        </p:nvSpPr>
        <p:spPr>
          <a:xfrm>
            <a:off x="3523782" y="3044279"/>
            <a:ext cx="735981" cy="36832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8AE8D625-48B6-427D-A2BF-575DE2451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4828" y="2771743"/>
            <a:ext cx="914400" cy="914400"/>
          </a:xfrm>
          <a:prstGeom prst="rect">
            <a:avLst/>
          </a:prstGeom>
        </p:spPr>
      </p:pic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F431A9A8-03F1-4A56-AD82-2AA004AB9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5945" y="2805530"/>
            <a:ext cx="835673" cy="83567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34DAEE-B724-4ED3-A845-81C05A6E89E0}"/>
              </a:ext>
            </a:extLst>
          </p:cNvPr>
          <p:cNvSpPr/>
          <p:nvPr/>
        </p:nvSpPr>
        <p:spPr>
          <a:xfrm>
            <a:off x="6809673" y="3062867"/>
            <a:ext cx="735981" cy="36832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Family with boy">
            <a:extLst>
              <a:ext uri="{FF2B5EF4-FFF2-40B4-BE49-F238E27FC236}">
                <a16:creationId xmlns:a16="http://schemas.microsoft.com/office/drawing/2014/main" id="{1C383C05-E715-4B16-96C5-08089BFC2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2926" y="2771743"/>
            <a:ext cx="835673" cy="835673"/>
          </a:xfrm>
          <a:prstGeom prst="rect">
            <a:avLst/>
          </a:prstGeom>
        </p:spPr>
      </p:pic>
      <p:pic>
        <p:nvPicPr>
          <p:cNvPr id="16" name="Graphic 15" descr="Woman">
            <a:extLst>
              <a:ext uri="{FF2B5EF4-FFF2-40B4-BE49-F238E27FC236}">
                <a16:creationId xmlns:a16="http://schemas.microsoft.com/office/drawing/2014/main" id="{732A3F12-C685-41BE-ADBA-F252ECE588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4498" y="2716878"/>
            <a:ext cx="835673" cy="835673"/>
          </a:xfrm>
          <a:prstGeom prst="rect">
            <a:avLst/>
          </a:prstGeom>
        </p:spPr>
      </p:pic>
      <p:pic>
        <p:nvPicPr>
          <p:cNvPr id="17" name="Graphic 16" descr="Woman">
            <a:extLst>
              <a:ext uri="{FF2B5EF4-FFF2-40B4-BE49-F238E27FC236}">
                <a16:creationId xmlns:a16="http://schemas.microsoft.com/office/drawing/2014/main" id="{020ACD2F-A06E-442B-9F82-995B3D5D24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9734" y="5952214"/>
            <a:ext cx="368324" cy="368324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FC12CEF8-53AA-4E11-876F-C2459B2D1D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3791" y="5952214"/>
            <a:ext cx="368324" cy="3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B95C-80D8-4C1F-B743-AE9EB065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94" y="438756"/>
            <a:ext cx="10414570" cy="877746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Идея главная: приоритет рекомендаций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DAF9-385E-4168-88FC-7CBDCA19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1594635"/>
            <a:ext cx="10414570" cy="4577566"/>
          </a:xfrm>
        </p:spPr>
        <p:txBody>
          <a:bodyPr/>
          <a:lstStyle/>
          <a:p>
            <a:r>
              <a:rPr lang="ru-RU" dirty="0"/>
              <a:t>Наши связи с другими людьми можно </a:t>
            </a:r>
            <a:r>
              <a:rPr lang="ru-RU" dirty="0" err="1"/>
              <a:t>отранжировать</a:t>
            </a:r>
            <a:r>
              <a:rPr lang="ru-RU" dirty="0"/>
              <a:t> по приоритету – то же самое с рекомендациями</a:t>
            </a:r>
          </a:p>
          <a:p>
            <a:r>
              <a:rPr lang="ru-RU" dirty="0"/>
              <a:t>Находим подходящие пары для </a:t>
            </a:r>
            <a:r>
              <a:rPr lang="en-US" dirty="0"/>
              <a:t>TEST</a:t>
            </a:r>
            <a:r>
              <a:rPr lang="ru-RU" dirty="0"/>
              <a:t> </a:t>
            </a:r>
            <a:r>
              <a:rPr lang="en-US" dirty="0"/>
              <a:t>    </a:t>
            </a:r>
            <a:r>
              <a:rPr lang="ru-RU" dirty="0"/>
              <a:t>и присваиваем им вес для ранжирования</a:t>
            </a:r>
            <a:r>
              <a:rPr lang="en-US" dirty="0"/>
              <a:t>: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alpha – scaling factor for implicit feedback</a:t>
            </a:r>
          </a:p>
          <a:p>
            <a:r>
              <a:rPr lang="en-US" dirty="0">
                <a:solidFill>
                  <a:srgbClr val="FF0000"/>
                </a:solidFill>
              </a:rPr>
              <a:t>Note: `Friends` are important =&gt; we keep them even if they have no Rating!!!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D46E0-06FA-413A-B92F-A6753FB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418D43CB-D737-417C-BA89-D650210F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946" y="336468"/>
            <a:ext cx="914400" cy="914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D04D74-E51A-44F7-BD49-2C6D93301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12451"/>
              </p:ext>
            </p:extLst>
          </p:nvPr>
        </p:nvGraphicFramePr>
        <p:xfrm>
          <a:off x="858645" y="2960277"/>
          <a:ext cx="620007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0776">
                  <a:extLst>
                    <a:ext uri="{9D8B030D-6E8A-4147-A177-3AD203B41FA5}">
                      <a16:colId xmlns:a16="http://schemas.microsoft.com/office/drawing/2014/main" val="3696490000"/>
                    </a:ext>
                  </a:extLst>
                </a:gridCol>
                <a:gridCol w="3289301">
                  <a:extLst>
                    <a:ext uri="{9D8B030D-6E8A-4147-A177-3AD203B41FA5}">
                      <a16:colId xmlns:a16="http://schemas.microsoft.com/office/drawing/2014/main" val="337773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(alpha=32)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+ alpha *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5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Friends of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+ (alpha/4) *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0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Path 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/2/4/8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0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</a:t>
                      </a:r>
                      <a:r>
                        <a:rPr lang="en-US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46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0FFDBB-1745-4E99-BF5D-3667A357DE65}"/>
              </a:ext>
            </a:extLst>
          </p:cNvPr>
          <p:cNvSpPr txBox="1"/>
          <p:nvPr/>
        </p:nvSpPr>
        <p:spPr>
          <a:xfrm>
            <a:off x="7203006" y="3451748"/>
            <a:ext cx="132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22.85%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62F385-D996-4E8A-934E-AA0F49A8BBAE}"/>
              </a:ext>
            </a:extLst>
          </p:cNvPr>
          <p:cNvCxnSpPr>
            <a:cxnSpLocks/>
          </p:cNvCxnSpPr>
          <p:nvPr/>
        </p:nvCxnSpPr>
        <p:spPr>
          <a:xfrm>
            <a:off x="858644" y="4449337"/>
            <a:ext cx="10593658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6F19E2-9076-4BFF-A4F0-8C5BF07B7FD9}"/>
              </a:ext>
            </a:extLst>
          </p:cNvPr>
          <p:cNvSpPr/>
          <p:nvPr/>
        </p:nvSpPr>
        <p:spPr>
          <a:xfrm>
            <a:off x="8530682" y="3098664"/>
            <a:ext cx="2999679" cy="1221416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24% of test items    have &lt;100 </a:t>
            </a:r>
            <a:r>
              <a:rPr lang="en-US" dirty="0" err="1">
                <a:solidFill>
                  <a:srgbClr val="FF0000"/>
                </a:solidFill>
              </a:rPr>
              <a:t>recoms</a:t>
            </a:r>
            <a:r>
              <a:rPr lang="en-US" dirty="0">
                <a:solidFill>
                  <a:srgbClr val="FF0000"/>
                </a:solidFill>
              </a:rPr>
              <a:t> =&gt; space for improvement!!!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010331-E4D0-4D23-8BA3-CA38BDCF62D0}"/>
              </a:ext>
            </a:extLst>
          </p:cNvPr>
          <p:cNvSpPr/>
          <p:nvPr/>
        </p:nvSpPr>
        <p:spPr>
          <a:xfrm>
            <a:off x="9735014" y="4320080"/>
            <a:ext cx="591014" cy="753725"/>
          </a:xfrm>
          <a:prstGeom prst="downArrow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Woman">
            <a:extLst>
              <a:ext uri="{FF2B5EF4-FFF2-40B4-BE49-F238E27FC236}">
                <a16:creationId xmlns:a16="http://schemas.microsoft.com/office/drawing/2014/main" id="{B3C75C96-C4C1-4E5C-AE53-BD03FDD01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0755" y="2268725"/>
            <a:ext cx="368324" cy="368324"/>
          </a:xfrm>
          <a:prstGeom prst="rect">
            <a:avLst/>
          </a:prstGeom>
        </p:spPr>
      </p:pic>
      <p:pic>
        <p:nvPicPr>
          <p:cNvPr id="22" name="Graphic 21" descr="Woman">
            <a:extLst>
              <a:ext uri="{FF2B5EF4-FFF2-40B4-BE49-F238E27FC236}">
                <a16:creationId xmlns:a16="http://schemas.microsoft.com/office/drawing/2014/main" id="{A360ED8E-EC5E-4E5B-9035-AC79FE08B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622" y="3244838"/>
            <a:ext cx="368324" cy="3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9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585E-2BB9-424E-B76F-1FDA456C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20" y="473480"/>
            <a:ext cx="9887414" cy="8758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BONUS: Harvard CS50 Final Project</a:t>
            </a:r>
            <a:br>
              <a:rPr lang="en-US" sz="4000" dirty="0"/>
            </a:br>
            <a:r>
              <a:rPr lang="en-US" sz="3100" dirty="0"/>
              <a:t>2 min video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B7F7-F669-4640-9FD9-B4241AD5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C040E-7D93-4B5A-9E46-88529F488EEA}"/>
              </a:ext>
            </a:extLst>
          </p:cNvPr>
          <p:cNvSpPr/>
          <p:nvPr/>
        </p:nvSpPr>
        <p:spPr>
          <a:xfrm>
            <a:off x="2752872" y="2910980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https://youtu.be/ein2VnyxFTQ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0446F0-575A-4ED4-A44A-E7C788AC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820" y="2121408"/>
            <a:ext cx="10035428" cy="789572"/>
          </a:xfrm>
        </p:spPr>
        <p:txBody>
          <a:bodyPr/>
          <a:lstStyle/>
          <a:p>
            <a:r>
              <a:rPr lang="en-US" dirty="0"/>
              <a:t>See video presentation of the project by the link below</a:t>
            </a:r>
          </a:p>
        </p:txBody>
      </p:sp>
    </p:spTree>
    <p:extLst>
      <p:ext uri="{BB962C8B-B14F-4D97-AF65-F5344CB8AC3E}">
        <p14:creationId xmlns:p14="http://schemas.microsoft.com/office/powerpoint/2010/main" val="273714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552</TotalTime>
  <Words>472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Calibri</vt:lpstr>
      <vt:lpstr>Georgia</vt:lpstr>
      <vt:lpstr>Trebuchet MS</vt:lpstr>
      <vt:lpstr>Wingdings</vt:lpstr>
      <vt:lpstr>Wood Type</vt:lpstr>
      <vt:lpstr>Big Data 10.0</vt:lpstr>
      <vt:lpstr>Источник: Рекомендации в OZON.ru  Ксения Бокша https://www.slideshare.net/AvitoTech/ozonru-77228526</vt:lpstr>
      <vt:lpstr>PowerPoint Presentation</vt:lpstr>
      <vt:lpstr>Идея 1: Текстовый контент</vt:lpstr>
      <vt:lpstr>Идея 2: Алгоритм поиска друзей</vt:lpstr>
      <vt:lpstr>Идея 3: Проживание в одном каталоге</vt:lpstr>
      <vt:lpstr>Идея главная: приоритет рекомендаций</vt:lpstr>
      <vt:lpstr>BONUS: Harvard CS50 Final Project 2 min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10.0</dc:title>
  <dc:creator>Сергей Зайцев</dc:creator>
  <cp:lastModifiedBy>Сергей Зайцев</cp:lastModifiedBy>
  <cp:revision>35</cp:revision>
  <dcterms:created xsi:type="dcterms:W3CDTF">2019-06-27T05:56:26Z</dcterms:created>
  <dcterms:modified xsi:type="dcterms:W3CDTF">2019-06-29T19:56:46Z</dcterms:modified>
</cp:coreProperties>
</file>