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70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2"/>
    <p:restoredTop sz="94646"/>
  </p:normalViewPr>
  <p:slideViewPr>
    <p:cSldViewPr snapToGrid="0" snapToObjects="1">
      <p:cViewPr varScale="1">
        <p:scale>
          <a:sx n="84" d="100"/>
          <a:sy n="84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0F8D1-B16B-9446-9ECC-7A8130E96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1E5A55-E090-9847-90E1-5677BF6ED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C3691B-4210-F949-AEB2-E96C5EDB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13FDA-03E4-784A-8011-AD621840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BC258-C8BD-BF40-98F0-46BB736D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51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D601C-3820-F54F-BEFB-B692D50C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C60A5C-EC06-224F-ABA6-6D0B2559A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8D7AC8-CCEF-C74C-8D55-DEF2DEB3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DEC6B3-662A-0341-9B6C-0EA92B05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4B1B83-7E7F-6440-BB41-BEA5A66E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3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0E624F-AA7D-2542-B1DA-D6CCEDABF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F77ABB-9784-2946-94EC-68E5914A4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C11FBB-F19A-6B48-A54E-6CCB6C25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0044B8-1AD7-8349-963C-6A2DD3D6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0BC9CE-2409-B747-BF32-85875FCE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07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F3E91-7C79-BF40-8161-A933E788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631C08-B5A1-7745-A00E-EFF2AF267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8C2F3-EC2D-DF4A-9F16-03685A60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2ACFDC-A9CB-0340-AF3F-AE7FBE05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193F6A-47B6-2C4B-A12D-95B0CDF5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52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B36E8-3595-B041-99BE-B650B0D9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6A2C5-6567-0142-8E6A-0068412A9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0AB58B-C7AB-B547-A3A0-76243738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43FD69-DF7E-5C4B-9AAA-F83EE9CC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A3D61D-D5A9-574F-AC27-13481C50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62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B6845-A63B-4647-855A-95835226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33E7B-5397-0E47-9DEC-0FA40C079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3CAFA0-B119-544F-ADFF-85E9A840D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241DF-D672-9C44-A886-6FD4201B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43F99B-1D92-1840-AF58-AA24231D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59A4D5-F615-6441-9271-D51FC3F5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58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D9BD1-7BE0-E545-85DF-39FB4992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8A8E50-FBC4-9F4A-9CB3-EBE16136F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49B137-1D0B-7A49-B464-5DBBAB037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9A7D0B-F588-684C-96FF-BC159CE77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F04092-9D33-7A48-A70F-36C99371B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780E15-8C87-3440-A505-DF8EE42A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FD98AD-A579-614D-9495-8DB3F48E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B10043-4E05-BC49-BA2F-5DF6D05D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0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6DF2F-33B4-2643-8D70-57866327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5E83F8-2589-8B44-8A0E-8324A3F1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90CFB0-055A-8F44-BFFC-722257E9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E2828F-014D-354B-BA99-BE5B4B39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79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CEDE7C-DBF2-2C47-A0A1-37577159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6A86E8-B4E2-8F4F-88F9-CE3CC03A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D0BD5E-0F7D-2B4F-A94A-A3914FBE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87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7F7B3-D0A6-194C-966A-A0F6B9B6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0D4648-D621-6D49-914B-BA0F05E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55418B-5525-8849-A284-7977F40A2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587643-C935-0A4A-A89C-4A4E599A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FB5842-ABC2-B942-9412-16855384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B5F96D-B74A-534B-9BE4-7EFE144F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46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2C9DF-FEBB-E44E-9808-83E9926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F29D06-6E2D-D94E-B466-F9F827522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EAE908-AC1E-464F-9D77-589E5EF13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D3DB9A-047D-E247-BE1F-AC1453BB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A63A7D-DF37-DE4F-8864-9E2F9131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E1658F-5FAB-DD40-A3E8-9D38CE99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9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96F100-AC53-E546-9062-9E332DB5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9851EA-23EE-AA45-BF01-0F5EDEBA3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60C266-C090-5F4E-AF7F-50DA01047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16E5-760A-AD4C-814A-4683A88068A0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15B0DA-DEF9-F342-8D9A-9AE2F2E11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7CF0C-3F42-4842-B9A6-204925AF4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BDD2D-9F13-0A4A-8E33-CEF9AFF8A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26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530AF5-5C58-3640-B8F9-750A0396288D}"/>
              </a:ext>
            </a:extLst>
          </p:cNvPr>
          <p:cNvSpPr txBox="1"/>
          <p:nvPr/>
        </p:nvSpPr>
        <p:spPr>
          <a:xfrm>
            <a:off x="2669421" y="2971800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機械学習に触れてみよう！！</a:t>
            </a:r>
          </a:p>
        </p:txBody>
      </p:sp>
    </p:spTree>
    <p:extLst>
      <p:ext uri="{BB962C8B-B14F-4D97-AF65-F5344CB8AC3E}">
        <p14:creationId xmlns:p14="http://schemas.microsoft.com/office/powerpoint/2010/main" val="204136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4A5A021-52FA-6E49-80A7-A8C17FD01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90530"/>
              </p:ext>
            </p:extLst>
          </p:nvPr>
        </p:nvGraphicFramePr>
        <p:xfrm>
          <a:off x="2108200" y="94826"/>
          <a:ext cx="8128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361505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98148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教師あり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教師なし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4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重回帰分析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クラスタリング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ロジスティック回帰分析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主成分分析</a:t>
                      </a:r>
                      <a:r>
                        <a:rPr kumimoji="1" lang="en-US" altLang="ja-JP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(PCA)</a:t>
                      </a:r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1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決定木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2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ランダムフォレスト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XGboost</a:t>
                      </a:r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lightGBM</a:t>
                      </a:r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1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solidFill>
                            <a:srgbClr val="FF0000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CatBoost</a:t>
                      </a:r>
                      <a:endParaRPr kumimoji="1" lang="ja-JP" altLang="en-US">
                        <a:solidFill>
                          <a:srgbClr val="FF0000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9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ニューラルネットワーク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DeepLearning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)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916792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3F936298-C6C7-8B40-9CF7-51FCD2C9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26" y="4405580"/>
            <a:ext cx="3175000" cy="825500"/>
          </a:xfrm>
          <a:prstGeom prst="rect">
            <a:avLst/>
          </a:prstGeom>
        </p:spPr>
      </p:pic>
      <p:cxnSp>
        <p:nvCxnSpPr>
          <p:cNvPr id="8" name="カギ線コネクタ 7">
            <a:extLst>
              <a:ext uri="{FF2B5EF4-FFF2-40B4-BE49-F238E27FC236}">
                <a16:creationId xmlns:a16="http://schemas.microsoft.com/office/drawing/2014/main" id="{5A712C72-7797-4F4A-9F5C-7B7F8C36F44F}"/>
              </a:ext>
            </a:extLst>
          </p:cNvPr>
          <p:cNvCxnSpPr>
            <a:cxnSpLocks/>
          </p:cNvCxnSpPr>
          <p:nvPr/>
        </p:nvCxnSpPr>
        <p:spPr>
          <a:xfrm rot="10800000">
            <a:off x="2080560" y="3362730"/>
            <a:ext cx="373081" cy="1476000"/>
          </a:xfrm>
          <a:prstGeom prst="bentConnector3">
            <a:avLst>
              <a:gd name="adj1" fmla="val 38594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5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8CB592ED-E3ED-E049-B783-4EB1A8298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35908"/>
              </p:ext>
            </p:extLst>
          </p:nvPr>
        </p:nvGraphicFramePr>
        <p:xfrm>
          <a:off x="2108200" y="94826"/>
          <a:ext cx="8128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361505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98148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教師あり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教師なし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4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重回帰分析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クラスタリング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ロジスティック回帰分析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主成分分析</a:t>
                      </a:r>
                      <a:r>
                        <a:rPr kumimoji="1" lang="en-US" altLang="ja-JP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(PCA)</a:t>
                      </a:r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1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決定木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2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ランダムフォレスト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XGboost</a:t>
                      </a:r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lightGBM</a:t>
                      </a:r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1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CatBoost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9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ニューラルネットワーク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DeepLearning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)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91679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70113FB-0378-9D4F-A90E-F02EBBF0C2D9}"/>
              </a:ext>
            </a:extLst>
          </p:cNvPr>
          <p:cNvSpPr txBox="1"/>
          <p:nvPr/>
        </p:nvSpPr>
        <p:spPr>
          <a:xfrm>
            <a:off x="1760519" y="3864769"/>
            <a:ext cx="86549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u="sng">
                <a:latin typeface="Meiryo" panose="020B0604030504040204" pitchFamily="34" charset="-128"/>
                <a:ea typeface="Meiryo" panose="020B0604030504040204" pitchFamily="34" charset="-128"/>
              </a:rPr>
              <a:t>アンサンブル学習</a:t>
            </a:r>
            <a:endParaRPr kumimoji="1" lang="en-US" altLang="ja-JP" sz="2800" u="sng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種類：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バギング、ブースティング、スタッキング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精度：バギング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 &gt; 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ブースティング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1000" u="sng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バギング　　　：ランダムフォレスト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ブースティング：</a:t>
            </a:r>
            <a:r>
              <a:rPr kumimoji="1" lang="en-US" altLang="ja-JP" sz="2800" dirty="0" err="1">
                <a:latin typeface="Meiryo" panose="020B0604030504040204" pitchFamily="34" charset="-128"/>
                <a:ea typeface="Meiryo" panose="020B0604030504040204" pitchFamily="34" charset="-128"/>
              </a:rPr>
              <a:t>Xgboost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、</a:t>
            </a:r>
            <a:r>
              <a:rPr kumimoji="1" lang="en-US" altLang="ja-JP" sz="2800" dirty="0" err="1">
                <a:latin typeface="Meiryo" panose="020B0604030504040204" pitchFamily="34" charset="-128"/>
                <a:ea typeface="Meiryo" panose="020B0604030504040204" pitchFamily="34" charset="-128"/>
              </a:rPr>
              <a:t>lightGBM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、</a:t>
            </a:r>
            <a:r>
              <a:rPr lang="en-US" altLang="ja-JP" sz="2800" dirty="0" err="1">
                <a:latin typeface="Meiryo" panose="020B0604030504040204" pitchFamily="34" charset="-128"/>
                <a:ea typeface="Meiryo" panose="020B0604030504040204" pitchFamily="34" charset="-128"/>
              </a:rPr>
              <a:t>CatBoost</a:t>
            </a:r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など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AB6B2179-58E6-8943-9AFA-33E86CDD11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75760" y="2426250"/>
            <a:ext cx="373081" cy="1620000"/>
          </a:xfrm>
          <a:prstGeom prst="bentConnector3">
            <a:avLst>
              <a:gd name="adj1" fmla="val 38594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3A5CD96-AE6B-E945-91FE-07D522CBCD84}"/>
              </a:ext>
            </a:extLst>
          </p:cNvPr>
          <p:cNvSpPr/>
          <p:nvPr/>
        </p:nvSpPr>
        <p:spPr>
          <a:xfrm>
            <a:off x="2133600" y="1554480"/>
            <a:ext cx="2499360" cy="1508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91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A4DE0B-AC1B-7B40-8028-318C7AC66503}"/>
              </a:ext>
            </a:extLst>
          </p:cNvPr>
          <p:cNvSpPr txBox="1"/>
          <p:nvPr/>
        </p:nvSpPr>
        <p:spPr>
          <a:xfrm>
            <a:off x="3926180" y="32004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教師あり学習の種類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811B85-47F3-6843-AC3D-F03F7E5FBC40}"/>
              </a:ext>
            </a:extLst>
          </p:cNvPr>
          <p:cNvSpPr txBox="1"/>
          <p:nvPr/>
        </p:nvSpPr>
        <p:spPr>
          <a:xfrm>
            <a:off x="2530945" y="1899464"/>
            <a:ext cx="12105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回帰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83127D-CA76-7241-A121-97612976D0BC}"/>
              </a:ext>
            </a:extLst>
          </p:cNvPr>
          <p:cNvSpPr txBox="1"/>
          <p:nvPr/>
        </p:nvSpPr>
        <p:spPr>
          <a:xfrm>
            <a:off x="7612268" y="1899464"/>
            <a:ext cx="12105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分類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06D436-649B-EA41-BC09-1E04616E3EF0}"/>
              </a:ext>
            </a:extLst>
          </p:cNvPr>
          <p:cNvSpPr txBox="1"/>
          <p:nvPr/>
        </p:nvSpPr>
        <p:spPr>
          <a:xfrm>
            <a:off x="4029569" y="1031588"/>
            <a:ext cx="41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>
                <a:latin typeface="Meiryo" panose="020B0604030504040204" pitchFamily="34" charset="-128"/>
                <a:ea typeface="Meiryo" panose="020B0604030504040204" pitchFamily="34" charset="-128"/>
              </a:rPr>
              <a:t>大きく分けると</a:t>
            </a:r>
            <a:r>
              <a:rPr kumimoji="1" lang="en-US" altLang="ja-JP" sz="3200" u="sng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3200" u="sng">
                <a:latin typeface="Meiryo" panose="020B0604030504040204" pitchFamily="34" charset="-128"/>
                <a:ea typeface="Meiryo" panose="020B0604030504040204" pitchFamily="34" charset="-128"/>
              </a:rPr>
              <a:t>種類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C8148E-1729-C640-978F-F59F1E9EC993}"/>
              </a:ext>
            </a:extLst>
          </p:cNvPr>
          <p:cNvSpPr txBox="1"/>
          <p:nvPr/>
        </p:nvSpPr>
        <p:spPr>
          <a:xfrm>
            <a:off x="2301240" y="3271450"/>
            <a:ext cx="1760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株価を予測</a:t>
            </a:r>
            <a:endParaRPr kumimoji="1"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気温を予測</a:t>
            </a: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2400" u="sng" dirty="0" err="1">
                <a:latin typeface="Meiryo" panose="020B0604030504040204" pitchFamily="34" charset="-128"/>
                <a:ea typeface="Meiryo" panose="020B0604030504040204" pitchFamily="34" charset="-128"/>
              </a:rPr>
              <a:t>kt</a:t>
            </a:r>
            <a:r>
              <a:rPr kumimoji="1" lang="en-US" altLang="ja-JP" sz="2400" u="sng" dirty="0">
                <a:latin typeface="Meiryo" panose="020B0604030504040204" pitchFamily="34" charset="-128"/>
                <a:ea typeface="Meiryo" panose="020B0604030504040204" pitchFamily="34" charset="-128"/>
              </a:rPr>
              <a:t>/V</a:t>
            </a:r>
            <a:r>
              <a:rPr kumimoji="1" lang="ja-JP" altLang="en-US" sz="2400" u="sng">
                <a:latin typeface="Meiryo" panose="020B0604030504040204" pitchFamily="34" charset="-128"/>
                <a:ea typeface="Meiryo" panose="020B0604030504040204" pitchFamily="34" charset="-128"/>
              </a:rPr>
              <a:t>を予測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710497-CFBE-0D46-92E8-0B1A6E1F09FA}"/>
              </a:ext>
            </a:extLst>
          </p:cNvPr>
          <p:cNvSpPr txBox="1"/>
          <p:nvPr/>
        </p:nvSpPr>
        <p:spPr>
          <a:xfrm>
            <a:off x="6355080" y="3271450"/>
            <a:ext cx="4493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服のサイズ</a:t>
            </a:r>
            <a:r>
              <a:rPr kumimoji="1"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(S,M,L)</a:t>
            </a:r>
            <a:r>
              <a:rPr kumimoji="1"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を予測</a:t>
            </a:r>
            <a:endParaRPr kumimoji="1"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試験の合否を予測</a:t>
            </a:r>
            <a:endParaRPr kumimoji="1"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転倒するか転倒しないかを予測</a:t>
            </a:r>
            <a:endParaRPr kumimoji="1"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515D01-980E-DF46-B418-DD54BC4AFB85}"/>
              </a:ext>
            </a:extLst>
          </p:cNvPr>
          <p:cNvSpPr txBox="1"/>
          <p:nvPr/>
        </p:nvSpPr>
        <p:spPr>
          <a:xfrm>
            <a:off x="2042160" y="513588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数値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を予測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93FA8B-6835-744F-BAD8-89290C94A276}"/>
              </a:ext>
            </a:extLst>
          </p:cNvPr>
          <p:cNvSpPr txBox="1"/>
          <p:nvPr/>
        </p:nvSpPr>
        <p:spPr>
          <a:xfrm>
            <a:off x="5867400" y="5135880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Label(2</a:t>
            </a:r>
            <a:r>
              <a:rPr kumimoji="1" lang="ja-JP" altLang="en-US" sz="320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値または多値</a:t>
            </a:r>
            <a:r>
              <a:rPr kumimoji="1" lang="en-US" altLang="ja-JP" sz="3200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を予測</a:t>
            </a:r>
          </a:p>
        </p:txBody>
      </p:sp>
    </p:spTree>
    <p:extLst>
      <p:ext uri="{BB962C8B-B14F-4D97-AF65-F5344CB8AC3E}">
        <p14:creationId xmlns:p14="http://schemas.microsoft.com/office/powerpoint/2010/main" val="125677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FA7E02E-BC12-2C4F-9772-C0552DF19BCA}"/>
              </a:ext>
            </a:extLst>
          </p:cNvPr>
          <p:cNvSpPr txBox="1"/>
          <p:nvPr/>
        </p:nvSpPr>
        <p:spPr>
          <a:xfrm>
            <a:off x="1087257" y="1166843"/>
            <a:ext cx="9780241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セミナーで行うこと</a:t>
            </a: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重回帰分析：</a:t>
            </a:r>
            <a:r>
              <a:rPr lang="en-US" altLang="ja-JP" sz="3200" dirty="0" err="1">
                <a:latin typeface="Meiryo" panose="020B0604030504040204" pitchFamily="34" charset="-128"/>
                <a:ea typeface="Meiryo" panose="020B0604030504040204" pitchFamily="34" charset="-128"/>
              </a:rPr>
              <a:t>LinearRegression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を用いて数値予測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(Google </a:t>
            </a:r>
            <a:r>
              <a:rPr lang="en-US" altLang="ja-JP" sz="2400" dirty="0" err="1">
                <a:latin typeface="Meiryo" panose="020B0604030504040204" pitchFamily="34" charset="-128"/>
                <a:ea typeface="Meiryo" panose="020B0604030504040204" pitchFamily="34" charset="-128"/>
              </a:rPr>
              <a:t>colablatry</a:t>
            </a: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にて</a:t>
            </a:r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①身長と体重から握力を予測</a:t>
            </a:r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</a:p>
          <a:p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②ボストンの住宅価格位予測</a:t>
            </a:r>
            <a:r>
              <a:rPr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en-US" altLang="ja-JP" sz="3200" dirty="0" err="1">
                <a:latin typeface="Meiryo" panose="020B0604030504040204" pitchFamily="34" charset="-128"/>
                <a:ea typeface="Meiryo" panose="020B0604030504040204" pitchFamily="34" charset="-128"/>
              </a:rPr>
              <a:t>scikitlearn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dataset)</a:t>
            </a:r>
            <a:endParaRPr kumimoji="1" lang="ja-JP" altLang="en-US" sz="3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C621C5-B79D-FA4F-AD35-3BECA2C0FA80}"/>
              </a:ext>
            </a:extLst>
          </p:cNvPr>
          <p:cNvSpPr txBox="1"/>
          <p:nvPr/>
        </p:nvSpPr>
        <p:spPr>
          <a:xfrm>
            <a:off x="9699010" y="64886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現実とは異なります</a:t>
            </a:r>
          </a:p>
        </p:txBody>
      </p:sp>
    </p:spTree>
    <p:extLst>
      <p:ext uri="{BB962C8B-B14F-4D97-AF65-F5344CB8AC3E}">
        <p14:creationId xmlns:p14="http://schemas.microsoft.com/office/powerpoint/2010/main" val="47130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A4DE0B-AC1B-7B40-8028-318C7AC66503}"/>
              </a:ext>
            </a:extLst>
          </p:cNvPr>
          <p:cNvSpPr txBox="1"/>
          <p:nvPr/>
        </p:nvSpPr>
        <p:spPr>
          <a:xfrm>
            <a:off x="4387840" y="67056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機械学習とは？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CDD6262-6302-DC4A-B94D-F461EE656FA9}"/>
              </a:ext>
            </a:extLst>
          </p:cNvPr>
          <p:cNvSpPr txBox="1"/>
          <p:nvPr/>
        </p:nvSpPr>
        <p:spPr>
          <a:xfrm>
            <a:off x="0" y="3261360"/>
            <a:ext cx="121617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【</a:t>
            </a:r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できること</a:t>
            </a:r>
            <a:r>
              <a:rPr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】</a:t>
            </a:r>
          </a:p>
          <a:p>
            <a:endParaRPr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過去のデーから</a:t>
            </a:r>
            <a:r>
              <a:rPr kumimoji="1" lang="ja-JP" altLang="en-US" sz="360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未来を予測</a:t>
            </a:r>
            <a:endParaRPr kumimoji="1" lang="en-US" altLang="ja-JP"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過去のデータから</a:t>
            </a:r>
            <a:r>
              <a:rPr kumimoji="1" lang="ja-JP" altLang="en-US" sz="360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人間では判別できない関係性などを</a:t>
            </a:r>
            <a:r>
              <a:rPr lang="ja-JP" altLang="en-US" sz="360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導く</a:t>
            </a:r>
            <a:endParaRPr kumimoji="1" lang="ja-JP" altLang="en-US" sz="360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1FAC65-A399-1F4C-BC18-EFEE8A1B2A40}"/>
              </a:ext>
            </a:extLst>
          </p:cNvPr>
          <p:cNvSpPr txBox="1"/>
          <p:nvPr/>
        </p:nvSpPr>
        <p:spPr>
          <a:xfrm>
            <a:off x="2525941" y="1889760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u="sng">
                <a:latin typeface="Meiryo" panose="020B0604030504040204" pitchFamily="34" charset="-128"/>
                <a:ea typeface="Meiryo" panose="020B0604030504040204" pitchFamily="34" charset="-128"/>
              </a:rPr>
              <a:t>プログラム自体が自動で行う学習</a:t>
            </a:r>
          </a:p>
        </p:txBody>
      </p:sp>
    </p:spTree>
    <p:extLst>
      <p:ext uri="{BB962C8B-B14F-4D97-AF65-F5344CB8AC3E}">
        <p14:creationId xmlns:p14="http://schemas.microsoft.com/office/powerpoint/2010/main" val="156218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2F32DD-5FA8-A24A-B62D-3C88EED5B2B6}"/>
              </a:ext>
            </a:extLst>
          </p:cNvPr>
          <p:cNvSpPr txBox="1"/>
          <p:nvPr/>
        </p:nvSpPr>
        <p:spPr>
          <a:xfrm>
            <a:off x="820357" y="3154680"/>
            <a:ext cx="105512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DeepMind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社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が開発。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2016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年、当時の囲碁世界チャンピオンに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5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番勝負で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4-1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と圧勝。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現在は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Google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が買収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8D9AEB0-709B-C74D-8FA9-57A5EC56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" y="1797050"/>
            <a:ext cx="3175000" cy="8255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944410-328B-AC4E-A383-C2503F29DB72}"/>
              </a:ext>
            </a:extLst>
          </p:cNvPr>
          <p:cNvSpPr txBox="1"/>
          <p:nvPr/>
        </p:nvSpPr>
        <p:spPr>
          <a:xfrm>
            <a:off x="3695343" y="67056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機械学習を用いた</a:t>
            </a:r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例</a:t>
            </a:r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①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07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8D9AEB0-709B-C74D-8FA9-57A5EC56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40" y="1858010"/>
            <a:ext cx="3175000" cy="8255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E1F422-0164-9C4F-996C-30F25743FD78}"/>
              </a:ext>
            </a:extLst>
          </p:cNvPr>
          <p:cNvSpPr txBox="1"/>
          <p:nvPr/>
        </p:nvSpPr>
        <p:spPr>
          <a:xfrm>
            <a:off x="1909599" y="3459480"/>
            <a:ext cx="837280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過去のパターンを学習　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　モデル（予測器）構築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↓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endParaRPr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モデルを使用して対戦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F5DAD5-EC00-6B46-A729-32376AC9E40D}"/>
              </a:ext>
            </a:extLst>
          </p:cNvPr>
          <p:cNvSpPr txBox="1"/>
          <p:nvPr/>
        </p:nvSpPr>
        <p:spPr>
          <a:xfrm>
            <a:off x="6339840" y="2042160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がやってること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9E4254-AF87-724F-AB2C-CE0F2138097E}"/>
              </a:ext>
            </a:extLst>
          </p:cNvPr>
          <p:cNvSpPr txBox="1"/>
          <p:nvPr/>
        </p:nvSpPr>
        <p:spPr>
          <a:xfrm>
            <a:off x="9468177" y="6488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個人的なイメージです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375712-C81A-C147-8F17-CA20574E7507}"/>
              </a:ext>
            </a:extLst>
          </p:cNvPr>
          <p:cNvSpPr txBox="1"/>
          <p:nvPr/>
        </p:nvSpPr>
        <p:spPr>
          <a:xfrm>
            <a:off x="3695343" y="67056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機械学習を用いた</a:t>
            </a:r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例</a:t>
            </a:r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①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1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A4DE0B-AC1B-7B40-8028-318C7AC66503}"/>
              </a:ext>
            </a:extLst>
          </p:cNvPr>
          <p:cNvSpPr txBox="1"/>
          <p:nvPr/>
        </p:nvSpPr>
        <p:spPr>
          <a:xfrm>
            <a:off x="3695343" y="67056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機械学習を用いた</a:t>
            </a:r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例</a:t>
            </a:r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①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8D9AEB0-709B-C74D-8FA9-57A5EC56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180" y="3780740"/>
            <a:ext cx="3175000" cy="8255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404315-0129-BA42-ACB7-C60DC3EF7A62}"/>
              </a:ext>
            </a:extLst>
          </p:cNvPr>
          <p:cNvSpPr txBox="1"/>
          <p:nvPr/>
        </p:nvSpPr>
        <p:spPr>
          <a:xfrm>
            <a:off x="60960" y="387032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様々なデータを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与え学習させる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811B85-47F3-6843-AC3D-F03F7E5FBC40}"/>
              </a:ext>
            </a:extLst>
          </p:cNvPr>
          <p:cNvSpPr txBox="1"/>
          <p:nvPr/>
        </p:nvSpPr>
        <p:spPr>
          <a:xfrm>
            <a:off x="7558073" y="2392680"/>
            <a:ext cx="353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パターン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だったら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という一手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83127D-CA76-7241-A121-97612976D0BC}"/>
              </a:ext>
            </a:extLst>
          </p:cNvPr>
          <p:cNvSpPr txBox="1"/>
          <p:nvPr/>
        </p:nvSpPr>
        <p:spPr>
          <a:xfrm>
            <a:off x="7558073" y="3208774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パターン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だったら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という一手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915171-4F56-A948-98B9-9E19122CA66C}"/>
              </a:ext>
            </a:extLst>
          </p:cNvPr>
          <p:cNvSpPr txBox="1"/>
          <p:nvPr/>
        </p:nvSpPr>
        <p:spPr>
          <a:xfrm>
            <a:off x="7534028" y="5394960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パターン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n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だったら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n^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という一手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565741-2E3C-B146-9370-5642437E50EB}"/>
              </a:ext>
            </a:extLst>
          </p:cNvPr>
          <p:cNvSpPr txBox="1"/>
          <p:nvPr/>
        </p:nvSpPr>
        <p:spPr>
          <a:xfrm>
            <a:off x="8409987" y="4116308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</a:t>
            </a:r>
            <a:endParaRPr kumimoji="1" lang="en-US" altLang="ja-JP" dirty="0"/>
          </a:p>
          <a:p>
            <a:r>
              <a:rPr lang="ja-JP" altLang="en-US"/>
              <a:t>・</a:t>
            </a:r>
            <a:endParaRPr lang="en-US" altLang="ja-JP" dirty="0"/>
          </a:p>
          <a:p>
            <a:r>
              <a:rPr kumimoji="1" lang="ja-JP" altLang="en-US"/>
              <a:t>・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D63DA5E-A6B6-8047-A2BA-84378191D71D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6266180" y="2577346"/>
            <a:ext cx="1291893" cy="161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0C0A4F5-1D59-0441-861A-D75E5925BFB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6266180" y="3393440"/>
            <a:ext cx="1291893" cy="80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40B65E4-FB1C-6A44-ABCC-B311064B611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266180" y="4193490"/>
            <a:ext cx="1267848" cy="1386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279EF95-BB5F-4342-A5D2-5E3FAF97BBC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61453" y="4193490"/>
            <a:ext cx="12297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雲形吹き出し 17">
            <a:extLst>
              <a:ext uri="{FF2B5EF4-FFF2-40B4-BE49-F238E27FC236}">
                <a16:creationId xmlns:a16="http://schemas.microsoft.com/office/drawing/2014/main" id="{D7E8515D-3DB8-9845-8F01-BDA9059E3225}"/>
              </a:ext>
            </a:extLst>
          </p:cNvPr>
          <p:cNvSpPr/>
          <p:nvPr/>
        </p:nvSpPr>
        <p:spPr>
          <a:xfrm>
            <a:off x="426720" y="1752600"/>
            <a:ext cx="4434840" cy="1219200"/>
          </a:xfrm>
          <a:prstGeom prst="cloudCallout">
            <a:avLst>
              <a:gd name="adj1" fmla="val 15359"/>
              <a:gd name="adj2" fmla="val 1012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64BE381-B176-E342-B37B-23B5EE600A9B}"/>
              </a:ext>
            </a:extLst>
          </p:cNvPr>
          <p:cNvSpPr txBox="1"/>
          <p:nvPr/>
        </p:nvSpPr>
        <p:spPr>
          <a:xfrm>
            <a:off x="1005840" y="211836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勝ちパターンがわかったぞ！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915A52D-DBF3-A143-B1E4-EB1FB9F481DE}"/>
              </a:ext>
            </a:extLst>
          </p:cNvPr>
          <p:cNvSpPr txBox="1"/>
          <p:nvPr/>
        </p:nvSpPr>
        <p:spPr>
          <a:xfrm>
            <a:off x="9468177" y="6488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個人的なイメージです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EE430CE-4FFF-BB40-BA2F-ADE69EA72371}"/>
              </a:ext>
            </a:extLst>
          </p:cNvPr>
          <p:cNvCxnSpPr>
            <a:cxnSpLocks/>
          </p:cNvCxnSpPr>
          <p:nvPr/>
        </p:nvCxnSpPr>
        <p:spPr>
          <a:xfrm flipH="1">
            <a:off x="8961120" y="4541520"/>
            <a:ext cx="5486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6D5F8D-A314-4C4F-872B-2023EC66E327}"/>
              </a:ext>
            </a:extLst>
          </p:cNvPr>
          <p:cNvSpPr txBox="1"/>
          <p:nvPr/>
        </p:nvSpPr>
        <p:spPr>
          <a:xfrm>
            <a:off x="9479280" y="3962400"/>
            <a:ext cx="1800493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この間には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数万？、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数十万？、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数億パターン？</a:t>
            </a:r>
          </a:p>
        </p:txBody>
      </p:sp>
    </p:spTree>
    <p:extLst>
      <p:ext uri="{BB962C8B-B14F-4D97-AF65-F5344CB8AC3E}">
        <p14:creationId xmlns:p14="http://schemas.microsoft.com/office/powerpoint/2010/main" val="401102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>
            <a:extLst>
              <a:ext uri="{FF2B5EF4-FFF2-40B4-BE49-F238E27FC236}">
                <a16:creationId xmlns:a16="http://schemas.microsoft.com/office/drawing/2014/main" id="{D0BF65D1-9118-E948-A8C6-C9F551A4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7" y="2806262"/>
            <a:ext cx="2180492" cy="3909848"/>
          </a:xfrm>
          <a:prstGeom prst="rect">
            <a:avLst/>
          </a:prstGeom>
        </p:spPr>
      </p:pic>
      <p:sp>
        <p:nvSpPr>
          <p:cNvPr id="29" name="雲形吹き出し 28">
            <a:extLst>
              <a:ext uri="{FF2B5EF4-FFF2-40B4-BE49-F238E27FC236}">
                <a16:creationId xmlns:a16="http://schemas.microsoft.com/office/drawing/2014/main" id="{47979C56-6C42-AC44-8DEE-A135DF9EEC56}"/>
              </a:ext>
            </a:extLst>
          </p:cNvPr>
          <p:cNvSpPr/>
          <p:nvPr/>
        </p:nvSpPr>
        <p:spPr>
          <a:xfrm>
            <a:off x="2983358" y="1457788"/>
            <a:ext cx="3718560" cy="2926080"/>
          </a:xfrm>
          <a:prstGeom prst="cloudCallout">
            <a:avLst>
              <a:gd name="adj1" fmla="val -74458"/>
              <a:gd name="adj2" fmla="val 296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6BABFD-1AF9-F74F-A32D-F5FF06E13D5E}"/>
              </a:ext>
            </a:extLst>
          </p:cNvPr>
          <p:cNvSpPr txBox="1"/>
          <p:nvPr/>
        </p:nvSpPr>
        <p:spPr>
          <a:xfrm>
            <a:off x="3695343" y="67056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機械学習を用いた</a:t>
            </a:r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例②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85B32B-8DC0-BC42-8CCB-894596F83DEA}"/>
              </a:ext>
            </a:extLst>
          </p:cNvPr>
          <p:cNvSpPr txBox="1"/>
          <p:nvPr/>
        </p:nvSpPr>
        <p:spPr>
          <a:xfrm>
            <a:off x="106680" y="2148840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データを見ても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患者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の特徴が分からないな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C296980-66D0-3A4E-BE3B-53F8AC8890C9}"/>
              </a:ext>
            </a:extLst>
          </p:cNvPr>
          <p:cNvGrpSpPr/>
          <p:nvPr/>
        </p:nvGrpSpPr>
        <p:grpSpPr>
          <a:xfrm>
            <a:off x="3882518" y="2402668"/>
            <a:ext cx="1859280" cy="1615440"/>
            <a:chOff x="6355080" y="2545080"/>
            <a:chExt cx="1859280" cy="1615440"/>
          </a:xfrm>
        </p:grpSpPr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779A71D0-6E64-794A-A4F8-77B2A663CC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8520" y="2895600"/>
              <a:ext cx="259080" cy="259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6B76B3E6-801A-4C46-9A94-99B4057AC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5720" y="2651760"/>
              <a:ext cx="259080" cy="2590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97185E3C-7ABA-8043-8E6D-C9A78BB56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9480" y="3474720"/>
              <a:ext cx="259080" cy="259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E595468-1363-F14B-B2E3-AE6C0C91B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3720" y="3261360"/>
              <a:ext cx="259080" cy="2590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C4EB9B3D-7B05-E446-97B6-3A1788C94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120" y="3505200"/>
              <a:ext cx="259080" cy="2590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E1F17F19-DE98-CD4A-A8BE-AA51CA26F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7520" y="2545080"/>
              <a:ext cx="259080" cy="259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F8C3EC42-D223-CC46-9FAF-6C8C95C063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5280" y="3048000"/>
              <a:ext cx="259080" cy="259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D60C76BD-0169-5B4F-B216-CEAED2BCC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3901440"/>
              <a:ext cx="259080" cy="259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B677514E-487E-FE4A-A7FC-DAB7FD4710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7040" y="3855720"/>
              <a:ext cx="259080" cy="259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27C3CB87-35A1-1C4E-933E-3A123E168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5080" y="3139440"/>
              <a:ext cx="259080" cy="259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28DFEDC-63EB-7049-B7FC-4AD08669FA0A}"/>
              </a:ext>
            </a:extLst>
          </p:cNvPr>
          <p:cNvSpPr txBox="1"/>
          <p:nvPr/>
        </p:nvSpPr>
        <p:spPr>
          <a:xfrm>
            <a:off x="4004438" y="18997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頭の中のイメージ</a:t>
            </a:r>
          </a:p>
        </p:txBody>
      </p:sp>
    </p:spTree>
    <p:extLst>
      <p:ext uri="{BB962C8B-B14F-4D97-AF65-F5344CB8AC3E}">
        <p14:creationId xmlns:p14="http://schemas.microsoft.com/office/powerpoint/2010/main" val="8980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0742D0A-44D6-1B47-8BB7-7D0B53009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1" y="2790497"/>
            <a:ext cx="2274530" cy="384678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F58C801-8CDA-364D-A93D-FF0EF1C7E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938" y="1970690"/>
            <a:ext cx="7683062" cy="488731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6BABFD-1AF9-F74F-A32D-F5FF06E13D5E}"/>
              </a:ext>
            </a:extLst>
          </p:cNvPr>
          <p:cNvSpPr txBox="1"/>
          <p:nvPr/>
        </p:nvSpPr>
        <p:spPr>
          <a:xfrm>
            <a:off x="3695343" y="67056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機械学習を用いた</a:t>
            </a:r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例②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85B32B-8DC0-BC42-8CCB-894596F83DEA}"/>
              </a:ext>
            </a:extLst>
          </p:cNvPr>
          <p:cNvSpPr txBox="1"/>
          <p:nvPr/>
        </p:nvSpPr>
        <p:spPr>
          <a:xfrm>
            <a:off x="106680" y="214884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患者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の特徴が分かったから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業務に活かせるぞ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1A28219-A213-8C4C-A4E9-633060F27073}"/>
              </a:ext>
            </a:extLst>
          </p:cNvPr>
          <p:cNvCxnSpPr>
            <a:cxnSpLocks/>
          </p:cNvCxnSpPr>
          <p:nvPr/>
        </p:nvCxnSpPr>
        <p:spPr>
          <a:xfrm>
            <a:off x="1805152" y="5995627"/>
            <a:ext cx="4926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7081A6D-35A9-6340-994A-F4100DA23F22}"/>
              </a:ext>
            </a:extLst>
          </p:cNvPr>
          <p:cNvGrpSpPr/>
          <p:nvPr/>
        </p:nvGrpSpPr>
        <p:grpSpPr>
          <a:xfrm>
            <a:off x="9303885" y="2780128"/>
            <a:ext cx="1896182" cy="2593120"/>
            <a:chOff x="6202808" y="-349328"/>
            <a:chExt cx="1896182" cy="2593120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BF61B880-80D7-784A-B3EA-34451C053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5151" y="1910063"/>
              <a:ext cx="259080" cy="259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627846ED-19B9-3547-B1CE-F4AC171EBD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39910" y="-249094"/>
              <a:ext cx="259080" cy="2590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AFB2B554-3E3B-0C4D-9B0A-8DD42DD41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8484" y="754975"/>
              <a:ext cx="259080" cy="259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C7E8CE6C-8015-4646-A0DE-D24C71E3A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1276" y="-349328"/>
              <a:ext cx="259080" cy="2590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A60F0C85-BF7F-C14F-9702-B1D67DA6E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0429" y="192903"/>
              <a:ext cx="259080" cy="2590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66CBA834-01EB-C24B-81E5-4351D410E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7898" y="371745"/>
              <a:ext cx="259080" cy="259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00515848-1146-3749-A8EE-D8BFFF39A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1600" y="558584"/>
              <a:ext cx="259080" cy="259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58A8BD4-D4A8-6148-AE1F-6E3AD1A23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4106" y="1506236"/>
              <a:ext cx="259080" cy="259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59257D38-BD03-3B44-832B-219330B2A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5025" y="967554"/>
              <a:ext cx="259080" cy="259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ECCC7CE5-40F7-B74A-A4F6-242C49F28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2808" y="1984712"/>
              <a:ext cx="259080" cy="259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E6A3EA3-D21E-C743-859D-741FA1BBEF0D}"/>
              </a:ext>
            </a:extLst>
          </p:cNvPr>
          <p:cNvCxnSpPr>
            <a:cxnSpLocks/>
          </p:cNvCxnSpPr>
          <p:nvPr/>
        </p:nvCxnSpPr>
        <p:spPr>
          <a:xfrm>
            <a:off x="9175523" y="2711669"/>
            <a:ext cx="0" cy="2822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F611F2F-83F5-5549-8BAD-E7A53B6EEAE5}"/>
              </a:ext>
            </a:extLst>
          </p:cNvPr>
          <p:cNvCxnSpPr>
            <a:cxnSpLocks/>
          </p:cNvCxnSpPr>
          <p:nvPr/>
        </p:nvCxnSpPr>
        <p:spPr>
          <a:xfrm>
            <a:off x="9065172" y="5486400"/>
            <a:ext cx="2222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837AE7F-00A5-924A-BAC2-83FA091F6B80}"/>
              </a:ext>
            </a:extLst>
          </p:cNvPr>
          <p:cNvSpPr txBox="1"/>
          <p:nvPr/>
        </p:nvSpPr>
        <p:spPr>
          <a:xfrm>
            <a:off x="10405242" y="5565224"/>
            <a:ext cx="1481958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/>
              <a:t>静脈圧</a:t>
            </a:r>
            <a:endParaRPr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6A7016E-C506-3142-AA87-8B710A26A823}"/>
              </a:ext>
            </a:extLst>
          </p:cNvPr>
          <p:cNvSpPr txBox="1"/>
          <p:nvPr/>
        </p:nvSpPr>
        <p:spPr>
          <a:xfrm>
            <a:off x="7788165" y="2443656"/>
            <a:ext cx="12618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透析歴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1A53AB9-EEA6-0846-B268-9FC24482B337}"/>
              </a:ext>
            </a:extLst>
          </p:cNvPr>
          <p:cNvSpPr txBox="1"/>
          <p:nvPr/>
        </p:nvSpPr>
        <p:spPr>
          <a:xfrm>
            <a:off x="6653049" y="1434656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集団の特徴を見極めるのが得意な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AI</a:t>
            </a:r>
          </a:p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（クラスタリング）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297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A4DE0B-AC1B-7B40-8028-318C7AC66503}"/>
              </a:ext>
            </a:extLst>
          </p:cNvPr>
          <p:cNvSpPr txBox="1"/>
          <p:nvPr/>
        </p:nvSpPr>
        <p:spPr>
          <a:xfrm>
            <a:off x="4387843" y="670560"/>
            <a:ext cx="341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機械学習の種類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811B85-47F3-6843-AC3D-F03F7E5FBC40}"/>
              </a:ext>
            </a:extLst>
          </p:cNvPr>
          <p:cNvSpPr txBox="1"/>
          <p:nvPr/>
        </p:nvSpPr>
        <p:spPr>
          <a:xfrm>
            <a:off x="1577590" y="2827774"/>
            <a:ext cx="32624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教師あり学習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83127D-CA76-7241-A121-97612976D0BC}"/>
              </a:ext>
            </a:extLst>
          </p:cNvPr>
          <p:cNvSpPr txBox="1"/>
          <p:nvPr/>
        </p:nvSpPr>
        <p:spPr>
          <a:xfrm>
            <a:off x="7497113" y="2827774"/>
            <a:ext cx="32624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教師なし学習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6665DB5-450D-3D42-8CDD-CE03F5885789}"/>
              </a:ext>
            </a:extLst>
          </p:cNvPr>
          <p:cNvSpPr txBox="1"/>
          <p:nvPr/>
        </p:nvSpPr>
        <p:spPr>
          <a:xfrm>
            <a:off x="9006513" y="648866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他にも強化学習があります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0658FB-5AD3-F740-9581-1AEC00BF595C}"/>
              </a:ext>
            </a:extLst>
          </p:cNvPr>
          <p:cNvSpPr txBox="1"/>
          <p:nvPr/>
        </p:nvSpPr>
        <p:spPr>
          <a:xfrm>
            <a:off x="4029569" y="1686908"/>
            <a:ext cx="4338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>
                <a:latin typeface="Meiryo" panose="020B0604030504040204" pitchFamily="34" charset="-128"/>
                <a:ea typeface="Meiryo" panose="020B0604030504040204" pitchFamily="34" charset="-128"/>
              </a:rPr>
              <a:t>大きく分けると</a:t>
            </a:r>
            <a:r>
              <a:rPr kumimoji="1" lang="en-US" altLang="ja-JP" sz="3200" u="sng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3200" u="sng">
                <a:latin typeface="Meiryo" panose="020B0604030504040204" pitchFamily="34" charset="-128"/>
                <a:ea typeface="Meiryo" panose="020B0604030504040204" pitchFamily="34" charset="-128"/>
              </a:rPr>
              <a:t>種類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495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A4DE0B-AC1B-7B40-8028-318C7AC66503}"/>
              </a:ext>
            </a:extLst>
          </p:cNvPr>
          <p:cNvSpPr txBox="1"/>
          <p:nvPr/>
        </p:nvSpPr>
        <p:spPr>
          <a:xfrm>
            <a:off x="4387843" y="670560"/>
            <a:ext cx="341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機械学習の種類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811B85-47F3-6843-AC3D-F03F7E5FBC40}"/>
              </a:ext>
            </a:extLst>
          </p:cNvPr>
          <p:cNvSpPr txBox="1"/>
          <p:nvPr/>
        </p:nvSpPr>
        <p:spPr>
          <a:xfrm>
            <a:off x="1577590" y="2827774"/>
            <a:ext cx="32624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教師あり学習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83127D-CA76-7241-A121-97612976D0BC}"/>
              </a:ext>
            </a:extLst>
          </p:cNvPr>
          <p:cNvSpPr txBox="1"/>
          <p:nvPr/>
        </p:nvSpPr>
        <p:spPr>
          <a:xfrm>
            <a:off x="7497113" y="2827774"/>
            <a:ext cx="32624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教師なし学習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C82B468-CC08-5748-BCB6-5EE0AB2B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26" y="4100780"/>
            <a:ext cx="3175000" cy="8255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211F20-B768-6E46-A755-13B3021FE3BC}"/>
              </a:ext>
            </a:extLst>
          </p:cNvPr>
          <p:cNvSpPr txBox="1"/>
          <p:nvPr/>
        </p:nvSpPr>
        <p:spPr>
          <a:xfrm>
            <a:off x="7898524" y="425192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クラスタリング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6665DB5-450D-3D42-8CDD-CE03F5885789}"/>
              </a:ext>
            </a:extLst>
          </p:cNvPr>
          <p:cNvSpPr txBox="1"/>
          <p:nvPr/>
        </p:nvSpPr>
        <p:spPr>
          <a:xfrm>
            <a:off x="9006513" y="648866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他にも強化学習があります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06D436-649B-EA41-BC09-1E04616E3EF0}"/>
              </a:ext>
            </a:extLst>
          </p:cNvPr>
          <p:cNvSpPr txBox="1"/>
          <p:nvPr/>
        </p:nvSpPr>
        <p:spPr>
          <a:xfrm>
            <a:off x="4029569" y="1686908"/>
            <a:ext cx="4338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>
                <a:latin typeface="Meiryo" panose="020B0604030504040204" pitchFamily="34" charset="-128"/>
                <a:ea typeface="Meiryo" panose="020B0604030504040204" pitchFamily="34" charset="-128"/>
              </a:rPr>
              <a:t>大きく分けると</a:t>
            </a:r>
            <a:r>
              <a:rPr kumimoji="1" lang="en-US" altLang="ja-JP" sz="3200" u="sng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3200" u="sng">
                <a:latin typeface="Meiryo" panose="020B0604030504040204" pitchFamily="34" charset="-128"/>
                <a:ea typeface="Meiryo" panose="020B0604030504040204" pitchFamily="34" charset="-128"/>
              </a:rPr>
              <a:t>種類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458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458</Words>
  <Application>Microsoft Macintosh PowerPoint</Application>
  <PresentationFormat>ワイド画面</PresentationFormat>
  <Paragraphs>112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俊治 本多</dc:creator>
  <cp:lastModifiedBy>俊治 本多</cp:lastModifiedBy>
  <cp:revision>26</cp:revision>
  <dcterms:created xsi:type="dcterms:W3CDTF">2022-02-24T00:13:20Z</dcterms:created>
  <dcterms:modified xsi:type="dcterms:W3CDTF">2022-02-25T08:03:52Z</dcterms:modified>
</cp:coreProperties>
</file>