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47B-53B8-4EBD-AAA0-C8802394E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F16CC-AFE5-4846-9292-69219E6A7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DDD921-0481-4D10-A8E8-E71D9E5AF6FD}"/>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5" name="Footer Placeholder 4">
            <a:extLst>
              <a:ext uri="{FF2B5EF4-FFF2-40B4-BE49-F238E27FC236}">
                <a16:creationId xmlns:a16="http://schemas.microsoft.com/office/drawing/2014/main" id="{7351A6C0-083D-461C-B394-1CEC76827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D451-E443-4036-9E05-C4C2E3DF3324}"/>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220143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6CEB-2ED4-4267-BACB-A2896403E0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F41AF-3642-46C3-BB9D-06071DA895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211A1-372F-495F-AFED-FE591FCBAEA5}"/>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5" name="Footer Placeholder 4">
            <a:extLst>
              <a:ext uri="{FF2B5EF4-FFF2-40B4-BE49-F238E27FC236}">
                <a16:creationId xmlns:a16="http://schemas.microsoft.com/office/drawing/2014/main" id="{98F02655-9F96-42BB-BB63-7CF9C6D44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46CB5-D36B-4807-9E77-3F00A2D36C37}"/>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104168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7B4B6-9C75-437A-B466-80C7B1E832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C0BE88-16A4-4050-9A99-7843FE3B87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82C50-6F27-495E-B0D5-C210605BCB55}"/>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5" name="Footer Placeholder 4">
            <a:extLst>
              <a:ext uri="{FF2B5EF4-FFF2-40B4-BE49-F238E27FC236}">
                <a16:creationId xmlns:a16="http://schemas.microsoft.com/office/drawing/2014/main" id="{02395D18-49B0-4753-85B9-B5822416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1A42D-19C8-44CC-85E3-C971279735D4}"/>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176558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B277-3791-4F0B-9D61-2E60441B7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137B9-76B8-4C92-83E4-BBF62199F7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4F1D4-30A7-4DA8-AF18-F3EA317E9E1D}"/>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5" name="Footer Placeholder 4">
            <a:extLst>
              <a:ext uri="{FF2B5EF4-FFF2-40B4-BE49-F238E27FC236}">
                <a16:creationId xmlns:a16="http://schemas.microsoft.com/office/drawing/2014/main" id="{D69AF4C1-80C4-4032-919E-46F29E26A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BFA8B-EAA2-4916-A74B-B91C42EF057D}"/>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132178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EF63-72B4-479F-A357-56822F398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A7AC1-A05E-48B2-93FB-6528EBBD9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D6626B-982B-40E2-9DA5-BAF8AF3F2B34}"/>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5" name="Footer Placeholder 4">
            <a:extLst>
              <a:ext uri="{FF2B5EF4-FFF2-40B4-BE49-F238E27FC236}">
                <a16:creationId xmlns:a16="http://schemas.microsoft.com/office/drawing/2014/main" id="{26A8AD14-AC25-4126-90DF-CEBA82BDA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8BAE4-73FC-4FEC-9F29-702DA1499704}"/>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135365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5527-FA37-40A1-B6E4-1C24AD22D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B559D-9AE2-4355-82CE-DB13CC0E40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CB73EF-4A0A-4543-909F-F1D80DEBE4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F624C-3E08-4C58-B50F-96A1A9CD9749}"/>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6" name="Footer Placeholder 5">
            <a:extLst>
              <a:ext uri="{FF2B5EF4-FFF2-40B4-BE49-F238E27FC236}">
                <a16:creationId xmlns:a16="http://schemas.microsoft.com/office/drawing/2014/main" id="{CDADA500-37F2-47A9-93CC-351F59626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CCC4C-B4FA-4DC9-9E8A-DB96C2794B3B}"/>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4382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EEED-C6B6-4565-9185-61432DD924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13A0F-5EB1-4B18-9B5A-A3F63D503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31E760-F416-483F-911B-3C1C619538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E2CCCA-A39B-4A84-A921-63CFDD62F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8571FB-F907-4E7B-BE8E-4F0A913D49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79557-F309-435D-A62B-8DB3873E9AF3}"/>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8" name="Footer Placeholder 7">
            <a:extLst>
              <a:ext uri="{FF2B5EF4-FFF2-40B4-BE49-F238E27FC236}">
                <a16:creationId xmlns:a16="http://schemas.microsoft.com/office/drawing/2014/main" id="{DCEC4D1B-3E13-4B4F-AE30-6B6C774CE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70C5F-071D-4905-AB2E-5D2C2E3EC396}"/>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282848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3C07-8F20-42B1-AD8E-9358A1BD6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A4BF62-8AA6-4DC3-9964-EAB78C1312A7}"/>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4" name="Footer Placeholder 3">
            <a:extLst>
              <a:ext uri="{FF2B5EF4-FFF2-40B4-BE49-F238E27FC236}">
                <a16:creationId xmlns:a16="http://schemas.microsoft.com/office/drawing/2014/main" id="{F85E0799-CD33-448F-A2A4-8033FE6FA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6CD7C-A47B-431A-A0F6-9359D3F42252}"/>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73101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A05F6-FE68-4584-B25A-4DD24BB88F12}"/>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3" name="Footer Placeholder 2">
            <a:extLst>
              <a:ext uri="{FF2B5EF4-FFF2-40B4-BE49-F238E27FC236}">
                <a16:creationId xmlns:a16="http://schemas.microsoft.com/office/drawing/2014/main" id="{989A87D4-8F8F-497B-87E9-25D7290C7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4D92A-3D82-4C19-A7CB-EEF1CAD1E17E}"/>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18977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59A5-159C-4A2B-BD65-244F3F32F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2724D2-1AAB-4082-8806-89A708D81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B087EE-AD70-407F-B9F9-B320541FA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A8A2E-F151-4A03-A17D-AF8764227B4E}"/>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6" name="Footer Placeholder 5">
            <a:extLst>
              <a:ext uri="{FF2B5EF4-FFF2-40B4-BE49-F238E27FC236}">
                <a16:creationId xmlns:a16="http://schemas.microsoft.com/office/drawing/2014/main" id="{D8DBB98B-AFB9-41A7-8339-001386CD8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338B5-0D45-4C2B-8AE6-0636CC76EBE0}"/>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283491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12C1-A1EA-487D-A530-19AB2CE14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639E60-2D0D-4AD0-973B-5ECE6ED30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AF540-537F-4E0A-818A-FF11DF50F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360BB6-8984-4566-8C16-8AD5FDED8487}"/>
              </a:ext>
            </a:extLst>
          </p:cNvPr>
          <p:cNvSpPr>
            <a:spLocks noGrp="1"/>
          </p:cNvSpPr>
          <p:nvPr>
            <p:ph type="dt" sz="half" idx="10"/>
          </p:nvPr>
        </p:nvSpPr>
        <p:spPr/>
        <p:txBody>
          <a:bodyPr/>
          <a:lstStyle/>
          <a:p>
            <a:fld id="{3AF26444-B82E-4C15-AB31-CA634045EBA0}" type="datetimeFigureOut">
              <a:rPr lang="en-US" smtClean="0"/>
              <a:t>12/12/2020</a:t>
            </a:fld>
            <a:endParaRPr lang="en-US"/>
          </a:p>
        </p:txBody>
      </p:sp>
      <p:sp>
        <p:nvSpPr>
          <p:cNvPr id="6" name="Footer Placeholder 5">
            <a:extLst>
              <a:ext uri="{FF2B5EF4-FFF2-40B4-BE49-F238E27FC236}">
                <a16:creationId xmlns:a16="http://schemas.microsoft.com/office/drawing/2014/main" id="{FF32EA30-0A80-42E8-8A3D-56B19DED8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FC50B-F5F4-42A4-B262-A526377A768D}"/>
              </a:ext>
            </a:extLst>
          </p:cNvPr>
          <p:cNvSpPr>
            <a:spLocks noGrp="1"/>
          </p:cNvSpPr>
          <p:nvPr>
            <p:ph type="sldNum" sz="quarter" idx="12"/>
          </p:nvPr>
        </p:nvSpPr>
        <p:spPr/>
        <p:txBody>
          <a:bodyPr/>
          <a:lstStyle/>
          <a:p>
            <a:fld id="{6AF6DF5F-6650-447F-A417-09151DC9F7FA}" type="slidenum">
              <a:rPr lang="en-US" smtClean="0"/>
              <a:t>‹#›</a:t>
            </a:fld>
            <a:endParaRPr lang="en-US"/>
          </a:p>
        </p:txBody>
      </p:sp>
    </p:spTree>
    <p:extLst>
      <p:ext uri="{BB962C8B-B14F-4D97-AF65-F5344CB8AC3E}">
        <p14:creationId xmlns:p14="http://schemas.microsoft.com/office/powerpoint/2010/main" val="9559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EEAF2-C1E8-4696-AAFB-C52F0EC9E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83A73-5AF4-44BC-847A-71196D9AF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2EF0A-15BA-4B3D-ABBC-F1A55D92A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26444-B82E-4C15-AB31-CA634045EBA0}" type="datetimeFigureOut">
              <a:rPr lang="en-US" smtClean="0"/>
              <a:t>12/12/2020</a:t>
            </a:fld>
            <a:endParaRPr lang="en-US"/>
          </a:p>
        </p:txBody>
      </p:sp>
      <p:sp>
        <p:nvSpPr>
          <p:cNvPr id="5" name="Footer Placeholder 4">
            <a:extLst>
              <a:ext uri="{FF2B5EF4-FFF2-40B4-BE49-F238E27FC236}">
                <a16:creationId xmlns:a16="http://schemas.microsoft.com/office/drawing/2014/main" id="{2F5ECD5B-6F65-47B4-B89B-E8C4EEBD4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FD1B28-08E0-4A68-B03D-A57850A8B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6DF5F-6650-447F-A417-09151DC9F7FA}" type="slidenum">
              <a:rPr lang="en-US" smtClean="0"/>
              <a:t>‹#›</a:t>
            </a:fld>
            <a:endParaRPr lang="en-US"/>
          </a:p>
        </p:txBody>
      </p:sp>
    </p:spTree>
    <p:extLst>
      <p:ext uri="{BB962C8B-B14F-4D97-AF65-F5344CB8AC3E}">
        <p14:creationId xmlns:p14="http://schemas.microsoft.com/office/powerpoint/2010/main" val="230422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13E4A9-E186-4B7D-9785-BAB73A17434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539314D5-07CC-4355-8558-4C263E70347B}"/>
              </a:ext>
            </a:extLst>
          </p:cNvPr>
          <p:cNvSpPr>
            <a:spLocks noChangeArrowheads="1"/>
          </p:cNvSpPr>
          <p:nvPr/>
        </p:nvSpPr>
        <p:spPr bwMode="auto">
          <a:xfrm>
            <a:off x="1768552" y="186779"/>
            <a:ext cx="87792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PATH PLANNING AND OBSTACLE DETECTION FOR BLIND PERSON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3D3392B-AAA5-4157-9571-40C752D6A3D8}"/>
              </a:ext>
            </a:extLst>
          </p:cNvPr>
          <p:cNvSpPr txBox="1"/>
          <p:nvPr/>
        </p:nvSpPr>
        <p:spPr>
          <a:xfrm>
            <a:off x="721715" y="1231225"/>
            <a:ext cx="2402439" cy="1569660"/>
          </a:xfrm>
          <a:prstGeom prst="rect">
            <a:avLst/>
          </a:prstGeom>
          <a:noFill/>
        </p:spPr>
        <p:txBody>
          <a:bodyPr wrap="square" rtlCol="0">
            <a:spAutoFit/>
          </a:bodyPr>
          <a:lstStyle/>
          <a:p>
            <a:r>
              <a:rPr lang="en-US" sz="1200" dirty="0"/>
              <a:t>PROBLEM STATEMENT</a:t>
            </a:r>
          </a:p>
          <a:p>
            <a:r>
              <a:rPr lang="en-US" sz="700" dirty="0"/>
              <a:t>About 1% of the human population is visually impaired, and amongst them about 10% is fully blind. One of the consequences of being visually impaired is the limitations in mobility. Accordingly, they need to use a wide range of tools and techniques to help them in their mobility. For global navigation, many tools already exist like handheld GPS systems are now available to guide them in outdoor situations. These tools are not helpful for local navigation: local path planning and collision avoidance. So an innovative and affordable system is needed to be implemented in order to avoid blind people colliding against fixed and moving obstacles and to guide them in indoor environments.</a:t>
            </a:r>
          </a:p>
        </p:txBody>
      </p:sp>
      <p:pic>
        <p:nvPicPr>
          <p:cNvPr id="10" name="Picture 9">
            <a:extLst>
              <a:ext uri="{FF2B5EF4-FFF2-40B4-BE49-F238E27FC236}">
                <a16:creationId xmlns:a16="http://schemas.microsoft.com/office/drawing/2014/main" id="{0342E599-D8FB-4AA2-BC6C-F1ACCB58B815}"/>
              </a:ext>
            </a:extLst>
          </p:cNvPr>
          <p:cNvPicPr>
            <a:picLocks noChangeAspect="1"/>
          </p:cNvPicPr>
          <p:nvPr/>
        </p:nvPicPr>
        <p:blipFill rotWithShape="1">
          <a:blip r:embed="rId2">
            <a:extLst>
              <a:ext uri="{28A0092B-C50C-407E-A947-70E740481C1C}">
                <a14:useLocalDpi xmlns:a14="http://schemas.microsoft.com/office/drawing/2010/main" val="0"/>
              </a:ext>
            </a:extLst>
          </a:blip>
          <a:srcRect l="5235" t="3716" r="6879" b="7425"/>
          <a:stretch/>
        </p:blipFill>
        <p:spPr>
          <a:xfrm>
            <a:off x="3325579" y="1178243"/>
            <a:ext cx="5690939" cy="3920796"/>
          </a:xfrm>
          <a:prstGeom prst="rect">
            <a:avLst/>
          </a:prstGeom>
        </p:spPr>
      </p:pic>
      <p:pic>
        <p:nvPicPr>
          <p:cNvPr id="12" name="Picture 11">
            <a:extLst>
              <a:ext uri="{FF2B5EF4-FFF2-40B4-BE49-F238E27FC236}">
                <a16:creationId xmlns:a16="http://schemas.microsoft.com/office/drawing/2014/main" id="{7303506B-268D-432C-8FAE-D1C3A3C8789D}"/>
              </a:ext>
            </a:extLst>
          </p:cNvPr>
          <p:cNvPicPr/>
          <p:nvPr/>
        </p:nvPicPr>
        <p:blipFill rotWithShape="1">
          <a:blip r:embed="rId3">
            <a:extLst>
              <a:ext uri="{28A0092B-C50C-407E-A947-70E740481C1C}">
                <a14:useLocalDpi xmlns:a14="http://schemas.microsoft.com/office/drawing/2010/main" val="0"/>
              </a:ext>
            </a:extLst>
          </a:blip>
          <a:srcRect l="18339" t="5243" r="21507" b="2923"/>
          <a:stretch/>
        </p:blipFill>
        <p:spPr bwMode="auto">
          <a:xfrm>
            <a:off x="721715" y="5200259"/>
            <a:ext cx="2214233" cy="1541971"/>
          </a:xfrm>
          <a:prstGeom prst="rect">
            <a:avLst/>
          </a:prstGeom>
          <a:noFill/>
          <a:ln>
            <a:noFill/>
          </a:ln>
        </p:spPr>
      </p:pic>
      <p:sp>
        <p:nvSpPr>
          <p:cNvPr id="11" name="TextBox 10">
            <a:extLst>
              <a:ext uri="{FF2B5EF4-FFF2-40B4-BE49-F238E27FC236}">
                <a16:creationId xmlns:a16="http://schemas.microsoft.com/office/drawing/2014/main" id="{B319FB9A-79B1-4D3F-8954-999B93B97DF9}"/>
              </a:ext>
            </a:extLst>
          </p:cNvPr>
          <p:cNvSpPr txBox="1"/>
          <p:nvPr/>
        </p:nvSpPr>
        <p:spPr>
          <a:xfrm>
            <a:off x="636342" y="2904804"/>
            <a:ext cx="2788273" cy="2154436"/>
          </a:xfrm>
          <a:prstGeom prst="rect">
            <a:avLst/>
          </a:prstGeom>
          <a:noFill/>
        </p:spPr>
        <p:txBody>
          <a:bodyPr wrap="square" rtlCol="0">
            <a:spAutoFit/>
          </a:bodyPr>
          <a:lstStyle/>
          <a:p>
            <a:r>
              <a:rPr lang="en-US" sz="1200" dirty="0"/>
              <a:t>PROJECT IDEOLOGY</a:t>
            </a:r>
          </a:p>
          <a:p>
            <a:r>
              <a:rPr lang="en-US" sz="800" dirty="0"/>
              <a:t>The goal of this Project is to develop a wearable tool that assists the blind to accomplish his local navigation tasks. The tool must provide information about the direct surroundings of the blind to enable him to move around without collisions. This project develops navigational assistance technology for the blind person to move from one place to other inside building/office/ campus environments using RF technology. The project simultaneously provides a means of sensing a predetermined area around the person, using ultrasonic and IR sensors to detect moving and fixed obstacles by emitting waves. The reflected waves from the barrier objects are the inputs to the Arduino, which immediately alerts the person. Audio guidance of the destination specified which is already stored in SD card module is heard through the headphones. </a:t>
            </a:r>
          </a:p>
          <a:p>
            <a:endParaRPr lang="en-US" sz="800" dirty="0"/>
          </a:p>
        </p:txBody>
      </p:sp>
      <p:sp>
        <p:nvSpPr>
          <p:cNvPr id="13" name="TextBox 12">
            <a:extLst>
              <a:ext uri="{FF2B5EF4-FFF2-40B4-BE49-F238E27FC236}">
                <a16:creationId xmlns:a16="http://schemas.microsoft.com/office/drawing/2014/main" id="{A29CB1CC-871E-406E-A179-9C841E1AB61D}"/>
              </a:ext>
            </a:extLst>
          </p:cNvPr>
          <p:cNvSpPr txBox="1"/>
          <p:nvPr/>
        </p:nvSpPr>
        <p:spPr>
          <a:xfrm>
            <a:off x="1497205" y="4923260"/>
            <a:ext cx="659283" cy="276999"/>
          </a:xfrm>
          <a:prstGeom prst="rect">
            <a:avLst/>
          </a:prstGeom>
          <a:noFill/>
        </p:spPr>
        <p:txBody>
          <a:bodyPr wrap="none" rtlCol="0">
            <a:spAutoFit/>
          </a:bodyPr>
          <a:lstStyle/>
          <a:p>
            <a:r>
              <a:rPr lang="en-US" sz="1200" dirty="0"/>
              <a:t>DESIGN</a:t>
            </a:r>
          </a:p>
        </p:txBody>
      </p:sp>
      <p:pic>
        <p:nvPicPr>
          <p:cNvPr id="15" name="Picture 14" descr="I:\OS\Desktop\Untitled Diagram (1).jpg">
            <a:extLst>
              <a:ext uri="{FF2B5EF4-FFF2-40B4-BE49-F238E27FC236}">
                <a16:creationId xmlns:a16="http://schemas.microsoft.com/office/drawing/2014/main" id="{AF152CEA-DBE2-4800-B2B3-3F8065D4F78F}"/>
              </a:ext>
            </a:extLst>
          </p:cNvPr>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403237" y="1055006"/>
            <a:ext cx="2231341" cy="26266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TextBox 15">
            <a:extLst>
              <a:ext uri="{FF2B5EF4-FFF2-40B4-BE49-F238E27FC236}">
                <a16:creationId xmlns:a16="http://schemas.microsoft.com/office/drawing/2014/main" id="{665D25AA-0B59-4C7D-A0D5-BCA732A56B68}"/>
              </a:ext>
            </a:extLst>
          </p:cNvPr>
          <p:cNvSpPr txBox="1"/>
          <p:nvPr/>
        </p:nvSpPr>
        <p:spPr>
          <a:xfrm>
            <a:off x="9883759" y="835402"/>
            <a:ext cx="1191736" cy="307777"/>
          </a:xfrm>
          <a:prstGeom prst="rect">
            <a:avLst/>
          </a:prstGeom>
          <a:noFill/>
        </p:spPr>
        <p:txBody>
          <a:bodyPr wrap="none" rtlCol="0">
            <a:spAutoFit/>
          </a:bodyPr>
          <a:lstStyle/>
          <a:p>
            <a:r>
              <a:rPr lang="en-US" sz="1400" dirty="0"/>
              <a:t>FLOW CHART </a:t>
            </a:r>
          </a:p>
        </p:txBody>
      </p:sp>
      <p:sp>
        <p:nvSpPr>
          <p:cNvPr id="14" name="TextBox 13">
            <a:extLst>
              <a:ext uri="{FF2B5EF4-FFF2-40B4-BE49-F238E27FC236}">
                <a16:creationId xmlns:a16="http://schemas.microsoft.com/office/drawing/2014/main" id="{FDFFFDC0-CADE-4A50-96C3-2D99504265C6}"/>
              </a:ext>
            </a:extLst>
          </p:cNvPr>
          <p:cNvSpPr txBox="1"/>
          <p:nvPr/>
        </p:nvSpPr>
        <p:spPr>
          <a:xfrm>
            <a:off x="9605670" y="3789589"/>
            <a:ext cx="1999501" cy="1123384"/>
          </a:xfrm>
          <a:prstGeom prst="rect">
            <a:avLst/>
          </a:prstGeom>
          <a:noFill/>
        </p:spPr>
        <p:txBody>
          <a:bodyPr wrap="square" rtlCol="0">
            <a:spAutoFit/>
          </a:bodyPr>
          <a:lstStyle/>
          <a:p>
            <a:r>
              <a:rPr lang="en-US" sz="1200" dirty="0"/>
              <a:t>SOFTWARE WORK</a:t>
            </a:r>
          </a:p>
          <a:p>
            <a:pPr lvl="0"/>
            <a:r>
              <a:rPr lang="en-IN" sz="600" dirty="0"/>
              <a:t>Arduino.cc for programming </a:t>
            </a:r>
            <a:endParaRPr lang="en-US" sz="600" dirty="0"/>
          </a:p>
          <a:p>
            <a:pPr lvl="0"/>
            <a:r>
              <a:rPr lang="en-IN" sz="600" dirty="0"/>
              <a:t>PCB wizard for designing single and double sided printed circuit boards</a:t>
            </a:r>
            <a:endParaRPr lang="en-US" sz="600" dirty="0"/>
          </a:p>
          <a:p>
            <a:pPr lvl="0"/>
            <a:r>
              <a:rPr lang="en-IN" sz="600" dirty="0"/>
              <a:t>Proteus 8 professional design suite for schematic capture, simulation, and PCB layout design.</a:t>
            </a:r>
            <a:endParaRPr lang="en-US" sz="600" dirty="0"/>
          </a:p>
          <a:p>
            <a:pPr lvl="0"/>
            <a:r>
              <a:rPr lang="en-IN" sz="600" dirty="0"/>
              <a:t>Library Packages of major components like Arduino, ultrasonic and IR sensors, Voice packages, RF transceivers which are not inbuilt are added separately.</a:t>
            </a:r>
            <a:endParaRPr lang="en-US" sz="600" dirty="0"/>
          </a:p>
          <a:p>
            <a:endParaRPr lang="en-US" sz="700" dirty="0"/>
          </a:p>
        </p:txBody>
      </p:sp>
      <p:sp>
        <p:nvSpPr>
          <p:cNvPr id="17" name="TextBox 16">
            <a:extLst>
              <a:ext uri="{FF2B5EF4-FFF2-40B4-BE49-F238E27FC236}">
                <a16:creationId xmlns:a16="http://schemas.microsoft.com/office/drawing/2014/main" id="{DC09C363-A513-4B85-802F-09426E7470C5}"/>
              </a:ext>
            </a:extLst>
          </p:cNvPr>
          <p:cNvSpPr txBox="1"/>
          <p:nvPr/>
        </p:nvSpPr>
        <p:spPr>
          <a:xfrm>
            <a:off x="9555863" y="5099039"/>
            <a:ext cx="2309903" cy="1384995"/>
          </a:xfrm>
          <a:prstGeom prst="rect">
            <a:avLst/>
          </a:prstGeom>
          <a:noFill/>
        </p:spPr>
        <p:txBody>
          <a:bodyPr wrap="square" rtlCol="0">
            <a:spAutoFit/>
          </a:bodyPr>
          <a:lstStyle/>
          <a:p>
            <a:r>
              <a:rPr lang="en-US" sz="1200" dirty="0"/>
              <a:t>CONCLUSION AND RECOMMENDATION</a:t>
            </a:r>
          </a:p>
          <a:p>
            <a:r>
              <a:rPr lang="en-US" sz="600" dirty="0"/>
              <a:t>Visually impaired people have difficulty in perceive and understand the physical reality in environment that they are not familiar with. Therefore, this project proposes a solution to assist blind people in their navigation by developing a method of path planning. The method will give the route to be taken by user from his/her starting position to the destination. </a:t>
            </a:r>
          </a:p>
          <a:p>
            <a:r>
              <a:rPr lang="en-US" sz="600" dirty="0"/>
              <a:t>For future work, the proposed work can be extended with many more algorithms and parameters that are needed to be calculated in real time motion of the blind person to improve the system.</a:t>
            </a:r>
          </a:p>
          <a:p>
            <a:endParaRPr lang="en-US" sz="600" dirty="0"/>
          </a:p>
        </p:txBody>
      </p:sp>
      <p:sp>
        <p:nvSpPr>
          <p:cNvPr id="19" name="TextBox 18">
            <a:extLst>
              <a:ext uri="{FF2B5EF4-FFF2-40B4-BE49-F238E27FC236}">
                <a16:creationId xmlns:a16="http://schemas.microsoft.com/office/drawing/2014/main" id="{66374339-CAF3-4DE5-B695-ED0C69072FF5}"/>
              </a:ext>
            </a:extLst>
          </p:cNvPr>
          <p:cNvSpPr txBox="1"/>
          <p:nvPr/>
        </p:nvSpPr>
        <p:spPr>
          <a:xfrm>
            <a:off x="6915955" y="5329871"/>
            <a:ext cx="1183081" cy="461665"/>
          </a:xfrm>
          <a:prstGeom prst="rect">
            <a:avLst/>
          </a:prstGeom>
          <a:noFill/>
        </p:spPr>
        <p:txBody>
          <a:bodyPr wrap="none" rtlCol="0">
            <a:spAutoFit/>
          </a:bodyPr>
          <a:lstStyle/>
          <a:p>
            <a:r>
              <a:rPr lang="en-US" sz="1200" dirty="0"/>
              <a:t>Team members </a:t>
            </a:r>
          </a:p>
          <a:p>
            <a:endParaRPr lang="en-US" sz="1200" dirty="0"/>
          </a:p>
        </p:txBody>
      </p:sp>
      <p:sp>
        <p:nvSpPr>
          <p:cNvPr id="20" name="Rectangle 19">
            <a:extLst>
              <a:ext uri="{FF2B5EF4-FFF2-40B4-BE49-F238E27FC236}">
                <a16:creationId xmlns:a16="http://schemas.microsoft.com/office/drawing/2014/main" id="{EDD43FFA-A322-4814-8073-83362E351A0F}"/>
              </a:ext>
            </a:extLst>
          </p:cNvPr>
          <p:cNvSpPr/>
          <p:nvPr/>
        </p:nvSpPr>
        <p:spPr>
          <a:xfrm>
            <a:off x="6275647" y="5787064"/>
            <a:ext cx="46502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AD320B6-F6FF-4CFC-887B-586BF5F3CE54}"/>
              </a:ext>
            </a:extLst>
          </p:cNvPr>
          <p:cNvSpPr/>
          <p:nvPr/>
        </p:nvSpPr>
        <p:spPr>
          <a:xfrm>
            <a:off x="6893296" y="5787065"/>
            <a:ext cx="454811" cy="461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1EA84A-79FC-48EA-B6AF-073C0BB56DAB}"/>
              </a:ext>
            </a:extLst>
          </p:cNvPr>
          <p:cNvSpPr/>
          <p:nvPr/>
        </p:nvSpPr>
        <p:spPr>
          <a:xfrm>
            <a:off x="7478310" y="5787065"/>
            <a:ext cx="482825" cy="461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4FA73A-AD6C-4616-BD2E-3E325F24644D}"/>
              </a:ext>
            </a:extLst>
          </p:cNvPr>
          <p:cNvSpPr/>
          <p:nvPr/>
        </p:nvSpPr>
        <p:spPr>
          <a:xfrm>
            <a:off x="8091338" y="5787067"/>
            <a:ext cx="515155" cy="461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99892A-0740-4250-9937-4D679EE3E50D}"/>
              </a:ext>
            </a:extLst>
          </p:cNvPr>
          <p:cNvSpPr/>
          <p:nvPr/>
        </p:nvSpPr>
        <p:spPr>
          <a:xfrm>
            <a:off x="8736696" y="5787067"/>
            <a:ext cx="515155" cy="46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B4DB909-B321-436E-9C7D-8268FD8D636A}"/>
              </a:ext>
            </a:extLst>
          </p:cNvPr>
          <p:cNvSpPr txBox="1"/>
          <p:nvPr/>
        </p:nvSpPr>
        <p:spPr>
          <a:xfrm>
            <a:off x="6315532" y="6248729"/>
            <a:ext cx="3087705" cy="200055"/>
          </a:xfrm>
          <a:prstGeom prst="rect">
            <a:avLst/>
          </a:prstGeom>
          <a:noFill/>
        </p:spPr>
        <p:txBody>
          <a:bodyPr wrap="none" rtlCol="0">
            <a:spAutoFit/>
          </a:bodyPr>
          <a:lstStyle/>
          <a:p>
            <a:r>
              <a:rPr lang="en-US" sz="700" dirty="0" err="1"/>
              <a:t>Nuqxhnx</a:t>
            </a:r>
            <a:r>
              <a:rPr lang="en-US" sz="700" dirty="0"/>
              <a:t>           </a:t>
            </a:r>
            <a:r>
              <a:rPr lang="en-US" sz="700" dirty="0" err="1"/>
              <a:t>xjerihfyiung</a:t>
            </a:r>
            <a:r>
              <a:rPr lang="en-US" sz="700" dirty="0"/>
              <a:t>             xjfoitygn38           4octjgu3h          xfy34hcg4y..</a:t>
            </a:r>
          </a:p>
        </p:txBody>
      </p:sp>
      <p:sp>
        <p:nvSpPr>
          <p:cNvPr id="26" name="Rectangle 25">
            <a:extLst>
              <a:ext uri="{FF2B5EF4-FFF2-40B4-BE49-F238E27FC236}">
                <a16:creationId xmlns:a16="http://schemas.microsoft.com/office/drawing/2014/main" id="{CDDE0E8A-4BE3-4F88-B795-2C3045BE7162}"/>
              </a:ext>
            </a:extLst>
          </p:cNvPr>
          <p:cNvSpPr/>
          <p:nvPr/>
        </p:nvSpPr>
        <p:spPr>
          <a:xfrm>
            <a:off x="3424615" y="5329871"/>
            <a:ext cx="2309903" cy="1341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Circuit  Photo </a:t>
            </a:r>
          </a:p>
        </p:txBody>
      </p:sp>
    </p:spTree>
    <p:extLst>
      <p:ext uri="{BB962C8B-B14F-4D97-AF65-F5344CB8AC3E}">
        <p14:creationId xmlns:p14="http://schemas.microsoft.com/office/powerpoint/2010/main" val="38482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452</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VINITHASREE BOLLU</dc:creator>
  <cp:lastModifiedBy>Ojal Sethi</cp:lastModifiedBy>
  <cp:revision>5</cp:revision>
  <dcterms:created xsi:type="dcterms:W3CDTF">2018-04-26T07:05:03Z</dcterms:created>
  <dcterms:modified xsi:type="dcterms:W3CDTF">2020-12-12T10:15:28Z</dcterms:modified>
</cp:coreProperties>
</file>