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 id="284" r:id="rId12"/>
    <p:sldId id="285" r:id="rId13"/>
    <p:sldId id="281" r:id="rId14"/>
    <p:sldId id="286" r:id="rId15"/>
    <p:sldId id="282" r:id="rId16"/>
    <p:sldId id="287" r:id="rId17"/>
    <p:sldId id="283" r:id="rId18"/>
    <p:sldId id="257" r:id="rId19"/>
    <p:sldId id="258" r:id="rId20"/>
    <p:sldId id="259" r:id="rId21"/>
    <p:sldId id="260" r:id="rId22"/>
    <p:sldId id="261" r:id="rId23"/>
    <p:sldId id="262" r:id="rId24"/>
    <p:sldId id="263" r:id="rId25"/>
    <p:sldId id="265" r:id="rId26"/>
    <p:sldId id="264" r:id="rId27"/>
    <p:sldId id="266" r:id="rId28"/>
    <p:sldId id="267" r:id="rId29"/>
    <p:sldId id="268" r:id="rId30"/>
    <p:sldId id="269" r:id="rId31"/>
    <p:sldId id="288" r:id="rId32"/>
    <p:sldId id="290" r:id="rId33"/>
    <p:sldId id="270" r:id="rId34"/>
    <p:sldId id="291" r:id="rId3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262F6B3A-7553-4469-A6A0-2B2182243FE2}" type="datetimeFigureOut">
              <a:rPr lang="es-MX" smtClean="0"/>
              <a:t>30/11/2018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25600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62F6B3A-7553-4469-A6A0-2B2182243FE2}" type="datetimeFigureOut">
              <a:rPr lang="es-MX" smtClean="0"/>
              <a:t>30/11/2018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401808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62F6B3A-7553-4469-A6A0-2B2182243FE2}" type="datetimeFigureOut">
              <a:rPr lang="es-MX" smtClean="0"/>
              <a:t>30/11/2018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86505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62F6B3A-7553-4469-A6A0-2B2182243FE2}" type="datetimeFigureOut">
              <a:rPr lang="es-MX" smtClean="0"/>
              <a:t>30/11/2018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341182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62F6B3A-7553-4469-A6A0-2B2182243FE2}" type="datetimeFigureOut">
              <a:rPr lang="es-MX" smtClean="0"/>
              <a:t>30/11/2018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308862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62F6B3A-7553-4469-A6A0-2B2182243FE2}" type="datetimeFigureOut">
              <a:rPr lang="es-MX" smtClean="0"/>
              <a:t>30/11/2018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122963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62F6B3A-7553-4469-A6A0-2B2182243FE2}" type="datetimeFigureOut">
              <a:rPr lang="es-MX" smtClean="0"/>
              <a:t>30/11/2018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279178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262F6B3A-7553-4469-A6A0-2B2182243FE2}" type="datetimeFigureOut">
              <a:rPr lang="es-MX" smtClean="0"/>
              <a:t>30/11/2018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115276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62F6B3A-7553-4469-A6A0-2B2182243FE2}" type="datetimeFigureOut">
              <a:rPr lang="es-MX" smtClean="0"/>
              <a:t>30/11/2018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385875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62F6B3A-7553-4469-A6A0-2B2182243FE2}" type="datetimeFigureOut">
              <a:rPr lang="es-MX" smtClean="0"/>
              <a:t>30/11/2018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367202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62F6B3A-7553-4469-A6A0-2B2182243FE2}" type="datetimeFigureOut">
              <a:rPr lang="es-MX" smtClean="0"/>
              <a:t>30/11/2018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A24315-6D37-4FD6-81D6-3D81A34D2707}" type="slidenum">
              <a:rPr lang="es-MX" smtClean="0"/>
              <a:t>‹#›</a:t>
            </a:fld>
            <a:endParaRPr lang="es-MX"/>
          </a:p>
        </p:txBody>
      </p:sp>
    </p:spTree>
    <p:extLst>
      <p:ext uri="{BB962C8B-B14F-4D97-AF65-F5344CB8AC3E}">
        <p14:creationId xmlns:p14="http://schemas.microsoft.com/office/powerpoint/2010/main" val="68281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F6B3A-7553-4469-A6A0-2B2182243FE2}" type="datetimeFigureOut">
              <a:rPr lang="es-MX" smtClean="0"/>
              <a:t>30/11/2018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24315-6D37-4FD6-81D6-3D81A34D2707}" type="slidenum">
              <a:rPr lang="es-MX" smtClean="0"/>
              <a:t>‹#›</a:t>
            </a:fld>
            <a:endParaRPr lang="es-MX"/>
          </a:p>
        </p:txBody>
      </p:sp>
    </p:spTree>
    <p:extLst>
      <p:ext uri="{BB962C8B-B14F-4D97-AF65-F5344CB8AC3E}">
        <p14:creationId xmlns:p14="http://schemas.microsoft.com/office/powerpoint/2010/main" val="2798597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uach.mx/institucional_y_juridica/2008/03/07/escudo_uach.jpg"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uach.mx/institucional_y_juridica/2008/03/07/escudo_uach.jpg"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166293" y="403620"/>
            <a:ext cx="7772400" cy="252018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800" b="1" dirty="0">
                <a:solidFill>
                  <a:schemeClr val="tx1"/>
                </a:solidFill>
              </a:rPr>
              <a:t>UNIVERSIDAD AUTÓNOMA DE CHIHUAHUA</a:t>
            </a:r>
            <a:br>
              <a:rPr lang="es-MX" sz="3600" b="1" dirty="0">
                <a:solidFill>
                  <a:schemeClr val="tx1"/>
                </a:solidFill>
              </a:rPr>
            </a:br>
            <a:r>
              <a:rPr lang="es-MX" sz="2800" b="1" dirty="0">
                <a:solidFill>
                  <a:schemeClr val="tx1"/>
                </a:solidFill>
              </a:rPr>
              <a:t>FACULTAD DE INGENIERIA</a:t>
            </a:r>
          </a:p>
          <a:p>
            <a:pPr algn="ctr"/>
            <a:r>
              <a:rPr lang="es-MX" sz="2800" b="1" dirty="0">
                <a:solidFill>
                  <a:schemeClr val="tx1"/>
                </a:solidFill>
              </a:rPr>
              <a:t>Maestría en Ingeniería en Computación</a:t>
            </a:r>
          </a:p>
          <a:p>
            <a:pPr algn="ctr"/>
            <a:r>
              <a:rPr lang="es-MX" sz="2800" b="1" dirty="0">
                <a:solidFill>
                  <a:schemeClr val="tx1"/>
                </a:solidFill>
              </a:rPr>
              <a:t>Aplicaciones de la I.A. en la industria</a:t>
            </a:r>
            <a:endParaRPr lang="es-MX" sz="3600" b="1" dirty="0">
              <a:solidFill>
                <a:schemeClr val="tx1"/>
              </a:solidFill>
            </a:endParaRPr>
          </a:p>
        </p:txBody>
      </p:sp>
      <p:pic>
        <p:nvPicPr>
          <p:cNvPr id="5" name="content_image" descr="Imagen complementaria, pulse para ampliar">
            <a:hlinkClick r:id="rId2"/>
          </p:cNvPr>
          <p:cNvPicPr/>
          <p:nvPr/>
        </p:nvPicPr>
        <p:blipFill>
          <a:blip r:embed="rId3" cstate="print">
            <a:clrChange>
              <a:clrFrom>
                <a:srgbClr val="FFFFFF"/>
              </a:clrFrom>
              <a:clrTo>
                <a:srgbClr val="FFFFFF">
                  <a:alpha val="0"/>
                </a:srgbClr>
              </a:clrTo>
            </a:clrChange>
          </a:blip>
          <a:srcRect/>
          <a:stretch>
            <a:fillRect/>
          </a:stretch>
        </p:blipFill>
        <p:spPr bwMode="auto">
          <a:xfrm>
            <a:off x="635567" y="541053"/>
            <a:ext cx="949011" cy="997528"/>
          </a:xfrm>
          <a:prstGeom prst="rect">
            <a:avLst/>
          </a:prstGeom>
          <a:noFill/>
          <a:ln w="9525">
            <a:noFill/>
            <a:miter lim="800000"/>
            <a:headEnd/>
            <a:tailEnd/>
          </a:ln>
        </p:spPr>
      </p:pic>
      <p:pic>
        <p:nvPicPr>
          <p:cNvPr id="6" name="0 Imagen" descr="fing.jpg"/>
          <p:cNvPicPr/>
          <p:nvPr/>
        </p:nvPicPr>
        <p:blipFill>
          <a:blip r:embed="rId4" cstate="print">
            <a:clrChange>
              <a:clrFrom>
                <a:srgbClr val="FFFFFF"/>
              </a:clrFrom>
              <a:clrTo>
                <a:srgbClr val="FFFFFF">
                  <a:alpha val="0"/>
                </a:srgbClr>
              </a:clrTo>
            </a:clrChange>
          </a:blip>
          <a:stretch>
            <a:fillRect/>
          </a:stretch>
        </p:blipFill>
        <p:spPr>
          <a:xfrm>
            <a:off x="10520408" y="541053"/>
            <a:ext cx="1025978" cy="1021278"/>
          </a:xfrm>
          <a:prstGeom prst="rect">
            <a:avLst/>
          </a:prstGeom>
        </p:spPr>
      </p:pic>
      <p:sp>
        <p:nvSpPr>
          <p:cNvPr id="7" name="7 CuadroTexto"/>
          <p:cNvSpPr txBox="1"/>
          <p:nvPr/>
        </p:nvSpPr>
        <p:spPr>
          <a:xfrm>
            <a:off x="280087" y="5534561"/>
            <a:ext cx="11911914" cy="1323439"/>
          </a:xfrm>
          <a:prstGeom prst="rect">
            <a:avLst/>
          </a:prstGeom>
          <a:solidFill>
            <a:schemeClr val="bg1"/>
          </a:solidFill>
        </p:spPr>
        <p:txBody>
          <a:bodyPr wrap="square" rtlCol="0">
            <a:spAutoFit/>
          </a:bodyPr>
          <a:lstStyle/>
          <a:p>
            <a:r>
              <a:rPr lang="es-MX" sz="2000" b="1" dirty="0"/>
              <a:t>Alumnos</a:t>
            </a:r>
            <a:r>
              <a:rPr lang="en-US" sz="2000" b="1" dirty="0"/>
              <a:t>: </a:t>
            </a:r>
          </a:p>
          <a:p>
            <a:r>
              <a:rPr lang="en-US" sz="2000" b="1" dirty="0" err="1"/>
              <a:t>Oraldo</a:t>
            </a:r>
            <a:r>
              <a:rPr lang="en-US" sz="2000" b="1" dirty="0"/>
              <a:t> Jacinto </a:t>
            </a:r>
            <a:r>
              <a:rPr lang="en-US" sz="2000" b="1" dirty="0" err="1"/>
              <a:t>Simón</a:t>
            </a:r>
            <a:endParaRPr lang="en-US" sz="2000" b="1" dirty="0"/>
          </a:p>
          <a:p>
            <a:r>
              <a:rPr lang="en-US" sz="2000" b="1" dirty="0"/>
              <a:t>Marco Emanuel </a:t>
            </a:r>
            <a:r>
              <a:rPr lang="en-US" sz="2000" b="1" dirty="0" err="1"/>
              <a:t>Casavantes</a:t>
            </a:r>
            <a:r>
              <a:rPr lang="en-US" sz="2000" b="1" dirty="0"/>
              <a:t> Moreno	</a:t>
            </a:r>
          </a:p>
          <a:p>
            <a:endParaRPr lang="en-US" sz="2000" b="1" dirty="0"/>
          </a:p>
        </p:txBody>
      </p:sp>
      <p:sp>
        <p:nvSpPr>
          <p:cNvPr id="9" name="2 Subtítulo"/>
          <p:cNvSpPr txBox="1">
            <a:spLocks/>
          </p:cNvSpPr>
          <p:nvPr/>
        </p:nvSpPr>
        <p:spPr>
          <a:xfrm>
            <a:off x="96536" y="2962884"/>
            <a:ext cx="11911914" cy="126629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s-ES" sz="3600" b="1" dirty="0"/>
              <a:t>Algoritmos BIOINSPIRADOS </a:t>
            </a:r>
          </a:p>
          <a:p>
            <a:pPr marL="0" indent="0" algn="ctr">
              <a:buNone/>
            </a:pPr>
            <a:r>
              <a:rPr lang="es-ES" sz="3600" b="1" dirty="0"/>
              <a:t>para el problema del Viajante de Comercio</a:t>
            </a:r>
            <a:endParaRPr lang="es-MX" b="1" dirty="0"/>
          </a:p>
        </p:txBody>
      </p:sp>
    </p:spTree>
    <p:extLst>
      <p:ext uri="{BB962C8B-B14F-4D97-AF65-F5344CB8AC3E}">
        <p14:creationId xmlns:p14="http://schemas.microsoft.com/office/powerpoint/2010/main" val="348619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Cruce</a:t>
            </a:r>
          </a:p>
        </p:txBody>
      </p:sp>
      <p:sp>
        <p:nvSpPr>
          <p:cNvPr id="3" name="Marcador de contenido 2"/>
          <p:cNvSpPr>
            <a:spLocks noGrp="1"/>
          </p:cNvSpPr>
          <p:nvPr>
            <p:ph idx="1"/>
          </p:nvPr>
        </p:nvSpPr>
        <p:spPr/>
        <p:txBody>
          <a:bodyPr/>
          <a:lstStyle/>
          <a:p>
            <a:r>
              <a:rPr lang="es-ES" dirty="0"/>
              <a:t>Una vez seleccionados los individuos, éstos son recombinados para producir la descendencia que se insertará en la siguiente generación.</a:t>
            </a:r>
          </a:p>
          <a:p>
            <a:r>
              <a:rPr lang="es-ES" dirty="0"/>
              <a:t>En el algoritmo propuesto se utilizó el cruce de un punto.</a:t>
            </a:r>
            <a:endParaRPr lang="es-MX" dirty="0"/>
          </a:p>
          <a:p>
            <a:endParaRPr lang="es-MX" dirty="0"/>
          </a:p>
        </p:txBody>
      </p:sp>
      <p:pic>
        <p:nvPicPr>
          <p:cNvPr id="4" name="Imagen 3"/>
          <p:cNvPicPr>
            <a:picLocks noChangeAspect="1"/>
          </p:cNvPicPr>
          <p:nvPr/>
        </p:nvPicPr>
        <p:blipFill>
          <a:blip r:embed="rId2"/>
          <a:stretch>
            <a:fillRect/>
          </a:stretch>
        </p:blipFill>
        <p:spPr>
          <a:xfrm>
            <a:off x="3048142" y="4357816"/>
            <a:ext cx="6095715" cy="1725440"/>
          </a:xfrm>
          <a:prstGeom prst="rect">
            <a:avLst/>
          </a:prstGeom>
        </p:spPr>
      </p:pic>
    </p:spTree>
    <p:extLst>
      <p:ext uri="{BB962C8B-B14F-4D97-AF65-F5344CB8AC3E}">
        <p14:creationId xmlns:p14="http://schemas.microsoft.com/office/powerpoint/2010/main" val="406038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5336" y="-8458"/>
            <a:ext cx="10515600" cy="1325563"/>
          </a:xfrm>
        </p:spPr>
        <p:txBody>
          <a:bodyPr/>
          <a:lstStyle/>
          <a:p>
            <a:r>
              <a:rPr lang="es-MX" dirty="0"/>
              <a:t>Heurística agregada al cruzamiento</a:t>
            </a:r>
          </a:p>
        </p:txBody>
      </p:sp>
      <p:sp>
        <p:nvSpPr>
          <p:cNvPr id="3" name="Marcador de contenido 2"/>
          <p:cNvSpPr>
            <a:spLocks noGrp="1"/>
          </p:cNvSpPr>
          <p:nvPr>
            <p:ph idx="1"/>
          </p:nvPr>
        </p:nvSpPr>
        <p:spPr>
          <a:xfrm>
            <a:off x="666501" y="1074728"/>
            <a:ext cx="11001499" cy="4351338"/>
          </a:xfrm>
        </p:spPr>
        <p:txBody>
          <a:bodyPr/>
          <a:lstStyle/>
          <a:p>
            <a:r>
              <a:rPr lang="es-ES" dirty="0"/>
              <a:t>Como entrada al cruzamiento contamos con dos individuos: Padre1 y 2 </a:t>
            </a:r>
          </a:p>
          <a:p>
            <a:endParaRPr lang="es-MX" dirty="0"/>
          </a:p>
        </p:txBody>
      </p:sp>
      <p:pic>
        <p:nvPicPr>
          <p:cNvPr id="10" name="Picture 9">
            <a:extLst>
              <a:ext uri="{FF2B5EF4-FFF2-40B4-BE49-F238E27FC236}">
                <a16:creationId xmlns:a16="http://schemas.microsoft.com/office/drawing/2014/main" id="{327AFF91-96D0-4279-A48C-DE9FD5CB78D2}"/>
              </a:ext>
            </a:extLst>
          </p:cNvPr>
          <p:cNvPicPr>
            <a:picLocks noChangeAspect="1"/>
          </p:cNvPicPr>
          <p:nvPr/>
        </p:nvPicPr>
        <p:blipFill>
          <a:blip r:embed="rId2"/>
          <a:stretch>
            <a:fillRect/>
          </a:stretch>
        </p:blipFill>
        <p:spPr>
          <a:xfrm>
            <a:off x="975323" y="1924834"/>
            <a:ext cx="4714875" cy="1325563"/>
          </a:xfrm>
          <a:prstGeom prst="rect">
            <a:avLst/>
          </a:prstGeom>
        </p:spPr>
      </p:pic>
      <p:sp>
        <p:nvSpPr>
          <p:cNvPr id="11" name="Rectangle 10">
            <a:extLst>
              <a:ext uri="{FF2B5EF4-FFF2-40B4-BE49-F238E27FC236}">
                <a16:creationId xmlns:a16="http://schemas.microsoft.com/office/drawing/2014/main" id="{F07E7A44-E113-40FA-A695-D34688A264B4}"/>
              </a:ext>
            </a:extLst>
          </p:cNvPr>
          <p:cNvSpPr/>
          <p:nvPr/>
        </p:nvSpPr>
        <p:spPr>
          <a:xfrm>
            <a:off x="608115" y="3482263"/>
            <a:ext cx="10668991" cy="1878976"/>
          </a:xfrm>
          <a:prstGeom prst="rect">
            <a:avLst/>
          </a:prstGeom>
        </p:spPr>
        <p:txBody>
          <a:bodyPr wrap="square">
            <a:spAutoFit/>
          </a:bodyPr>
          <a:lstStyle/>
          <a:p>
            <a:pPr marL="228600" indent="-228600">
              <a:lnSpc>
                <a:spcPct val="90000"/>
              </a:lnSpc>
              <a:spcBef>
                <a:spcPts val="1000"/>
              </a:spcBef>
              <a:spcAft>
                <a:spcPts val="1200"/>
              </a:spcAft>
              <a:buFont typeface="Arial" panose="020B0604020202020204" pitchFamily="34" charset="0"/>
              <a:buChar char="•"/>
            </a:pPr>
            <a:r>
              <a:rPr lang="es-ES" sz="2800" dirty="0"/>
              <a:t>El primer paso es generar una posición aleatoria desde la posición 1 hasta la penúltima posición de del Padre 1. Se forma un </a:t>
            </a:r>
            <a:r>
              <a:rPr lang="es-ES" sz="2800" dirty="0" err="1"/>
              <a:t>subarrreglo</a:t>
            </a:r>
            <a:r>
              <a:rPr lang="es-ES" sz="2800" dirty="0"/>
              <a:t> del Padre 1 desde el cero hasta el valor generado.</a:t>
            </a:r>
          </a:p>
          <a:p>
            <a:pPr indent="180340" algn="just">
              <a:spcBef>
                <a:spcPts val="300"/>
              </a:spcBef>
              <a:spcAft>
                <a:spcPts val="1200"/>
              </a:spcAft>
            </a:pPr>
            <a:endParaRPr lang="es-ES" sz="2800" dirty="0"/>
          </a:p>
        </p:txBody>
      </p:sp>
      <p:pic>
        <p:nvPicPr>
          <p:cNvPr id="12" name="Picture 11">
            <a:extLst>
              <a:ext uri="{FF2B5EF4-FFF2-40B4-BE49-F238E27FC236}">
                <a16:creationId xmlns:a16="http://schemas.microsoft.com/office/drawing/2014/main" id="{525D0CF9-3455-4ECA-8F63-DA9A5C26BB19}"/>
              </a:ext>
            </a:extLst>
          </p:cNvPr>
          <p:cNvPicPr>
            <a:picLocks noChangeAspect="1"/>
          </p:cNvPicPr>
          <p:nvPr/>
        </p:nvPicPr>
        <p:blipFill>
          <a:blip r:embed="rId3"/>
          <a:stretch>
            <a:fillRect/>
          </a:stretch>
        </p:blipFill>
        <p:spPr>
          <a:xfrm>
            <a:off x="5942610" y="1911987"/>
            <a:ext cx="4362204" cy="1452866"/>
          </a:xfrm>
          <a:prstGeom prst="rect">
            <a:avLst/>
          </a:prstGeom>
        </p:spPr>
      </p:pic>
      <p:sp>
        <p:nvSpPr>
          <p:cNvPr id="13" name="Rectangle 12">
            <a:extLst>
              <a:ext uri="{FF2B5EF4-FFF2-40B4-BE49-F238E27FC236}">
                <a16:creationId xmlns:a16="http://schemas.microsoft.com/office/drawing/2014/main" id="{A467E000-061F-41F6-BEE4-683D737FA63D}"/>
              </a:ext>
            </a:extLst>
          </p:cNvPr>
          <p:cNvSpPr/>
          <p:nvPr/>
        </p:nvSpPr>
        <p:spPr>
          <a:xfrm>
            <a:off x="523999" y="4891744"/>
            <a:ext cx="11059885" cy="1255728"/>
          </a:xfrm>
          <a:prstGeom prst="rect">
            <a:avLst/>
          </a:prstGeom>
        </p:spPr>
        <p:txBody>
          <a:bodyPr wrap="square">
            <a:spAutoFit/>
          </a:bodyPr>
          <a:lstStyle/>
          <a:p>
            <a:pPr marL="228600" indent="-228600">
              <a:lnSpc>
                <a:spcPct val="90000"/>
              </a:lnSpc>
              <a:spcBef>
                <a:spcPts val="1000"/>
              </a:spcBef>
              <a:spcAft>
                <a:spcPts val="1200"/>
              </a:spcAft>
              <a:buFont typeface="Arial" panose="020B0604020202020204" pitchFamily="34" charset="0"/>
              <a:buChar char="•"/>
            </a:pPr>
            <a:r>
              <a:rPr lang="es-ES" sz="2800" dirty="0"/>
              <a:t>Luego tratamos de insertar cada elemento del Padre 2 que no esté en el Padre 1, pero al insertar el elemento se valoran todas las posibles posiciones y se inserta en la </a:t>
            </a:r>
            <a:r>
              <a:rPr lang="es-ES" sz="2800" b="1" dirty="0"/>
              <a:t>posición más favorable</a:t>
            </a:r>
            <a:r>
              <a:rPr lang="es-ES" sz="2800" dirty="0"/>
              <a:t>.</a:t>
            </a:r>
          </a:p>
        </p:txBody>
      </p:sp>
    </p:spTree>
    <p:extLst>
      <p:ext uri="{BB962C8B-B14F-4D97-AF65-F5344CB8AC3E}">
        <p14:creationId xmlns:p14="http://schemas.microsoft.com/office/powerpoint/2010/main" val="186392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5336" y="-8458"/>
            <a:ext cx="10515600" cy="1325563"/>
          </a:xfrm>
        </p:spPr>
        <p:txBody>
          <a:bodyPr/>
          <a:lstStyle/>
          <a:p>
            <a:r>
              <a:rPr lang="es-MX" dirty="0"/>
              <a:t>Heurística agregada al cruzamiento</a:t>
            </a:r>
          </a:p>
        </p:txBody>
      </p:sp>
      <p:pic>
        <p:nvPicPr>
          <p:cNvPr id="6" name="Picture 5">
            <a:extLst>
              <a:ext uri="{FF2B5EF4-FFF2-40B4-BE49-F238E27FC236}">
                <a16:creationId xmlns:a16="http://schemas.microsoft.com/office/drawing/2014/main" id="{45F30F49-061A-4214-9442-AC4623F3DE44}"/>
              </a:ext>
            </a:extLst>
          </p:cNvPr>
          <p:cNvPicPr>
            <a:picLocks noChangeAspect="1"/>
          </p:cNvPicPr>
          <p:nvPr/>
        </p:nvPicPr>
        <p:blipFill>
          <a:blip r:embed="rId2"/>
          <a:stretch>
            <a:fillRect/>
          </a:stretch>
        </p:blipFill>
        <p:spPr>
          <a:xfrm>
            <a:off x="825336" y="1422997"/>
            <a:ext cx="4762500" cy="3065876"/>
          </a:xfrm>
          <a:prstGeom prst="rect">
            <a:avLst/>
          </a:prstGeom>
        </p:spPr>
      </p:pic>
      <p:pic>
        <p:nvPicPr>
          <p:cNvPr id="7" name="Picture 6">
            <a:extLst>
              <a:ext uri="{FF2B5EF4-FFF2-40B4-BE49-F238E27FC236}">
                <a16:creationId xmlns:a16="http://schemas.microsoft.com/office/drawing/2014/main" id="{7D38D117-576C-48E4-A90A-1CE4FB92EABC}"/>
              </a:ext>
            </a:extLst>
          </p:cNvPr>
          <p:cNvPicPr>
            <a:picLocks noChangeAspect="1"/>
          </p:cNvPicPr>
          <p:nvPr/>
        </p:nvPicPr>
        <p:blipFill>
          <a:blip r:embed="rId3"/>
          <a:stretch>
            <a:fillRect/>
          </a:stretch>
        </p:blipFill>
        <p:spPr>
          <a:xfrm>
            <a:off x="6604166" y="1317105"/>
            <a:ext cx="5029200" cy="3777409"/>
          </a:xfrm>
          <a:prstGeom prst="rect">
            <a:avLst/>
          </a:prstGeom>
        </p:spPr>
      </p:pic>
      <p:sp>
        <p:nvSpPr>
          <p:cNvPr id="8" name="Arrow: Right 7">
            <a:extLst>
              <a:ext uri="{FF2B5EF4-FFF2-40B4-BE49-F238E27FC236}">
                <a16:creationId xmlns:a16="http://schemas.microsoft.com/office/drawing/2014/main" id="{3572F32F-3285-496D-B60B-B184FD1A3DD2}"/>
              </a:ext>
            </a:extLst>
          </p:cNvPr>
          <p:cNvSpPr/>
          <p:nvPr/>
        </p:nvSpPr>
        <p:spPr>
          <a:xfrm>
            <a:off x="5913912" y="2458192"/>
            <a:ext cx="581891" cy="593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Arrow: Left-Up 13">
            <a:extLst>
              <a:ext uri="{FF2B5EF4-FFF2-40B4-BE49-F238E27FC236}">
                <a16:creationId xmlns:a16="http://schemas.microsoft.com/office/drawing/2014/main" id="{636909D4-4FB6-4AA1-85D9-BBF4DB60A06A}"/>
              </a:ext>
            </a:extLst>
          </p:cNvPr>
          <p:cNvSpPr/>
          <p:nvPr/>
        </p:nvSpPr>
        <p:spPr>
          <a:xfrm>
            <a:off x="6096000" y="5379522"/>
            <a:ext cx="1575460" cy="71252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angle 14">
            <a:extLst>
              <a:ext uri="{FF2B5EF4-FFF2-40B4-BE49-F238E27FC236}">
                <a16:creationId xmlns:a16="http://schemas.microsoft.com/office/drawing/2014/main" id="{081E148F-611C-41AE-ABC1-84572B7385A9}"/>
              </a:ext>
            </a:extLst>
          </p:cNvPr>
          <p:cNvSpPr/>
          <p:nvPr/>
        </p:nvSpPr>
        <p:spPr>
          <a:xfrm>
            <a:off x="423925" y="4839383"/>
            <a:ext cx="5565320" cy="1792798"/>
          </a:xfrm>
          <a:prstGeom prst="rect">
            <a:avLst/>
          </a:prstGeom>
        </p:spPr>
        <p:txBody>
          <a:bodyPr wrap="square">
            <a:spAutoFit/>
          </a:bodyPr>
          <a:lstStyle/>
          <a:p>
            <a:pPr marL="285750" indent="-285750" algn="just">
              <a:spcBef>
                <a:spcPts val="300"/>
              </a:spcBef>
              <a:spcAft>
                <a:spcPts val="0"/>
              </a:spcAft>
              <a:buFont typeface="Arial" panose="020B0604020202020204" pitchFamily="34" charset="0"/>
              <a:buChar char="•"/>
            </a:pPr>
            <a:r>
              <a:rPr lang="es-ES" dirty="0">
                <a:latin typeface="Arial" panose="020B0604020202020204" pitchFamily="34" charset="0"/>
                <a:ea typeface="Times New Roman" panose="02020603050405020304" pitchFamily="18" charset="0"/>
                <a:cs typeface="Times New Roman" panose="02020603050405020304" pitchFamily="18" charset="0"/>
              </a:rPr>
              <a:t>Luego de analizar las posibles soluciones se toma la posición de menor distancia por lo tanto el valor se inserta entre los valores de menor distancia total en este caso entre 3 y 2. Esto se ejecuta para todos los genes que se necesiten cruzar. </a:t>
            </a:r>
          </a:p>
          <a:p>
            <a:pPr indent="180340" algn="just">
              <a:spcBef>
                <a:spcPts val="300"/>
              </a:spcBef>
              <a:spcAft>
                <a:spcPts val="0"/>
              </a:spcAft>
            </a:pPr>
            <a:r>
              <a:rPr lang="es-ES" b="1" dirty="0">
                <a:latin typeface="Arial" panose="020B0604020202020204" pitchFamily="34" charset="0"/>
                <a:ea typeface="Times New Roman" panose="02020603050405020304" pitchFamily="18" charset="0"/>
                <a:cs typeface="Times New Roman" panose="02020603050405020304" pitchFamily="18" charset="0"/>
              </a:rPr>
              <a:t> </a:t>
            </a:r>
            <a:endParaRPr lang="es-ES"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58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Mutación:</a:t>
            </a:r>
            <a:endParaRPr lang="es-MX" dirty="0"/>
          </a:p>
        </p:txBody>
      </p:sp>
      <p:sp>
        <p:nvSpPr>
          <p:cNvPr id="3" name="Marcador de contenido 2"/>
          <p:cNvSpPr>
            <a:spLocks noGrp="1"/>
          </p:cNvSpPr>
          <p:nvPr>
            <p:ph idx="1"/>
          </p:nvPr>
        </p:nvSpPr>
        <p:spPr/>
        <p:txBody>
          <a:bodyPr/>
          <a:lstStyle/>
          <a:p>
            <a:r>
              <a:rPr lang="es-ES" dirty="0"/>
              <a:t>La mutación de un individuo provoca que alguno de sus genes, generalmente uno sólo, varíe su valor de forma aleatoria.</a:t>
            </a:r>
            <a:endParaRPr lang="es-MX" dirty="0"/>
          </a:p>
          <a:p>
            <a:endParaRPr lang="es-MX" dirty="0"/>
          </a:p>
        </p:txBody>
      </p:sp>
      <p:pic>
        <p:nvPicPr>
          <p:cNvPr id="4" name="Imagen 3"/>
          <p:cNvPicPr>
            <a:picLocks noChangeAspect="1"/>
          </p:cNvPicPr>
          <p:nvPr/>
        </p:nvPicPr>
        <p:blipFill>
          <a:blip r:embed="rId2"/>
          <a:stretch>
            <a:fillRect/>
          </a:stretch>
        </p:blipFill>
        <p:spPr>
          <a:xfrm>
            <a:off x="2885627" y="3220994"/>
            <a:ext cx="5130873" cy="2512541"/>
          </a:xfrm>
          <a:prstGeom prst="rect">
            <a:avLst/>
          </a:prstGeom>
        </p:spPr>
      </p:pic>
    </p:spTree>
    <p:extLst>
      <p:ext uri="{BB962C8B-B14F-4D97-AF65-F5344CB8AC3E}">
        <p14:creationId xmlns:p14="http://schemas.microsoft.com/office/powerpoint/2010/main" val="83569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1322" y="377000"/>
            <a:ext cx="10515600" cy="1325563"/>
          </a:xfrm>
        </p:spPr>
        <p:txBody>
          <a:bodyPr/>
          <a:lstStyle/>
          <a:p>
            <a:r>
              <a:rPr lang="es-ES" b="1" dirty="0"/>
              <a:t>Heurística agregada a la mutación</a:t>
            </a:r>
            <a:r>
              <a:rPr lang="es-ES" dirty="0"/>
              <a:t>:</a:t>
            </a:r>
            <a:endParaRPr lang="es-MX" dirty="0"/>
          </a:p>
        </p:txBody>
      </p:sp>
      <p:sp>
        <p:nvSpPr>
          <p:cNvPr id="8" name="Rectangle 7">
            <a:extLst>
              <a:ext uri="{FF2B5EF4-FFF2-40B4-BE49-F238E27FC236}">
                <a16:creationId xmlns:a16="http://schemas.microsoft.com/office/drawing/2014/main" id="{67A0ECE3-4B72-4BC9-82A6-B97DE2A624DB}"/>
              </a:ext>
            </a:extLst>
          </p:cNvPr>
          <p:cNvSpPr/>
          <p:nvPr/>
        </p:nvSpPr>
        <p:spPr>
          <a:xfrm>
            <a:off x="731322" y="1476932"/>
            <a:ext cx="8815449" cy="3101362"/>
          </a:xfrm>
          <a:prstGeom prst="rect">
            <a:avLst/>
          </a:prstGeom>
        </p:spPr>
        <p:txBody>
          <a:bodyPr wrap="square">
            <a:spAutoFit/>
          </a:bodyPr>
          <a:lstStyle/>
          <a:p>
            <a:pPr marL="228600" indent="-228600">
              <a:lnSpc>
                <a:spcPct val="90000"/>
              </a:lnSpc>
              <a:spcBef>
                <a:spcPts val="1000"/>
              </a:spcBef>
              <a:spcAft>
                <a:spcPts val="0"/>
              </a:spcAft>
              <a:buFont typeface="Arial" panose="020B0604020202020204" pitchFamily="34" charset="0"/>
              <a:buChar char="•"/>
            </a:pPr>
            <a:r>
              <a:rPr lang="es-ES" sz="2600" dirty="0"/>
              <a:t>En la mutación simple los genes eran intercambiados aleatoriamente. Con esta nueva heurística el gen es intercambiado a la posición más favorable de todo el individuo siguiendo el mismo principio que se empleó a la heurística insertada en el cruzamiento.</a:t>
            </a:r>
          </a:p>
          <a:p>
            <a:pPr marL="228600" indent="-228600">
              <a:lnSpc>
                <a:spcPct val="90000"/>
              </a:lnSpc>
              <a:spcBef>
                <a:spcPts val="1000"/>
              </a:spcBef>
              <a:buFont typeface="Arial" panose="020B0604020202020204" pitchFamily="34" charset="0"/>
              <a:buChar char="•"/>
            </a:pPr>
            <a:r>
              <a:rPr lang="es-ES" sz="2600" dirty="0"/>
              <a:t>Se genera un valor aleatorio para seleccionar el gen a mutar y si es mayor que el rate de mutación se inserta el gen seleccionado en la posición más favorable o de menor costo. </a:t>
            </a:r>
          </a:p>
        </p:txBody>
      </p:sp>
      <p:pic>
        <p:nvPicPr>
          <p:cNvPr id="9" name="Picture 8">
            <a:extLst>
              <a:ext uri="{FF2B5EF4-FFF2-40B4-BE49-F238E27FC236}">
                <a16:creationId xmlns:a16="http://schemas.microsoft.com/office/drawing/2014/main" id="{2C44AF71-24B3-400F-A6BC-1F3EC63D03E6}"/>
              </a:ext>
            </a:extLst>
          </p:cNvPr>
          <p:cNvPicPr>
            <a:picLocks noChangeAspect="1"/>
          </p:cNvPicPr>
          <p:nvPr/>
        </p:nvPicPr>
        <p:blipFill>
          <a:blip r:embed="rId2"/>
          <a:stretch>
            <a:fillRect/>
          </a:stretch>
        </p:blipFill>
        <p:spPr>
          <a:xfrm>
            <a:off x="1330902" y="4559038"/>
            <a:ext cx="2381250" cy="2238375"/>
          </a:xfrm>
          <a:prstGeom prst="rect">
            <a:avLst/>
          </a:prstGeom>
        </p:spPr>
      </p:pic>
    </p:spTree>
    <p:extLst>
      <p:ext uri="{BB962C8B-B14F-4D97-AF65-F5344CB8AC3E}">
        <p14:creationId xmlns:p14="http://schemas.microsoft.com/office/powerpoint/2010/main" val="18953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Reinserción</a:t>
            </a:r>
          </a:p>
        </p:txBody>
      </p:sp>
      <p:sp>
        <p:nvSpPr>
          <p:cNvPr id="3" name="Marcador de contenido 2"/>
          <p:cNvSpPr>
            <a:spLocks noGrp="1"/>
          </p:cNvSpPr>
          <p:nvPr>
            <p:ph idx="1"/>
          </p:nvPr>
        </p:nvSpPr>
        <p:spPr/>
        <p:txBody>
          <a:bodyPr/>
          <a:lstStyle/>
          <a:p>
            <a:r>
              <a:rPr lang="es-ES" dirty="0"/>
              <a:t>Inserta en la población inicial los hijos más aptos sustituyéndolos por los padres que menos aptitudes tienen en la población.</a:t>
            </a:r>
          </a:p>
          <a:p>
            <a:endParaRPr lang="es-MX" dirty="0"/>
          </a:p>
        </p:txBody>
      </p:sp>
      <p:pic>
        <p:nvPicPr>
          <p:cNvPr id="4" name="Imagen 3"/>
          <p:cNvPicPr>
            <a:picLocks noChangeAspect="1"/>
          </p:cNvPicPr>
          <p:nvPr/>
        </p:nvPicPr>
        <p:blipFill>
          <a:blip r:embed="rId2"/>
          <a:stretch>
            <a:fillRect/>
          </a:stretch>
        </p:blipFill>
        <p:spPr>
          <a:xfrm>
            <a:off x="1515762" y="2879626"/>
            <a:ext cx="3533388" cy="3297337"/>
          </a:xfrm>
          <a:prstGeom prst="rect">
            <a:avLst/>
          </a:prstGeom>
        </p:spPr>
      </p:pic>
      <p:pic>
        <p:nvPicPr>
          <p:cNvPr id="5" name="Imagen 4"/>
          <p:cNvPicPr>
            <a:picLocks noChangeAspect="1"/>
          </p:cNvPicPr>
          <p:nvPr/>
        </p:nvPicPr>
        <p:blipFill>
          <a:blip r:embed="rId3"/>
          <a:stretch>
            <a:fillRect/>
          </a:stretch>
        </p:blipFill>
        <p:spPr>
          <a:xfrm>
            <a:off x="5947719" y="2990588"/>
            <a:ext cx="3976044" cy="1996271"/>
          </a:xfrm>
          <a:prstGeom prst="rect">
            <a:avLst/>
          </a:prstGeom>
        </p:spPr>
      </p:pic>
    </p:spTree>
    <p:extLst>
      <p:ext uri="{BB962C8B-B14F-4D97-AF65-F5344CB8AC3E}">
        <p14:creationId xmlns:p14="http://schemas.microsoft.com/office/powerpoint/2010/main" val="213227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 genético propuesto </a:t>
            </a:r>
          </a:p>
        </p:txBody>
      </p:sp>
      <p:pic>
        <p:nvPicPr>
          <p:cNvPr id="8" name="Picture 7">
            <a:extLst>
              <a:ext uri="{FF2B5EF4-FFF2-40B4-BE49-F238E27FC236}">
                <a16:creationId xmlns:a16="http://schemas.microsoft.com/office/drawing/2014/main" id="{D1754245-A45B-415C-A23E-0640DA68A7B9}"/>
              </a:ext>
            </a:extLst>
          </p:cNvPr>
          <p:cNvPicPr>
            <a:picLocks noChangeAspect="1"/>
          </p:cNvPicPr>
          <p:nvPr/>
        </p:nvPicPr>
        <p:blipFill>
          <a:blip r:embed="rId2"/>
          <a:stretch>
            <a:fillRect/>
          </a:stretch>
        </p:blipFill>
        <p:spPr>
          <a:xfrm>
            <a:off x="733425" y="1690688"/>
            <a:ext cx="7709931" cy="4415889"/>
          </a:xfrm>
          <a:prstGeom prst="rect">
            <a:avLst/>
          </a:prstGeom>
        </p:spPr>
      </p:pic>
    </p:spTree>
    <p:extLst>
      <p:ext uri="{BB962C8B-B14F-4D97-AF65-F5344CB8AC3E}">
        <p14:creationId xmlns:p14="http://schemas.microsoft.com/office/powerpoint/2010/main" val="39258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Dataset</a:t>
            </a:r>
            <a:endParaRPr lang="es-MX" dirty="0"/>
          </a:p>
        </p:txBody>
      </p:sp>
      <p:sp>
        <p:nvSpPr>
          <p:cNvPr id="3" name="Marcador de contenido 2"/>
          <p:cNvSpPr>
            <a:spLocks noGrp="1"/>
          </p:cNvSpPr>
          <p:nvPr>
            <p:ph idx="1"/>
          </p:nvPr>
        </p:nvSpPr>
        <p:spPr>
          <a:xfrm>
            <a:off x="838200" y="1825625"/>
            <a:ext cx="10515600" cy="1922591"/>
          </a:xfrm>
        </p:spPr>
        <p:txBody>
          <a:bodyPr/>
          <a:lstStyle/>
          <a:p>
            <a:r>
              <a:rPr lang="es-MX" dirty="0"/>
              <a:t>Se abordó un problema de 17 ciudades propuesto en el conjunto de datos GR17 (</a:t>
            </a:r>
            <a:r>
              <a:rPr lang="es-MX" dirty="0" err="1"/>
              <a:t>Groetschel</a:t>
            </a:r>
            <a:r>
              <a:rPr lang="es-MX" dirty="0"/>
              <a:t>), perteneciente a la librería TSPLIB (es un problema TSP Simétrico y es posible viajar de cualquier ciudad “A” a cualquier ciudad “B”).</a:t>
            </a:r>
          </a:p>
        </p:txBody>
      </p:sp>
      <p:pic>
        <p:nvPicPr>
          <p:cNvPr id="5" name="Imagen 4"/>
          <p:cNvPicPr/>
          <p:nvPr/>
        </p:nvPicPr>
        <p:blipFill>
          <a:blip r:embed="rId2"/>
          <a:stretch>
            <a:fillRect/>
          </a:stretch>
        </p:blipFill>
        <p:spPr>
          <a:xfrm>
            <a:off x="3151552" y="3525795"/>
            <a:ext cx="5888895" cy="3043108"/>
          </a:xfrm>
          <a:prstGeom prst="rect">
            <a:avLst/>
          </a:prstGeom>
        </p:spPr>
      </p:pic>
    </p:spTree>
    <p:extLst>
      <p:ext uri="{BB962C8B-B14F-4D97-AF65-F5344CB8AC3E}">
        <p14:creationId xmlns:p14="http://schemas.microsoft.com/office/powerpoint/2010/main" val="417138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Ant</a:t>
            </a:r>
            <a:r>
              <a:rPr lang="es-MX" dirty="0"/>
              <a:t> </a:t>
            </a:r>
            <a:r>
              <a:rPr lang="es-MX" dirty="0" err="1"/>
              <a:t>Colony</a:t>
            </a:r>
            <a:r>
              <a:rPr lang="es-MX" dirty="0"/>
              <a:t> </a:t>
            </a:r>
            <a:r>
              <a:rPr lang="es-MX" dirty="0" err="1"/>
              <a:t>Optimization</a:t>
            </a:r>
            <a:r>
              <a:rPr lang="es-MX" dirty="0"/>
              <a:t> (ACO)</a:t>
            </a:r>
          </a:p>
        </p:txBody>
      </p:sp>
      <p:sp>
        <p:nvSpPr>
          <p:cNvPr id="3" name="Marcador de contenido 2"/>
          <p:cNvSpPr>
            <a:spLocks noGrp="1"/>
          </p:cNvSpPr>
          <p:nvPr>
            <p:ph idx="1"/>
          </p:nvPr>
        </p:nvSpPr>
        <p:spPr/>
        <p:txBody>
          <a:bodyPr/>
          <a:lstStyle/>
          <a:p>
            <a:r>
              <a:rPr lang="es-MX" dirty="0"/>
              <a:t>Creado por Marco </a:t>
            </a:r>
            <a:r>
              <a:rPr lang="es-MX" dirty="0" err="1"/>
              <a:t>Dorigo</a:t>
            </a:r>
            <a:r>
              <a:rPr lang="es-MX" dirty="0"/>
              <a:t> en 1992.</a:t>
            </a:r>
          </a:p>
          <a:p>
            <a:r>
              <a:rPr lang="es-MX" dirty="0"/>
              <a:t>Inspirado por una colonia de hormigas que tiene acceso a una fuente de alimento en una zona conectada por un puente dividido en dos caminos de diferente longitud. </a:t>
            </a:r>
          </a:p>
          <a:p>
            <a:r>
              <a:rPr lang="es-MX" dirty="0"/>
              <a:t>Ellas encuentran la ruta más corta entre estos puntos usando </a:t>
            </a:r>
            <a:r>
              <a:rPr lang="es-MX" i="1" dirty="0"/>
              <a:t>feromonas </a:t>
            </a:r>
            <a:r>
              <a:rPr lang="es-MX" dirty="0"/>
              <a:t>(sustancia química que depositan al recorrer un camino).</a:t>
            </a:r>
          </a:p>
          <a:p>
            <a:endParaRPr lang="es-MX" dirty="0"/>
          </a:p>
        </p:txBody>
      </p:sp>
    </p:spTree>
    <p:extLst>
      <p:ext uri="{BB962C8B-B14F-4D97-AF65-F5344CB8AC3E}">
        <p14:creationId xmlns:p14="http://schemas.microsoft.com/office/powerpoint/2010/main" val="133043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Funcionamiento</a:t>
            </a:r>
          </a:p>
        </p:txBody>
      </p:sp>
      <p:sp>
        <p:nvSpPr>
          <p:cNvPr id="3" name="Marcador de contenido 2"/>
          <p:cNvSpPr>
            <a:spLocks noGrp="1"/>
          </p:cNvSpPr>
          <p:nvPr>
            <p:ph idx="1"/>
          </p:nvPr>
        </p:nvSpPr>
        <p:spPr/>
        <p:txBody>
          <a:bodyPr/>
          <a:lstStyle/>
          <a:p>
            <a:r>
              <a:rPr lang="es-MX" dirty="0"/>
              <a:t>Cuando se encuentran en un punto de decisión (intersección), toman una opción probabilística sesgada por la cantidad de feromona que detectan.</a:t>
            </a:r>
          </a:p>
          <a:p>
            <a:r>
              <a:rPr lang="es-MX" dirty="0"/>
              <a:t>Las hormigas que elijan el camino más corto llegarán más rápido a la fuente de comida y volverán primero a la colonia</a:t>
            </a:r>
          </a:p>
          <a:p>
            <a:r>
              <a:rPr lang="es-MX" dirty="0"/>
              <a:t>Se deposita más feromona en el camino más corto, mientras que en los otros comienza a evaporarse conforme transcurre el tiempo.</a:t>
            </a:r>
          </a:p>
          <a:p>
            <a:endParaRPr lang="es-MX" dirty="0"/>
          </a:p>
        </p:txBody>
      </p:sp>
    </p:spTree>
    <p:extLst>
      <p:ext uri="{BB962C8B-B14F-4D97-AF65-F5344CB8AC3E}">
        <p14:creationId xmlns:p14="http://schemas.microsoft.com/office/powerpoint/2010/main" val="363071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 problema TSP</a:t>
            </a:r>
          </a:p>
        </p:txBody>
      </p:sp>
      <p:sp>
        <p:nvSpPr>
          <p:cNvPr id="3" name="Marcador de contenido 2"/>
          <p:cNvSpPr>
            <a:spLocks noGrp="1"/>
          </p:cNvSpPr>
          <p:nvPr>
            <p:ph idx="1"/>
          </p:nvPr>
        </p:nvSpPr>
        <p:spPr/>
        <p:txBody>
          <a:bodyPr/>
          <a:lstStyle/>
          <a:p>
            <a:pPr algn="just"/>
            <a:r>
              <a:rPr lang="es-ES" dirty="0"/>
              <a:t>El problema del Viajante de Comercio, del inglés </a:t>
            </a:r>
            <a:r>
              <a:rPr lang="es-ES" dirty="0" err="1"/>
              <a:t>Traveling</a:t>
            </a:r>
            <a:r>
              <a:rPr lang="es-ES" dirty="0"/>
              <a:t> </a:t>
            </a:r>
            <a:r>
              <a:rPr lang="es-ES" dirty="0" err="1"/>
              <a:t>Salesman</a:t>
            </a:r>
            <a:r>
              <a:rPr lang="es-ES" dirty="0"/>
              <a:t> </a:t>
            </a:r>
            <a:r>
              <a:rPr lang="es-ES" dirty="0" err="1"/>
              <a:t>Problem</a:t>
            </a:r>
            <a:r>
              <a:rPr lang="es-ES" dirty="0"/>
              <a:t> o también conocido como TSP, debe su nombre a la comunidad científica (1931-1932) de la Universidad de </a:t>
            </a:r>
            <a:r>
              <a:rPr lang="es-ES" dirty="0" err="1"/>
              <a:t>Pincenton</a:t>
            </a:r>
            <a:r>
              <a:rPr lang="es-ES" dirty="0"/>
              <a:t>, donde se tomó el problema desde un punto de vista matemático. TSP es uno de los problemas más complejos que se conoce de la programación matemática actual por su complejidad computacional, estando clasificado dentro de aquellos problemas considerados NP-</a:t>
            </a:r>
            <a:r>
              <a:rPr lang="es-ES" dirty="0" err="1"/>
              <a:t>Hard</a:t>
            </a:r>
            <a:r>
              <a:rPr lang="es-ES" dirty="0"/>
              <a:t>. </a:t>
            </a:r>
            <a:endParaRPr lang="es-MX" dirty="0"/>
          </a:p>
        </p:txBody>
      </p:sp>
    </p:spTree>
    <p:extLst>
      <p:ext uri="{BB962C8B-B14F-4D97-AF65-F5344CB8AC3E}">
        <p14:creationId xmlns:p14="http://schemas.microsoft.com/office/powerpoint/2010/main" val="29898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Fórmulas</a:t>
            </a:r>
          </a:p>
        </p:txBody>
      </p:sp>
      <p:pic>
        <p:nvPicPr>
          <p:cNvPr id="5" name="Marcador de contenido 4"/>
          <p:cNvPicPr>
            <a:picLocks noGrp="1" noChangeAspect="1"/>
          </p:cNvPicPr>
          <p:nvPr>
            <p:ph idx="1"/>
          </p:nvPr>
        </p:nvPicPr>
        <p:blipFill>
          <a:blip r:embed="rId2"/>
          <a:stretch>
            <a:fillRect/>
          </a:stretch>
        </p:blipFill>
        <p:spPr>
          <a:xfrm>
            <a:off x="-488140" y="2298356"/>
            <a:ext cx="12680140" cy="4135395"/>
          </a:xfrm>
          <a:prstGeom prst="rect">
            <a:avLst/>
          </a:prstGeom>
        </p:spPr>
      </p:pic>
    </p:spTree>
    <p:extLst>
      <p:ext uri="{BB962C8B-B14F-4D97-AF65-F5344CB8AC3E}">
        <p14:creationId xmlns:p14="http://schemas.microsoft.com/office/powerpoint/2010/main" val="340993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Experimento</a:t>
            </a:r>
          </a:p>
        </p:txBody>
      </p:sp>
      <p:sp>
        <p:nvSpPr>
          <p:cNvPr id="3" name="Marcador de contenido 2"/>
          <p:cNvSpPr>
            <a:spLocks noGrp="1"/>
          </p:cNvSpPr>
          <p:nvPr>
            <p:ph idx="1"/>
          </p:nvPr>
        </p:nvSpPr>
        <p:spPr/>
        <p:txBody>
          <a:bodyPr>
            <a:normAutofit lnSpcReduction="10000"/>
          </a:bodyPr>
          <a:lstStyle/>
          <a:p>
            <a:r>
              <a:rPr lang="es-MX" dirty="0"/>
              <a:t>Basándose en la metodología propuesta en “</a:t>
            </a:r>
            <a:r>
              <a:rPr lang="es-MX" dirty="0" err="1"/>
              <a:t>Number</a:t>
            </a:r>
            <a:r>
              <a:rPr lang="es-MX" dirty="0"/>
              <a:t> of </a:t>
            </a:r>
            <a:r>
              <a:rPr lang="es-MX" dirty="0" err="1"/>
              <a:t>ants</a:t>
            </a:r>
            <a:r>
              <a:rPr lang="es-MX" dirty="0"/>
              <a:t> vs </a:t>
            </a:r>
            <a:r>
              <a:rPr lang="es-MX" dirty="0" err="1"/>
              <a:t>Number</a:t>
            </a:r>
            <a:r>
              <a:rPr lang="es-MX" dirty="0"/>
              <a:t> of </a:t>
            </a:r>
            <a:r>
              <a:rPr lang="es-MX" dirty="0" err="1"/>
              <a:t>iterations</a:t>
            </a:r>
            <a:r>
              <a:rPr lang="es-MX" dirty="0"/>
              <a:t>” de </a:t>
            </a:r>
            <a:r>
              <a:rPr lang="es-MX" dirty="0" err="1"/>
              <a:t>Fidanova</a:t>
            </a:r>
            <a:r>
              <a:rPr lang="es-MX" dirty="0"/>
              <a:t>, para tener un estudio correcto de la influencia del número de hormigas frente al número de iteraciones, fijamos el producto del número de hormigas y las iteraciones en 60. Por lo tanto, todas las ejecuciones tomarán el mismo tiempo. </a:t>
            </a:r>
          </a:p>
          <a:p>
            <a:r>
              <a:rPr lang="es-MX" dirty="0"/>
              <a:t>Variamos el número de hormigas para que tengan los siguientes valores: </a:t>
            </a:r>
          </a:p>
          <a:p>
            <a:r>
              <a:rPr lang="es-MX" dirty="0"/>
              <a:t>{1, 2, 3, 4, 5, 6, 10, 12, 15, 20, 30, 60} </a:t>
            </a:r>
          </a:p>
          <a:p>
            <a:r>
              <a:rPr lang="es-MX" dirty="0"/>
              <a:t>Y el número de iteraciones para que sean respectivamente </a:t>
            </a:r>
          </a:p>
          <a:p>
            <a:r>
              <a:rPr lang="es-MX" dirty="0"/>
              <a:t>{60, 30, 20, 15, 12 , 10, 6, 5, 4, 3, 2, 1}. </a:t>
            </a:r>
          </a:p>
        </p:txBody>
      </p:sp>
    </p:spTree>
    <p:extLst>
      <p:ext uri="{BB962C8B-B14F-4D97-AF65-F5344CB8AC3E}">
        <p14:creationId xmlns:p14="http://schemas.microsoft.com/office/powerpoint/2010/main" val="134717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Se ejecutó el algoritmo ACO 30 veces con cada una de las combinaciones </a:t>
            </a:r>
            <a:r>
              <a:rPr lang="es-MX" dirty="0" err="1"/>
              <a:t>Num</a:t>
            </a:r>
            <a:r>
              <a:rPr lang="es-MX" dirty="0"/>
              <a:t>.-Hormigas * </a:t>
            </a:r>
            <a:r>
              <a:rPr lang="es-MX" dirty="0" err="1"/>
              <a:t>Num</a:t>
            </a:r>
            <a:r>
              <a:rPr lang="es-MX" dirty="0"/>
              <a:t>.-iteraciones = 60.</a:t>
            </a:r>
          </a:p>
          <a:p>
            <a:pPr marL="0" indent="0">
              <a:buNone/>
            </a:pPr>
            <a:endParaRPr lang="es-MX" dirty="0"/>
          </a:p>
          <a:p>
            <a:r>
              <a:rPr lang="es-MX" dirty="0"/>
              <a:t>Al encontrar que los valores más bajos de rutas fueron encontrados por (1 hormiga * 60 iteraciones) y (3 hormigas * 20 iteraciones), se exploraron las combinaciones superiores e inferiores a estas celdas, dando el valor 2094 como mínimo local de ACO.</a:t>
            </a:r>
          </a:p>
          <a:p>
            <a:endParaRPr lang="es-MX" dirty="0"/>
          </a:p>
          <a:p>
            <a:endParaRPr lang="es-MX" dirty="0"/>
          </a:p>
        </p:txBody>
      </p:sp>
    </p:spTree>
    <p:extLst>
      <p:ext uri="{BB962C8B-B14F-4D97-AF65-F5344CB8AC3E}">
        <p14:creationId xmlns:p14="http://schemas.microsoft.com/office/powerpoint/2010/main" val="187622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02192" y="1311747"/>
            <a:ext cx="8291012" cy="4660308"/>
          </a:xfrm>
          <a:prstGeom prst="rect">
            <a:avLst/>
          </a:prstGeom>
        </p:spPr>
      </p:pic>
    </p:spTree>
    <p:extLst>
      <p:ext uri="{BB962C8B-B14F-4D97-AF65-F5344CB8AC3E}">
        <p14:creationId xmlns:p14="http://schemas.microsoft.com/office/powerpoint/2010/main" val="173174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38200" y="1825625"/>
            <a:ext cx="10515600" cy="2688710"/>
          </a:xfrm>
        </p:spPr>
        <p:txBody>
          <a:bodyPr/>
          <a:lstStyle/>
          <a:p>
            <a:r>
              <a:rPr lang="es-MX" dirty="0"/>
              <a:t>El camino más corto de acuerdo a TSPLIB es el siguiente: </a:t>
            </a:r>
          </a:p>
          <a:p>
            <a:r>
              <a:rPr lang="es-MX" dirty="0"/>
              <a:t>(1 &gt; 4 &gt; 13 &gt; 7 &gt; 8 &gt; 6 &gt; 17 &gt; 14 &gt; 15 &gt; 3 &gt; 11 &gt; 10 &gt; 2 &gt; 5 &gt; 9 &gt; 12 &gt; 16)  con un costo de 2085  </a:t>
            </a:r>
            <a:r>
              <a:rPr lang="es-MX" dirty="0" err="1"/>
              <a:t>ó</a:t>
            </a:r>
            <a:endParaRPr lang="es-MX" dirty="0"/>
          </a:p>
          <a:p>
            <a:r>
              <a:rPr lang="es-MX" dirty="0"/>
              <a:t>(A &gt; D &gt; M &gt; G &gt; H &gt; F &gt; Q &gt; N &gt; O &gt; C &gt; K &gt; J &gt; B &gt; E &gt; I &gt; L &gt; P)  si seguimos la siguiente equivalencia:</a:t>
            </a:r>
          </a:p>
          <a:p>
            <a:endParaRPr lang="es-MX" dirty="0"/>
          </a:p>
        </p:txBody>
      </p:sp>
      <p:pic>
        <p:nvPicPr>
          <p:cNvPr id="6" name="Imagen 5"/>
          <p:cNvPicPr>
            <a:picLocks noChangeAspect="1"/>
          </p:cNvPicPr>
          <p:nvPr/>
        </p:nvPicPr>
        <p:blipFill>
          <a:blip r:embed="rId2"/>
          <a:stretch>
            <a:fillRect/>
          </a:stretch>
        </p:blipFill>
        <p:spPr>
          <a:xfrm>
            <a:off x="694992" y="5118830"/>
            <a:ext cx="10929214" cy="1152682"/>
          </a:xfrm>
          <a:prstGeom prst="rect">
            <a:avLst/>
          </a:prstGeom>
        </p:spPr>
      </p:pic>
    </p:spTree>
    <p:extLst>
      <p:ext uri="{BB962C8B-B14F-4D97-AF65-F5344CB8AC3E}">
        <p14:creationId xmlns:p14="http://schemas.microsoft.com/office/powerpoint/2010/main" val="274317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El camino más corto encontrado por el algoritmo ACO fue: </a:t>
            </a:r>
          </a:p>
          <a:p>
            <a:r>
              <a:rPr lang="es-MX" dirty="0"/>
              <a:t>(8 &gt; 7 &gt; 4 &gt; 13 &gt; 1 &gt; 16 &gt; 12 &gt; 9 &gt; 5 &gt; 2 &gt; 10 &gt; 11 &gt;  3 &gt; 15 &gt; 14 &gt; 17 &gt; 6 )  con un costo de 2094  </a:t>
            </a:r>
            <a:r>
              <a:rPr lang="es-MX" dirty="0" err="1"/>
              <a:t>ó</a:t>
            </a:r>
            <a:endParaRPr lang="es-MX" dirty="0"/>
          </a:p>
          <a:p>
            <a:r>
              <a:rPr lang="es-MX" dirty="0"/>
              <a:t>(H &gt; G &gt; D &gt; M &gt; A &gt; P &gt; L &gt; I &gt; E &gt; B &gt; J &gt; K &gt; C &gt; O &gt; N &gt; Q &gt; F)</a:t>
            </a:r>
          </a:p>
          <a:p>
            <a:endParaRPr lang="es-MX" dirty="0"/>
          </a:p>
        </p:txBody>
      </p:sp>
    </p:spTree>
    <p:extLst>
      <p:ext uri="{BB962C8B-B14F-4D97-AF65-F5344CB8AC3E}">
        <p14:creationId xmlns:p14="http://schemas.microsoft.com/office/powerpoint/2010/main" val="3775896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944" y="224162"/>
            <a:ext cx="4816201" cy="1325563"/>
          </a:xfrm>
        </p:spPr>
        <p:txBody>
          <a:bodyPr/>
          <a:lstStyle/>
          <a:p>
            <a:r>
              <a:rPr lang="es-MX" dirty="0"/>
              <a:t>Camino más corto en GR17:</a:t>
            </a:r>
          </a:p>
        </p:txBody>
      </p:sp>
      <p:grpSp>
        <p:nvGrpSpPr>
          <p:cNvPr id="4" name="Grupo 3"/>
          <p:cNvGrpSpPr/>
          <p:nvPr/>
        </p:nvGrpSpPr>
        <p:grpSpPr>
          <a:xfrm>
            <a:off x="585341" y="1544325"/>
            <a:ext cx="5069060" cy="4913937"/>
            <a:chOff x="0" y="0"/>
            <a:chExt cx="5859145" cy="5679440"/>
          </a:xfrm>
        </p:grpSpPr>
        <p:pic>
          <p:nvPicPr>
            <p:cNvPr id="5" name="Imagen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538" r="22462" b="3441"/>
            <a:stretch/>
          </p:blipFill>
          <p:spPr bwMode="auto">
            <a:xfrm>
              <a:off x="0" y="0"/>
              <a:ext cx="5859145" cy="5679440"/>
            </a:xfrm>
            <a:prstGeom prst="rect">
              <a:avLst/>
            </a:prstGeom>
            <a:ln>
              <a:noFill/>
            </a:ln>
            <a:extLst>
              <a:ext uri="{53640926-AAD7-44D8-BBD7-CCE9431645EC}">
                <a14:shadowObscured xmlns:a14="http://schemas.microsoft.com/office/drawing/2010/main"/>
              </a:ext>
            </a:extLst>
          </p:spPr>
        </p:pic>
        <p:grpSp>
          <p:nvGrpSpPr>
            <p:cNvPr id="6" name="Grupo 5"/>
            <p:cNvGrpSpPr/>
            <p:nvPr/>
          </p:nvGrpSpPr>
          <p:grpSpPr>
            <a:xfrm>
              <a:off x="300251" y="327546"/>
              <a:ext cx="5082886" cy="5087340"/>
              <a:chOff x="0" y="0"/>
              <a:chExt cx="5082886" cy="5087340"/>
            </a:xfrm>
          </p:grpSpPr>
          <p:cxnSp>
            <p:nvCxnSpPr>
              <p:cNvPr id="7" name="Conector recto 6"/>
              <p:cNvCxnSpPr/>
              <p:nvPr/>
            </p:nvCxnSpPr>
            <p:spPr>
              <a:xfrm flipH="1" flipV="1">
                <a:off x="2695698" y="0"/>
                <a:ext cx="2099463" cy="1287475"/>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8" name="Conector recto 7"/>
              <p:cNvCxnSpPr/>
              <p:nvPr/>
            </p:nvCxnSpPr>
            <p:spPr>
              <a:xfrm flipH="1">
                <a:off x="213756" y="1425039"/>
                <a:ext cx="4563374" cy="1777042"/>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9" name="Conector recto 8"/>
              <p:cNvCxnSpPr/>
              <p:nvPr/>
            </p:nvCxnSpPr>
            <p:spPr>
              <a:xfrm>
                <a:off x="201880" y="3301341"/>
                <a:ext cx="4295955" cy="802257"/>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0" name="Conector recto 9"/>
              <p:cNvCxnSpPr/>
              <p:nvPr/>
            </p:nvCxnSpPr>
            <p:spPr>
              <a:xfrm flipH="1">
                <a:off x="4096987" y="4263242"/>
                <a:ext cx="457200" cy="405442"/>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1" name="Conector recto 10"/>
              <p:cNvCxnSpPr/>
              <p:nvPr/>
            </p:nvCxnSpPr>
            <p:spPr>
              <a:xfrm flipV="1">
                <a:off x="4061361" y="3408219"/>
                <a:ext cx="948906" cy="1259456"/>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2" name="Conector recto 11"/>
              <p:cNvCxnSpPr/>
              <p:nvPr/>
            </p:nvCxnSpPr>
            <p:spPr>
              <a:xfrm flipH="1" flipV="1">
                <a:off x="1757548" y="213756"/>
                <a:ext cx="3251942" cy="2950234"/>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3" name="Conector recto 12"/>
              <p:cNvCxnSpPr/>
              <p:nvPr/>
            </p:nvCxnSpPr>
            <p:spPr>
              <a:xfrm flipV="1">
                <a:off x="35626" y="237507"/>
                <a:ext cx="1466491" cy="1915064"/>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4" name="Conector recto 13"/>
              <p:cNvCxnSpPr/>
              <p:nvPr/>
            </p:nvCxnSpPr>
            <p:spPr>
              <a:xfrm flipV="1">
                <a:off x="0" y="1520042"/>
                <a:ext cx="172528" cy="612475"/>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5" name="Conector recto 14"/>
              <p:cNvCxnSpPr/>
              <p:nvPr/>
            </p:nvCxnSpPr>
            <p:spPr>
              <a:xfrm flipV="1">
                <a:off x="356260" y="641268"/>
                <a:ext cx="3804249" cy="690114"/>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6" name="Conector recto 15"/>
              <p:cNvCxnSpPr/>
              <p:nvPr/>
            </p:nvCxnSpPr>
            <p:spPr>
              <a:xfrm flipH="1">
                <a:off x="1294410" y="748146"/>
                <a:ext cx="2932981" cy="3890514"/>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7" name="Conector recto 16"/>
              <p:cNvCxnSpPr/>
              <p:nvPr/>
            </p:nvCxnSpPr>
            <p:spPr>
              <a:xfrm>
                <a:off x="1330036" y="4845133"/>
                <a:ext cx="603849" cy="224287"/>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8" name="Conector recto 17"/>
              <p:cNvCxnSpPr/>
              <p:nvPr/>
            </p:nvCxnSpPr>
            <p:spPr>
              <a:xfrm flipH="1">
                <a:off x="2137558" y="249382"/>
                <a:ext cx="1352550" cy="4695825"/>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19" name="Conector recto 18"/>
              <p:cNvCxnSpPr/>
              <p:nvPr/>
            </p:nvCxnSpPr>
            <p:spPr>
              <a:xfrm>
                <a:off x="3621974" y="225632"/>
                <a:ext cx="1447800" cy="1933575"/>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20" name="Conector recto 19"/>
              <p:cNvCxnSpPr/>
              <p:nvPr/>
            </p:nvCxnSpPr>
            <p:spPr>
              <a:xfrm flipH="1">
                <a:off x="3158836" y="2446317"/>
                <a:ext cx="1924050" cy="2533650"/>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21" name="Conector recto 20"/>
              <p:cNvCxnSpPr/>
              <p:nvPr/>
            </p:nvCxnSpPr>
            <p:spPr>
              <a:xfrm flipH="1" flipV="1">
                <a:off x="653143" y="4191990"/>
                <a:ext cx="2228850" cy="895350"/>
              </a:xfrm>
              <a:prstGeom prst="line">
                <a:avLst/>
              </a:prstGeom>
              <a:ln w="57150"/>
            </p:spPr>
            <p:style>
              <a:lnRef idx="2">
                <a:schemeClr val="accent4"/>
              </a:lnRef>
              <a:fillRef idx="0">
                <a:schemeClr val="accent4"/>
              </a:fillRef>
              <a:effectRef idx="1">
                <a:schemeClr val="accent4"/>
              </a:effectRef>
              <a:fontRef idx="minor">
                <a:schemeClr val="tx1"/>
              </a:fontRef>
            </p:style>
          </p:cxnSp>
          <p:cxnSp>
            <p:nvCxnSpPr>
              <p:cNvPr id="22" name="Conector recto 21"/>
              <p:cNvCxnSpPr/>
              <p:nvPr/>
            </p:nvCxnSpPr>
            <p:spPr>
              <a:xfrm flipV="1">
                <a:off x="498763" y="771897"/>
                <a:ext cx="285750" cy="3171825"/>
              </a:xfrm>
              <a:prstGeom prst="line">
                <a:avLst/>
              </a:prstGeom>
              <a:ln w="57150"/>
            </p:spPr>
            <p:style>
              <a:lnRef idx="2">
                <a:schemeClr val="accent4"/>
              </a:lnRef>
              <a:fillRef idx="0">
                <a:schemeClr val="accent4"/>
              </a:fillRef>
              <a:effectRef idx="1">
                <a:schemeClr val="accent4"/>
              </a:effectRef>
              <a:fontRef idx="minor">
                <a:schemeClr val="tx1"/>
              </a:fontRef>
            </p:style>
          </p:cxnSp>
        </p:grpSp>
      </p:grpSp>
      <p:sp>
        <p:nvSpPr>
          <p:cNvPr id="23" name="Título 1"/>
          <p:cNvSpPr txBox="1">
            <a:spLocks/>
          </p:cNvSpPr>
          <p:nvPr/>
        </p:nvSpPr>
        <p:spPr>
          <a:xfrm>
            <a:off x="6928020" y="224162"/>
            <a:ext cx="4911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t>Camino más corto por ACO:</a:t>
            </a:r>
            <a:endParaRPr lang="es-MX" dirty="0"/>
          </a:p>
        </p:txBody>
      </p:sp>
      <p:grpSp>
        <p:nvGrpSpPr>
          <p:cNvPr id="24" name="Grupo 23"/>
          <p:cNvGrpSpPr/>
          <p:nvPr/>
        </p:nvGrpSpPr>
        <p:grpSpPr>
          <a:xfrm>
            <a:off x="6928020" y="1716749"/>
            <a:ext cx="4864730" cy="4716384"/>
            <a:chOff x="0" y="0"/>
            <a:chExt cx="5859145" cy="5679440"/>
          </a:xfrm>
        </p:grpSpPr>
        <p:pic>
          <p:nvPicPr>
            <p:cNvPr id="25" name="Imagen 24"/>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l="21538" r="22462" b="3441"/>
            <a:stretch/>
          </p:blipFill>
          <p:spPr bwMode="auto">
            <a:xfrm>
              <a:off x="0" y="0"/>
              <a:ext cx="5859145" cy="5679440"/>
            </a:xfrm>
            <a:prstGeom prst="rect">
              <a:avLst/>
            </a:prstGeom>
            <a:ln>
              <a:noFill/>
            </a:ln>
            <a:extLst>
              <a:ext uri="{53640926-AAD7-44D8-BBD7-CCE9431645EC}">
                <a14:shadowObscured xmlns:a14="http://schemas.microsoft.com/office/drawing/2010/main"/>
              </a:ext>
            </a:extLst>
          </p:spPr>
        </p:pic>
        <p:grpSp>
          <p:nvGrpSpPr>
            <p:cNvPr id="26" name="Grupo 25"/>
            <p:cNvGrpSpPr/>
            <p:nvPr/>
          </p:nvGrpSpPr>
          <p:grpSpPr>
            <a:xfrm>
              <a:off x="313899" y="327546"/>
              <a:ext cx="5106389" cy="5118265"/>
              <a:chOff x="0" y="0"/>
              <a:chExt cx="5106389" cy="5118265"/>
            </a:xfrm>
          </p:grpSpPr>
          <p:cxnSp>
            <p:nvCxnSpPr>
              <p:cNvPr id="27" name="Conector recto 26"/>
              <p:cNvCxnSpPr/>
              <p:nvPr/>
            </p:nvCxnSpPr>
            <p:spPr>
              <a:xfrm>
                <a:off x="1745672" y="225631"/>
                <a:ext cx="3206338" cy="2933205"/>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8" name="Conector recto 27"/>
              <p:cNvCxnSpPr/>
              <p:nvPr/>
            </p:nvCxnSpPr>
            <p:spPr>
              <a:xfrm flipH="1">
                <a:off x="47501" y="273133"/>
                <a:ext cx="1448790" cy="1911927"/>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9" name="Conector recto 28"/>
              <p:cNvCxnSpPr/>
              <p:nvPr/>
            </p:nvCxnSpPr>
            <p:spPr>
              <a:xfrm flipV="1">
                <a:off x="0" y="1543792"/>
                <a:ext cx="154379" cy="617517"/>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0" name="Conector recto 29"/>
              <p:cNvCxnSpPr/>
              <p:nvPr/>
            </p:nvCxnSpPr>
            <p:spPr>
              <a:xfrm flipV="1">
                <a:off x="403761" y="641268"/>
                <a:ext cx="3716976" cy="71251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1" name="Conector recto 30"/>
              <p:cNvCxnSpPr/>
              <p:nvPr/>
            </p:nvCxnSpPr>
            <p:spPr>
              <a:xfrm flipH="1">
                <a:off x="1306285" y="760021"/>
                <a:ext cx="2873829" cy="385948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a:off x="1330036" y="4880759"/>
                <a:ext cx="570016" cy="20188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flipH="1">
                <a:off x="2137558" y="285008"/>
                <a:ext cx="1330037" cy="466700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4" name="Conector recto 33"/>
              <p:cNvCxnSpPr/>
              <p:nvPr/>
            </p:nvCxnSpPr>
            <p:spPr>
              <a:xfrm flipH="1" flipV="1">
                <a:off x="3621974" y="249382"/>
                <a:ext cx="1484415" cy="19594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flipH="1">
                <a:off x="3206337" y="2458192"/>
                <a:ext cx="1876302" cy="2529444"/>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flipH="1" flipV="1">
                <a:off x="558140" y="4191990"/>
                <a:ext cx="2315688" cy="926275"/>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flipV="1">
                <a:off x="486888" y="783772"/>
                <a:ext cx="285008" cy="3158836"/>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8" name="Conector recto 37"/>
              <p:cNvCxnSpPr/>
              <p:nvPr/>
            </p:nvCxnSpPr>
            <p:spPr>
              <a:xfrm flipV="1">
                <a:off x="926275" y="0"/>
                <a:ext cx="1472540" cy="522514"/>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9" name="Conector recto 38"/>
              <p:cNvCxnSpPr/>
              <p:nvPr/>
            </p:nvCxnSpPr>
            <p:spPr>
              <a:xfrm flipV="1">
                <a:off x="166254" y="83127"/>
                <a:ext cx="2268187" cy="302820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0" name="Conector recto 39"/>
              <p:cNvCxnSpPr/>
              <p:nvPr/>
            </p:nvCxnSpPr>
            <p:spPr>
              <a:xfrm flipV="1">
                <a:off x="213756" y="1448790"/>
                <a:ext cx="4524498" cy="1769423"/>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1" name="Conector recto 40"/>
              <p:cNvCxnSpPr/>
              <p:nvPr/>
            </p:nvCxnSpPr>
            <p:spPr>
              <a:xfrm flipH="1">
                <a:off x="4702628" y="1531917"/>
                <a:ext cx="225632" cy="243444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2" name="Conector recto 41"/>
              <p:cNvCxnSpPr/>
              <p:nvPr/>
            </p:nvCxnSpPr>
            <p:spPr>
              <a:xfrm flipH="1">
                <a:off x="4085111" y="4251366"/>
                <a:ext cx="463138" cy="451263"/>
              </a:xfrm>
              <a:prstGeom prst="line">
                <a:avLst/>
              </a:prstGeom>
              <a:ln w="57150"/>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3673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Intento de mejora</a:t>
            </a:r>
          </a:p>
        </p:txBody>
      </p:sp>
      <p:sp>
        <p:nvSpPr>
          <p:cNvPr id="3" name="Marcador de contenido 2"/>
          <p:cNvSpPr>
            <a:spLocks noGrp="1"/>
          </p:cNvSpPr>
          <p:nvPr>
            <p:ph idx="1"/>
          </p:nvPr>
        </p:nvSpPr>
        <p:spPr/>
        <p:txBody>
          <a:bodyPr/>
          <a:lstStyle/>
          <a:p>
            <a:r>
              <a:rPr lang="es-MX" dirty="0"/>
              <a:t>Se obtuvo el árbol de expansión mínima del grafo generado por el </a:t>
            </a:r>
            <a:r>
              <a:rPr lang="es-MX" dirty="0" err="1"/>
              <a:t>dataset</a:t>
            </a:r>
            <a:r>
              <a:rPr lang="es-MX" dirty="0"/>
              <a:t> GR17 y se aumentaron las feromonas a los nodos por los que pasa el árbol. </a:t>
            </a:r>
          </a:p>
        </p:txBody>
      </p:sp>
      <p:grpSp>
        <p:nvGrpSpPr>
          <p:cNvPr id="25" name="Grupo 24"/>
          <p:cNvGrpSpPr/>
          <p:nvPr/>
        </p:nvGrpSpPr>
        <p:grpSpPr>
          <a:xfrm>
            <a:off x="3163330" y="3005482"/>
            <a:ext cx="5609967" cy="3852518"/>
            <a:chOff x="0" y="0"/>
            <a:chExt cx="4762500" cy="3181350"/>
          </a:xfrm>
        </p:grpSpPr>
        <p:pic>
          <p:nvPicPr>
            <p:cNvPr id="26" name="Imagen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62500" cy="3181350"/>
            </a:xfrm>
            <a:prstGeom prst="rect">
              <a:avLst/>
            </a:prstGeom>
          </p:spPr>
        </p:pic>
        <p:grpSp>
          <p:nvGrpSpPr>
            <p:cNvPr id="27" name="Grupo 26"/>
            <p:cNvGrpSpPr/>
            <p:nvPr/>
          </p:nvGrpSpPr>
          <p:grpSpPr>
            <a:xfrm>
              <a:off x="114300" y="0"/>
              <a:ext cx="4420870" cy="3112130"/>
              <a:chOff x="0" y="0"/>
              <a:chExt cx="4420925" cy="3112238"/>
            </a:xfrm>
          </p:grpSpPr>
          <p:sp>
            <p:nvSpPr>
              <p:cNvPr id="28" name="Elipse 27"/>
              <p:cNvSpPr/>
              <p:nvPr/>
            </p:nvSpPr>
            <p:spPr>
              <a:xfrm>
                <a:off x="755374" y="0"/>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9" name="Elipse 28"/>
              <p:cNvSpPr/>
              <p:nvPr/>
            </p:nvSpPr>
            <p:spPr>
              <a:xfrm>
                <a:off x="0" y="524786"/>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0" name="Elipse 29"/>
              <p:cNvSpPr/>
              <p:nvPr/>
            </p:nvSpPr>
            <p:spPr>
              <a:xfrm>
                <a:off x="882595" y="2146852"/>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1" name="Elipse 30"/>
              <p:cNvSpPr/>
              <p:nvPr/>
            </p:nvSpPr>
            <p:spPr>
              <a:xfrm>
                <a:off x="3148717" y="532737"/>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2" name="Elipse 31"/>
              <p:cNvSpPr/>
              <p:nvPr/>
            </p:nvSpPr>
            <p:spPr>
              <a:xfrm>
                <a:off x="3156668" y="1081377"/>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3" name="Elipse 32"/>
              <p:cNvSpPr/>
              <p:nvPr/>
            </p:nvSpPr>
            <p:spPr>
              <a:xfrm>
                <a:off x="1725433" y="216275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4" name="Elipse 33"/>
              <p:cNvSpPr/>
              <p:nvPr/>
            </p:nvSpPr>
            <p:spPr>
              <a:xfrm>
                <a:off x="1582310" y="1455089"/>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5" name="Elipse 34"/>
              <p:cNvSpPr/>
              <p:nvPr/>
            </p:nvSpPr>
            <p:spPr>
              <a:xfrm>
                <a:off x="2083242" y="106547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6" name="Elipse 35"/>
              <p:cNvSpPr/>
              <p:nvPr/>
            </p:nvSpPr>
            <p:spPr>
              <a:xfrm>
                <a:off x="1796995" y="1073426"/>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7" name="Elipse 36"/>
              <p:cNvSpPr/>
              <p:nvPr/>
            </p:nvSpPr>
            <p:spPr>
              <a:xfrm>
                <a:off x="1637969" y="1240403"/>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8" name="Elipse 37"/>
              <p:cNvSpPr/>
              <p:nvPr/>
            </p:nvSpPr>
            <p:spPr>
              <a:xfrm>
                <a:off x="3395207" y="2496710"/>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9" name="Elipse 38"/>
              <p:cNvSpPr/>
              <p:nvPr/>
            </p:nvSpPr>
            <p:spPr>
              <a:xfrm>
                <a:off x="4094922" y="890546"/>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0" name="Elipse 39"/>
              <p:cNvSpPr/>
              <p:nvPr/>
            </p:nvSpPr>
            <p:spPr>
              <a:xfrm>
                <a:off x="3395207" y="2878372"/>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1" name="Elipse 40"/>
              <p:cNvSpPr/>
              <p:nvPr/>
            </p:nvSpPr>
            <p:spPr>
              <a:xfrm>
                <a:off x="4150581" y="234563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2" name="Elipse 41"/>
              <p:cNvSpPr/>
              <p:nvPr/>
            </p:nvSpPr>
            <p:spPr>
              <a:xfrm>
                <a:off x="548640" y="2520563"/>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3" name="Elipse 42"/>
              <p:cNvSpPr/>
              <p:nvPr/>
            </p:nvSpPr>
            <p:spPr>
              <a:xfrm>
                <a:off x="3570136" y="2329732"/>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cxnSp>
            <p:nvCxnSpPr>
              <p:cNvPr id="44" name="Conector recto 43"/>
              <p:cNvCxnSpPr/>
              <p:nvPr/>
            </p:nvCxnSpPr>
            <p:spPr>
              <a:xfrm>
                <a:off x="111319" y="87464"/>
                <a:ext cx="4309606" cy="2965837"/>
              </a:xfrm>
              <a:prstGeom prst="line">
                <a:avLst/>
              </a:prstGeom>
              <a:ln w="38100"/>
            </p:spPr>
            <p:style>
              <a:lnRef idx="3">
                <a:schemeClr val="dk1"/>
              </a:lnRef>
              <a:fillRef idx="0">
                <a:schemeClr val="dk1"/>
              </a:fillRef>
              <a:effectRef idx="2">
                <a:schemeClr val="dk1"/>
              </a:effectRef>
              <a:fontRef idx="minor">
                <a:schemeClr val="tx1"/>
              </a:fontRef>
            </p:style>
          </p:cxnSp>
          <p:sp>
            <p:nvSpPr>
              <p:cNvPr id="45" name="Elipse 44"/>
              <p:cNvSpPr/>
              <p:nvPr/>
            </p:nvSpPr>
            <p:spPr>
              <a:xfrm>
                <a:off x="3649649" y="341906"/>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6" name="Elipse 45"/>
              <p:cNvSpPr/>
              <p:nvPr/>
            </p:nvSpPr>
            <p:spPr>
              <a:xfrm>
                <a:off x="556592" y="179699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7" name="Elipse 46"/>
              <p:cNvSpPr/>
              <p:nvPr/>
            </p:nvSpPr>
            <p:spPr>
              <a:xfrm>
                <a:off x="2552369" y="357809"/>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8" name="Elipse 47"/>
              <p:cNvSpPr/>
              <p:nvPr/>
            </p:nvSpPr>
            <p:spPr>
              <a:xfrm>
                <a:off x="1248355" y="2878372"/>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49" name="Elipse 48"/>
              <p:cNvSpPr/>
              <p:nvPr/>
            </p:nvSpPr>
            <p:spPr>
              <a:xfrm>
                <a:off x="2472856" y="1820849"/>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0" name="Elipse 49"/>
              <p:cNvSpPr/>
              <p:nvPr/>
            </p:nvSpPr>
            <p:spPr>
              <a:xfrm>
                <a:off x="2560320" y="1598212"/>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1" name="Elipse 50"/>
              <p:cNvSpPr/>
              <p:nvPr/>
            </p:nvSpPr>
            <p:spPr>
              <a:xfrm>
                <a:off x="254442" y="161411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2" name="Elipse 51"/>
              <p:cNvSpPr/>
              <p:nvPr/>
            </p:nvSpPr>
            <p:spPr>
              <a:xfrm>
                <a:off x="2361538" y="166977"/>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3" name="Elipse 52"/>
              <p:cNvSpPr/>
              <p:nvPr/>
            </p:nvSpPr>
            <p:spPr>
              <a:xfrm>
                <a:off x="278296" y="691763"/>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4" name="Elipse 53"/>
              <p:cNvSpPr/>
              <p:nvPr/>
            </p:nvSpPr>
            <p:spPr>
              <a:xfrm>
                <a:off x="1041621" y="166977"/>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5" name="Elipse 54"/>
              <p:cNvSpPr/>
              <p:nvPr/>
            </p:nvSpPr>
            <p:spPr>
              <a:xfrm>
                <a:off x="2107096" y="69971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6" name="Elipse 55"/>
              <p:cNvSpPr/>
              <p:nvPr/>
            </p:nvSpPr>
            <p:spPr>
              <a:xfrm>
                <a:off x="1097280" y="1431235"/>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7" name="Elipse 56"/>
              <p:cNvSpPr/>
              <p:nvPr/>
            </p:nvSpPr>
            <p:spPr>
              <a:xfrm>
                <a:off x="2910178" y="1439186"/>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8" name="Elipse 57"/>
              <p:cNvSpPr/>
              <p:nvPr/>
            </p:nvSpPr>
            <p:spPr>
              <a:xfrm>
                <a:off x="2075291" y="1971923"/>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59" name="Elipse 58"/>
              <p:cNvSpPr/>
              <p:nvPr/>
            </p:nvSpPr>
            <p:spPr>
              <a:xfrm>
                <a:off x="2830665" y="2703443"/>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0" name="Elipse 59"/>
              <p:cNvSpPr/>
              <p:nvPr/>
            </p:nvSpPr>
            <p:spPr>
              <a:xfrm>
                <a:off x="3904091" y="1995777"/>
                <a:ext cx="255049" cy="2338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grpSp>
      </p:grpSp>
    </p:spTree>
    <p:extLst>
      <p:ext uri="{BB962C8B-B14F-4D97-AF65-F5344CB8AC3E}">
        <p14:creationId xmlns:p14="http://schemas.microsoft.com/office/powerpoint/2010/main" val="1961919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Después se pasó la nueva matriz de feromonas como parámetro al algoritmo ACO en lugar de iniciar en ceros, sin embargo esta modificación no representó una mejora significativa al desempeñarse de forma muy similar al algoritmo ACO original.</a:t>
            </a:r>
          </a:p>
          <a:p>
            <a:endParaRPr lang="es-MX" dirty="0"/>
          </a:p>
        </p:txBody>
      </p:sp>
    </p:spTree>
    <p:extLst>
      <p:ext uri="{BB962C8B-B14F-4D97-AF65-F5344CB8AC3E}">
        <p14:creationId xmlns:p14="http://schemas.microsoft.com/office/powerpoint/2010/main" val="74508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Análisis estadístico</a:t>
            </a:r>
            <a:endParaRPr lang="es-MX" dirty="0"/>
          </a:p>
        </p:txBody>
      </p:sp>
      <p:sp>
        <p:nvSpPr>
          <p:cNvPr id="3" name="Marcador de contenido 2"/>
          <p:cNvSpPr>
            <a:spLocks noGrp="1"/>
          </p:cNvSpPr>
          <p:nvPr>
            <p:ph idx="1"/>
          </p:nvPr>
        </p:nvSpPr>
        <p:spPr>
          <a:xfrm>
            <a:off x="838200" y="1825625"/>
            <a:ext cx="10515600" cy="942289"/>
          </a:xfrm>
        </p:spPr>
        <p:txBody>
          <a:bodyPr/>
          <a:lstStyle/>
          <a:p>
            <a:r>
              <a:rPr lang="es-MX" dirty="0"/>
              <a:t>Los cuatro algoritmos propuestos fueron comparados por medio de un análisis de Friedman con 30 repeticiones cada uno:</a:t>
            </a:r>
          </a:p>
        </p:txBody>
      </p:sp>
      <p:pic>
        <p:nvPicPr>
          <p:cNvPr id="4" name="Imagen 3"/>
          <p:cNvPicPr/>
          <p:nvPr/>
        </p:nvPicPr>
        <p:blipFill rotWithShape="1">
          <a:blip r:embed="rId2">
            <a:extLst>
              <a:ext uri="{28A0092B-C50C-407E-A947-70E740481C1C}">
                <a14:useLocalDpi xmlns:a14="http://schemas.microsoft.com/office/drawing/2010/main" val="0"/>
              </a:ext>
            </a:extLst>
          </a:blip>
          <a:srcRect b="48331"/>
          <a:stretch/>
        </p:blipFill>
        <p:spPr bwMode="auto">
          <a:xfrm>
            <a:off x="908736" y="2767914"/>
            <a:ext cx="4569425" cy="3962400"/>
          </a:xfrm>
          <a:prstGeom prst="rect">
            <a:avLst/>
          </a:prstGeom>
          <a:noFill/>
          <a:ln>
            <a:noFill/>
          </a:ln>
        </p:spPr>
      </p:pic>
      <p:pic>
        <p:nvPicPr>
          <p:cNvPr id="5" name="Imagen 4"/>
          <p:cNvPicPr/>
          <p:nvPr/>
        </p:nvPicPr>
        <p:blipFill rotWithShape="1">
          <a:blip r:embed="rId2">
            <a:extLst>
              <a:ext uri="{28A0092B-C50C-407E-A947-70E740481C1C}">
                <a14:useLocalDpi xmlns:a14="http://schemas.microsoft.com/office/drawing/2010/main" val="0"/>
              </a:ext>
            </a:extLst>
          </a:blip>
          <a:srcRect t="51422"/>
          <a:stretch/>
        </p:blipFill>
        <p:spPr bwMode="auto">
          <a:xfrm>
            <a:off x="5684107" y="3031524"/>
            <a:ext cx="4659221" cy="3698790"/>
          </a:xfrm>
          <a:prstGeom prst="rect">
            <a:avLst/>
          </a:prstGeom>
          <a:noFill/>
          <a:ln>
            <a:noFill/>
          </a:ln>
        </p:spPr>
      </p:pic>
      <p:pic>
        <p:nvPicPr>
          <p:cNvPr id="6" name="Imagen 5"/>
          <p:cNvPicPr/>
          <p:nvPr/>
        </p:nvPicPr>
        <p:blipFill rotWithShape="1">
          <a:blip r:embed="rId2">
            <a:extLst>
              <a:ext uri="{28A0092B-C50C-407E-A947-70E740481C1C}">
                <a14:useLocalDpi xmlns:a14="http://schemas.microsoft.com/office/drawing/2010/main" val="0"/>
              </a:ext>
            </a:extLst>
          </a:blip>
          <a:srcRect t="1" b="96616"/>
          <a:stretch/>
        </p:blipFill>
        <p:spPr bwMode="auto">
          <a:xfrm>
            <a:off x="5684107" y="2792628"/>
            <a:ext cx="4659221" cy="259491"/>
          </a:xfrm>
          <a:prstGeom prst="rect">
            <a:avLst/>
          </a:prstGeom>
          <a:noFill/>
          <a:ln>
            <a:noFill/>
          </a:ln>
        </p:spPr>
      </p:pic>
    </p:spTree>
    <p:extLst>
      <p:ext uri="{BB962C8B-B14F-4D97-AF65-F5344CB8AC3E}">
        <p14:creationId xmlns:p14="http://schemas.microsoft.com/office/powerpoint/2010/main" val="246376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Planteamiento</a:t>
            </a:r>
          </a:p>
        </p:txBody>
      </p:sp>
      <p:sp>
        <p:nvSpPr>
          <p:cNvPr id="3" name="Marcador de contenido 2"/>
          <p:cNvSpPr>
            <a:spLocks noGrp="1"/>
          </p:cNvSpPr>
          <p:nvPr>
            <p:ph idx="1"/>
          </p:nvPr>
        </p:nvSpPr>
        <p:spPr/>
        <p:txBody>
          <a:bodyPr/>
          <a:lstStyle/>
          <a:p>
            <a:r>
              <a:rPr lang="es-ES" dirty="0"/>
              <a:t>El TSP puede resumirse en pocas palabras: un comerciante quiere visitar </a:t>
            </a:r>
            <a:r>
              <a:rPr lang="es-ES" i="1" dirty="0"/>
              <a:t>n</a:t>
            </a:r>
            <a:r>
              <a:rPr lang="es-ES" dirty="0"/>
              <a:t> ciudades empezando y terminando en su punto de origen teniendo en cuenta que el recorrido a seguir debe cumplir como requisito que su distancia total sea la mínima de todas las posibles combinaciones. </a:t>
            </a:r>
            <a:endParaRPr lang="es-MX" dirty="0"/>
          </a:p>
        </p:txBody>
      </p:sp>
      <p:pic>
        <p:nvPicPr>
          <p:cNvPr id="4098"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687" y="3733071"/>
            <a:ext cx="423862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6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Conclusiones</a:t>
            </a:r>
          </a:p>
        </p:txBody>
      </p:sp>
      <p:sp>
        <p:nvSpPr>
          <p:cNvPr id="3" name="Marcador de contenido 2"/>
          <p:cNvSpPr>
            <a:spLocks noGrp="1"/>
          </p:cNvSpPr>
          <p:nvPr>
            <p:ph idx="1"/>
          </p:nvPr>
        </p:nvSpPr>
        <p:spPr/>
        <p:txBody>
          <a:bodyPr/>
          <a:lstStyle/>
          <a:p>
            <a:r>
              <a:rPr lang="es-MX" dirty="0"/>
              <a:t>Se puede apreciar que el método colocado en el extremo derecho (Gen-Heurístico) es considerado el mejor.</a:t>
            </a:r>
          </a:p>
          <a:p>
            <a:endParaRPr lang="es-MX" dirty="0"/>
          </a:p>
          <a:p>
            <a:endParaRPr lang="es-MX" dirty="0"/>
          </a:p>
        </p:txBody>
      </p:sp>
      <p:pic>
        <p:nvPicPr>
          <p:cNvPr id="4" name="Imagen 3" descr="C:\Users\Marek\Dropbox\Maestria\2do Semestre\I.A. en la industria\Friedman.png"/>
          <p:cNvPicPr/>
          <p:nvPr/>
        </p:nvPicPr>
        <p:blipFill rotWithShape="1">
          <a:blip r:embed="rId2">
            <a:extLst>
              <a:ext uri="{28A0092B-C50C-407E-A947-70E740481C1C}">
                <a14:useLocalDpi xmlns:a14="http://schemas.microsoft.com/office/drawing/2010/main" val="0"/>
              </a:ext>
            </a:extLst>
          </a:blip>
          <a:srcRect l="4642" t="16666" b="54287"/>
          <a:stretch/>
        </p:blipFill>
        <p:spPr bwMode="auto">
          <a:xfrm>
            <a:off x="1740500" y="3418703"/>
            <a:ext cx="8573781" cy="19588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6760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Conclusiones</a:t>
            </a:r>
          </a:p>
        </p:txBody>
      </p:sp>
      <p:sp>
        <p:nvSpPr>
          <p:cNvPr id="3" name="Marcador de contenido 2"/>
          <p:cNvSpPr>
            <a:spLocks noGrp="1"/>
          </p:cNvSpPr>
          <p:nvPr>
            <p:ph idx="1"/>
          </p:nvPr>
        </p:nvSpPr>
        <p:spPr/>
        <p:txBody>
          <a:bodyPr/>
          <a:lstStyle/>
          <a:p>
            <a:pPr algn="just"/>
            <a:r>
              <a:rPr lang="es-ES" altLang="es-ES" dirty="0">
                <a:latin typeface="Arial" panose="020B0604020202020204" pitchFamily="34" charset="0"/>
                <a:ea typeface="Times New Roman" panose="02020603050405020304" pitchFamily="18" charset="0"/>
                <a:cs typeface="Arial" panose="020B0604020202020204" pitchFamily="34" charset="0"/>
              </a:rPr>
              <a:t>Como resultado del presente trabajo podemos concluir que resolvimos un problema NP-</a:t>
            </a:r>
            <a:r>
              <a:rPr lang="es-ES" altLang="es-ES" dirty="0" err="1">
                <a:latin typeface="Arial" panose="020B0604020202020204" pitchFamily="34" charset="0"/>
                <a:ea typeface="Times New Roman" panose="02020603050405020304" pitchFamily="18" charset="0"/>
                <a:cs typeface="Arial" panose="020B0604020202020204" pitchFamily="34" charset="0"/>
              </a:rPr>
              <a:t>Hard</a:t>
            </a:r>
            <a:r>
              <a:rPr lang="es-ES" altLang="es-ES" dirty="0">
                <a:latin typeface="Arial" panose="020B0604020202020204" pitchFamily="34" charset="0"/>
                <a:ea typeface="Times New Roman" panose="02020603050405020304" pitchFamily="18" charset="0"/>
                <a:cs typeface="Arial" panose="020B0604020202020204" pitchFamily="34" charset="0"/>
              </a:rPr>
              <a:t> con tres versiones de algoritmos </a:t>
            </a:r>
            <a:r>
              <a:rPr lang="es-ES" altLang="es-ES" dirty="0" err="1">
                <a:latin typeface="Arial" panose="020B0604020202020204" pitchFamily="34" charset="0"/>
                <a:ea typeface="Times New Roman" panose="02020603050405020304" pitchFamily="18" charset="0"/>
                <a:cs typeface="Arial" panose="020B0604020202020204" pitchFamily="34" charset="0"/>
              </a:rPr>
              <a:t>bioinspirados</a:t>
            </a:r>
            <a:r>
              <a:rPr lang="es-ES" altLang="es-ES" dirty="0">
                <a:latin typeface="Arial" panose="020B0604020202020204" pitchFamily="34" charset="0"/>
                <a:ea typeface="Times New Roman" panose="02020603050405020304" pitchFamily="18" charset="0"/>
                <a:cs typeface="Arial" panose="020B0604020202020204" pitchFamily="34" charset="0"/>
              </a:rPr>
              <a:t>, un algoritmo genético simple (Gen-simple), un algoritmo genético con heurística ambos propuestos en esta investigación.</a:t>
            </a:r>
          </a:p>
          <a:p>
            <a:pPr algn="just"/>
            <a:r>
              <a:rPr lang="es-ES" altLang="es-ES" dirty="0">
                <a:latin typeface="Arial" panose="020B0604020202020204" pitchFamily="34" charset="0"/>
                <a:ea typeface="Times New Roman" panose="02020603050405020304" pitchFamily="18" charset="0"/>
                <a:cs typeface="Arial" panose="020B0604020202020204" pitchFamily="34" charset="0"/>
              </a:rPr>
              <a:t> Personalizamos además el algoritmo ACO-Kruskal para resolver el presente problema. El algoritmo Gen-Heurístico resultó ser el de mejores resultados, obteniendo un costo mínimo de 2085 comparable con la mejor de las soluciones según la literatura</a:t>
            </a:r>
            <a:endParaRPr lang="es-MX" dirty="0"/>
          </a:p>
        </p:txBody>
      </p:sp>
      <p:sp>
        <p:nvSpPr>
          <p:cNvPr id="6" name="Rectangle 2">
            <a:extLst>
              <a:ext uri="{FF2B5EF4-FFF2-40B4-BE49-F238E27FC236}">
                <a16:creationId xmlns:a16="http://schemas.microsoft.com/office/drawing/2014/main" id="{41E410CB-0289-4CF1-86E7-696AF5183C3A}"/>
              </a:ext>
            </a:extLst>
          </p:cNvPr>
          <p:cNvSpPr>
            <a:spLocks noChangeArrowheads="1"/>
          </p:cNvSpPr>
          <p:nvPr/>
        </p:nvSpPr>
        <p:spPr bwMode="auto">
          <a:xfrm>
            <a:off x="5968401" y="128572"/>
            <a:ext cx="255198"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5575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Conclusiones</a:t>
            </a:r>
          </a:p>
        </p:txBody>
      </p:sp>
      <p:sp>
        <p:nvSpPr>
          <p:cNvPr id="3" name="Marcador de contenido 2"/>
          <p:cNvSpPr>
            <a:spLocks noGrp="1"/>
          </p:cNvSpPr>
          <p:nvPr>
            <p:ph idx="1"/>
          </p:nvPr>
        </p:nvSpPr>
        <p:spPr/>
        <p:txBody>
          <a:bodyPr>
            <a:normAutofit lnSpcReduction="10000"/>
          </a:bodyPr>
          <a:lstStyle/>
          <a:p>
            <a:pPr lvl="0" algn="just" fontAlgn="base">
              <a:spcAft>
                <a:spcPct val="0"/>
              </a:spcAft>
            </a:pPr>
            <a:r>
              <a:rPr lang="es-ES" altLang="es-ES" dirty="0">
                <a:latin typeface="Arial" panose="020B0604020202020204" pitchFamily="34" charset="0"/>
                <a:cs typeface="Arial" panose="020B0604020202020204" pitchFamily="34" charset="0"/>
              </a:rPr>
              <a:t>El presente trabajo es un caso de éxito para resolver el problema del comerciante viajero con 17 ciudades y se puede aplicar a los problemas que estén relacionados con minimizar costos de viajes. </a:t>
            </a:r>
          </a:p>
          <a:p>
            <a:pPr lvl="0" algn="just" fontAlgn="base">
              <a:spcAft>
                <a:spcPct val="0"/>
              </a:spcAft>
            </a:pPr>
            <a:r>
              <a:rPr lang="es-ES" altLang="es-ES" dirty="0">
                <a:latin typeface="Arial" panose="020B0604020202020204" pitchFamily="34" charset="0"/>
                <a:cs typeface="Arial" panose="020B0604020202020204" pitchFamily="34" charset="0"/>
              </a:rPr>
              <a:t>Aunque no siempre dará la solución más optima, puede dar una solución bastante cerca del óptimo. </a:t>
            </a:r>
          </a:p>
          <a:p>
            <a:pPr lvl="0" algn="just" fontAlgn="base">
              <a:spcAft>
                <a:spcPct val="0"/>
              </a:spcAft>
            </a:pPr>
            <a:endParaRPr lang="es-ES" altLang="es-ES" dirty="0">
              <a:latin typeface="Arial" panose="020B0604020202020204" pitchFamily="34" charset="0"/>
              <a:cs typeface="Arial" panose="020B0604020202020204" pitchFamily="34" charset="0"/>
            </a:endParaRPr>
          </a:p>
          <a:p>
            <a:pPr lvl="0" algn="just" fontAlgn="base">
              <a:spcAft>
                <a:spcPct val="0"/>
              </a:spcAft>
            </a:pPr>
            <a:r>
              <a:rPr lang="es-ES" altLang="es-ES" dirty="0">
                <a:latin typeface="Arial" panose="020B0604020202020204" pitchFamily="34" charset="0"/>
                <a:cs typeface="Arial" panose="020B0604020202020204" pitchFamily="34" charset="0"/>
              </a:rPr>
              <a:t>Este trabajo se encuentra disponible en la siguiente dirección:</a:t>
            </a:r>
            <a:br>
              <a:rPr lang="es-ES" altLang="es-ES" dirty="0">
                <a:latin typeface="Arial" panose="020B0604020202020204" pitchFamily="34" charset="0"/>
                <a:cs typeface="Arial" panose="020B0604020202020204" pitchFamily="34" charset="0"/>
              </a:rPr>
            </a:br>
            <a:endParaRPr lang="es-ES" altLang="es-ES" dirty="0">
              <a:latin typeface="Arial" panose="020B0604020202020204" pitchFamily="34" charset="0"/>
              <a:cs typeface="Arial" panose="020B0604020202020204" pitchFamily="34" charset="0"/>
            </a:endParaRPr>
          </a:p>
          <a:p>
            <a:pPr marL="0" lvl="0" indent="0" algn="just" fontAlgn="base">
              <a:spcAft>
                <a:spcPct val="0"/>
              </a:spcAft>
              <a:buNone/>
            </a:pPr>
            <a:r>
              <a:rPr lang="es-ES" altLang="es-ES" dirty="0">
                <a:solidFill>
                  <a:srgbClr val="0070C0"/>
                </a:solidFill>
                <a:latin typeface="Arial" panose="020B0604020202020204" pitchFamily="34" charset="0"/>
                <a:cs typeface="Arial" panose="020B0604020202020204" pitchFamily="34" charset="0"/>
              </a:rPr>
              <a:t>https://github.com/ojacinto/genetic_algorithm</a:t>
            </a:r>
          </a:p>
        </p:txBody>
      </p:sp>
      <p:sp>
        <p:nvSpPr>
          <p:cNvPr id="6" name="Rectangle 2">
            <a:extLst>
              <a:ext uri="{FF2B5EF4-FFF2-40B4-BE49-F238E27FC236}">
                <a16:creationId xmlns:a16="http://schemas.microsoft.com/office/drawing/2014/main" id="{41E410CB-0289-4CF1-86E7-696AF5183C3A}"/>
              </a:ext>
            </a:extLst>
          </p:cNvPr>
          <p:cNvSpPr>
            <a:spLocks noChangeArrowheads="1"/>
          </p:cNvSpPr>
          <p:nvPr/>
        </p:nvSpPr>
        <p:spPr bwMode="auto">
          <a:xfrm>
            <a:off x="5968401" y="128572"/>
            <a:ext cx="255198"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39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Referencias Bibliográficas</a:t>
            </a:r>
            <a:endParaRPr lang="es-MX" dirty="0"/>
          </a:p>
        </p:txBody>
      </p:sp>
      <p:sp>
        <p:nvSpPr>
          <p:cNvPr id="3" name="Marcador de contenido 2"/>
          <p:cNvSpPr>
            <a:spLocks noGrp="1"/>
          </p:cNvSpPr>
          <p:nvPr>
            <p:ph idx="1"/>
          </p:nvPr>
        </p:nvSpPr>
        <p:spPr/>
        <p:txBody>
          <a:bodyPr>
            <a:normAutofit fontScale="62500" lnSpcReduction="20000"/>
          </a:bodyPr>
          <a:lstStyle/>
          <a:p>
            <a:pPr marL="0" indent="0">
              <a:buNone/>
            </a:pPr>
            <a:r>
              <a:rPr lang="es-MX" dirty="0"/>
              <a:t> </a:t>
            </a:r>
          </a:p>
          <a:p>
            <a:r>
              <a:rPr lang="es-ES" dirty="0"/>
              <a:t>[1] </a:t>
            </a:r>
            <a:r>
              <a:rPr lang="es-ES" sz="2500" dirty="0"/>
              <a:t>M. Victoria and G. Travieso, “Problema del viajante de comercio (TSP) Métodos exactos de resolución </a:t>
            </a:r>
            <a:r>
              <a:rPr lang="es-ES" sz="2500" dirty="0" err="1"/>
              <a:t>Traveling</a:t>
            </a:r>
            <a:r>
              <a:rPr lang="es-ES" sz="2500" dirty="0"/>
              <a:t> </a:t>
            </a:r>
            <a:r>
              <a:rPr lang="es-ES" sz="2500" dirty="0" err="1"/>
              <a:t>Salesman</a:t>
            </a:r>
            <a:r>
              <a:rPr lang="es-ES" sz="2500" dirty="0"/>
              <a:t> </a:t>
            </a:r>
            <a:r>
              <a:rPr lang="es-ES" sz="2500" dirty="0" err="1"/>
              <a:t>Problem</a:t>
            </a:r>
            <a:r>
              <a:rPr lang="es-ES" sz="2500" dirty="0"/>
              <a:t> (TSP) </a:t>
            </a:r>
            <a:r>
              <a:rPr lang="es-ES" sz="2500" dirty="0" err="1"/>
              <a:t>Exact</a:t>
            </a:r>
            <a:r>
              <a:rPr lang="es-ES" sz="2500" dirty="0"/>
              <a:t> </a:t>
            </a:r>
            <a:r>
              <a:rPr lang="es-ES" sz="2500" dirty="0" err="1"/>
              <a:t>solving</a:t>
            </a:r>
            <a:r>
              <a:rPr lang="es-ES" sz="2500" dirty="0"/>
              <a:t> </a:t>
            </a:r>
            <a:r>
              <a:rPr lang="es-ES" sz="2500" dirty="0" err="1"/>
              <a:t>methods</a:t>
            </a:r>
            <a:r>
              <a:rPr lang="es-ES" sz="2500" dirty="0"/>
              <a:t>,” 2014.</a:t>
            </a:r>
          </a:p>
          <a:p>
            <a:r>
              <a:rPr lang="en-US" sz="2500" dirty="0"/>
              <a:t>[2] D. from Techopedia., “What is Traveling Salesman Problem (TSP)?,” </a:t>
            </a:r>
            <a:r>
              <a:rPr lang="en-US" sz="2500" i="1" dirty="0"/>
              <a:t>Definition from Techopedia</a:t>
            </a:r>
            <a:r>
              <a:rPr lang="en-US" sz="2500" dirty="0"/>
              <a:t>, 2018. [Online]. Available: https://www.techopedia.com/definition/22635/traveling-salesman-problem-tsp. </a:t>
            </a:r>
            <a:r>
              <a:rPr lang="es-ES" sz="2500" dirty="0"/>
              <a:t>[</a:t>
            </a:r>
            <a:r>
              <a:rPr lang="es-ES" sz="2500" dirty="0" err="1"/>
              <a:t>Accessed</a:t>
            </a:r>
            <a:r>
              <a:rPr lang="es-ES" sz="2500" dirty="0"/>
              <a:t>: 29-Nov-2018].</a:t>
            </a:r>
          </a:p>
          <a:p>
            <a:r>
              <a:rPr lang="es-ES" sz="2500" dirty="0"/>
              <a:t>[3] F. S. </a:t>
            </a:r>
            <a:r>
              <a:rPr lang="es-ES" sz="2500" dirty="0" err="1"/>
              <a:t>Caparrini</a:t>
            </a:r>
            <a:r>
              <a:rPr lang="es-ES" sz="2500" dirty="0"/>
              <a:t>, “Algoritmos de hormigas y el problema del viajante,” 2018. </a:t>
            </a:r>
            <a:r>
              <a:rPr lang="en-US" sz="2500" dirty="0"/>
              <a:t>[Online]. Available: http://www.cs.us.es/~fsancho/?e=71.</a:t>
            </a:r>
            <a:endParaRPr lang="es-ES" sz="2500" dirty="0"/>
          </a:p>
          <a:p>
            <a:r>
              <a:rPr lang="en-US" sz="2500" dirty="0"/>
              <a:t>[4] </a:t>
            </a:r>
            <a:r>
              <a:rPr lang="en-US" sz="2500" dirty="0" err="1"/>
              <a:t>trevlovett</a:t>
            </a:r>
            <a:r>
              <a:rPr lang="en-US" sz="2500" dirty="0"/>
              <a:t>, “Python Ant Colony TSP Solver,” 2018. [Online]. Available: https://github.com/trevlovett/Python-Ant-Colony-TSP-Solver/blob/master/ant.py.</a:t>
            </a:r>
            <a:endParaRPr lang="es-ES" sz="2500" dirty="0"/>
          </a:p>
          <a:p>
            <a:r>
              <a:rPr lang="en-US" sz="2500" dirty="0"/>
              <a:t>[5] “TSP - Data for the Traveling Salesperson Problem.” [Online]. Available: https://people.sc.fsu.edu/~jburkardt/datasets/tsp/tsp.html. [Accessed: 29-Nov-2018].</a:t>
            </a:r>
            <a:endParaRPr lang="es-ES" sz="2500" dirty="0"/>
          </a:p>
          <a:p>
            <a:r>
              <a:rPr lang="en-US" sz="2500" dirty="0"/>
              <a:t>[6] J.-Y. </a:t>
            </a:r>
            <a:r>
              <a:rPr lang="en-US" sz="2500" dirty="0" err="1"/>
              <a:t>Gendreau</a:t>
            </a:r>
            <a:r>
              <a:rPr lang="en-US" sz="2500" dirty="0"/>
              <a:t>, Michel; Potvin, </a:t>
            </a:r>
            <a:r>
              <a:rPr lang="en-US" sz="2500" i="1" dirty="0"/>
              <a:t>Handbook of Metaheuristics</a:t>
            </a:r>
            <a:r>
              <a:rPr lang="en-US" sz="2500" dirty="0"/>
              <a:t>. 2010.</a:t>
            </a:r>
            <a:endParaRPr lang="es-ES" sz="2500" dirty="0"/>
          </a:p>
          <a:p>
            <a:r>
              <a:rPr lang="en-US" sz="2500" dirty="0"/>
              <a:t>[7] J. H. Holland, </a:t>
            </a:r>
            <a:r>
              <a:rPr lang="en-US" sz="2500" i="1" dirty="0"/>
              <a:t>Adaptation in Natural and Artificial Systems</a:t>
            </a:r>
            <a:r>
              <a:rPr lang="en-US" sz="2500" dirty="0"/>
              <a:t>. 1975.</a:t>
            </a:r>
            <a:endParaRPr lang="es-ES" sz="2500" dirty="0"/>
          </a:p>
          <a:p>
            <a:r>
              <a:rPr lang="en-US" sz="2500" dirty="0"/>
              <a:t>[8] G. A. Di Caro, “The Ant Colony Optimization Meta-Heuristic” no. February 2014, 1999.</a:t>
            </a:r>
            <a:endParaRPr lang="es-ES" sz="2500" dirty="0"/>
          </a:p>
          <a:p>
            <a:r>
              <a:rPr lang="en-US" sz="2500" dirty="0"/>
              <a:t>[9] “Colonia </a:t>
            </a:r>
            <a:r>
              <a:rPr lang="en-US" sz="2500" dirty="0" err="1"/>
              <a:t>Hormigas</a:t>
            </a:r>
            <a:r>
              <a:rPr lang="en-US" sz="2500" dirty="0"/>
              <a:t> 1 - YouTube.,” </a:t>
            </a:r>
            <a:r>
              <a:rPr lang="en-US" sz="2500" i="1" dirty="0" err="1"/>
              <a:t>Youtube</a:t>
            </a:r>
            <a:r>
              <a:rPr lang="en-US" sz="2500" dirty="0"/>
              <a:t>. [Online]. Available: https://www.youtube.com/watch?v=7adfoRX1JFU&amp;list=PLASi3Cszr4qeYi9Y_X6m0wWqpd4CmrRk7. </a:t>
            </a:r>
            <a:r>
              <a:rPr lang="es-ES" sz="2500" dirty="0"/>
              <a:t>[</a:t>
            </a:r>
            <a:r>
              <a:rPr lang="es-ES" sz="2500" dirty="0" err="1"/>
              <a:t>Accessed</a:t>
            </a:r>
            <a:r>
              <a:rPr lang="es-ES" sz="2500" dirty="0"/>
              <a:t>: 29-Nov-2018].</a:t>
            </a:r>
          </a:p>
          <a:p>
            <a:endParaRPr lang="es-MX" dirty="0"/>
          </a:p>
        </p:txBody>
      </p:sp>
    </p:spTree>
    <p:extLst>
      <p:ext uri="{BB962C8B-B14F-4D97-AF65-F5344CB8AC3E}">
        <p14:creationId xmlns:p14="http://schemas.microsoft.com/office/powerpoint/2010/main" val="2808647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166293" y="403620"/>
            <a:ext cx="7772400" cy="252018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800" b="1" dirty="0">
                <a:solidFill>
                  <a:schemeClr val="tx1"/>
                </a:solidFill>
              </a:rPr>
              <a:t>UNIVERSIDAD AUTÓNOMA DE CHIHUAHUA</a:t>
            </a:r>
            <a:br>
              <a:rPr lang="es-MX" sz="3600" b="1" dirty="0">
                <a:solidFill>
                  <a:schemeClr val="tx1"/>
                </a:solidFill>
              </a:rPr>
            </a:br>
            <a:r>
              <a:rPr lang="es-MX" sz="2800" b="1" dirty="0">
                <a:solidFill>
                  <a:schemeClr val="tx1"/>
                </a:solidFill>
              </a:rPr>
              <a:t>FACULTAD DE INGENIERIA</a:t>
            </a:r>
          </a:p>
          <a:p>
            <a:pPr algn="ctr"/>
            <a:r>
              <a:rPr lang="es-MX" sz="2800" b="1" dirty="0">
                <a:solidFill>
                  <a:schemeClr val="tx1"/>
                </a:solidFill>
              </a:rPr>
              <a:t>Maestría en Ingeniería en Computación</a:t>
            </a:r>
          </a:p>
          <a:p>
            <a:pPr algn="ctr"/>
            <a:r>
              <a:rPr lang="es-MX" sz="2800" b="1" dirty="0">
                <a:solidFill>
                  <a:schemeClr val="tx1"/>
                </a:solidFill>
              </a:rPr>
              <a:t>Aplicaciones de la I.A. en la industria</a:t>
            </a:r>
            <a:endParaRPr lang="es-MX" sz="3600" b="1" dirty="0">
              <a:solidFill>
                <a:schemeClr val="tx1"/>
              </a:solidFill>
            </a:endParaRPr>
          </a:p>
        </p:txBody>
      </p:sp>
      <p:pic>
        <p:nvPicPr>
          <p:cNvPr id="5" name="content_image" descr="Imagen complementaria, pulse para ampliar">
            <a:hlinkClick r:id="rId2"/>
          </p:cNvPr>
          <p:cNvPicPr/>
          <p:nvPr/>
        </p:nvPicPr>
        <p:blipFill>
          <a:blip r:embed="rId3" cstate="print">
            <a:clrChange>
              <a:clrFrom>
                <a:srgbClr val="FFFFFF"/>
              </a:clrFrom>
              <a:clrTo>
                <a:srgbClr val="FFFFFF">
                  <a:alpha val="0"/>
                </a:srgbClr>
              </a:clrTo>
            </a:clrChange>
          </a:blip>
          <a:srcRect/>
          <a:stretch>
            <a:fillRect/>
          </a:stretch>
        </p:blipFill>
        <p:spPr bwMode="auto">
          <a:xfrm>
            <a:off x="635567" y="541053"/>
            <a:ext cx="949011" cy="997528"/>
          </a:xfrm>
          <a:prstGeom prst="rect">
            <a:avLst/>
          </a:prstGeom>
          <a:noFill/>
          <a:ln w="9525">
            <a:noFill/>
            <a:miter lim="800000"/>
            <a:headEnd/>
            <a:tailEnd/>
          </a:ln>
        </p:spPr>
      </p:pic>
      <p:pic>
        <p:nvPicPr>
          <p:cNvPr id="6" name="0 Imagen" descr="fing.jpg"/>
          <p:cNvPicPr/>
          <p:nvPr/>
        </p:nvPicPr>
        <p:blipFill>
          <a:blip r:embed="rId4" cstate="print">
            <a:clrChange>
              <a:clrFrom>
                <a:srgbClr val="FFFFFF"/>
              </a:clrFrom>
              <a:clrTo>
                <a:srgbClr val="FFFFFF">
                  <a:alpha val="0"/>
                </a:srgbClr>
              </a:clrTo>
            </a:clrChange>
          </a:blip>
          <a:stretch>
            <a:fillRect/>
          </a:stretch>
        </p:blipFill>
        <p:spPr>
          <a:xfrm>
            <a:off x="10520408" y="541053"/>
            <a:ext cx="1025978" cy="1021278"/>
          </a:xfrm>
          <a:prstGeom prst="rect">
            <a:avLst/>
          </a:prstGeom>
        </p:spPr>
      </p:pic>
      <p:sp>
        <p:nvSpPr>
          <p:cNvPr id="7" name="7 CuadroTexto"/>
          <p:cNvSpPr txBox="1"/>
          <p:nvPr/>
        </p:nvSpPr>
        <p:spPr>
          <a:xfrm>
            <a:off x="280087" y="5534561"/>
            <a:ext cx="11911914" cy="1323439"/>
          </a:xfrm>
          <a:prstGeom prst="rect">
            <a:avLst/>
          </a:prstGeom>
          <a:solidFill>
            <a:schemeClr val="bg1"/>
          </a:solidFill>
        </p:spPr>
        <p:txBody>
          <a:bodyPr wrap="square" rtlCol="0">
            <a:spAutoFit/>
          </a:bodyPr>
          <a:lstStyle/>
          <a:p>
            <a:r>
              <a:rPr lang="es-MX" sz="2000" b="1" dirty="0"/>
              <a:t>Alumnos</a:t>
            </a:r>
            <a:r>
              <a:rPr lang="en-US" sz="2000" b="1" dirty="0"/>
              <a:t>: </a:t>
            </a:r>
          </a:p>
          <a:p>
            <a:r>
              <a:rPr lang="en-US" sz="2000" b="1" dirty="0" err="1"/>
              <a:t>Oraldo</a:t>
            </a:r>
            <a:r>
              <a:rPr lang="en-US" sz="2000" b="1" dirty="0"/>
              <a:t> Jacinto </a:t>
            </a:r>
            <a:r>
              <a:rPr lang="en-US" sz="2000" b="1" dirty="0" err="1"/>
              <a:t>Simón</a:t>
            </a:r>
            <a:endParaRPr lang="en-US" sz="2000" b="1" dirty="0"/>
          </a:p>
          <a:p>
            <a:r>
              <a:rPr lang="en-US" sz="2000" b="1" dirty="0"/>
              <a:t>Marco Emanuel </a:t>
            </a:r>
            <a:r>
              <a:rPr lang="en-US" sz="2000" b="1" dirty="0" err="1"/>
              <a:t>Casavantes</a:t>
            </a:r>
            <a:r>
              <a:rPr lang="en-US" sz="2000" b="1" dirty="0"/>
              <a:t> Moreno	</a:t>
            </a:r>
          </a:p>
          <a:p>
            <a:endParaRPr lang="en-US" sz="2000" b="1" dirty="0"/>
          </a:p>
        </p:txBody>
      </p:sp>
      <p:sp>
        <p:nvSpPr>
          <p:cNvPr id="9" name="2 Subtítulo"/>
          <p:cNvSpPr txBox="1">
            <a:spLocks/>
          </p:cNvSpPr>
          <p:nvPr/>
        </p:nvSpPr>
        <p:spPr>
          <a:xfrm>
            <a:off x="96536" y="2962884"/>
            <a:ext cx="11911914" cy="126629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s-ES" sz="3600" b="1" dirty="0"/>
              <a:t>Algoritmos BIOINSPIRADOS </a:t>
            </a:r>
          </a:p>
          <a:p>
            <a:pPr marL="0" indent="0" algn="ctr">
              <a:buNone/>
            </a:pPr>
            <a:r>
              <a:rPr lang="es-ES" sz="3600" b="1" dirty="0"/>
              <a:t>para el problema del Viajante de Comercio</a:t>
            </a:r>
            <a:endParaRPr lang="es-MX" b="1" dirty="0"/>
          </a:p>
        </p:txBody>
      </p:sp>
    </p:spTree>
    <p:extLst>
      <p:ext uri="{BB962C8B-B14F-4D97-AF65-F5344CB8AC3E}">
        <p14:creationId xmlns:p14="http://schemas.microsoft.com/office/powerpoint/2010/main" val="153596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Importancia</a:t>
            </a:r>
          </a:p>
        </p:txBody>
      </p:sp>
      <p:sp>
        <p:nvSpPr>
          <p:cNvPr id="3" name="Marcador de contenido 2"/>
          <p:cNvSpPr>
            <a:spLocks noGrp="1"/>
          </p:cNvSpPr>
          <p:nvPr>
            <p:ph idx="1"/>
          </p:nvPr>
        </p:nvSpPr>
        <p:spPr/>
        <p:txBody>
          <a:bodyPr/>
          <a:lstStyle/>
          <a:p>
            <a:r>
              <a:rPr lang="es-ES" dirty="0"/>
              <a:t>La importancia del TSP no sólo radica en la cantidad de aplicaciones que tiene, sino que, también, la investigación realizada sobre el TSP es fácilmente aplicable a otros problemas de rutas que se suelen generalizar a este último. Un ejemplo de ello lo encontramos en problemas de rutas con recogida y entrega de mercancías </a:t>
            </a:r>
            <a:endParaRPr lang="es-MX" dirty="0"/>
          </a:p>
        </p:txBody>
      </p:sp>
    </p:spTree>
    <p:extLst>
      <p:ext uri="{BB962C8B-B14F-4D97-AF65-F5344CB8AC3E}">
        <p14:creationId xmlns:p14="http://schemas.microsoft.com/office/powerpoint/2010/main" val="242893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Complejidad</a:t>
            </a:r>
          </a:p>
        </p:txBody>
      </p:sp>
      <p:sp>
        <p:nvSpPr>
          <p:cNvPr id="3" name="Marcador de contenido 2"/>
          <p:cNvSpPr>
            <a:spLocks noGrp="1"/>
          </p:cNvSpPr>
          <p:nvPr>
            <p:ph idx="1"/>
          </p:nvPr>
        </p:nvSpPr>
        <p:spPr/>
        <p:txBody>
          <a:bodyPr/>
          <a:lstStyle/>
          <a:p>
            <a:r>
              <a:rPr lang="es-ES" dirty="0"/>
              <a:t>Basta una red simple de 7 ciudades para que sea necesario calcular más de 5000 combinaciones es de </a:t>
            </a:r>
            <a:r>
              <a:rPr lang="es-ES" i="1" dirty="0"/>
              <a:t>(7! =5040).</a:t>
            </a:r>
          </a:p>
          <a:p>
            <a:r>
              <a:rPr lang="es-ES" dirty="0"/>
              <a:t> Si subimos hasta 10 el número de ciudades de la red, entonces las posibles rutas se disparan hasta más de tres millones </a:t>
            </a:r>
            <a:r>
              <a:rPr lang="es-ES" i="1" dirty="0"/>
              <a:t>(10! = 3.628.800)</a:t>
            </a:r>
            <a:r>
              <a:rPr lang="es-ES" dirty="0"/>
              <a:t>. </a:t>
            </a:r>
          </a:p>
          <a:p>
            <a:r>
              <a:rPr lang="es-ES" dirty="0"/>
              <a:t>Es necesario utilizar otros procedimientos que, aunque no obtengan la solución óptima, sí proporcionen una respuesta aproximada lo suficientemente optimizada en un tiempo razonablemente bajo.</a:t>
            </a:r>
            <a:endParaRPr lang="es-MX" dirty="0"/>
          </a:p>
          <a:p>
            <a:endParaRPr lang="es-MX" dirty="0"/>
          </a:p>
        </p:txBody>
      </p:sp>
    </p:spTree>
    <p:extLst>
      <p:ext uri="{BB962C8B-B14F-4D97-AF65-F5344CB8AC3E}">
        <p14:creationId xmlns:p14="http://schemas.microsoft.com/office/powerpoint/2010/main" val="255787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Metodología</a:t>
            </a:r>
          </a:p>
        </p:txBody>
      </p:sp>
      <p:sp>
        <p:nvSpPr>
          <p:cNvPr id="3" name="Marcador de contenido 2"/>
          <p:cNvSpPr>
            <a:spLocks noGrp="1"/>
          </p:cNvSpPr>
          <p:nvPr>
            <p:ph idx="1"/>
          </p:nvPr>
        </p:nvSpPr>
        <p:spPr/>
        <p:txBody>
          <a:bodyPr/>
          <a:lstStyle/>
          <a:p>
            <a:r>
              <a:rPr lang="es-ES" dirty="0"/>
              <a:t>Se propone un algoritmo genético simple para resolver el problema del TSP. </a:t>
            </a:r>
          </a:p>
          <a:p>
            <a:r>
              <a:rPr lang="es-ES" dirty="0"/>
              <a:t>Partiendo de los resultados de dicho algoritmo se le incluyen dos heurísticas para mejorar su rendimiento. </a:t>
            </a:r>
          </a:p>
          <a:p>
            <a:r>
              <a:rPr lang="es-ES" dirty="0"/>
              <a:t>Se le da solución al mismo problema con el algoritmo de optimización colonia de hormigas. </a:t>
            </a:r>
          </a:p>
          <a:p>
            <a:r>
              <a:rPr lang="es-ES" dirty="0"/>
              <a:t>Después de aplicar dichos algoritmos se realiza un análisis estadístico a sus resultados para determinar cuál solución es mejor para el problema del TSP.</a:t>
            </a:r>
            <a:endParaRPr lang="es-MX" dirty="0"/>
          </a:p>
        </p:txBody>
      </p:sp>
    </p:spTree>
    <p:extLst>
      <p:ext uri="{BB962C8B-B14F-4D97-AF65-F5344CB8AC3E}">
        <p14:creationId xmlns:p14="http://schemas.microsoft.com/office/powerpoint/2010/main" val="82472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Genéticos (AG)</a:t>
            </a:r>
          </a:p>
        </p:txBody>
      </p:sp>
      <p:sp>
        <p:nvSpPr>
          <p:cNvPr id="3" name="Marcador de contenido 2"/>
          <p:cNvSpPr>
            <a:spLocks noGrp="1"/>
          </p:cNvSpPr>
          <p:nvPr>
            <p:ph idx="1"/>
          </p:nvPr>
        </p:nvSpPr>
        <p:spPr/>
        <p:txBody>
          <a:bodyPr>
            <a:normAutofit/>
          </a:bodyPr>
          <a:lstStyle/>
          <a:p>
            <a:r>
              <a:rPr lang="es-ES" dirty="0"/>
              <a:t>Son métodos adaptativos que pueden usarse para resolver problemas de búsqueda y optimización. </a:t>
            </a:r>
            <a:br>
              <a:rPr lang="es-ES" dirty="0"/>
            </a:br>
            <a:endParaRPr lang="es-ES" dirty="0"/>
          </a:p>
          <a:p>
            <a:r>
              <a:rPr lang="es-ES" dirty="0"/>
              <a:t>En la naturaleza los individuos de una población compiten entre sí en la búsqueda de recursos. Aquellos individuos que tienen más éxito en sobrevivir y en atraer compañeros tienen mayor probabilidad de generar un gran número de descendientes. Por el contrario, individuos poco dotados producirán un menor número de descendientes. </a:t>
            </a:r>
            <a:endParaRPr lang="es-MX" dirty="0"/>
          </a:p>
        </p:txBody>
      </p:sp>
    </p:spTree>
    <p:extLst>
      <p:ext uri="{BB962C8B-B14F-4D97-AF65-F5344CB8AC3E}">
        <p14:creationId xmlns:p14="http://schemas.microsoft.com/office/powerpoint/2010/main" val="79044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ES" dirty="0"/>
              <a:t>Los algoritmos genéticos trabajan sobre una población de individuos. Cada uno de ellos representa una posible solución al problema que se desea resolver. </a:t>
            </a:r>
          </a:p>
          <a:p>
            <a:r>
              <a:rPr lang="es-ES" dirty="0"/>
              <a:t>El AG propuesto consta de los siguientes elementos para su funcionamiento:</a:t>
            </a:r>
            <a:endParaRPr lang="es-MX" dirty="0"/>
          </a:p>
          <a:p>
            <a:pPr lvl="0"/>
            <a:r>
              <a:rPr lang="es-ES" dirty="0"/>
              <a:t>Una </a:t>
            </a:r>
            <a:r>
              <a:rPr lang="es-ES" b="1" dirty="0"/>
              <a:t>población</a:t>
            </a:r>
            <a:r>
              <a:rPr lang="es-ES" dirty="0"/>
              <a:t> </a:t>
            </a:r>
            <a:r>
              <a:rPr lang="es-ES" i="1" dirty="0"/>
              <a:t>P</a:t>
            </a:r>
            <a:r>
              <a:rPr lang="es-ES" dirty="0"/>
              <a:t> inicial de n individuos, donde cada individuo es una solución.</a:t>
            </a:r>
            <a:endParaRPr lang="es-MX" dirty="0"/>
          </a:p>
          <a:p>
            <a:pPr lvl="0"/>
            <a:r>
              <a:rPr lang="es-ES" dirty="0"/>
              <a:t>Una </a:t>
            </a:r>
            <a:r>
              <a:rPr lang="es-ES" b="1" dirty="0"/>
              <a:t>función objetivo</a:t>
            </a:r>
            <a:r>
              <a:rPr lang="es-ES" dirty="0"/>
              <a:t> </a:t>
            </a:r>
            <a:r>
              <a:rPr lang="es-ES" i="1" dirty="0"/>
              <a:t>f</a:t>
            </a:r>
            <a:r>
              <a:rPr lang="es-ES" dirty="0"/>
              <a:t> conocida como función de </a:t>
            </a:r>
            <a:r>
              <a:rPr lang="es-ES" dirty="0" err="1"/>
              <a:t>fitness</a:t>
            </a:r>
            <a:r>
              <a:rPr lang="es-ES" dirty="0"/>
              <a:t> o simplemente </a:t>
            </a:r>
            <a:r>
              <a:rPr lang="es-ES" dirty="0" err="1"/>
              <a:t>fitness</a:t>
            </a:r>
            <a:r>
              <a:rPr lang="es-ES" dirty="0"/>
              <a:t>, la cual evaluará la calidad del individuo.</a:t>
            </a:r>
            <a:endParaRPr lang="es-MX" dirty="0"/>
          </a:p>
          <a:p>
            <a:endParaRPr lang="es-MX" dirty="0"/>
          </a:p>
        </p:txBody>
      </p:sp>
    </p:spTree>
    <p:extLst>
      <p:ext uri="{BB962C8B-B14F-4D97-AF65-F5344CB8AC3E}">
        <p14:creationId xmlns:p14="http://schemas.microsoft.com/office/powerpoint/2010/main" val="282557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Selección</a:t>
            </a:r>
          </a:p>
        </p:txBody>
      </p:sp>
      <p:sp>
        <p:nvSpPr>
          <p:cNvPr id="3" name="Marcador de contenido 2"/>
          <p:cNvSpPr>
            <a:spLocks noGrp="1"/>
          </p:cNvSpPr>
          <p:nvPr>
            <p:ph idx="1"/>
          </p:nvPr>
        </p:nvSpPr>
        <p:spPr/>
        <p:txBody>
          <a:bodyPr/>
          <a:lstStyle/>
          <a:p>
            <a:r>
              <a:rPr lang="es-ES" dirty="0"/>
              <a:t>Consiste en realizar la selección de individuos en base a comparaciones directas entre ellos. </a:t>
            </a:r>
          </a:p>
          <a:p>
            <a:r>
              <a:rPr lang="es-ES" dirty="0"/>
              <a:t>Existen dos versiones de selección mediante torneo y en el método de selección propuesto fueron implementados los dos:</a:t>
            </a:r>
            <a:endParaRPr lang="es-MX" dirty="0"/>
          </a:p>
          <a:p>
            <a:pPr lvl="1"/>
            <a:r>
              <a:rPr lang="es-ES" dirty="0"/>
              <a:t>Determinística</a:t>
            </a:r>
            <a:endParaRPr lang="es-MX" dirty="0"/>
          </a:p>
          <a:p>
            <a:pPr lvl="1"/>
            <a:r>
              <a:rPr lang="es-ES" dirty="0"/>
              <a:t>Probabilística</a:t>
            </a:r>
            <a:endParaRPr lang="es-MX" dirty="0"/>
          </a:p>
          <a:p>
            <a:endParaRPr lang="es-MX" dirty="0"/>
          </a:p>
        </p:txBody>
      </p:sp>
    </p:spTree>
    <p:extLst>
      <p:ext uri="{BB962C8B-B14F-4D97-AF65-F5344CB8AC3E}">
        <p14:creationId xmlns:p14="http://schemas.microsoft.com/office/powerpoint/2010/main" val="3987130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1653</Words>
  <Application>Microsoft Office PowerPoint</Application>
  <PresentationFormat>Widescreen</PresentationFormat>
  <Paragraphs>118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 3</vt:lpstr>
      <vt:lpstr>Tema de Office</vt:lpstr>
      <vt:lpstr>PowerPoint Presentation</vt:lpstr>
      <vt:lpstr>El problema TSP</vt:lpstr>
      <vt:lpstr>Planteamiento</vt:lpstr>
      <vt:lpstr>Importancia</vt:lpstr>
      <vt:lpstr>Complejidad</vt:lpstr>
      <vt:lpstr>Metodología</vt:lpstr>
      <vt:lpstr>Algoritmos Genéticos (AG)</vt:lpstr>
      <vt:lpstr>PowerPoint Presentation</vt:lpstr>
      <vt:lpstr>Selección</vt:lpstr>
      <vt:lpstr>Cruce</vt:lpstr>
      <vt:lpstr>Heurística agregada al cruzamiento</vt:lpstr>
      <vt:lpstr>Heurística agregada al cruzamiento</vt:lpstr>
      <vt:lpstr>Mutación:</vt:lpstr>
      <vt:lpstr>Heurística agregada a la mutación:</vt:lpstr>
      <vt:lpstr>Reinserción</vt:lpstr>
      <vt:lpstr>Algoritmo genético propuesto </vt:lpstr>
      <vt:lpstr>Dataset</vt:lpstr>
      <vt:lpstr>Ant Colony Optimization (ACO)</vt:lpstr>
      <vt:lpstr>Funcionamiento</vt:lpstr>
      <vt:lpstr>Fórmulas</vt:lpstr>
      <vt:lpstr>Experimento</vt:lpstr>
      <vt:lpstr>PowerPoint Presentation</vt:lpstr>
      <vt:lpstr>PowerPoint Presentation</vt:lpstr>
      <vt:lpstr>PowerPoint Presentation</vt:lpstr>
      <vt:lpstr>PowerPoint Presentation</vt:lpstr>
      <vt:lpstr>Camino más corto en GR17:</vt:lpstr>
      <vt:lpstr>Intento de mejora</vt:lpstr>
      <vt:lpstr>PowerPoint Presentation</vt:lpstr>
      <vt:lpstr>Análisis estadístico</vt:lpstr>
      <vt:lpstr>Conclusiones</vt:lpstr>
      <vt:lpstr>Conclusiones</vt:lpstr>
      <vt:lpstr>Conclusiones</vt:lpstr>
      <vt:lpstr>Referencias Bibliográficas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Marek</dc:creator>
  <cp:lastModifiedBy>Oraldo Jacinto Simon</cp:lastModifiedBy>
  <cp:revision>24</cp:revision>
  <dcterms:created xsi:type="dcterms:W3CDTF">2018-11-30T07:41:55Z</dcterms:created>
  <dcterms:modified xsi:type="dcterms:W3CDTF">2018-12-01T02:58:42Z</dcterms:modified>
</cp:coreProperties>
</file>