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60" r:id="rId6"/>
    <p:sldId id="264" r:id="rId7"/>
    <p:sldId id="261" r:id="rId8"/>
    <p:sldId id="266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D5D0E-E913-4589-94EB-2EC6463EA04E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0B7E4-9466-44DB-A581-2EAA2A6D8E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70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34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89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122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35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15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941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938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748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63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78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7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32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1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77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2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84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3756A00-7521-4636-A9F8-9CD9471A6739}" type="datetimeFigureOut">
              <a:rPr lang="en-IN" smtClean="0"/>
              <a:t>21-02-2023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D360242-2CE3-4D63-AE88-3AA804FE5A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96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9EDB7F-363E-2DAA-D5E9-3CBC174E9190}"/>
              </a:ext>
            </a:extLst>
          </p:cNvPr>
          <p:cNvSpPr txBox="1"/>
          <p:nvPr/>
        </p:nvSpPr>
        <p:spPr>
          <a:xfrm>
            <a:off x="673769" y="1838425"/>
            <a:ext cx="7440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Consumer Goods </a:t>
            </a:r>
          </a:p>
          <a:p>
            <a:r>
              <a:rPr lang="en-IN" sz="6000" dirty="0"/>
              <a:t>Ad_Hoc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73B15-7573-E51D-CD5C-FA5454FF0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533" y="5081338"/>
            <a:ext cx="1478279" cy="1478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78EF4B-9386-1D80-3850-487D6F0F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3" y="5173950"/>
            <a:ext cx="1329808" cy="12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2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76438"/>
          </a:xfrm>
        </p:spPr>
        <p:txBody>
          <a:bodyPr/>
          <a:lstStyle/>
          <a:p>
            <a:r>
              <a:rPr lang="en-IN" dirty="0"/>
              <a:t>Request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9037"/>
            <a:ext cx="9905998" cy="5438272"/>
          </a:xfrm>
        </p:spPr>
        <p:txBody>
          <a:bodyPr anchor="t"/>
          <a:lstStyle/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Generate a report which contains the top 5 customers who received an average high </a:t>
            </a:r>
            <a:r>
              <a:rPr lang="en-US" sz="2400" dirty="0" err="1"/>
              <a:t>pre_invoice_discount_pct</a:t>
            </a:r>
            <a:r>
              <a:rPr lang="en-US" sz="2400" dirty="0"/>
              <a:t> for the fiscal year 2021 and in the Indian market. The final output contains these fields: </a:t>
            </a:r>
            <a:r>
              <a:rPr lang="en-US" sz="2400" dirty="0" err="1"/>
              <a:t>customer_code</a:t>
            </a:r>
            <a:r>
              <a:rPr lang="en-US" sz="2400" dirty="0"/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customer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 err="1"/>
              <a:t>average_discount_percentage</a:t>
            </a:r>
            <a:endParaRPr lang="en-US" sz="2400" dirty="0"/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97E31-592C-478A-080B-465EC7BE7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0" y="4136933"/>
            <a:ext cx="6149524" cy="23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1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8568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DEEE504-DB11-C2D5-3944-F66DB352BA70}"/>
              </a:ext>
            </a:extLst>
          </p:cNvPr>
          <p:cNvSpPr txBox="1">
            <a:spLocks/>
          </p:cNvSpPr>
          <p:nvPr/>
        </p:nvSpPr>
        <p:spPr>
          <a:xfrm>
            <a:off x="6949440" y="1703671"/>
            <a:ext cx="4995512" cy="4417995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pPr marL="0" indent="0">
              <a:buFont typeface="Arial"/>
              <a:buNone/>
            </a:pPr>
            <a:r>
              <a:rPr lang="en-IN" sz="2800" dirty="0"/>
              <a:t>Flipkart received the highest average discount which is 30.83% and amazon received the lowest average discount of 29.33% among our top 5 customers in the fiscal year 2021.</a:t>
            </a:r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71436-0433-9F4B-CA5A-FCCF165AF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8" y="1973180"/>
            <a:ext cx="6558013" cy="40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5862"/>
            <a:ext cx="9905998" cy="850884"/>
          </a:xfrm>
        </p:spPr>
        <p:txBody>
          <a:bodyPr/>
          <a:lstStyle/>
          <a:p>
            <a:r>
              <a:rPr lang="en-IN" dirty="0"/>
              <a:t>Request 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50" y="1226746"/>
            <a:ext cx="11121172" cy="5255392"/>
          </a:xfrm>
        </p:spPr>
        <p:txBody>
          <a:bodyPr numCol="2" anchor="t">
            <a:normAutofit/>
          </a:bodyPr>
          <a:lstStyle/>
          <a:p>
            <a:pPr marL="457200" lvl="1" indent="0">
              <a:spcAft>
                <a:spcPts val="0"/>
              </a:spcAft>
              <a:buNone/>
            </a:pPr>
            <a:r>
              <a:rPr lang="en-US" sz="2000" dirty="0"/>
              <a:t>Get the complete report of the Gross sales amount for the customer “</a:t>
            </a:r>
            <a:r>
              <a:rPr lang="en-US" sz="2000" dirty="0" err="1"/>
              <a:t>Atliq</a:t>
            </a:r>
            <a:r>
              <a:rPr lang="en-US" sz="2000" dirty="0"/>
              <a:t> Exclusive” for each month. This analysis helps to get an idea of low and high-performing months and take strategic decisions. The final report contains these columns: Month 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2000" dirty="0"/>
              <a:t>Year </a:t>
            </a:r>
          </a:p>
          <a:p>
            <a:pPr marL="457200" lvl="1" indent="0">
              <a:spcAft>
                <a:spcPts val="0"/>
              </a:spcAft>
              <a:buNone/>
            </a:pPr>
            <a:r>
              <a:rPr lang="en-US" sz="2000" dirty="0"/>
              <a:t>Gross sales Amount</a:t>
            </a:r>
            <a:endParaRPr lang="en-US" sz="20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1" indent="0" algn="just">
              <a:spcAft>
                <a:spcPts val="0"/>
              </a:spcAft>
              <a:buNone/>
            </a:pPr>
            <a:endParaRPr lang="en-US" sz="20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1" indent="0" algn="just">
              <a:spcAft>
                <a:spcPts val="0"/>
              </a:spcAft>
              <a:buNone/>
            </a:pPr>
            <a:endParaRPr lang="en-US" sz="20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1" indent="0" algn="just">
              <a:spcAft>
                <a:spcPts val="0"/>
              </a:spcAft>
              <a:buNone/>
            </a:pPr>
            <a:endParaRPr lang="en-US" sz="20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1" indent="0" algn="just">
              <a:spcAft>
                <a:spcPts val="0"/>
              </a:spcAft>
              <a:buNone/>
            </a:pPr>
            <a:endParaRPr lang="en-US" sz="20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1" indent="0" algn="just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             Output: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6B8ED-1013-0575-FA90-4EFA359E0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36" y="1867301"/>
            <a:ext cx="3080047" cy="484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0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8568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057FE-A733-E956-984D-DEB3F4CF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0" y="2095032"/>
            <a:ext cx="6636704" cy="399776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74BA7-E8FF-D6A7-2CB7-34880C2DE675}"/>
              </a:ext>
            </a:extLst>
          </p:cNvPr>
          <p:cNvSpPr txBox="1">
            <a:spLocks/>
          </p:cNvSpPr>
          <p:nvPr/>
        </p:nvSpPr>
        <p:spPr>
          <a:xfrm>
            <a:off x="7196488" y="1665172"/>
            <a:ext cx="4995512" cy="4947384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  <a:endParaRPr lang="en-IN" sz="2400" dirty="0"/>
          </a:p>
          <a:p>
            <a:r>
              <a:rPr lang="en-IN" sz="2400" dirty="0"/>
              <a:t>Nov 2020 had the highest gross sales and the reason was due to Diwali sale</a:t>
            </a:r>
          </a:p>
          <a:p>
            <a:r>
              <a:rPr lang="en-IN" sz="2400" dirty="0"/>
              <a:t> the lowest gross sales was during march 2020.</a:t>
            </a:r>
          </a:p>
          <a:p>
            <a:r>
              <a:rPr lang="en-IN" sz="2400" dirty="0"/>
              <a:t>Comparing fiscal year 2020 and 2021, gross sales increased tremendously in 2021 with the highest gross sale amount of 20 million dollars.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383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76438"/>
          </a:xfrm>
        </p:spPr>
        <p:txBody>
          <a:bodyPr/>
          <a:lstStyle/>
          <a:p>
            <a:r>
              <a:rPr lang="en-IN" dirty="0"/>
              <a:t>Request 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9037"/>
            <a:ext cx="9905998" cy="5255392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In which quarter of 2020, got the maximum </a:t>
            </a:r>
            <a:r>
              <a:rPr lang="en-US" sz="2400" dirty="0" err="1"/>
              <a:t>total_sold_quantity</a:t>
            </a:r>
            <a:r>
              <a:rPr lang="en-US" sz="2400" dirty="0"/>
              <a:t>? The final output contains these fields sorted by the </a:t>
            </a:r>
            <a:r>
              <a:rPr lang="en-US" sz="2400" dirty="0" err="1"/>
              <a:t>total_sold_quantity</a:t>
            </a:r>
            <a:r>
              <a:rPr lang="en-US" sz="2400" dirty="0"/>
              <a:t>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                                                                  Quarter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                                                                  </a:t>
            </a:r>
            <a:r>
              <a:rPr lang="en-US" sz="2400" dirty="0" err="1"/>
              <a:t>total_sold_quantity</a:t>
            </a:r>
            <a:r>
              <a:rPr lang="en-US" sz="2400" dirty="0"/>
              <a:t> 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CE50F-3727-6821-B44D-4A539252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48" y="3824951"/>
            <a:ext cx="4897638" cy="20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8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8568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E5278-FB39-AEE9-0DE7-675A4DEF1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8" y="1982804"/>
            <a:ext cx="6238037" cy="3850106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ABCDF9A-0266-0AD5-BCD9-8494E3A80E38}"/>
              </a:ext>
            </a:extLst>
          </p:cNvPr>
          <p:cNvSpPr txBox="1">
            <a:spLocks/>
          </p:cNvSpPr>
          <p:nvPr/>
        </p:nvSpPr>
        <p:spPr>
          <a:xfrm>
            <a:off x="6949440" y="1703671"/>
            <a:ext cx="4995512" cy="4417995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r>
              <a:rPr lang="en-IN" sz="2400" dirty="0"/>
              <a:t>Quarter 1 which consists of months September, November and December had the highest quantities sold for the fiscal year 2020. the reason could be Diwali festival during the November month.</a:t>
            </a:r>
          </a:p>
          <a:p>
            <a:r>
              <a:rPr lang="en-IN" sz="2400" dirty="0"/>
              <a:t>Quarter 3 had the least sold quantities for the fiscal year 2020 but we had a good recovery in quarter 4.</a:t>
            </a:r>
          </a:p>
          <a:p>
            <a:endParaRPr lang="en-IN" sz="28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544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76438"/>
          </a:xfrm>
        </p:spPr>
        <p:txBody>
          <a:bodyPr/>
          <a:lstStyle/>
          <a:p>
            <a:r>
              <a:rPr lang="en-IN" dirty="0"/>
              <a:t>Request 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09037"/>
            <a:ext cx="9905998" cy="5255392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Which channel helped to bring more gross sales in the fiscal year 2021 and the percentage of contribution? The final output contains these fields:   channel ,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2400" dirty="0" err="1"/>
              <a:t>gross_sales_mln</a:t>
            </a:r>
            <a:r>
              <a:rPr lang="en-US" sz="2400" dirty="0"/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                  percentage</a:t>
            </a:r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67A42-7089-A3E9-AF4E-90193AFEB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35" y="4571846"/>
            <a:ext cx="6060534" cy="17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87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8568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B2DCF72-3D50-2B27-50C9-06CD30631A31}"/>
              </a:ext>
            </a:extLst>
          </p:cNvPr>
          <p:cNvSpPr txBox="1">
            <a:spLocks/>
          </p:cNvSpPr>
          <p:nvPr/>
        </p:nvSpPr>
        <p:spPr>
          <a:xfrm>
            <a:off x="6949440" y="1703671"/>
            <a:ext cx="4995512" cy="4966636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r>
              <a:rPr lang="en-IN" sz="2400" dirty="0"/>
              <a:t>Retailer channel contributed the highest to gross sales, which is 73% more than the other 2 channels.</a:t>
            </a:r>
          </a:p>
          <a:p>
            <a:r>
              <a:rPr lang="en-IN" sz="2400" dirty="0"/>
              <a:t>Direct channel contributed 16% and distributor channel 11% to the gross sales.</a:t>
            </a:r>
          </a:p>
          <a:p>
            <a:endParaRPr lang="en-IN" sz="2400" dirty="0"/>
          </a:p>
          <a:p>
            <a:endParaRPr lang="en-IN" sz="2800" dirty="0"/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22BC6-5198-65F0-5F44-A0F5843B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65" y="1876925"/>
            <a:ext cx="6382721" cy="38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52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06" y="609600"/>
            <a:ext cx="10511605" cy="776438"/>
          </a:xfrm>
        </p:spPr>
        <p:txBody>
          <a:bodyPr/>
          <a:lstStyle/>
          <a:p>
            <a:r>
              <a:rPr lang="en-IN" dirty="0"/>
              <a:t>Request 10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06" y="1309037"/>
            <a:ext cx="11476522" cy="5419022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Get the Top 3 products in each division that have a high </a:t>
            </a:r>
            <a:r>
              <a:rPr lang="en-US" sz="2400" dirty="0" err="1"/>
              <a:t>total_sold_quantity</a:t>
            </a:r>
            <a:r>
              <a:rPr lang="en-US" sz="2400" dirty="0"/>
              <a:t> in the </a:t>
            </a:r>
            <a:r>
              <a:rPr lang="en-US" sz="2400" dirty="0" err="1"/>
              <a:t>fiscal_year</a:t>
            </a:r>
            <a:r>
              <a:rPr lang="en-US" sz="2400" dirty="0"/>
              <a:t> 2021? The final output contains these fields: division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 err="1"/>
              <a:t>product_code</a:t>
            </a:r>
            <a:r>
              <a:rPr lang="en-US" sz="2400" dirty="0"/>
              <a:t>,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Product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 err="1"/>
              <a:t>total_sold</a:t>
            </a:r>
            <a:r>
              <a:rPr lang="en-US" sz="2400" dirty="0"/>
              <a:t>_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quantity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 err="1"/>
              <a:t>rank_order</a:t>
            </a:r>
            <a:endParaRPr lang="en-US" sz="2400" dirty="0"/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Output: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B2520-9B65-87B3-6BDD-248A3F481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760" y="3429000"/>
            <a:ext cx="7805434" cy="30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29928"/>
          </a:xfrm>
        </p:spPr>
        <p:txBody>
          <a:bodyPr>
            <a:normAutofit fontScale="90000"/>
          </a:bodyPr>
          <a:lstStyle/>
          <a:p>
            <a:r>
              <a:rPr lang="en-IN" dirty="0"/>
              <a:t>Conversion of output to visual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AD267-E70C-8811-0619-810871DFD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6" y="1681745"/>
            <a:ext cx="6457298" cy="3858077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9F7516D-B06B-14AC-DBD7-93A7C59075A5}"/>
              </a:ext>
            </a:extLst>
          </p:cNvPr>
          <p:cNvSpPr txBox="1">
            <a:spLocks/>
          </p:cNvSpPr>
          <p:nvPr/>
        </p:nvSpPr>
        <p:spPr>
          <a:xfrm>
            <a:off x="6949440" y="1703671"/>
            <a:ext cx="4995512" cy="4841508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r>
              <a:rPr lang="en-IN" sz="2400" dirty="0"/>
              <a:t>In network &amp; storage division the top 3 products are pen drives of different categories.</a:t>
            </a:r>
          </a:p>
          <a:p>
            <a:r>
              <a:rPr lang="en-IN" sz="2400" dirty="0"/>
              <a:t>The sales of these pen drives are more than the sales of any products in the other categories.</a:t>
            </a:r>
          </a:p>
          <a:p>
            <a:r>
              <a:rPr lang="en-IN" sz="2400" dirty="0"/>
              <a:t>The combined sales of these 3 products are more than 2 million dollars.</a:t>
            </a:r>
          </a:p>
          <a:p>
            <a:endParaRPr lang="en-IN" sz="28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562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4522344-4B64-9676-C1B9-A168A47C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75" y="599975"/>
            <a:ext cx="10142636" cy="824564"/>
          </a:xfrm>
        </p:spPr>
        <p:txBody>
          <a:bodyPr/>
          <a:lstStyle/>
          <a:p>
            <a:r>
              <a:rPr lang="en-IN" dirty="0"/>
              <a:t>Request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BD0D98-91C6-5F49-0466-E40CA0556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75" y="1665171"/>
            <a:ext cx="10142636" cy="4899258"/>
          </a:xfrm>
        </p:spPr>
        <p:txBody>
          <a:bodyPr anchor="t"/>
          <a:lstStyle/>
          <a:p>
            <a:pPr marL="0" indent="0">
              <a:buNone/>
            </a:pPr>
            <a:r>
              <a:rPr lang="en-US" sz="2800" dirty="0"/>
              <a:t>Provide the list of markets in which customer "</a:t>
            </a:r>
            <a:r>
              <a:rPr lang="en-US" sz="2800" dirty="0" err="1"/>
              <a:t>Atliq</a:t>
            </a:r>
            <a:r>
              <a:rPr lang="en-US" sz="2800" dirty="0"/>
              <a:t> Exclusive" operates its business in the APAC region.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4B98D8-BC7F-EB7E-DDCA-4F34E25D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11" y="3159493"/>
            <a:ext cx="2036158" cy="300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826B-585D-3D5A-CF78-96B08CFD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37937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D427E-3CC1-9379-3FF5-DF412504F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4" y="2049013"/>
            <a:ext cx="5995020" cy="345067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0579B2C-F35D-30C9-08EA-0269AE7017FD}"/>
              </a:ext>
            </a:extLst>
          </p:cNvPr>
          <p:cNvSpPr txBox="1">
            <a:spLocks/>
          </p:cNvSpPr>
          <p:nvPr/>
        </p:nvSpPr>
        <p:spPr>
          <a:xfrm>
            <a:off x="6949440" y="1703671"/>
            <a:ext cx="4995512" cy="4985887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r>
              <a:rPr lang="en-IN" sz="2400" dirty="0"/>
              <a:t>In peripherals &amp; accessories division, </a:t>
            </a:r>
            <a:r>
              <a:rPr lang="en-IN" sz="2400" dirty="0" err="1"/>
              <a:t>aq</a:t>
            </a:r>
            <a:r>
              <a:rPr lang="en-IN" sz="2400" dirty="0"/>
              <a:t> gamers Ms had the highest quantities sold.</a:t>
            </a:r>
          </a:p>
          <a:p>
            <a:r>
              <a:rPr lang="en-IN" sz="2800" dirty="0"/>
              <a:t>All the top 3 products of peripherals &amp; accessories are mouses.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6286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6AD4-13BF-F0D4-A5E9-9E59050C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57187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86CE1-A3DE-4E66-E043-58E9D95CE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7" y="1983702"/>
            <a:ext cx="6957019" cy="374333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59A875C-EE94-5BA3-87AA-B6DC9BB7A8C2}"/>
              </a:ext>
            </a:extLst>
          </p:cNvPr>
          <p:cNvSpPr txBox="1">
            <a:spLocks/>
          </p:cNvSpPr>
          <p:nvPr/>
        </p:nvSpPr>
        <p:spPr>
          <a:xfrm>
            <a:off x="7421078" y="1703671"/>
            <a:ext cx="4523874" cy="5082140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r>
              <a:rPr lang="en-IN" sz="2400" dirty="0"/>
              <a:t>In personal computers division AQ digit had the highest quantity sold.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8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38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E00B-C111-E4DF-EACF-36D9C681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9811"/>
          </a:xfrm>
        </p:spPr>
        <p:txBody>
          <a:bodyPr/>
          <a:lstStyle/>
          <a:p>
            <a:r>
              <a:rPr lang="en-IN" dirty="0"/>
              <a:t>Request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2A2B-3FCE-D2D5-ADF6-D416E121D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88169"/>
            <a:ext cx="9905998" cy="4660231"/>
          </a:xfrm>
        </p:spPr>
        <p:txBody>
          <a:bodyPr anchor="t"/>
          <a:lstStyle/>
          <a:p>
            <a:pPr marL="0" indent="0">
              <a:buNone/>
            </a:pPr>
            <a:r>
              <a:rPr lang="en-US" sz="2400" dirty="0"/>
              <a:t>What is the percentage of unique product increase in 2021 vs. 2020? </a:t>
            </a:r>
          </a:p>
          <a:p>
            <a:pPr marL="0" indent="0">
              <a:buNone/>
            </a:pPr>
            <a:r>
              <a:rPr lang="en-US" sz="2400" dirty="0"/>
              <a:t>The final output contains these fields:   unique_products_2020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unique_products_2021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</a:t>
            </a:r>
            <a:r>
              <a:rPr lang="en-US" sz="2400" dirty="0" err="1"/>
              <a:t>percentage_chg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IN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A2508-6577-28FE-D5BE-50FED7BEF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265" y="4640179"/>
            <a:ext cx="5843493" cy="9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523379" cy="689811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618965-C298-FB1F-0F64-9F192D67D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5318" y="1703672"/>
            <a:ext cx="4543124" cy="4087528"/>
          </a:xfrm>
        </p:spPr>
        <p:txBody>
          <a:bodyPr anchor="t"/>
          <a:lstStyle/>
          <a:p>
            <a:pPr marL="0" indent="0">
              <a:buNone/>
            </a:pPr>
            <a:r>
              <a:rPr lang="en-IN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Insights</a:t>
            </a:r>
          </a:p>
          <a:p>
            <a:r>
              <a:rPr lang="en-IN" sz="2800" dirty="0"/>
              <a:t>Their was an increase of 36% in unique product for the year 2021 as compared to 2020.</a:t>
            </a:r>
          </a:p>
          <a:p>
            <a:r>
              <a:rPr lang="en-IN" sz="2800" dirty="0"/>
              <a:t>Total 89 unique product were added in the year 2021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1875FE-B78C-BB70-704F-AEBB2D0BA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6" y="2040555"/>
            <a:ext cx="6466191" cy="326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0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97DB-D79C-EC28-82C5-E39B26ED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8312"/>
          </a:xfrm>
        </p:spPr>
        <p:txBody>
          <a:bodyPr/>
          <a:lstStyle/>
          <a:p>
            <a:r>
              <a:rPr lang="en-IN" dirty="0"/>
              <a:t>Request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98AB-4662-56BD-0D7D-D0FA0609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37913"/>
            <a:ext cx="9905998" cy="5332394"/>
          </a:xfrm>
        </p:spPr>
        <p:txBody>
          <a:bodyPr anchor="t"/>
          <a:lstStyle/>
          <a:p>
            <a:pPr marL="0" indent="0">
              <a:buNone/>
            </a:pPr>
            <a:r>
              <a:rPr lang="en-US" sz="2400" dirty="0"/>
              <a:t>Provide a report with all the unique product counts for each segment and sort them in descending order of product counts. </a:t>
            </a:r>
          </a:p>
          <a:p>
            <a:pPr marL="0" indent="0">
              <a:buNone/>
            </a:pPr>
            <a:r>
              <a:rPr lang="en-US" sz="2400" dirty="0"/>
              <a:t>The final output contains 2 fields: segment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</a:t>
            </a:r>
            <a:r>
              <a:rPr lang="en-US" sz="2400" dirty="0" err="1"/>
              <a:t>product_count</a:t>
            </a:r>
            <a:endParaRPr lang="en-US" sz="2400" dirty="0"/>
          </a:p>
          <a:p>
            <a:pPr marL="0" indent="0"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742C2-62A8-D9E6-2952-F87A61A16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69" y="3566096"/>
            <a:ext cx="3272603" cy="31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8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84997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34BB2F-5757-9217-F2CA-84DCD474E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9204" y="1607419"/>
            <a:ext cx="4158114" cy="4446872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IN" sz="20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</a:t>
            </a:r>
            <a:r>
              <a:rPr lang="en-IN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r>
              <a:rPr lang="en-IN" sz="2800" dirty="0"/>
              <a:t>Notebook segment has the highest product count with 129 products followed by accessories with 116 products and networking segment has the lowest product count with only 9 products</a:t>
            </a:r>
            <a:r>
              <a:rPr lang="en-IN" sz="28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r>
              <a:rPr lang="en-IN" sz="2800" dirty="0"/>
              <a:t>Desktop, storage and networking segments need immediate attention in terms of innovation as there has been almost no growth in these segments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1283A-22D6-56BC-D56C-64AEF5382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72" y="1813722"/>
            <a:ext cx="6267668" cy="37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2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4A5B-9E2A-CBEF-F1C4-8ECE9EB7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8" y="250259"/>
            <a:ext cx="10577361" cy="779646"/>
          </a:xfrm>
        </p:spPr>
        <p:txBody>
          <a:bodyPr/>
          <a:lstStyle/>
          <a:p>
            <a:r>
              <a:rPr lang="en-IN" dirty="0"/>
              <a:t>Request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989D-3E6F-D739-B4E3-D6AEEE98F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6" y="1078030"/>
            <a:ext cx="11482939" cy="5592277"/>
          </a:xfrm>
        </p:spPr>
        <p:txBody>
          <a:bodyPr anchor="t"/>
          <a:lstStyle/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Follow-up: Which segment had the most increase in unique products in 2021 vs 2020? The final output contains these fields: segment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                                                                         product_count_2020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                                                                         product_count_2021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                                                                         difference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 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BC1FE-F6B3-B9FF-BF17-9FBAC1231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46" y="3874168"/>
            <a:ext cx="7588317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3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489C70-2A7B-0BE9-6861-7E77A3E0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609600"/>
            <a:ext cx="10104135" cy="891941"/>
          </a:xfrm>
        </p:spPr>
        <p:txBody>
          <a:bodyPr/>
          <a:lstStyle/>
          <a:p>
            <a:r>
              <a:rPr lang="en-IN" dirty="0"/>
              <a:t>Conversion of output to visual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D5787-F838-A572-5699-3383E4DE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9440" y="1703671"/>
            <a:ext cx="4995512" cy="4417995"/>
          </a:xfrm>
        </p:spPr>
        <p:txBody>
          <a:bodyPr anchor="t"/>
          <a:lstStyle/>
          <a:p>
            <a:pPr marL="0" indent="0"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r>
              <a:rPr lang="en-IN" sz="2400" dirty="0"/>
              <a:t>accessories segment had the highest increase in unique products in 2021, followed by notebook segment.</a:t>
            </a:r>
          </a:p>
          <a:p>
            <a:r>
              <a:rPr lang="en-IN" sz="2400" dirty="0"/>
              <a:t>Networking segment had the least increase in unique products.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688773-C7A9-8D76-BD68-BF6C0B1BA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8" y="1983251"/>
            <a:ext cx="6460174" cy="385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0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679AA-0B8B-CDF6-B23C-8DFC4223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1" y="609600"/>
            <a:ext cx="10479520" cy="776438"/>
          </a:xfrm>
        </p:spPr>
        <p:txBody>
          <a:bodyPr/>
          <a:lstStyle/>
          <a:p>
            <a:r>
              <a:rPr lang="en-IN" dirty="0"/>
              <a:t>Request 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C6062C-6B11-42EF-D827-C43FF07A8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1" y="1309037"/>
            <a:ext cx="11377060" cy="5255392"/>
          </a:xfrm>
        </p:spPr>
        <p:txBody>
          <a:bodyPr anchor="t"/>
          <a:lstStyle/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Get the products that have the highest and lowest manufacturing costs. The final output should contain these fields: </a:t>
            </a:r>
            <a:r>
              <a:rPr lang="en-US" sz="2400" dirty="0" err="1"/>
              <a:t>product_code</a:t>
            </a:r>
            <a:r>
              <a:rPr lang="en-US" sz="2400" dirty="0"/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                                                          product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400" dirty="0"/>
              <a:t>                                                          </a:t>
            </a:r>
            <a:r>
              <a:rPr lang="en-US" sz="2400" dirty="0" err="1"/>
              <a:t>manufacturing_cost</a:t>
            </a:r>
            <a:endParaRPr lang="en-US" sz="2400" dirty="0"/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3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Output: </a:t>
            </a:r>
            <a:endParaRPr lang="en-IN" sz="3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6E7D1-D366-D2E4-54E8-2398D9B70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56" y="4296628"/>
            <a:ext cx="4789764" cy="1252335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2D7BDCA-FF53-2FA3-03B7-31A90F3EBC7F}"/>
              </a:ext>
            </a:extLst>
          </p:cNvPr>
          <p:cNvSpPr txBox="1">
            <a:spLocks/>
          </p:cNvSpPr>
          <p:nvPr/>
        </p:nvSpPr>
        <p:spPr>
          <a:xfrm>
            <a:off x="7276698" y="3715351"/>
            <a:ext cx="4668253" cy="3157085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                </a:t>
            </a:r>
            <a:r>
              <a:rPr lang="en-IN" sz="2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Insights</a:t>
            </a:r>
          </a:p>
          <a:p>
            <a:pPr marL="0" indent="0">
              <a:buNone/>
            </a:pPr>
            <a:r>
              <a:rPr lang="en-IN" sz="2400" dirty="0" err="1"/>
              <a:t>Aq</a:t>
            </a:r>
            <a:r>
              <a:rPr lang="en-IN" sz="2400" dirty="0"/>
              <a:t> home </a:t>
            </a:r>
            <a:r>
              <a:rPr lang="en-IN" sz="2400" dirty="0" err="1"/>
              <a:t>allin</a:t>
            </a:r>
            <a:r>
              <a:rPr lang="en-IN" sz="2400" dirty="0"/>
              <a:t> gen 2 has the highest manufacturing cost and </a:t>
            </a:r>
            <a:r>
              <a:rPr lang="en-IN" sz="2400" dirty="0" err="1"/>
              <a:t>aq</a:t>
            </a:r>
            <a:r>
              <a:rPr lang="en-IN" sz="2400" dirty="0"/>
              <a:t> master wired x1 Ms has the lowest manufacturing cost</a:t>
            </a:r>
          </a:p>
        </p:txBody>
      </p:sp>
    </p:spTree>
    <p:extLst>
      <p:ext uri="{BB962C8B-B14F-4D97-AF65-F5344CB8AC3E}">
        <p14:creationId xmlns:p14="http://schemas.microsoft.com/office/powerpoint/2010/main" val="2507001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598</TotalTime>
  <Words>880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Mesh</vt:lpstr>
      <vt:lpstr>PowerPoint Presentation</vt:lpstr>
      <vt:lpstr>Request 1</vt:lpstr>
      <vt:lpstr>Request 2</vt:lpstr>
      <vt:lpstr>Conversion of output to visual</vt:lpstr>
      <vt:lpstr>Request 3</vt:lpstr>
      <vt:lpstr>Conversion of output to visual</vt:lpstr>
      <vt:lpstr>Request 4</vt:lpstr>
      <vt:lpstr>Conversion of output to visual</vt:lpstr>
      <vt:lpstr>Request 5</vt:lpstr>
      <vt:lpstr>Request 6</vt:lpstr>
      <vt:lpstr>Conversion of output to visual</vt:lpstr>
      <vt:lpstr>Request 7</vt:lpstr>
      <vt:lpstr>Conversion of output to visual</vt:lpstr>
      <vt:lpstr>Request 8</vt:lpstr>
      <vt:lpstr>Conversion of output to visual</vt:lpstr>
      <vt:lpstr>Request 9</vt:lpstr>
      <vt:lpstr>Conversion of output to visual</vt:lpstr>
      <vt:lpstr>Request 10</vt:lpstr>
      <vt:lpstr>Conversion of output to visual</vt:lpstr>
      <vt:lpstr>Conversion of output to visual</vt:lpstr>
      <vt:lpstr>Conversion of output to visual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sojaljain29@gmail.com</dc:creator>
  <cp:lastModifiedBy>sojaljain29@gmail.com</cp:lastModifiedBy>
  <cp:revision>9</cp:revision>
  <dcterms:created xsi:type="dcterms:W3CDTF">2023-02-20T15:19:04Z</dcterms:created>
  <dcterms:modified xsi:type="dcterms:W3CDTF">2023-02-21T13:51:24Z</dcterms:modified>
</cp:coreProperties>
</file>