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57" r:id="rId5"/>
    <p:sldId id="258" r:id="rId6"/>
    <p:sldId id="263" r:id="rId7"/>
    <p:sldId id="259" r:id="rId8"/>
    <p:sldId id="260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6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B59385-4DAA-471B-9901-FB3CC0F59B4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D83CA7E-9FF9-4301-A77B-F63E6163846C}">
      <dgm:prSet/>
      <dgm:spPr/>
      <dgm:t>
        <a:bodyPr/>
        <a:lstStyle/>
        <a:p>
          <a:r>
            <a:rPr lang="en-ID"/>
            <a:t>Diasumsikan ada 5 titik yang harus dilalui semuanya, yaitu A,B,C,D,E</a:t>
          </a:r>
          <a:endParaRPr lang="en-US"/>
        </a:p>
      </dgm:t>
    </dgm:pt>
    <dgm:pt modelId="{6D12191C-B50F-4D47-893D-0126BA42F947}" type="parTrans" cxnId="{35FCFB0F-EC89-43EF-9E98-52A3676B07A4}">
      <dgm:prSet/>
      <dgm:spPr/>
      <dgm:t>
        <a:bodyPr/>
        <a:lstStyle/>
        <a:p>
          <a:endParaRPr lang="en-US"/>
        </a:p>
      </dgm:t>
    </dgm:pt>
    <dgm:pt modelId="{725ADE31-2369-462B-9FB0-FDA321DF7AC3}" type="sibTrans" cxnId="{35FCFB0F-EC89-43EF-9E98-52A3676B07A4}">
      <dgm:prSet/>
      <dgm:spPr/>
      <dgm:t>
        <a:bodyPr/>
        <a:lstStyle/>
        <a:p>
          <a:endParaRPr lang="en-US"/>
        </a:p>
      </dgm:t>
    </dgm:pt>
    <dgm:pt modelId="{81EC0F95-ABC4-4B94-BC84-70A7020B8017}">
      <dgm:prSet/>
      <dgm:spPr/>
      <dgm:t>
        <a:bodyPr/>
        <a:lstStyle/>
        <a:p>
          <a:r>
            <a:rPr lang="en-ID"/>
            <a:t>semua titik tidak terhubung secara langsung dengan titik-titik lainnya, melainkan hanya melalui jalur tertentu saja</a:t>
          </a:r>
          <a:endParaRPr lang="en-US"/>
        </a:p>
      </dgm:t>
    </dgm:pt>
    <dgm:pt modelId="{D0FF360D-DA2F-463B-A4CE-5B304C088259}" type="parTrans" cxnId="{5DA22BB1-47B9-47E6-8422-4E7C4047E83D}">
      <dgm:prSet/>
      <dgm:spPr/>
      <dgm:t>
        <a:bodyPr/>
        <a:lstStyle/>
        <a:p>
          <a:endParaRPr lang="en-US"/>
        </a:p>
      </dgm:t>
    </dgm:pt>
    <dgm:pt modelId="{1AE0A83E-CB91-4804-94FD-8F0A19683253}" type="sibTrans" cxnId="{5DA22BB1-47B9-47E6-8422-4E7C4047E83D}">
      <dgm:prSet/>
      <dgm:spPr/>
      <dgm:t>
        <a:bodyPr/>
        <a:lstStyle/>
        <a:p>
          <a:endParaRPr lang="en-US"/>
        </a:p>
      </dgm:t>
    </dgm:pt>
    <dgm:pt modelId="{EB1198CA-8197-409F-8F96-93446AD361FE}">
      <dgm:prSet/>
      <dgm:spPr/>
      <dgm:t>
        <a:bodyPr/>
        <a:lstStyle/>
        <a:p>
          <a:r>
            <a:rPr lang="en-ID"/>
            <a:t>setiap jalur juga memiliki biaya sendiri-sendiri</a:t>
          </a:r>
          <a:endParaRPr lang="en-US"/>
        </a:p>
      </dgm:t>
    </dgm:pt>
    <dgm:pt modelId="{ED9E9492-A552-454A-B1B7-15AC1BCC5AD9}" type="parTrans" cxnId="{D27FCBC9-A20D-439A-A0EB-57DB85E4575C}">
      <dgm:prSet/>
      <dgm:spPr/>
      <dgm:t>
        <a:bodyPr/>
        <a:lstStyle/>
        <a:p>
          <a:endParaRPr lang="en-US"/>
        </a:p>
      </dgm:t>
    </dgm:pt>
    <dgm:pt modelId="{FE11FB70-E832-4301-9B3A-666FB2F3289D}" type="sibTrans" cxnId="{D27FCBC9-A20D-439A-A0EB-57DB85E4575C}">
      <dgm:prSet/>
      <dgm:spPr/>
      <dgm:t>
        <a:bodyPr/>
        <a:lstStyle/>
        <a:p>
          <a:endParaRPr lang="en-US"/>
        </a:p>
      </dgm:t>
    </dgm:pt>
    <dgm:pt modelId="{E9EBAC4B-043A-42FC-8B12-B3B8EAC67AA3}">
      <dgm:prSet/>
      <dgm:spPr/>
      <dgm:t>
        <a:bodyPr/>
        <a:lstStyle/>
        <a:p>
          <a:r>
            <a:rPr lang="en-ID"/>
            <a:t>maka tentukan jalur yang harus diambil untuk mengelilingi semua titik yang ada</a:t>
          </a:r>
          <a:endParaRPr lang="en-US"/>
        </a:p>
      </dgm:t>
    </dgm:pt>
    <dgm:pt modelId="{F910C56D-A07F-45B6-8A37-99706D6C43E6}" type="parTrans" cxnId="{58BF14C1-D273-419F-9814-D085D365ABE4}">
      <dgm:prSet/>
      <dgm:spPr/>
      <dgm:t>
        <a:bodyPr/>
        <a:lstStyle/>
        <a:p>
          <a:endParaRPr lang="en-US"/>
        </a:p>
      </dgm:t>
    </dgm:pt>
    <dgm:pt modelId="{DDCC461C-40A4-41FE-BF7B-79EF70D07E64}" type="sibTrans" cxnId="{58BF14C1-D273-419F-9814-D085D365ABE4}">
      <dgm:prSet/>
      <dgm:spPr/>
      <dgm:t>
        <a:bodyPr/>
        <a:lstStyle/>
        <a:p>
          <a:endParaRPr lang="en-US"/>
        </a:p>
      </dgm:t>
    </dgm:pt>
    <dgm:pt modelId="{57CA8934-73FF-42E3-B16C-F4D0A88F29D8}" type="pres">
      <dgm:prSet presAssocID="{E6B59385-4DAA-471B-9901-FB3CC0F59B4E}" presName="outerComposite" presStyleCnt="0">
        <dgm:presLayoutVars>
          <dgm:chMax val="5"/>
          <dgm:dir/>
          <dgm:resizeHandles val="exact"/>
        </dgm:presLayoutVars>
      </dgm:prSet>
      <dgm:spPr/>
    </dgm:pt>
    <dgm:pt modelId="{22EF7F6D-18C6-45F6-BD26-CB96B158AC6C}" type="pres">
      <dgm:prSet presAssocID="{E6B59385-4DAA-471B-9901-FB3CC0F59B4E}" presName="dummyMaxCanvas" presStyleCnt="0">
        <dgm:presLayoutVars/>
      </dgm:prSet>
      <dgm:spPr/>
    </dgm:pt>
    <dgm:pt modelId="{1110E8D6-D522-45B1-98D1-F1178E6FE6E1}" type="pres">
      <dgm:prSet presAssocID="{E6B59385-4DAA-471B-9901-FB3CC0F59B4E}" presName="FourNodes_1" presStyleLbl="node1" presStyleIdx="0" presStyleCnt="4">
        <dgm:presLayoutVars>
          <dgm:bulletEnabled val="1"/>
        </dgm:presLayoutVars>
      </dgm:prSet>
      <dgm:spPr/>
    </dgm:pt>
    <dgm:pt modelId="{3216C232-6BE5-4B88-B4D1-BAF701B81AC7}" type="pres">
      <dgm:prSet presAssocID="{E6B59385-4DAA-471B-9901-FB3CC0F59B4E}" presName="FourNodes_2" presStyleLbl="node1" presStyleIdx="1" presStyleCnt="4">
        <dgm:presLayoutVars>
          <dgm:bulletEnabled val="1"/>
        </dgm:presLayoutVars>
      </dgm:prSet>
      <dgm:spPr/>
    </dgm:pt>
    <dgm:pt modelId="{BC9CB498-1CAD-401A-8569-3F7D22C05394}" type="pres">
      <dgm:prSet presAssocID="{E6B59385-4DAA-471B-9901-FB3CC0F59B4E}" presName="FourNodes_3" presStyleLbl="node1" presStyleIdx="2" presStyleCnt="4">
        <dgm:presLayoutVars>
          <dgm:bulletEnabled val="1"/>
        </dgm:presLayoutVars>
      </dgm:prSet>
      <dgm:spPr/>
    </dgm:pt>
    <dgm:pt modelId="{0AF804AB-95B7-428B-8DF0-BD4197255F22}" type="pres">
      <dgm:prSet presAssocID="{E6B59385-4DAA-471B-9901-FB3CC0F59B4E}" presName="FourNodes_4" presStyleLbl="node1" presStyleIdx="3" presStyleCnt="4">
        <dgm:presLayoutVars>
          <dgm:bulletEnabled val="1"/>
        </dgm:presLayoutVars>
      </dgm:prSet>
      <dgm:spPr/>
    </dgm:pt>
    <dgm:pt modelId="{DB952708-181C-405B-9C1E-50CD862C82CD}" type="pres">
      <dgm:prSet presAssocID="{E6B59385-4DAA-471B-9901-FB3CC0F59B4E}" presName="FourConn_1-2" presStyleLbl="fgAccFollowNode1" presStyleIdx="0" presStyleCnt="3">
        <dgm:presLayoutVars>
          <dgm:bulletEnabled val="1"/>
        </dgm:presLayoutVars>
      </dgm:prSet>
      <dgm:spPr/>
    </dgm:pt>
    <dgm:pt modelId="{04364056-F3A7-4C7B-8E21-922AEFED558F}" type="pres">
      <dgm:prSet presAssocID="{E6B59385-4DAA-471B-9901-FB3CC0F59B4E}" presName="FourConn_2-3" presStyleLbl="fgAccFollowNode1" presStyleIdx="1" presStyleCnt="3">
        <dgm:presLayoutVars>
          <dgm:bulletEnabled val="1"/>
        </dgm:presLayoutVars>
      </dgm:prSet>
      <dgm:spPr/>
    </dgm:pt>
    <dgm:pt modelId="{6674EDB3-2B39-458C-8E05-EE1A1A14C88D}" type="pres">
      <dgm:prSet presAssocID="{E6B59385-4DAA-471B-9901-FB3CC0F59B4E}" presName="FourConn_3-4" presStyleLbl="fgAccFollowNode1" presStyleIdx="2" presStyleCnt="3">
        <dgm:presLayoutVars>
          <dgm:bulletEnabled val="1"/>
        </dgm:presLayoutVars>
      </dgm:prSet>
      <dgm:spPr/>
    </dgm:pt>
    <dgm:pt modelId="{B6FFBA5A-0AFC-4B6B-A8EA-799EF7EEA5F2}" type="pres">
      <dgm:prSet presAssocID="{E6B59385-4DAA-471B-9901-FB3CC0F59B4E}" presName="FourNodes_1_text" presStyleLbl="node1" presStyleIdx="3" presStyleCnt="4">
        <dgm:presLayoutVars>
          <dgm:bulletEnabled val="1"/>
        </dgm:presLayoutVars>
      </dgm:prSet>
      <dgm:spPr/>
    </dgm:pt>
    <dgm:pt modelId="{3B813688-2FB5-4F9D-8AD7-A71D78FD107E}" type="pres">
      <dgm:prSet presAssocID="{E6B59385-4DAA-471B-9901-FB3CC0F59B4E}" presName="FourNodes_2_text" presStyleLbl="node1" presStyleIdx="3" presStyleCnt="4">
        <dgm:presLayoutVars>
          <dgm:bulletEnabled val="1"/>
        </dgm:presLayoutVars>
      </dgm:prSet>
      <dgm:spPr/>
    </dgm:pt>
    <dgm:pt modelId="{1050C7E4-E6A5-44A5-9D98-EA550693CDB5}" type="pres">
      <dgm:prSet presAssocID="{E6B59385-4DAA-471B-9901-FB3CC0F59B4E}" presName="FourNodes_3_text" presStyleLbl="node1" presStyleIdx="3" presStyleCnt="4">
        <dgm:presLayoutVars>
          <dgm:bulletEnabled val="1"/>
        </dgm:presLayoutVars>
      </dgm:prSet>
      <dgm:spPr/>
    </dgm:pt>
    <dgm:pt modelId="{13A3657F-1F3A-490C-8498-833FDE2D9390}" type="pres">
      <dgm:prSet presAssocID="{E6B59385-4DAA-471B-9901-FB3CC0F59B4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5FCFB0F-EC89-43EF-9E98-52A3676B07A4}" srcId="{E6B59385-4DAA-471B-9901-FB3CC0F59B4E}" destId="{CD83CA7E-9FF9-4301-A77B-F63E6163846C}" srcOrd="0" destOrd="0" parTransId="{6D12191C-B50F-4D47-893D-0126BA42F947}" sibTransId="{725ADE31-2369-462B-9FB0-FDA321DF7AC3}"/>
    <dgm:cxn modelId="{3E287F21-ADAA-4D0D-BA65-4C8B9D685162}" type="presOf" srcId="{81EC0F95-ABC4-4B94-BC84-70A7020B8017}" destId="{3B813688-2FB5-4F9D-8AD7-A71D78FD107E}" srcOrd="1" destOrd="0" presId="urn:microsoft.com/office/officeart/2005/8/layout/vProcess5"/>
    <dgm:cxn modelId="{2F0E4327-E12F-4E5F-B59C-134735CA29F3}" type="presOf" srcId="{E9EBAC4B-043A-42FC-8B12-B3B8EAC67AA3}" destId="{13A3657F-1F3A-490C-8498-833FDE2D9390}" srcOrd="1" destOrd="0" presId="urn:microsoft.com/office/officeart/2005/8/layout/vProcess5"/>
    <dgm:cxn modelId="{CF5EB85D-CA36-4AFF-8800-FBD5C8F5F25B}" type="presOf" srcId="{81EC0F95-ABC4-4B94-BC84-70A7020B8017}" destId="{3216C232-6BE5-4B88-B4D1-BAF701B81AC7}" srcOrd="0" destOrd="0" presId="urn:microsoft.com/office/officeart/2005/8/layout/vProcess5"/>
    <dgm:cxn modelId="{FA9DC262-24D5-4BEE-ACF9-379225FE577B}" type="presOf" srcId="{CD83CA7E-9FF9-4301-A77B-F63E6163846C}" destId="{1110E8D6-D522-45B1-98D1-F1178E6FE6E1}" srcOrd="0" destOrd="0" presId="urn:microsoft.com/office/officeart/2005/8/layout/vProcess5"/>
    <dgm:cxn modelId="{8E31B964-636D-465B-A119-197C7F160D7D}" type="presOf" srcId="{FE11FB70-E832-4301-9B3A-666FB2F3289D}" destId="{6674EDB3-2B39-458C-8E05-EE1A1A14C88D}" srcOrd="0" destOrd="0" presId="urn:microsoft.com/office/officeart/2005/8/layout/vProcess5"/>
    <dgm:cxn modelId="{3005376B-178E-4C66-A2FC-7A74E029783F}" type="presOf" srcId="{1AE0A83E-CB91-4804-94FD-8F0A19683253}" destId="{04364056-F3A7-4C7B-8E21-922AEFED558F}" srcOrd="0" destOrd="0" presId="urn:microsoft.com/office/officeart/2005/8/layout/vProcess5"/>
    <dgm:cxn modelId="{8E977586-1236-4650-B90A-4449DA713C23}" type="presOf" srcId="{EB1198CA-8197-409F-8F96-93446AD361FE}" destId="{1050C7E4-E6A5-44A5-9D98-EA550693CDB5}" srcOrd="1" destOrd="0" presId="urn:microsoft.com/office/officeart/2005/8/layout/vProcess5"/>
    <dgm:cxn modelId="{5DA22BB1-47B9-47E6-8422-4E7C4047E83D}" srcId="{E6B59385-4DAA-471B-9901-FB3CC0F59B4E}" destId="{81EC0F95-ABC4-4B94-BC84-70A7020B8017}" srcOrd="1" destOrd="0" parTransId="{D0FF360D-DA2F-463B-A4CE-5B304C088259}" sibTransId="{1AE0A83E-CB91-4804-94FD-8F0A19683253}"/>
    <dgm:cxn modelId="{18531BBB-6D0F-4ABE-AE57-BCB028F14CD7}" type="presOf" srcId="{E6B59385-4DAA-471B-9901-FB3CC0F59B4E}" destId="{57CA8934-73FF-42E3-B16C-F4D0A88F29D8}" srcOrd="0" destOrd="0" presId="urn:microsoft.com/office/officeart/2005/8/layout/vProcess5"/>
    <dgm:cxn modelId="{58BF14C1-D273-419F-9814-D085D365ABE4}" srcId="{E6B59385-4DAA-471B-9901-FB3CC0F59B4E}" destId="{E9EBAC4B-043A-42FC-8B12-B3B8EAC67AA3}" srcOrd="3" destOrd="0" parTransId="{F910C56D-A07F-45B6-8A37-99706D6C43E6}" sibTransId="{DDCC461C-40A4-41FE-BF7B-79EF70D07E64}"/>
    <dgm:cxn modelId="{C7AE18C4-FC2D-4BEC-877C-84131B04AA0D}" type="presOf" srcId="{E9EBAC4B-043A-42FC-8B12-B3B8EAC67AA3}" destId="{0AF804AB-95B7-428B-8DF0-BD4197255F22}" srcOrd="0" destOrd="0" presId="urn:microsoft.com/office/officeart/2005/8/layout/vProcess5"/>
    <dgm:cxn modelId="{6A81CBC4-4195-4DC6-A4C7-0A157B3AFE39}" type="presOf" srcId="{EB1198CA-8197-409F-8F96-93446AD361FE}" destId="{BC9CB498-1CAD-401A-8569-3F7D22C05394}" srcOrd="0" destOrd="0" presId="urn:microsoft.com/office/officeart/2005/8/layout/vProcess5"/>
    <dgm:cxn modelId="{D27FCBC9-A20D-439A-A0EB-57DB85E4575C}" srcId="{E6B59385-4DAA-471B-9901-FB3CC0F59B4E}" destId="{EB1198CA-8197-409F-8F96-93446AD361FE}" srcOrd="2" destOrd="0" parTransId="{ED9E9492-A552-454A-B1B7-15AC1BCC5AD9}" sibTransId="{FE11FB70-E832-4301-9B3A-666FB2F3289D}"/>
    <dgm:cxn modelId="{78BED6E4-86E2-4DE3-8999-D836F7A89A86}" type="presOf" srcId="{CD83CA7E-9FF9-4301-A77B-F63E6163846C}" destId="{B6FFBA5A-0AFC-4B6B-A8EA-799EF7EEA5F2}" srcOrd="1" destOrd="0" presId="urn:microsoft.com/office/officeart/2005/8/layout/vProcess5"/>
    <dgm:cxn modelId="{45F5B7FF-7EFD-4C03-B166-74472F80ABF1}" type="presOf" srcId="{725ADE31-2369-462B-9FB0-FDA321DF7AC3}" destId="{DB952708-181C-405B-9C1E-50CD862C82CD}" srcOrd="0" destOrd="0" presId="urn:microsoft.com/office/officeart/2005/8/layout/vProcess5"/>
    <dgm:cxn modelId="{80F03F7C-79A7-4114-AF90-7BACCF0E14AB}" type="presParOf" srcId="{57CA8934-73FF-42E3-B16C-F4D0A88F29D8}" destId="{22EF7F6D-18C6-45F6-BD26-CB96B158AC6C}" srcOrd="0" destOrd="0" presId="urn:microsoft.com/office/officeart/2005/8/layout/vProcess5"/>
    <dgm:cxn modelId="{36177444-1957-486C-B129-71CB9C8C5A29}" type="presParOf" srcId="{57CA8934-73FF-42E3-B16C-F4D0A88F29D8}" destId="{1110E8D6-D522-45B1-98D1-F1178E6FE6E1}" srcOrd="1" destOrd="0" presId="urn:microsoft.com/office/officeart/2005/8/layout/vProcess5"/>
    <dgm:cxn modelId="{33B1A317-E254-4223-8DA3-1D1DC77CB8F0}" type="presParOf" srcId="{57CA8934-73FF-42E3-B16C-F4D0A88F29D8}" destId="{3216C232-6BE5-4B88-B4D1-BAF701B81AC7}" srcOrd="2" destOrd="0" presId="urn:microsoft.com/office/officeart/2005/8/layout/vProcess5"/>
    <dgm:cxn modelId="{F663D1D4-2A7B-458E-845E-DF74DACE597C}" type="presParOf" srcId="{57CA8934-73FF-42E3-B16C-F4D0A88F29D8}" destId="{BC9CB498-1CAD-401A-8569-3F7D22C05394}" srcOrd="3" destOrd="0" presId="urn:microsoft.com/office/officeart/2005/8/layout/vProcess5"/>
    <dgm:cxn modelId="{EA5C2F23-1F0B-436D-AEAD-8ED3EFC66B26}" type="presParOf" srcId="{57CA8934-73FF-42E3-B16C-F4D0A88F29D8}" destId="{0AF804AB-95B7-428B-8DF0-BD4197255F22}" srcOrd="4" destOrd="0" presId="urn:microsoft.com/office/officeart/2005/8/layout/vProcess5"/>
    <dgm:cxn modelId="{69DCBC1A-6604-46D0-9AE0-75078EDDF8D6}" type="presParOf" srcId="{57CA8934-73FF-42E3-B16C-F4D0A88F29D8}" destId="{DB952708-181C-405B-9C1E-50CD862C82CD}" srcOrd="5" destOrd="0" presId="urn:microsoft.com/office/officeart/2005/8/layout/vProcess5"/>
    <dgm:cxn modelId="{5EE33A7B-7FC3-4E75-A060-811D31656F98}" type="presParOf" srcId="{57CA8934-73FF-42E3-B16C-F4D0A88F29D8}" destId="{04364056-F3A7-4C7B-8E21-922AEFED558F}" srcOrd="6" destOrd="0" presId="urn:microsoft.com/office/officeart/2005/8/layout/vProcess5"/>
    <dgm:cxn modelId="{40B38F77-74B6-49B3-B658-E88DCC646E7E}" type="presParOf" srcId="{57CA8934-73FF-42E3-B16C-F4D0A88F29D8}" destId="{6674EDB3-2B39-458C-8E05-EE1A1A14C88D}" srcOrd="7" destOrd="0" presId="urn:microsoft.com/office/officeart/2005/8/layout/vProcess5"/>
    <dgm:cxn modelId="{BC89D82B-CBB8-4342-B0DC-6700A8EBDF36}" type="presParOf" srcId="{57CA8934-73FF-42E3-B16C-F4D0A88F29D8}" destId="{B6FFBA5A-0AFC-4B6B-A8EA-799EF7EEA5F2}" srcOrd="8" destOrd="0" presId="urn:microsoft.com/office/officeart/2005/8/layout/vProcess5"/>
    <dgm:cxn modelId="{142CCE36-D7FF-4E9E-8D44-F9E84BCA36F2}" type="presParOf" srcId="{57CA8934-73FF-42E3-B16C-F4D0A88F29D8}" destId="{3B813688-2FB5-4F9D-8AD7-A71D78FD107E}" srcOrd="9" destOrd="0" presId="urn:microsoft.com/office/officeart/2005/8/layout/vProcess5"/>
    <dgm:cxn modelId="{BAA58234-F754-44D3-AF07-1079DABEFBE8}" type="presParOf" srcId="{57CA8934-73FF-42E3-B16C-F4D0A88F29D8}" destId="{1050C7E4-E6A5-44A5-9D98-EA550693CDB5}" srcOrd="10" destOrd="0" presId="urn:microsoft.com/office/officeart/2005/8/layout/vProcess5"/>
    <dgm:cxn modelId="{4351F33D-D09B-42D7-B022-40924BA7EA0D}" type="presParOf" srcId="{57CA8934-73FF-42E3-B16C-F4D0A88F29D8}" destId="{13A3657F-1F3A-490C-8498-833FDE2D939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0E8D6-D522-45B1-98D1-F1178E6FE6E1}">
      <dsp:nvSpPr>
        <dsp:cNvPr id="0" name=""/>
        <dsp:cNvSpPr/>
      </dsp:nvSpPr>
      <dsp:spPr>
        <a:xfrm>
          <a:off x="0" y="0"/>
          <a:ext cx="8602980" cy="7918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/>
            <a:t>Diasumsikan ada 5 titik yang harus dilalui semuanya, yaitu A,B,C,D,E</a:t>
          </a:r>
          <a:endParaRPr lang="en-US" sz="2000" kern="1200"/>
        </a:p>
      </dsp:txBody>
      <dsp:txXfrm>
        <a:off x="23192" y="23192"/>
        <a:ext cx="7681622" cy="745447"/>
      </dsp:txXfrm>
    </dsp:sp>
    <dsp:sp modelId="{3216C232-6BE5-4B88-B4D1-BAF701B81AC7}">
      <dsp:nvSpPr>
        <dsp:cNvPr id="0" name=""/>
        <dsp:cNvSpPr/>
      </dsp:nvSpPr>
      <dsp:spPr>
        <a:xfrm>
          <a:off x="720499" y="935800"/>
          <a:ext cx="8602980" cy="7918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/>
            <a:t>semua titik tidak terhubung secara langsung dengan titik-titik lainnya, melainkan hanya melalui jalur tertentu saja</a:t>
          </a:r>
          <a:endParaRPr lang="en-US" sz="2000" kern="1200"/>
        </a:p>
      </dsp:txBody>
      <dsp:txXfrm>
        <a:off x="743691" y="958992"/>
        <a:ext cx="7321405" cy="745447"/>
      </dsp:txXfrm>
    </dsp:sp>
    <dsp:sp modelId="{BC9CB498-1CAD-401A-8569-3F7D22C05394}">
      <dsp:nvSpPr>
        <dsp:cNvPr id="0" name=""/>
        <dsp:cNvSpPr/>
      </dsp:nvSpPr>
      <dsp:spPr>
        <a:xfrm>
          <a:off x="1430245" y="1871601"/>
          <a:ext cx="8602980" cy="7918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/>
            <a:t>setiap jalur juga memiliki biaya sendiri-sendiri</a:t>
          </a:r>
          <a:endParaRPr lang="en-US" sz="2000" kern="1200"/>
        </a:p>
      </dsp:txBody>
      <dsp:txXfrm>
        <a:off x="1453437" y="1894793"/>
        <a:ext cx="7332159" cy="745447"/>
      </dsp:txXfrm>
    </dsp:sp>
    <dsp:sp modelId="{0AF804AB-95B7-428B-8DF0-BD4197255F22}">
      <dsp:nvSpPr>
        <dsp:cNvPr id="0" name=""/>
        <dsp:cNvSpPr/>
      </dsp:nvSpPr>
      <dsp:spPr>
        <a:xfrm>
          <a:off x="2150744" y="2807402"/>
          <a:ext cx="8602980" cy="7918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/>
            <a:t>maka tentukan jalur yang harus diambil untuk mengelilingi semua titik yang ada</a:t>
          </a:r>
          <a:endParaRPr lang="en-US" sz="2000" kern="1200"/>
        </a:p>
      </dsp:txBody>
      <dsp:txXfrm>
        <a:off x="2173936" y="2830594"/>
        <a:ext cx="7321405" cy="745447"/>
      </dsp:txXfrm>
    </dsp:sp>
    <dsp:sp modelId="{DB952708-181C-405B-9C1E-50CD862C82CD}">
      <dsp:nvSpPr>
        <dsp:cNvPr id="0" name=""/>
        <dsp:cNvSpPr/>
      </dsp:nvSpPr>
      <dsp:spPr>
        <a:xfrm>
          <a:off x="8088289" y="606470"/>
          <a:ext cx="514690" cy="5146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204094" y="606470"/>
        <a:ext cx="283080" cy="387304"/>
      </dsp:txXfrm>
    </dsp:sp>
    <dsp:sp modelId="{04364056-F3A7-4C7B-8E21-922AEFED558F}">
      <dsp:nvSpPr>
        <dsp:cNvPr id="0" name=""/>
        <dsp:cNvSpPr/>
      </dsp:nvSpPr>
      <dsp:spPr>
        <a:xfrm>
          <a:off x="8808789" y="1542271"/>
          <a:ext cx="514690" cy="51469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24594" y="1542271"/>
        <a:ext cx="283080" cy="387304"/>
      </dsp:txXfrm>
    </dsp:sp>
    <dsp:sp modelId="{6674EDB3-2B39-458C-8E05-EE1A1A14C88D}">
      <dsp:nvSpPr>
        <dsp:cNvPr id="0" name=""/>
        <dsp:cNvSpPr/>
      </dsp:nvSpPr>
      <dsp:spPr>
        <a:xfrm>
          <a:off x="9518534" y="2478072"/>
          <a:ext cx="514690" cy="51469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634339" y="2478072"/>
        <a:ext cx="283080" cy="387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464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590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6050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747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5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9861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640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0809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689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9295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282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55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5104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5979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7975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873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977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8398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515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58924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145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711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13436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1986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00442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74802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611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793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404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584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019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185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5451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78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5757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BFBB3D3-A64C-48E2-80E3-E7489A849516}" type="datetimeFigureOut">
              <a:rPr lang="en-ID" smtClean="0"/>
              <a:t>16/05/2019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D3CF7-DA47-4F18-992A-A343EAF440C2}" type="slidenum">
              <a:rPr lang="en-ID" smtClean="0"/>
              <a:t>‹#›</a:t>
            </a:fld>
            <a:endParaRPr lang="en-ID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6354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8DBE92-2331-4285-8226-D398190D3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4EED0-9EE3-4B05-AFE5-87253EF40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0704" y="1067403"/>
            <a:ext cx="6032466" cy="4723194"/>
          </a:xfrm>
        </p:spPr>
        <p:txBody>
          <a:bodyPr anchor="ctr">
            <a:normAutofit/>
          </a:bodyPr>
          <a:lstStyle/>
          <a:p>
            <a:pPr algn="ctr"/>
            <a:r>
              <a:rPr lang="en-ID" sz="7200" dirty="0" err="1"/>
              <a:t>Algoritma</a:t>
            </a:r>
            <a:r>
              <a:rPr lang="en-ID" sz="7200" dirty="0"/>
              <a:t> Branch and Bound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C9C85-CA4A-4522-9FDC-C0156825A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490" y="1067403"/>
            <a:ext cx="2759857" cy="4723194"/>
          </a:xfrm>
        </p:spPr>
        <p:txBody>
          <a:bodyPr anchor="ctr">
            <a:normAutofit/>
          </a:bodyPr>
          <a:lstStyle/>
          <a:p>
            <a:r>
              <a:rPr lang="en-ID" sz="2400" dirty="0" err="1">
                <a:solidFill>
                  <a:srgbClr val="FFFFFF"/>
                </a:solidFill>
                <a:latin typeface="Bebas Neue Book" panose="00000500000000000000" pitchFamily="50" charset="0"/>
              </a:rPr>
              <a:t>Anggota</a:t>
            </a:r>
            <a:r>
              <a:rPr lang="en-ID" sz="2400" dirty="0">
                <a:solidFill>
                  <a:srgbClr val="FFFFFF"/>
                </a:solidFill>
                <a:latin typeface="Bebas Neue Book" panose="00000500000000000000" pitchFamily="50" charset="0"/>
              </a:rPr>
              <a:t> </a:t>
            </a:r>
            <a:r>
              <a:rPr lang="en-ID" sz="2400" dirty="0" err="1">
                <a:solidFill>
                  <a:srgbClr val="FFFFFF"/>
                </a:solidFill>
                <a:latin typeface="Bebas Neue Book" panose="00000500000000000000" pitchFamily="50" charset="0"/>
              </a:rPr>
              <a:t>Kelompok</a:t>
            </a:r>
            <a:r>
              <a:rPr lang="en-ID" sz="2400" dirty="0">
                <a:solidFill>
                  <a:srgbClr val="FFFFFF"/>
                </a:solidFill>
                <a:latin typeface="Bebas Neue Book" panose="00000500000000000000" pitchFamily="50" charset="0"/>
              </a:rPr>
              <a:t>:</a:t>
            </a:r>
          </a:p>
          <a:p>
            <a:r>
              <a:rPr lang="en-ID" sz="2400" dirty="0">
                <a:solidFill>
                  <a:srgbClr val="FFFFFF"/>
                </a:solidFill>
                <a:latin typeface="Bebas Neue Book" panose="00000500000000000000" pitchFamily="50" charset="0"/>
              </a:rPr>
              <a:t> - Adi </a:t>
            </a:r>
            <a:r>
              <a:rPr lang="en-ID" sz="2400" dirty="0" err="1">
                <a:solidFill>
                  <a:srgbClr val="FFFFFF"/>
                </a:solidFill>
                <a:latin typeface="Bebas Neue Book" panose="00000500000000000000" pitchFamily="50" charset="0"/>
              </a:rPr>
              <a:t>Fitrianto</a:t>
            </a:r>
            <a:endParaRPr lang="en-ID" sz="2400" dirty="0">
              <a:solidFill>
                <a:srgbClr val="FFFFFF"/>
              </a:solidFill>
              <a:latin typeface="Bebas Neue Book" panose="00000500000000000000" pitchFamily="50" charset="0"/>
            </a:endParaRPr>
          </a:p>
          <a:p>
            <a:r>
              <a:rPr lang="en-ID" sz="2400" dirty="0">
                <a:solidFill>
                  <a:srgbClr val="FFFFFF"/>
                </a:solidFill>
                <a:latin typeface="Bebas Neue Book" panose="00000500000000000000" pitchFamily="50" charset="0"/>
              </a:rPr>
              <a:t>- Ari </a:t>
            </a:r>
            <a:r>
              <a:rPr lang="en-ID" sz="2400" dirty="0" err="1">
                <a:solidFill>
                  <a:srgbClr val="FFFFFF"/>
                </a:solidFill>
                <a:latin typeface="Bebas Neue Book" panose="00000500000000000000" pitchFamily="50" charset="0"/>
              </a:rPr>
              <a:t>Rahmat</a:t>
            </a:r>
            <a:r>
              <a:rPr lang="en-ID" sz="2400" dirty="0">
                <a:solidFill>
                  <a:srgbClr val="FFFFFF"/>
                </a:solidFill>
                <a:latin typeface="Bebas Neue Book" panose="00000500000000000000" pitchFamily="50" charset="0"/>
              </a:rPr>
              <a:t> </a:t>
            </a:r>
            <a:r>
              <a:rPr lang="en-ID" sz="2400" dirty="0" err="1">
                <a:solidFill>
                  <a:srgbClr val="FFFFFF"/>
                </a:solidFill>
                <a:latin typeface="Bebas Neue Book" panose="00000500000000000000" pitchFamily="50" charset="0"/>
              </a:rPr>
              <a:t>Yunast</a:t>
            </a:r>
            <a:endParaRPr lang="en-ID" sz="2400" dirty="0">
              <a:solidFill>
                <a:srgbClr val="FFFFFF"/>
              </a:solidFill>
              <a:latin typeface="Bebas Neue Book" panose="00000500000000000000" pitchFamily="50" charset="0"/>
            </a:endParaRPr>
          </a:p>
          <a:p>
            <a:r>
              <a:rPr lang="en-ID" sz="2400" dirty="0">
                <a:solidFill>
                  <a:srgbClr val="FFFFFF"/>
                </a:solidFill>
                <a:latin typeface="Bebas Neue Book" panose="00000500000000000000" pitchFamily="50" charset="0"/>
              </a:rPr>
              <a:t>- </a:t>
            </a:r>
            <a:r>
              <a:rPr lang="en-ID" sz="2400" dirty="0" err="1">
                <a:solidFill>
                  <a:srgbClr val="FFFFFF"/>
                </a:solidFill>
                <a:latin typeface="Bebas Neue Book" panose="00000500000000000000" pitchFamily="50" charset="0"/>
              </a:rPr>
              <a:t>Fauzan</a:t>
            </a:r>
            <a:r>
              <a:rPr lang="en-ID" sz="2400" dirty="0">
                <a:solidFill>
                  <a:srgbClr val="FFFFFF"/>
                </a:solidFill>
                <a:latin typeface="Bebas Neue Book" panose="00000500000000000000" pitchFamily="50" charset="0"/>
              </a:rPr>
              <a:t> </a:t>
            </a:r>
            <a:r>
              <a:rPr lang="en-ID" sz="2400" dirty="0" err="1">
                <a:solidFill>
                  <a:srgbClr val="FFFFFF"/>
                </a:solidFill>
                <a:latin typeface="Bebas Neue Book" panose="00000500000000000000" pitchFamily="50" charset="0"/>
              </a:rPr>
              <a:t>Herdika</a:t>
            </a:r>
            <a:r>
              <a:rPr lang="en-ID" sz="2400" dirty="0">
                <a:solidFill>
                  <a:srgbClr val="FFFFFF"/>
                </a:solidFill>
                <a:latin typeface="Bebas Neue Book" panose="00000500000000000000" pitchFamily="50" charset="0"/>
              </a:rPr>
              <a:t> </a:t>
            </a:r>
            <a:r>
              <a:rPr lang="en-ID" sz="2400" dirty="0" err="1">
                <a:solidFill>
                  <a:srgbClr val="FFFFFF"/>
                </a:solidFill>
                <a:latin typeface="Bebas Neue Book" panose="00000500000000000000" pitchFamily="50" charset="0"/>
              </a:rPr>
              <a:t>Tubagus</a:t>
            </a:r>
            <a:r>
              <a:rPr lang="en-ID" sz="2400" dirty="0">
                <a:solidFill>
                  <a:srgbClr val="FFFFFF"/>
                </a:solidFill>
                <a:latin typeface="Bebas Neue Book" panose="00000500000000000000" pitchFamily="50" charset="0"/>
              </a:rPr>
              <a:t> </a:t>
            </a:r>
            <a:br>
              <a:rPr lang="en-ID" sz="2400" dirty="0">
                <a:solidFill>
                  <a:srgbClr val="FFFFFF"/>
                </a:solidFill>
                <a:latin typeface="Bebas Neue Book" panose="00000500000000000000" pitchFamily="50" charset="0"/>
              </a:rPr>
            </a:br>
            <a:r>
              <a:rPr lang="en-ID" sz="2400" dirty="0">
                <a:solidFill>
                  <a:srgbClr val="FFFFFF"/>
                </a:solidFill>
                <a:latin typeface="Bebas Neue Book" panose="00000500000000000000" pitchFamily="50" charset="0"/>
              </a:rPr>
              <a:t>   Putra</a:t>
            </a:r>
          </a:p>
          <a:p>
            <a:r>
              <a:rPr lang="en-ID" sz="2400" dirty="0">
                <a:solidFill>
                  <a:srgbClr val="FFFFFF"/>
                </a:solidFill>
                <a:latin typeface="Bebas Neue Book" panose="00000500000000000000" pitchFamily="50" charset="0"/>
              </a:rPr>
              <a:t>- </a:t>
            </a:r>
            <a:r>
              <a:rPr lang="en-ID" sz="2400" dirty="0" err="1">
                <a:solidFill>
                  <a:srgbClr val="FFFFFF"/>
                </a:solidFill>
                <a:latin typeface="Bebas Neue Book" panose="00000500000000000000" pitchFamily="50" charset="0"/>
              </a:rPr>
              <a:t>Zanuar</a:t>
            </a:r>
            <a:r>
              <a:rPr lang="en-ID" sz="2400" dirty="0">
                <a:solidFill>
                  <a:srgbClr val="FFFFFF"/>
                </a:solidFill>
                <a:latin typeface="Bebas Neue Book" panose="00000500000000000000" pitchFamily="50" charset="0"/>
              </a:rPr>
              <a:t> </a:t>
            </a:r>
            <a:r>
              <a:rPr lang="en-ID" sz="2400" dirty="0" err="1">
                <a:solidFill>
                  <a:srgbClr val="FFFFFF"/>
                </a:solidFill>
                <a:latin typeface="Bebas Neue Book" panose="00000500000000000000" pitchFamily="50" charset="0"/>
              </a:rPr>
              <a:t>Ekaputra</a:t>
            </a:r>
            <a:r>
              <a:rPr lang="en-ID" sz="2400" dirty="0">
                <a:solidFill>
                  <a:srgbClr val="FFFFFF"/>
                </a:solidFill>
                <a:latin typeface="Bebas Neue Book" panose="00000500000000000000" pitchFamily="50" charset="0"/>
              </a:rPr>
              <a:t> </a:t>
            </a:r>
            <a:r>
              <a:rPr lang="en-ID" sz="2400" dirty="0" err="1">
                <a:solidFill>
                  <a:srgbClr val="FFFFFF"/>
                </a:solidFill>
                <a:latin typeface="Bebas Neue Book" panose="00000500000000000000" pitchFamily="50" charset="0"/>
              </a:rPr>
              <a:t>Rus’an</a:t>
            </a:r>
            <a:endParaRPr lang="en-ID" sz="2400" dirty="0">
              <a:solidFill>
                <a:srgbClr val="FFFFFF"/>
              </a:solidFill>
              <a:latin typeface="Bebas Neue Book" panose="00000500000000000000" pitchFamily="50" charset="0"/>
            </a:endParaRPr>
          </a:p>
          <a:p>
            <a:pPr marL="342900" indent="-342900" algn="just">
              <a:buFontTx/>
              <a:buChar char="-"/>
            </a:pPr>
            <a:endParaRPr lang="en-ID" sz="2400" dirty="0">
              <a:solidFill>
                <a:srgbClr val="FFFFFF"/>
              </a:solidFill>
              <a:latin typeface="Bebas Neue Book" panose="00000500000000000000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62AC3C-FEB4-4C6A-8CA6-D570CD00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2CCFDFA4-6F4C-4AC8-9CC5-C95D3369C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05" b="-1"/>
          <a:stretch/>
        </p:blipFill>
        <p:spPr>
          <a:xfrm>
            <a:off x="20" y="10"/>
            <a:ext cx="12191980" cy="42126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D2BFFD5-490F-4B45-91F2-6B826FBAD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rgbClr val="584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621C9-0645-4271-902D-B84B78EA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544814"/>
            <a:ext cx="4843555" cy="1807659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Algoritma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6CF9A5-BEA4-4284-A8B5-D033E5B4B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6175" y="4900003"/>
            <a:ext cx="0" cy="109728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376BA86-C062-4547-98A9-0866B2519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4540559"/>
            <a:ext cx="5334382" cy="1816169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738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B37C5-E76E-4C7E-B2C2-9DFF10CA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Algoritma 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9AF6B65-23AE-4C92-8241-B8777F718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" r="50718"/>
          <a:stretch/>
        </p:blipFill>
        <p:spPr>
          <a:xfrm>
            <a:off x="633999" y="640080"/>
            <a:ext cx="6278529" cy="558810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7298BC-2D50-406C-AE35-2EE2777B7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3212" y="2419773"/>
            <a:ext cx="3401568" cy="3358092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4017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CA39ED-0298-411E-B109-A6421ACB5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69" y="266007"/>
            <a:ext cx="11804073" cy="634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1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38A7-96C5-4581-B5F6-ECA1730D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C42899-864F-436E-A622-07A4801E2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981" y="365125"/>
            <a:ext cx="11362038" cy="618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6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38A7-96C5-4581-B5F6-ECA1730D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AF185D-7220-49C2-A259-F7FEC7DD2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473E7BC-DB39-49C4-85DC-E36F2D960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5" y="166255"/>
            <a:ext cx="11811149" cy="657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31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43EFC75-D61F-4CEA-9817-11CC86030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B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02F3DD-3E32-4AF8-BFA1-D131A6B4B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7EB0E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07432A-6155-48FB-89A6-6F6237905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84" y="796978"/>
            <a:ext cx="8289832" cy="52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6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E9D32-7131-4122-BAB7-8F767D94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ID" sz="6000" dirty="0" err="1">
                <a:solidFill>
                  <a:srgbClr val="FFFFFF"/>
                </a:solidFill>
              </a:rPr>
              <a:t>Pengertian</a:t>
            </a:r>
            <a:endParaRPr lang="en-ID" sz="60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3DDEF-FAF1-4AC0-8923-53F98C155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pPr algn="just"/>
            <a:r>
              <a:rPr lang="en-ID" dirty="0" err="1">
                <a:latin typeface="Consolas" panose="020B0609020204030204" pitchFamily="49" charset="0"/>
              </a:rPr>
              <a:t>Metode</a:t>
            </a:r>
            <a:r>
              <a:rPr lang="en-ID" dirty="0">
                <a:latin typeface="Consolas" panose="020B0609020204030204" pitchFamily="49" charset="0"/>
              </a:rPr>
              <a:t> Branch and Bound </a:t>
            </a:r>
            <a:r>
              <a:rPr lang="en-ID" dirty="0" err="1">
                <a:latin typeface="Consolas" panose="020B0609020204030204" pitchFamily="49" charset="0"/>
              </a:rPr>
              <a:t>adalah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sebuah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teknik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algoritma</a:t>
            </a:r>
            <a:r>
              <a:rPr lang="en-ID" dirty="0">
                <a:latin typeface="Consolas" panose="020B0609020204030204" pitchFamily="49" charset="0"/>
              </a:rPr>
              <a:t> yang </a:t>
            </a:r>
            <a:r>
              <a:rPr lang="en-ID" dirty="0" err="1">
                <a:latin typeface="Consolas" panose="020B0609020204030204" pitchFamily="49" charset="0"/>
              </a:rPr>
              <a:t>secara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khusus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mempelajari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bagaimana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caranya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memperkecil</a:t>
            </a:r>
            <a:r>
              <a:rPr lang="en-ID" dirty="0">
                <a:latin typeface="Consolas" panose="020B0609020204030204" pitchFamily="49" charset="0"/>
              </a:rPr>
              <a:t> Search Tree </a:t>
            </a:r>
            <a:r>
              <a:rPr lang="en-ID" dirty="0" err="1">
                <a:latin typeface="Consolas" panose="020B0609020204030204" pitchFamily="49" charset="0"/>
              </a:rPr>
              <a:t>menjadi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sekecil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mungkin</a:t>
            </a:r>
            <a:r>
              <a:rPr lang="en-ID" dirty="0">
                <a:latin typeface="Consolas" panose="020B0609020204030204" pitchFamily="49" charset="0"/>
              </a:rPr>
              <a:t>.</a:t>
            </a:r>
          </a:p>
          <a:p>
            <a:pPr algn="just"/>
            <a:endParaRPr lang="en-ID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86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0524E9-E361-435E-93CC-D891398D1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D679B-6DEB-4F78-B531-B5E4C3CE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996624"/>
            <a:ext cx="3060931" cy="4879788"/>
          </a:xfrm>
        </p:spPr>
        <p:txBody>
          <a:bodyPr>
            <a:normAutofit/>
          </a:bodyPr>
          <a:lstStyle/>
          <a:p>
            <a:r>
              <a:rPr lang="en-ID" sz="4400">
                <a:solidFill>
                  <a:srgbClr val="FFFFFF"/>
                </a:solidFill>
              </a:rPr>
              <a:t>Prinsip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62AC3C-FEB4-4C6A-8CA6-D570CD00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48812-B7EE-426A-B2D8-87A9DAA38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47" y="357447"/>
            <a:ext cx="6727834" cy="60184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Algoritma ini memiliki 2 prinsip, yaitu:</a:t>
            </a:r>
          </a:p>
          <a:p>
            <a:pPr lvl="1"/>
            <a:endParaRPr lang="en-ID" dirty="0">
              <a:solidFill>
                <a:schemeClr val="tx1"/>
              </a:solidFill>
            </a:endParaRPr>
          </a:p>
          <a:p>
            <a:pPr lvl="1" algn="just"/>
            <a:r>
              <a:rPr lang="en-ID" dirty="0" err="1">
                <a:solidFill>
                  <a:schemeClr val="tx1"/>
                </a:solidFill>
              </a:rPr>
              <a:t>Algoritma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melakukan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perhitungan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secara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rekursif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memecah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masalah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masalah-masalah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kecil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sambil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tetap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menghitung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nilai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terendah</a:t>
            </a:r>
            <a:r>
              <a:rPr lang="en-ID" dirty="0">
                <a:solidFill>
                  <a:schemeClr val="tx1"/>
                </a:solidFill>
              </a:rPr>
              <a:t> / </a:t>
            </a:r>
            <a:r>
              <a:rPr lang="en-ID" dirty="0" err="1">
                <a:solidFill>
                  <a:schemeClr val="tx1"/>
                </a:solidFill>
              </a:rPr>
              <a:t>terbaik</a:t>
            </a:r>
            <a:r>
              <a:rPr lang="en-ID" dirty="0">
                <a:solidFill>
                  <a:schemeClr val="tx1"/>
                </a:solidFill>
              </a:rPr>
              <a:t>. Proses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dinamakan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b="1" i="1" dirty="0"/>
              <a:t>branching</a:t>
            </a:r>
          </a:p>
          <a:p>
            <a:pPr lvl="1" algn="just"/>
            <a:endParaRPr lang="en-ID" b="1" i="1" dirty="0"/>
          </a:p>
          <a:p>
            <a:pPr lvl="1" algn="just"/>
            <a:r>
              <a:rPr lang="en-ID" dirty="0" err="1">
                <a:solidFill>
                  <a:schemeClr val="tx1"/>
                </a:solidFill>
              </a:rPr>
              <a:t>Jika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b="1" i="1" dirty="0">
                <a:solidFill>
                  <a:schemeClr val="tx1"/>
                </a:solidFill>
              </a:rPr>
              <a:t>branching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diterapkan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secara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sendirian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maka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hasilnya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tetap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mencari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setiap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kemungkinan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ada</a:t>
            </a:r>
            <a:r>
              <a:rPr lang="en-ID" dirty="0">
                <a:solidFill>
                  <a:schemeClr val="tx1"/>
                </a:solidFill>
              </a:rPr>
              <a:t>. </a:t>
            </a:r>
            <a:r>
              <a:rPr lang="en-ID" dirty="0" err="1">
                <a:solidFill>
                  <a:schemeClr val="tx1"/>
                </a:solidFill>
              </a:rPr>
              <a:t>Untuk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meningkatkan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performa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algoritma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melakukan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pencatatan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biaya</a:t>
            </a:r>
            <a:r>
              <a:rPr lang="en-ID" dirty="0">
                <a:solidFill>
                  <a:schemeClr val="tx1"/>
                </a:solidFill>
              </a:rPr>
              <a:t> minimum </a:t>
            </a:r>
            <a:r>
              <a:rPr lang="en-ID" dirty="0" err="1">
                <a:solidFill>
                  <a:schemeClr val="tx1"/>
                </a:solidFill>
              </a:rPr>
              <a:t>sebagai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b="1" i="1" dirty="0">
                <a:solidFill>
                  <a:schemeClr val="tx1"/>
                </a:solidFill>
              </a:rPr>
              <a:t>bound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setiap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perhitungan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sehingga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untuk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calon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hasil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jawaban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diperkirakan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melebihi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b="1" i="1" dirty="0">
                <a:solidFill>
                  <a:schemeClr val="tx1"/>
                </a:solidFill>
              </a:rPr>
              <a:t>bound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dibuang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karena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tidak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mungkin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mencapai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nilai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terbaik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80A4-E15C-412E-9178-D67B736F9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643467"/>
            <a:ext cx="6235869" cy="5584295"/>
          </a:xfrm>
        </p:spPr>
        <p:txBody>
          <a:bodyPr anchor="ctr">
            <a:normAutofit/>
          </a:bodyPr>
          <a:lstStyle/>
          <a:p>
            <a:br>
              <a:rPr lang="en-GB" dirty="0"/>
            </a:br>
            <a:r>
              <a:rPr lang="en-GB" dirty="0"/>
              <a:t>Branch and Bound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memecahkan</a:t>
            </a:r>
            <a:r>
              <a:rPr lang="en-GB" dirty="0"/>
              <a:t> </a:t>
            </a:r>
            <a:r>
              <a:rPr lang="en-GB" dirty="0" err="1"/>
              <a:t>berbagai</a:t>
            </a:r>
            <a:r>
              <a:rPr lang="en-GB" dirty="0"/>
              <a:t> </a:t>
            </a:r>
            <a:r>
              <a:rPr lang="en-GB" dirty="0" err="1"/>
              <a:t>masalah</a:t>
            </a:r>
            <a:r>
              <a:rPr lang="en-GB" dirty="0"/>
              <a:t> yang </a:t>
            </a:r>
            <a:r>
              <a:rPr lang="en-GB" dirty="0" err="1"/>
              <a:t>menggunakan</a:t>
            </a:r>
            <a:r>
              <a:rPr lang="en-GB" dirty="0"/>
              <a:t> Search Tree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–Traveling Salesman Problem</a:t>
            </a:r>
            <a:br>
              <a:rPr lang="en-GB" dirty="0"/>
            </a:br>
            <a:br>
              <a:rPr lang="en-GB" dirty="0"/>
            </a:br>
            <a:r>
              <a:rPr lang="en-GB" dirty="0"/>
              <a:t>–N-Queen Problem</a:t>
            </a:r>
            <a:br>
              <a:rPr lang="en-GB" dirty="0"/>
            </a:br>
            <a:br>
              <a:rPr lang="en-GB" dirty="0"/>
            </a:br>
            <a:r>
              <a:rPr lang="en-GB" dirty="0"/>
              <a:t>–15 Puzzle Problem</a:t>
            </a:r>
            <a:br>
              <a:rPr lang="en-GB" dirty="0"/>
            </a:br>
            <a:br>
              <a:rPr lang="en-GB" dirty="0"/>
            </a:br>
            <a:r>
              <a:rPr lang="en-GB" dirty="0"/>
              <a:t>–0/1 Knapsack Problem</a:t>
            </a:r>
            <a:br>
              <a:rPr lang="en-GB" dirty="0"/>
            </a:br>
            <a:br>
              <a:rPr lang="en-GB" dirty="0"/>
            </a:br>
            <a:r>
              <a:rPr lang="en-GB" dirty="0"/>
              <a:t>–Shortest Path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218665-EA77-40EC-8172-4F17E2DED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55976-5A86-4A2B-8E53-7EAF35EC8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493838"/>
            <a:ext cx="4497463" cy="5584296"/>
          </a:xfrm>
        </p:spPr>
        <p:txBody>
          <a:bodyPr anchor="ctr">
            <a:normAutofit/>
          </a:bodyPr>
          <a:lstStyle/>
          <a:p>
            <a:pPr algn="just"/>
            <a:r>
              <a:rPr lang="en-GB" sz="4000" b="1" i="1" dirty="0">
                <a:solidFill>
                  <a:srgbClr val="FFFFFF"/>
                </a:solidFill>
              </a:rPr>
              <a:t>“APA MASALAH YANG DAPAT DIPECAHKAN DENGAN BRANCH AND BOUND?”</a:t>
            </a:r>
            <a:endParaRPr lang="en-GB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3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5C76-0468-4F94-AF69-7CE83AA8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endParaRPr lang="en-ID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4ED4C25-6A85-48C9-A909-2CF9330F8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275809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945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96CBB6-8D24-4FA5-A518-D9D878A40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5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857F7-F05F-4317-9D97-F35571819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ED683-31A1-4264-A6CF-BD9A3B936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11" y="804333"/>
            <a:ext cx="9941748" cy="526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8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43EFC75-D61F-4CEA-9817-11CC86030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A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02F3DD-3E32-4AF8-BFA1-D131A6B4B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7DAFE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79697E-2E8E-4176-83B8-DEA8B61FF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53" y="796978"/>
            <a:ext cx="9316894" cy="52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090937-65B6-4E69-8A51-DC43F550C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20968-8F18-47B2-8971-7869E17F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0" y="1059893"/>
            <a:ext cx="3462229" cy="4738211"/>
          </a:xfrm>
        </p:spPr>
        <p:txBody>
          <a:bodyPr>
            <a:normAutofit/>
          </a:bodyPr>
          <a:lstStyle/>
          <a:p>
            <a:r>
              <a:rPr lang="en-GB" dirty="0" err="1"/>
              <a:t>Algoritma</a:t>
            </a:r>
            <a:r>
              <a:rPr lang="en-GB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EF8026-88C8-40AD-89D3-AB638002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2A541-E960-4257-BFDE-DA5C7B2F6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674" y="1059894"/>
            <a:ext cx="6349708" cy="4717972"/>
          </a:xfrm>
        </p:spPr>
        <p:txBody>
          <a:bodyPr anchor="ctr">
            <a:normAutofit/>
          </a:bodyPr>
          <a:lstStyle/>
          <a:p>
            <a:r>
              <a:rPr lang="en-GB" dirty="0" err="1"/>
              <a:t>Sebelum</a:t>
            </a:r>
            <a:r>
              <a:rPr lang="en-GB" dirty="0"/>
              <a:t> </a:t>
            </a:r>
            <a:r>
              <a:rPr lang="en-GB" dirty="0" err="1"/>
              <a:t>masuk</a:t>
            </a:r>
            <a:r>
              <a:rPr lang="en-GB" dirty="0"/>
              <a:t> </a:t>
            </a:r>
            <a:r>
              <a:rPr lang="en-GB" dirty="0" err="1"/>
              <a:t>kedalam</a:t>
            </a:r>
            <a:r>
              <a:rPr lang="en-GB" dirty="0"/>
              <a:t> </a:t>
            </a:r>
            <a:r>
              <a:rPr lang="en-GB" dirty="0" err="1"/>
              <a:t>langkah-langkah</a:t>
            </a:r>
            <a:r>
              <a:rPr lang="en-GB" dirty="0"/>
              <a:t> </a:t>
            </a:r>
            <a:r>
              <a:rPr lang="en-GB" dirty="0" err="1"/>
              <a:t>pembahasan</a:t>
            </a:r>
            <a:r>
              <a:rPr lang="en-GB" dirty="0"/>
              <a:t> </a:t>
            </a:r>
            <a:r>
              <a:rPr lang="en-GB" dirty="0" err="1"/>
              <a:t>algoritma</a:t>
            </a:r>
            <a:r>
              <a:rPr lang="en-GB" dirty="0"/>
              <a:t>,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beberapa</a:t>
            </a:r>
            <a:r>
              <a:rPr lang="en-GB" dirty="0"/>
              <a:t> </a:t>
            </a:r>
            <a:r>
              <a:rPr lang="en-GB" dirty="0" err="1"/>
              <a:t>konstanta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parameter yang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diketahui</a:t>
            </a:r>
            <a:r>
              <a:rPr lang="en-GB" dirty="0"/>
              <a:t>, </a:t>
            </a:r>
            <a:r>
              <a:rPr lang="en-GB" dirty="0" err="1"/>
              <a:t>yaitu</a:t>
            </a:r>
            <a:r>
              <a:rPr lang="en-GB" dirty="0"/>
              <a:t>:</a:t>
            </a:r>
          </a:p>
          <a:p>
            <a:br>
              <a:rPr lang="en-GB" dirty="0"/>
            </a:br>
            <a:r>
              <a:rPr lang="en-GB" dirty="0"/>
              <a:t>* </a:t>
            </a:r>
            <a:r>
              <a:rPr lang="en-GB" dirty="0" err="1"/>
              <a:t>Tentukan</a:t>
            </a:r>
            <a:r>
              <a:rPr lang="en-GB" dirty="0"/>
              <a:t> </a:t>
            </a:r>
            <a:r>
              <a:rPr lang="en-GB" dirty="0" err="1"/>
              <a:t>jumlah</a:t>
            </a:r>
            <a:r>
              <a:rPr lang="en-GB" dirty="0"/>
              <a:t> </a:t>
            </a:r>
            <a:r>
              <a:rPr lang="en-GB" dirty="0" err="1"/>
              <a:t>titik</a:t>
            </a:r>
            <a:r>
              <a:rPr lang="en-GB" dirty="0"/>
              <a:t> yang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dihubungkan</a:t>
            </a:r>
            <a:br>
              <a:rPr lang="en-GB" dirty="0"/>
            </a:br>
            <a:r>
              <a:rPr lang="en-GB" dirty="0" err="1"/>
              <a:t>Diasumsikan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kasus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, </a:t>
            </a:r>
            <a:r>
              <a:rPr lang="en-GB" dirty="0" err="1"/>
              <a:t>jumlah</a:t>
            </a:r>
            <a:r>
              <a:rPr lang="en-GB" dirty="0"/>
              <a:t> </a:t>
            </a:r>
            <a:r>
              <a:rPr lang="en-GB" dirty="0" err="1"/>
              <a:t>titik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5 </a:t>
            </a:r>
            <a:r>
              <a:rPr lang="en-GB" dirty="0" err="1"/>
              <a:t>buah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392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3A0F4260-5391-4028-BE59-92AC67E0B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883" b="1"/>
          <a:stretch/>
        </p:blipFill>
        <p:spPr>
          <a:xfrm>
            <a:off x="20" y="10"/>
            <a:ext cx="12191980" cy="42126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D2BFFD5-490F-4B45-91F2-6B826FBAD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rgbClr val="5845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C6293-728D-4D90-9E11-8BC18B5C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544814"/>
            <a:ext cx="4843555" cy="1807659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Algoritma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6CF9A5-BEA4-4284-A8B5-D033E5B4B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6175" y="4900003"/>
            <a:ext cx="0" cy="109728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54A1B87-5311-4D01-BBA7-B3546EE8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4540559"/>
            <a:ext cx="5334382" cy="1816169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42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3.xml><?xml version="1.0" encoding="utf-8"?>
<a:theme xmlns:a="http://schemas.openxmlformats.org/drawingml/2006/main" name="1_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215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Bebas Neue Book</vt:lpstr>
      <vt:lpstr>Calibri Light</vt:lpstr>
      <vt:lpstr>Consolas</vt:lpstr>
      <vt:lpstr>MS Shell Dlg 2</vt:lpstr>
      <vt:lpstr>Wingdings</vt:lpstr>
      <vt:lpstr>Wingdings 3</vt:lpstr>
      <vt:lpstr>Metropolitan</vt:lpstr>
      <vt:lpstr>Madison</vt:lpstr>
      <vt:lpstr>1_Madison</vt:lpstr>
      <vt:lpstr>Algoritma Branch and Bound</vt:lpstr>
      <vt:lpstr>Pengertian</vt:lpstr>
      <vt:lpstr>Prinsip</vt:lpstr>
      <vt:lpstr>“APA MASALAH YANG DAPAT DIPECAHKAN DENGAN BRANCH AND BOUND?”</vt:lpstr>
      <vt:lpstr>PowerPoint Presentation</vt:lpstr>
      <vt:lpstr>PowerPoint Presentation</vt:lpstr>
      <vt:lpstr>PowerPoint Presentation</vt:lpstr>
      <vt:lpstr>Algoritma </vt:lpstr>
      <vt:lpstr>Algoritma </vt:lpstr>
      <vt:lpstr>Algoritma </vt:lpstr>
      <vt:lpstr>Algoritma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Branch and Bound</dc:title>
  <dc:creator>User</dc:creator>
  <cp:lastModifiedBy>User</cp:lastModifiedBy>
  <cp:revision>2</cp:revision>
  <dcterms:created xsi:type="dcterms:W3CDTF">2019-05-16T15:28:41Z</dcterms:created>
  <dcterms:modified xsi:type="dcterms:W3CDTF">2019-05-16T15:34:47Z</dcterms:modified>
</cp:coreProperties>
</file>