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Tahoma"/>
      <p:regular r:id="rId26"/>
      <p:bold r:id="rId27"/>
    </p:embeddedFont>
    <p:embeddedFont>
      <p:font typeface="Century Schoolbook"/>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gd/0RY25YmcEJMIIdV/6snHgoX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slide" Target="slides/slide20.xml"/><Relationship Id="rId28" Type="http://schemas.openxmlformats.org/officeDocument/2006/relationships/font" Target="fonts/CenturySchoolbook-regular.fntdata"/><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Schoolbook-boldItalic.fntdata"/><Relationship Id="rId30" Type="http://schemas.openxmlformats.org/officeDocument/2006/relationships/font" Target="fonts/CenturySchoolbook-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2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22"/>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22"/>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22"/>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22"/>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22"/>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22"/>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22"/>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22"/>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22"/>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22"/>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22"/>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2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22"/>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2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2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22"/>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22"/>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3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1"/>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3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32"/>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3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2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2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3" name="Shape 53"/>
        <p:cNvGrpSpPr/>
        <p:nvPr/>
      </p:nvGrpSpPr>
      <p:grpSpPr>
        <a:xfrm>
          <a:off x="0" y="0"/>
          <a:ext cx="0" cy="0"/>
          <a:chOff x="0" y="0"/>
          <a:chExt cx="0" cy="0"/>
        </a:xfrm>
      </p:grpSpPr>
      <p:sp>
        <p:nvSpPr>
          <p:cNvPr id="54" name="Google Shape;54;p25"/>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25"/>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9" name="Google Shape;59;p25"/>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0" name="Google Shape;60;p25"/>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1" name="Google Shape;61;p25"/>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62" name="Google Shape;62;p25"/>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63" name="Google Shape;63;p25"/>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4" name="Google Shape;64;p25"/>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65" name="Google Shape;65;p25"/>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6" name="Google Shape;66;p25"/>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67" name="Google Shape;67;p25"/>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8" name="Google Shape;68;p25"/>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9" name="Google Shape;69;p25"/>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0" name="Google Shape;70;p25"/>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1" name="Google Shape;71;p25"/>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2" name="Google Shape;72;p25"/>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73" name="Google Shape;73;p25"/>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4" name="Google Shape;74;p25"/>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26"/>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6"/>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7"/>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27"/>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27"/>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27"/>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27"/>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5" name="Google Shape;95;p2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2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2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2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29"/>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2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2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04" name="Google Shape;104;p2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2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6" name="Google Shape;106;p2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2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2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30"/>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3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13" name="Google Shape;113;p3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0"/>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5" name="Google Shape;115;p3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3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30"/>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18" name="Google Shape;118;p3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3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3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3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3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21"/>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2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2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21"/>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2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21"/>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2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2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idx="1" type="subTitle"/>
          </p:nvPr>
        </p:nvSpPr>
        <p:spPr>
          <a:xfrm>
            <a:off x="5486400" y="3962400"/>
            <a:ext cx="3505200" cy="2514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60"/>
              <a:buNone/>
            </a:pPr>
            <a:r>
              <a:rPr lang="en-US">
                <a:solidFill>
                  <a:schemeClr val="dk1"/>
                </a:solidFill>
                <a:latin typeface="Tahoma"/>
                <a:ea typeface="Tahoma"/>
                <a:cs typeface="Tahoma"/>
                <a:sym typeface="Tahoma"/>
              </a:rPr>
              <a:t>Presented By:</a:t>
            </a:r>
            <a:endParaRPr sz="700">
              <a:solidFill>
                <a:schemeClr val="dk1"/>
              </a:solidFill>
              <a:latin typeface="Tahoma"/>
              <a:ea typeface="Tahoma"/>
              <a:cs typeface="Tahoma"/>
              <a:sym typeface="Tahoma"/>
            </a:endParaRPr>
          </a:p>
          <a:p>
            <a:pPr indent="0" lvl="0" marL="0" rtl="0" algn="l">
              <a:spcBef>
                <a:spcPts val="600"/>
              </a:spcBef>
              <a:spcAft>
                <a:spcPts val="0"/>
              </a:spcAft>
              <a:buSzPts val="1260"/>
              <a:buNone/>
            </a:pPr>
            <a:r>
              <a:rPr lang="en-US">
                <a:solidFill>
                  <a:schemeClr val="dk1"/>
                </a:solidFill>
                <a:latin typeface="Tahoma"/>
                <a:ea typeface="Tahoma"/>
                <a:cs typeface="Tahoma"/>
                <a:sym typeface="Tahoma"/>
              </a:rPr>
              <a:t>   “</a:t>
            </a:r>
            <a:r>
              <a:rPr lang="en-US" sz="2000">
                <a:solidFill>
                  <a:schemeClr val="dk1"/>
                </a:solidFill>
                <a:latin typeface="Tahoma"/>
                <a:ea typeface="Tahoma"/>
                <a:cs typeface="Tahoma"/>
                <a:sym typeface="Tahoma"/>
              </a:rPr>
              <a:t>Group H</a:t>
            </a:r>
            <a:r>
              <a:rPr lang="en-US">
                <a:solidFill>
                  <a:schemeClr val="dk1"/>
                </a:solidFill>
                <a:latin typeface="Tahoma"/>
                <a:ea typeface="Tahoma"/>
                <a:cs typeface="Tahoma"/>
                <a:sym typeface="Tahoma"/>
              </a:rPr>
              <a:t>”</a:t>
            </a:r>
            <a:endParaRPr/>
          </a:p>
          <a:p>
            <a:pPr indent="0" lvl="0" marL="0" rtl="0" algn="l">
              <a:spcBef>
                <a:spcPts val="600"/>
              </a:spcBef>
              <a:spcAft>
                <a:spcPts val="0"/>
              </a:spcAft>
              <a:buSzPts val="140"/>
              <a:buNone/>
            </a:pPr>
            <a:r>
              <a:t/>
            </a:r>
            <a:endParaRPr b="0" sz="200">
              <a:solidFill>
                <a:schemeClr val="dk1"/>
              </a:solidFill>
              <a:latin typeface="Tahoma"/>
              <a:ea typeface="Tahoma"/>
              <a:cs typeface="Tahoma"/>
              <a:sym typeface="Tahoma"/>
            </a:endParaRPr>
          </a:p>
          <a:p>
            <a:pPr indent="0" lvl="0" marL="0" rtl="0" algn="l">
              <a:spcBef>
                <a:spcPts val="600"/>
              </a:spcBef>
              <a:spcAft>
                <a:spcPts val="0"/>
              </a:spcAft>
              <a:buSzPts val="1400"/>
              <a:buNone/>
            </a:pPr>
            <a:r>
              <a:rPr b="0" lang="en-US" sz="2000">
                <a:solidFill>
                  <a:schemeClr val="dk1"/>
                </a:solidFill>
                <a:latin typeface="Tahoma"/>
                <a:ea typeface="Tahoma"/>
                <a:cs typeface="Tahoma"/>
                <a:sym typeface="Tahoma"/>
              </a:rPr>
              <a:t>   31.Doshi Ojas</a:t>
            </a:r>
            <a:endParaRPr b="0" sz="2000">
              <a:solidFill>
                <a:schemeClr val="dk1"/>
              </a:solidFill>
              <a:latin typeface="Tahoma"/>
              <a:ea typeface="Tahoma"/>
              <a:cs typeface="Tahoma"/>
              <a:sym typeface="Tahoma"/>
            </a:endParaRPr>
          </a:p>
          <a:p>
            <a:pPr indent="0" lvl="0" marL="0" rtl="0" algn="l">
              <a:spcBef>
                <a:spcPts val="600"/>
              </a:spcBef>
              <a:spcAft>
                <a:spcPts val="0"/>
              </a:spcAft>
              <a:buSzPts val="1400"/>
              <a:buNone/>
            </a:pPr>
            <a:r>
              <a:rPr b="0" lang="en-US" sz="2000">
                <a:solidFill>
                  <a:schemeClr val="dk1"/>
                </a:solidFill>
                <a:latin typeface="Tahoma"/>
                <a:ea typeface="Tahoma"/>
                <a:cs typeface="Tahoma"/>
                <a:sym typeface="Tahoma"/>
              </a:rPr>
              <a:t>   32.Gandhi Jinendra</a:t>
            </a:r>
            <a:endParaRPr b="0" sz="2000">
              <a:solidFill>
                <a:schemeClr val="dk1"/>
              </a:solidFill>
              <a:latin typeface="Tahoma"/>
              <a:ea typeface="Tahoma"/>
              <a:cs typeface="Tahoma"/>
              <a:sym typeface="Tahoma"/>
            </a:endParaRPr>
          </a:p>
          <a:p>
            <a:pPr indent="0" lvl="0" marL="0" rtl="0" algn="l">
              <a:spcBef>
                <a:spcPts val="600"/>
              </a:spcBef>
              <a:spcAft>
                <a:spcPts val="0"/>
              </a:spcAft>
              <a:buSzPts val="1400"/>
              <a:buNone/>
            </a:pPr>
            <a:r>
              <a:rPr b="0" lang="en-US" sz="2000">
                <a:solidFill>
                  <a:schemeClr val="dk1"/>
                </a:solidFill>
                <a:latin typeface="Tahoma"/>
                <a:ea typeface="Tahoma"/>
                <a:cs typeface="Tahoma"/>
                <a:sym typeface="Tahoma"/>
              </a:rPr>
              <a:t>   33.Ghule Sumati</a:t>
            </a:r>
            <a:endParaRPr/>
          </a:p>
          <a:p>
            <a:pPr indent="0" lvl="0" marL="0" rtl="0" algn="l">
              <a:spcBef>
                <a:spcPts val="600"/>
              </a:spcBef>
              <a:spcAft>
                <a:spcPts val="0"/>
              </a:spcAft>
              <a:buSzPts val="1400"/>
              <a:buNone/>
            </a:pPr>
            <a:r>
              <a:rPr b="0" lang="en-US" sz="2000">
                <a:solidFill>
                  <a:schemeClr val="dk1"/>
                </a:solidFill>
                <a:latin typeface="Tahoma"/>
                <a:ea typeface="Tahoma"/>
                <a:cs typeface="Tahoma"/>
                <a:sym typeface="Tahoma"/>
              </a:rPr>
              <a:t>   34.Muttha Manali</a:t>
            </a:r>
            <a:endParaRPr b="0" sz="2000">
              <a:solidFill>
                <a:schemeClr val="dk1"/>
              </a:solidFill>
              <a:latin typeface="Tahoma"/>
              <a:ea typeface="Tahoma"/>
              <a:cs typeface="Tahoma"/>
              <a:sym typeface="Tahoma"/>
            </a:endParaRPr>
          </a:p>
          <a:p>
            <a:pPr indent="0" lvl="0" marL="0" rtl="0" algn="l">
              <a:spcBef>
                <a:spcPts val="600"/>
              </a:spcBef>
              <a:spcAft>
                <a:spcPts val="0"/>
              </a:spcAft>
              <a:buSzPts val="1400"/>
              <a:buNone/>
            </a:pPr>
            <a:r>
              <a:t/>
            </a:r>
            <a:endParaRPr b="0" sz="2000">
              <a:solidFill>
                <a:schemeClr val="dk1"/>
              </a:solidFill>
              <a:latin typeface="Tahoma"/>
              <a:ea typeface="Tahoma"/>
              <a:cs typeface="Tahoma"/>
              <a:sym typeface="Tahoma"/>
            </a:endParaRPr>
          </a:p>
        </p:txBody>
      </p:sp>
      <p:sp>
        <p:nvSpPr>
          <p:cNvPr id="141" name="Google Shape;141;p1"/>
          <p:cNvSpPr txBox="1"/>
          <p:nvPr>
            <p:ph type="ctrTitle"/>
          </p:nvPr>
        </p:nvSpPr>
        <p:spPr>
          <a:xfrm>
            <a:off x="0" y="0"/>
            <a:ext cx="9144000" cy="1828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Tahoma"/>
              <a:buNone/>
            </a:pPr>
            <a:r>
              <a:rPr b="1" lang="en-US" sz="3600">
                <a:solidFill>
                  <a:schemeClr val="dk1"/>
                </a:solidFill>
                <a:latin typeface="Tahoma"/>
                <a:ea typeface="Tahoma"/>
                <a:cs typeface="Tahoma"/>
                <a:sym typeface="Tahoma"/>
              </a:rPr>
              <a:t>Altcoin Price Trend Prediction Using Machine Learning</a:t>
            </a:r>
            <a:endParaRPr/>
          </a:p>
        </p:txBody>
      </p:sp>
      <p:pic>
        <p:nvPicPr>
          <p:cNvPr id="142" name="Google Shape;142;p1"/>
          <p:cNvPicPr preferRelativeResize="0"/>
          <p:nvPr/>
        </p:nvPicPr>
        <p:blipFill rotWithShape="1">
          <a:blip r:embed="rId3">
            <a:alphaModFix/>
          </a:blip>
          <a:srcRect b="0" l="0" r="0" t="0"/>
          <a:stretch/>
        </p:blipFill>
        <p:spPr>
          <a:xfrm>
            <a:off x="3886200" y="2057400"/>
            <a:ext cx="1447799" cy="1662828"/>
          </a:xfrm>
          <a:prstGeom prst="rect">
            <a:avLst/>
          </a:prstGeom>
          <a:noFill/>
          <a:ln>
            <a:noFill/>
          </a:ln>
        </p:spPr>
      </p:pic>
      <p:sp>
        <p:nvSpPr>
          <p:cNvPr id="143" name="Google Shape;143;p1"/>
          <p:cNvSpPr txBox="1"/>
          <p:nvPr/>
        </p:nvSpPr>
        <p:spPr>
          <a:xfrm>
            <a:off x="1905000" y="4876800"/>
            <a:ext cx="3581400" cy="533400"/>
          </a:xfrm>
          <a:prstGeom prst="rect">
            <a:avLst/>
          </a:prstGeom>
          <a:noFill/>
          <a:ln>
            <a:noFill/>
          </a:ln>
        </p:spPr>
        <p:txBody>
          <a:bodyPr anchorCtr="0" anchor="t" bIns="45700" lIns="91425" spcFirstLastPara="1" rIns="91425" wrap="square" tIns="45700">
            <a:noAutofit/>
          </a:bodyPr>
          <a:lstStyle/>
          <a:p>
            <a:pPr indent="-274320" lvl="0" marL="274320" marR="0" rtl="0" algn="ctr">
              <a:lnSpc>
                <a:spcPct val="100000"/>
              </a:lnSpc>
              <a:spcBef>
                <a:spcPts val="0"/>
              </a:spcBef>
              <a:spcAft>
                <a:spcPts val="0"/>
              </a:spcAft>
              <a:buClr>
                <a:schemeClr val="accent1"/>
              </a:buClr>
              <a:buSzPts val="1680"/>
              <a:buFont typeface="Noto Sans Symbols"/>
              <a:buNone/>
            </a:pPr>
            <a:r>
              <a:rPr b="0" i="0" lang="en-US" sz="2400" u="none" cap="none" strike="noStrike">
                <a:solidFill>
                  <a:schemeClr val="dk1"/>
                </a:solidFill>
                <a:latin typeface="Tahoma"/>
                <a:ea typeface="Tahoma"/>
                <a:cs typeface="Tahoma"/>
                <a:sym typeface="Tahoma"/>
              </a:rPr>
              <a:t>Guided By: </a:t>
            </a:r>
            <a:endParaRPr/>
          </a:p>
          <a:p>
            <a:pPr indent="-274320" lvl="0" marL="274320" marR="0" rtl="0" algn="ctr">
              <a:lnSpc>
                <a:spcPct val="100000"/>
              </a:lnSpc>
              <a:spcBef>
                <a:spcPts val="600"/>
              </a:spcBef>
              <a:spcAft>
                <a:spcPts val="0"/>
              </a:spcAft>
              <a:buClr>
                <a:schemeClr val="accent1"/>
              </a:buClr>
              <a:buSzPts val="1680"/>
              <a:buFont typeface="Noto Sans Symbols"/>
              <a:buNone/>
            </a:pPr>
            <a:r>
              <a:rPr b="1" i="0" lang="en-US" sz="2400" u="none" cap="none" strike="noStrike">
                <a:solidFill>
                  <a:schemeClr val="dk1"/>
                </a:solidFill>
                <a:latin typeface="Tahoma"/>
                <a:ea typeface="Tahoma"/>
                <a:cs typeface="Tahoma"/>
                <a:sym typeface="Tahoma"/>
              </a:rPr>
              <a:t>Mrs. K. A. Khedikar</a:t>
            </a:r>
            <a:endParaRPr b="1" i="0" sz="24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457200" y="381000"/>
            <a:ext cx="7467600" cy="8080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Implementation</a:t>
            </a:r>
            <a:endParaRPr/>
          </a:p>
        </p:txBody>
      </p:sp>
      <p:sp>
        <p:nvSpPr>
          <p:cNvPr id="198" name="Google Shape;198;p10"/>
          <p:cNvSpPr txBox="1"/>
          <p:nvPr>
            <p:ph idx="1" type="body"/>
          </p:nvPr>
        </p:nvSpPr>
        <p:spPr>
          <a:xfrm>
            <a:off x="457200" y="1295400"/>
            <a:ext cx="7467600" cy="487375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just">
              <a:spcBef>
                <a:spcPts val="0"/>
              </a:spcBef>
              <a:spcAft>
                <a:spcPts val="0"/>
              </a:spcAft>
              <a:buSzPct val="70000"/>
              <a:buNone/>
            </a:pPr>
            <a:r>
              <a:t/>
            </a:r>
            <a:endParaRPr sz="3200" u="sng">
              <a:latin typeface="Times New Roman"/>
              <a:ea typeface="Times New Roman"/>
              <a:cs typeface="Times New Roman"/>
              <a:sym typeface="Times New Roman"/>
            </a:endParaRPr>
          </a:p>
          <a:p>
            <a:pPr indent="-274320" lvl="0" marL="274320" rtl="0" algn="just">
              <a:spcBef>
                <a:spcPts val="600"/>
              </a:spcBef>
              <a:spcAft>
                <a:spcPts val="0"/>
              </a:spcAft>
              <a:buSzPct val="70000"/>
              <a:buChar char="🞆"/>
            </a:pPr>
            <a:r>
              <a:rPr lang="en-US" sz="3200" u="sng">
                <a:latin typeface="Times New Roman"/>
                <a:ea typeface="Times New Roman"/>
                <a:cs typeface="Times New Roman"/>
                <a:sym typeface="Times New Roman"/>
              </a:rPr>
              <a:t>Model Converted is pass to firebase storage and app interprets the model</a:t>
            </a:r>
            <a:endParaRPr/>
          </a:p>
          <a:p>
            <a:pPr indent="-274320" lvl="1" marL="640080" rtl="0" algn="just">
              <a:spcBef>
                <a:spcPts val="444"/>
              </a:spcBef>
              <a:spcAft>
                <a:spcPts val="0"/>
              </a:spcAft>
              <a:buSzPct val="80000"/>
              <a:buFont typeface="Courier New"/>
              <a:buChar char="o"/>
            </a:pPr>
            <a:r>
              <a:rPr lang="en-US" sz="2400"/>
              <a:t>After converting the model it is transfer to the firebase storage where the actual created model is stored, which is used for further process. </a:t>
            </a:r>
            <a:endParaRPr sz="2400" u="sng">
              <a:latin typeface="Times New Roman"/>
              <a:ea typeface="Times New Roman"/>
              <a:cs typeface="Times New Roman"/>
              <a:sym typeface="Times New Roman"/>
            </a:endParaRPr>
          </a:p>
          <a:p>
            <a:pPr indent="-274320" lvl="0" marL="274320" rtl="0" algn="just">
              <a:spcBef>
                <a:spcPts val="600"/>
              </a:spcBef>
              <a:spcAft>
                <a:spcPts val="0"/>
              </a:spcAft>
              <a:buSzPct val="70000"/>
              <a:buNone/>
            </a:pPr>
            <a:r>
              <a:t/>
            </a:r>
            <a:endParaRPr sz="3200" u="sng">
              <a:latin typeface="Times New Roman"/>
              <a:ea typeface="Times New Roman"/>
              <a:cs typeface="Times New Roman"/>
              <a:sym typeface="Times New Roman"/>
            </a:endParaRPr>
          </a:p>
          <a:p>
            <a:pPr indent="-274320" lvl="0" marL="274320" rtl="0" algn="just">
              <a:spcBef>
                <a:spcPts val="600"/>
              </a:spcBef>
              <a:spcAft>
                <a:spcPts val="0"/>
              </a:spcAft>
              <a:buSzPct val="70000"/>
              <a:buChar char="🞆"/>
            </a:pPr>
            <a:r>
              <a:rPr lang="en-US" sz="3200" u="sng">
                <a:latin typeface="Times New Roman"/>
                <a:ea typeface="Times New Roman"/>
                <a:cs typeface="Times New Roman"/>
                <a:sym typeface="Times New Roman"/>
              </a:rPr>
              <a:t>Prediction Model</a:t>
            </a:r>
            <a:r>
              <a:rPr lang="en-US" sz="3200">
                <a:latin typeface="Times New Roman"/>
                <a:ea typeface="Times New Roman"/>
                <a:cs typeface="Times New Roman"/>
                <a:sym typeface="Times New Roman"/>
              </a:rPr>
              <a:t> :</a:t>
            </a:r>
            <a:endParaRPr/>
          </a:p>
          <a:p>
            <a:pPr indent="-182880" lvl="3" marL="1188720" rtl="0" algn="just">
              <a:spcBef>
                <a:spcPts val="444"/>
              </a:spcBef>
              <a:spcAft>
                <a:spcPts val="0"/>
              </a:spcAft>
              <a:buSzPct val="59999"/>
              <a:buChar char="🞆"/>
            </a:pPr>
            <a:r>
              <a:rPr lang="en-US" sz="2400">
                <a:latin typeface="Times New Roman"/>
                <a:ea typeface="Times New Roman"/>
                <a:cs typeface="Times New Roman"/>
                <a:sym typeface="Times New Roman"/>
              </a:rPr>
              <a:t>Model is loaded from Firebase Storage load current data from sites .</a:t>
            </a:r>
            <a:endParaRPr sz="2400">
              <a:latin typeface="Times New Roman"/>
              <a:ea typeface="Times New Roman"/>
              <a:cs typeface="Times New Roman"/>
              <a:sym typeface="Times New Roman"/>
            </a:endParaRPr>
          </a:p>
          <a:p>
            <a:pPr indent="-182880" lvl="3" marL="1188720" rtl="0" algn="just">
              <a:spcBef>
                <a:spcPts val="444"/>
              </a:spcBef>
              <a:spcAft>
                <a:spcPts val="0"/>
              </a:spcAft>
              <a:buSzPct val="59999"/>
              <a:buChar char="🞆"/>
            </a:pPr>
            <a:r>
              <a:rPr lang="en-US" sz="2400">
                <a:latin typeface="Times New Roman"/>
                <a:ea typeface="Times New Roman"/>
                <a:cs typeface="Times New Roman"/>
                <a:sym typeface="Times New Roman"/>
              </a:rPr>
              <a:t>And pass the 30 days of the data to train model and predict the 31</a:t>
            </a:r>
            <a:r>
              <a:rPr baseline="30000" lang="en-US" sz="2400">
                <a:latin typeface="Times New Roman"/>
                <a:ea typeface="Times New Roman"/>
                <a:cs typeface="Times New Roman"/>
                <a:sym typeface="Times New Roman"/>
              </a:rPr>
              <a:t>st</a:t>
            </a:r>
            <a:r>
              <a:rPr lang="en-US" sz="2400">
                <a:latin typeface="Times New Roman"/>
                <a:ea typeface="Times New Roman"/>
                <a:cs typeface="Times New Roman"/>
                <a:sym typeface="Times New Roman"/>
              </a:rPr>
              <a:t> day’s price.</a:t>
            </a:r>
            <a:endParaRPr/>
          </a:p>
          <a:p>
            <a:pPr indent="-98297" lvl="3" marL="1188720" rtl="0" algn="just">
              <a:spcBef>
                <a:spcPts val="444"/>
              </a:spcBef>
              <a:spcAft>
                <a:spcPts val="0"/>
              </a:spcAft>
              <a:buSzPct val="59999"/>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nvSpPr>
        <p:spPr>
          <a:xfrm>
            <a:off x="533400" y="152400"/>
            <a:ext cx="73914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User Interface</a:t>
            </a:r>
            <a:endParaRPr/>
          </a:p>
        </p:txBody>
      </p:sp>
      <p:pic>
        <p:nvPicPr>
          <p:cNvPr id="204" name="Google Shape;204;p11"/>
          <p:cNvPicPr preferRelativeResize="0"/>
          <p:nvPr/>
        </p:nvPicPr>
        <p:blipFill rotWithShape="1">
          <a:blip r:embed="rId3">
            <a:alphaModFix/>
          </a:blip>
          <a:srcRect b="0" l="0" r="0" t="0"/>
          <a:stretch/>
        </p:blipFill>
        <p:spPr>
          <a:xfrm>
            <a:off x="685800" y="838200"/>
            <a:ext cx="2743200" cy="5791200"/>
          </a:xfrm>
          <a:prstGeom prst="rect">
            <a:avLst/>
          </a:prstGeom>
          <a:noFill/>
          <a:ln>
            <a:noFill/>
          </a:ln>
        </p:spPr>
      </p:pic>
      <p:pic>
        <p:nvPicPr>
          <p:cNvPr id="205" name="Google Shape;205;p11"/>
          <p:cNvPicPr preferRelativeResize="0"/>
          <p:nvPr/>
        </p:nvPicPr>
        <p:blipFill rotWithShape="1">
          <a:blip r:embed="rId4">
            <a:alphaModFix/>
          </a:blip>
          <a:srcRect b="0" l="0" r="0" t="0"/>
          <a:stretch/>
        </p:blipFill>
        <p:spPr>
          <a:xfrm>
            <a:off x="4191000" y="838200"/>
            <a:ext cx="2819400" cy="571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2"/>
          <p:cNvPicPr preferRelativeResize="0"/>
          <p:nvPr/>
        </p:nvPicPr>
        <p:blipFill rotWithShape="1">
          <a:blip r:embed="rId3">
            <a:alphaModFix/>
          </a:blip>
          <a:srcRect b="0" l="0" r="0" t="0"/>
          <a:stretch/>
        </p:blipFill>
        <p:spPr>
          <a:xfrm>
            <a:off x="762000" y="203199"/>
            <a:ext cx="2971800" cy="6438901"/>
          </a:xfrm>
          <a:prstGeom prst="rect">
            <a:avLst/>
          </a:prstGeom>
          <a:noFill/>
          <a:ln>
            <a:noFill/>
          </a:ln>
        </p:spPr>
      </p:pic>
      <p:pic>
        <p:nvPicPr>
          <p:cNvPr id="211" name="Google Shape;211;p12"/>
          <p:cNvPicPr preferRelativeResize="0"/>
          <p:nvPr/>
        </p:nvPicPr>
        <p:blipFill rotWithShape="1">
          <a:blip r:embed="rId4">
            <a:alphaModFix/>
          </a:blip>
          <a:srcRect b="0" l="0" r="0" t="0"/>
          <a:stretch/>
        </p:blipFill>
        <p:spPr>
          <a:xfrm>
            <a:off x="4495800" y="152400"/>
            <a:ext cx="2995246" cy="6489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3"/>
          <p:cNvPicPr preferRelativeResize="0"/>
          <p:nvPr/>
        </p:nvPicPr>
        <p:blipFill rotWithShape="1">
          <a:blip r:embed="rId3">
            <a:alphaModFix/>
          </a:blip>
          <a:srcRect b="0" l="0" r="0" t="0"/>
          <a:stretch/>
        </p:blipFill>
        <p:spPr>
          <a:xfrm>
            <a:off x="533400" y="0"/>
            <a:ext cx="3124200" cy="6786431"/>
          </a:xfrm>
          <a:prstGeom prst="rect">
            <a:avLst/>
          </a:prstGeom>
          <a:noFill/>
          <a:ln>
            <a:noFill/>
          </a:ln>
        </p:spPr>
      </p:pic>
      <p:pic>
        <p:nvPicPr>
          <p:cNvPr id="217" name="Google Shape;217;p13"/>
          <p:cNvPicPr preferRelativeResize="0"/>
          <p:nvPr/>
        </p:nvPicPr>
        <p:blipFill rotWithShape="1">
          <a:blip r:embed="rId4">
            <a:alphaModFix/>
          </a:blip>
          <a:srcRect b="0" l="0" r="0" t="0"/>
          <a:stretch/>
        </p:blipFill>
        <p:spPr>
          <a:xfrm>
            <a:off x="4419600" y="152400"/>
            <a:ext cx="2895600" cy="62738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l0 (1).PNG" id="222" name="Google Shape;222;p14"/>
          <p:cNvPicPr preferRelativeResize="0"/>
          <p:nvPr/>
        </p:nvPicPr>
        <p:blipFill rotWithShape="1">
          <a:blip r:embed="rId3">
            <a:alphaModFix/>
          </a:blip>
          <a:srcRect b="0" l="0" r="0" t="0"/>
          <a:stretch/>
        </p:blipFill>
        <p:spPr>
          <a:xfrm>
            <a:off x="419100" y="1088874"/>
            <a:ext cx="8305799" cy="5273361"/>
          </a:xfrm>
          <a:prstGeom prst="rect">
            <a:avLst/>
          </a:prstGeom>
          <a:noFill/>
          <a:ln>
            <a:noFill/>
          </a:ln>
        </p:spPr>
      </p:pic>
      <p:sp>
        <p:nvSpPr>
          <p:cNvPr id="223" name="Google Shape;223;p14"/>
          <p:cNvSpPr txBox="1"/>
          <p:nvPr/>
        </p:nvSpPr>
        <p:spPr>
          <a:xfrm>
            <a:off x="685800" y="381000"/>
            <a:ext cx="77724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Flow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l1.PNG" id="228" name="Google Shape;228;p15"/>
          <p:cNvPicPr preferRelativeResize="0"/>
          <p:nvPr>
            <p:ph idx="1" type="body"/>
          </p:nvPr>
        </p:nvPicPr>
        <p:blipFill rotWithShape="1">
          <a:blip r:embed="rId3">
            <a:alphaModFix/>
          </a:blip>
          <a:srcRect b="0" l="0" r="0" t="0"/>
          <a:stretch/>
        </p:blipFill>
        <p:spPr>
          <a:xfrm>
            <a:off x="71554" y="0"/>
            <a:ext cx="8615246"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preprocess.PNG" id="233" name="Google Shape;233;p16"/>
          <p:cNvPicPr preferRelativeResize="0"/>
          <p:nvPr>
            <p:ph idx="1" type="body"/>
          </p:nvPr>
        </p:nvPicPr>
        <p:blipFill rotWithShape="1">
          <a:blip r:embed="rId3">
            <a:alphaModFix/>
          </a:blip>
          <a:srcRect b="0" l="0" r="0" t="0"/>
          <a:stretch/>
        </p:blipFill>
        <p:spPr>
          <a:xfrm>
            <a:off x="0" y="0"/>
            <a:ext cx="86868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train.PNG" id="238" name="Google Shape;238;p17"/>
          <p:cNvPicPr preferRelativeResize="0"/>
          <p:nvPr>
            <p:ph idx="1" type="body"/>
          </p:nvPr>
        </p:nvPicPr>
        <p:blipFill rotWithShape="1">
          <a:blip r:embed="rId3">
            <a:alphaModFix/>
          </a:blip>
          <a:srcRect b="0" l="0" r="0" t="0"/>
          <a:stretch/>
        </p:blipFill>
        <p:spPr>
          <a:xfrm>
            <a:off x="1" y="0"/>
            <a:ext cx="8763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l2predict.PNG" id="243" name="Google Shape;243;p18"/>
          <p:cNvPicPr preferRelativeResize="0"/>
          <p:nvPr>
            <p:ph idx="1" type="body"/>
          </p:nvPr>
        </p:nvPicPr>
        <p:blipFill rotWithShape="1">
          <a:blip r:embed="rId3">
            <a:alphaModFix/>
          </a:blip>
          <a:srcRect b="0" l="0" r="0" t="0"/>
          <a:stretch/>
        </p:blipFill>
        <p:spPr>
          <a:xfrm>
            <a:off x="0" y="-281825"/>
            <a:ext cx="8763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304800" y="457200"/>
            <a:ext cx="8229600" cy="704088"/>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6000">
                <a:solidFill>
                  <a:schemeClr val="dk1"/>
                </a:solidFill>
                <a:latin typeface="Times New Roman"/>
                <a:ea typeface="Times New Roman"/>
                <a:cs typeface="Times New Roman"/>
                <a:sym typeface="Times New Roman"/>
              </a:rPr>
              <a:t>Conclusion</a:t>
            </a:r>
            <a:endParaRPr/>
          </a:p>
        </p:txBody>
      </p:sp>
      <p:sp>
        <p:nvSpPr>
          <p:cNvPr id="249" name="Google Shape;249;p19"/>
          <p:cNvSpPr txBox="1"/>
          <p:nvPr>
            <p:ph idx="1" type="body"/>
          </p:nvPr>
        </p:nvSpPr>
        <p:spPr>
          <a:xfrm>
            <a:off x="457200" y="1219200"/>
            <a:ext cx="8229600" cy="5410200"/>
          </a:xfrm>
          <a:prstGeom prst="rect">
            <a:avLst/>
          </a:prstGeom>
          <a:noFill/>
          <a:ln>
            <a:noFill/>
          </a:ln>
        </p:spPr>
        <p:txBody>
          <a:bodyPr anchorCtr="0" anchor="t" bIns="45700" lIns="91425" spcFirstLastPara="1" rIns="91425" wrap="square" tIns="45700">
            <a:normAutofit/>
          </a:bodyPr>
          <a:lstStyle/>
          <a:p>
            <a:pPr indent="-274320" lvl="1" marL="640080" rtl="0" algn="just">
              <a:lnSpc>
                <a:spcPct val="150000"/>
              </a:lnSpc>
              <a:spcBef>
                <a:spcPts val="0"/>
              </a:spcBef>
              <a:spcAft>
                <a:spcPts val="0"/>
              </a:spcAft>
              <a:buSzPts val="1680"/>
              <a:buNone/>
            </a:pPr>
            <a:r>
              <a:rPr lang="en-US">
                <a:latin typeface="Times New Roman"/>
                <a:ea typeface="Times New Roman"/>
                <a:cs typeface="Times New Roman"/>
                <a:sym typeface="Times New Roman"/>
              </a:rPr>
              <a:t>	Altcoin is highly volatile and has higher returns than conventional financial trading.</a:t>
            </a:r>
            <a:endParaRPr/>
          </a:p>
          <a:p>
            <a:pPr indent="-274320" lvl="1" marL="640080" rtl="0" algn="just">
              <a:lnSpc>
                <a:spcPct val="150000"/>
              </a:lnSpc>
              <a:spcBef>
                <a:spcPts val="420"/>
              </a:spcBef>
              <a:spcAft>
                <a:spcPts val="0"/>
              </a:spcAft>
              <a:buSzPts val="1680"/>
              <a:buNone/>
            </a:pPr>
            <a:r>
              <a:rPr lang="en-US">
                <a:latin typeface="Times New Roman"/>
                <a:ea typeface="Times New Roman"/>
                <a:cs typeface="Times New Roman"/>
                <a:sym typeface="Times New Roman"/>
              </a:rPr>
              <a:t>	History generally has a way of repeating itself but altcoin has a lot of history which makes it an equal challenge predicting which history will be repeated. It takes more than a study of past trends to get predictions.</a:t>
            </a:r>
            <a:endParaRPr/>
          </a:p>
          <a:p>
            <a:pPr indent="-274320" lvl="1" marL="640080" rtl="0" algn="just">
              <a:lnSpc>
                <a:spcPct val="150000"/>
              </a:lnSpc>
              <a:spcBef>
                <a:spcPts val="420"/>
              </a:spcBef>
              <a:spcAft>
                <a:spcPts val="0"/>
              </a:spcAft>
              <a:buSzPts val="1680"/>
              <a:buNone/>
            </a:pPr>
            <a:r>
              <a:rPr lang="en-US">
                <a:latin typeface="Times New Roman"/>
                <a:ea typeface="Times New Roman"/>
                <a:cs typeface="Times New Roman"/>
                <a:sym typeface="Times New Roman"/>
              </a:rPr>
              <a:t>	The goal of this project is to find a model where we can predict the value of the Altcoin stock considering all the factors which influence the price. </a:t>
            </a:r>
            <a:endParaRPr/>
          </a:p>
          <a:p>
            <a:pPr indent="-274320" lvl="0" marL="274320" rtl="0" algn="just">
              <a:lnSpc>
                <a:spcPct val="150000"/>
              </a:lnSpc>
              <a:spcBef>
                <a:spcPts val="600"/>
              </a:spcBef>
              <a:spcAft>
                <a:spcPts val="0"/>
              </a:spcAft>
              <a:buSzPts val="1680"/>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457200" y="457200"/>
            <a:ext cx="82296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Contents</a:t>
            </a:r>
            <a:endParaRPr/>
          </a:p>
        </p:txBody>
      </p:sp>
      <p:sp>
        <p:nvSpPr>
          <p:cNvPr id="149" name="Google Shape;149;p2"/>
          <p:cNvSpPr txBox="1"/>
          <p:nvPr>
            <p:ph idx="1" type="body"/>
          </p:nvPr>
        </p:nvSpPr>
        <p:spPr>
          <a:xfrm>
            <a:off x="1219200" y="1295400"/>
            <a:ext cx="6248400" cy="47244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1960"/>
              <a:buFont typeface="Century Schoolbook"/>
              <a:buAutoNum type="arabicPeriod"/>
            </a:pPr>
            <a:r>
              <a:rPr lang="en-US" sz="2800">
                <a:latin typeface="Times New Roman"/>
                <a:ea typeface="Times New Roman"/>
                <a:cs typeface="Times New Roman"/>
                <a:sym typeface="Times New Roman"/>
              </a:rPr>
              <a:t>Introduction</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Background</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Proposed Solution</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Working Environment</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Methodology</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Implementation</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Flow Diagrams</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Future Work</a:t>
            </a:r>
            <a:endParaRPr/>
          </a:p>
          <a:p>
            <a:pPr indent="-514350" lvl="0" marL="514350" rtl="0" algn="l">
              <a:spcBef>
                <a:spcPts val="600"/>
              </a:spcBef>
              <a:spcAft>
                <a:spcPts val="0"/>
              </a:spcAft>
              <a:buSzPts val="1960"/>
              <a:buFont typeface="Century Schoolbook"/>
              <a:buAutoNum type="arabicPeriod"/>
            </a:pPr>
            <a:r>
              <a:rPr lang="en-US" sz="2800">
                <a:latin typeface="Times New Roman"/>
                <a:ea typeface="Times New Roman"/>
                <a:cs typeface="Times New Roman"/>
                <a:sym typeface="Times New Roman"/>
              </a:rPr>
              <a:t>Conclusion </a:t>
            </a:r>
            <a:endParaRPr/>
          </a:p>
          <a:p>
            <a:pPr indent="-389890" lvl="0" marL="514350" rtl="0" algn="l">
              <a:spcBef>
                <a:spcPts val="600"/>
              </a:spcBef>
              <a:spcAft>
                <a:spcPts val="0"/>
              </a:spcAft>
              <a:buSzPts val="1960"/>
              <a:buFont typeface="Century Schoolbook"/>
              <a:buNone/>
            </a:pPr>
            <a:r>
              <a:t/>
            </a:r>
            <a:endParaRPr sz="2800">
              <a:latin typeface="Times New Roman"/>
              <a:ea typeface="Times New Roman"/>
              <a:cs typeface="Times New Roman"/>
              <a:sym typeface="Times New Roman"/>
            </a:endParaRPr>
          </a:p>
          <a:p>
            <a:pPr indent="-389890" lvl="0" marL="514350" rtl="0" algn="l">
              <a:spcBef>
                <a:spcPts val="600"/>
              </a:spcBef>
              <a:spcAft>
                <a:spcPts val="0"/>
              </a:spcAft>
              <a:buSzPts val="1960"/>
              <a:buFont typeface="Century Schoolbook"/>
              <a:buNone/>
            </a:pPr>
            <a:r>
              <a:t/>
            </a:r>
            <a:endParaRPr sz="2800">
              <a:latin typeface="Times New Roman"/>
              <a:ea typeface="Times New Roman"/>
              <a:cs typeface="Times New Roman"/>
              <a:sym typeface="Times New Roman"/>
            </a:endParaRPr>
          </a:p>
          <a:p>
            <a:pPr indent="-389890" lvl="0" marL="514350" rtl="0" algn="l">
              <a:spcBef>
                <a:spcPts val="600"/>
              </a:spcBef>
              <a:spcAft>
                <a:spcPts val="0"/>
              </a:spcAft>
              <a:buSzPts val="1960"/>
              <a:buFont typeface="Century Schoolbook"/>
              <a:buNone/>
            </a:pPr>
            <a:r>
              <a:t/>
            </a:r>
            <a:endParaRPr sz="2800">
              <a:latin typeface="Times New Roman"/>
              <a:ea typeface="Times New Roman"/>
              <a:cs typeface="Times New Roman"/>
              <a:sym typeface="Times New Roman"/>
            </a:endParaRPr>
          </a:p>
          <a:p>
            <a:pPr indent="-389890" lvl="0" marL="514350" rtl="0" algn="l">
              <a:spcBef>
                <a:spcPts val="600"/>
              </a:spcBef>
              <a:spcAft>
                <a:spcPts val="0"/>
              </a:spcAft>
              <a:buSzPts val="1960"/>
              <a:buFont typeface="Century Schoolbook"/>
              <a:buNone/>
            </a:pPr>
            <a:r>
              <a:t/>
            </a:r>
            <a:endParaRPr sz="2800">
              <a:latin typeface="Times New Roman"/>
              <a:ea typeface="Times New Roman"/>
              <a:cs typeface="Times New Roman"/>
              <a:sym typeface="Times New Roman"/>
            </a:endParaRPr>
          </a:p>
          <a:p>
            <a:pPr indent="0" lvl="0" marL="0" rtl="0" algn="l">
              <a:spcBef>
                <a:spcPts val="600"/>
              </a:spcBef>
              <a:spcAft>
                <a:spcPts val="0"/>
              </a:spcAft>
              <a:buSzPts val="1960"/>
              <a:buNone/>
            </a:pPr>
            <a:r>
              <a:t/>
            </a:r>
            <a:endParaRPr sz="2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idx="1" type="body"/>
          </p:nvPr>
        </p:nvSpPr>
        <p:spPr>
          <a:xfrm>
            <a:off x="533400" y="1219200"/>
            <a:ext cx="7696200" cy="2667000"/>
          </a:xfrm>
          <a:prstGeom prst="rect">
            <a:avLst/>
          </a:prstGeom>
          <a:noFill/>
          <a:ln>
            <a:noFill/>
          </a:ln>
        </p:spPr>
        <p:txBody>
          <a:bodyPr anchorCtr="0" anchor="t" bIns="45700" lIns="91425" spcFirstLastPara="1" rIns="91425" wrap="square" tIns="45700">
            <a:noAutofit/>
          </a:bodyPr>
          <a:lstStyle/>
          <a:p>
            <a:pPr indent="-274320" lvl="0" marL="274320" rtl="0" algn="ctr">
              <a:spcBef>
                <a:spcPts val="0"/>
              </a:spcBef>
              <a:spcAft>
                <a:spcPts val="0"/>
              </a:spcAft>
              <a:buSzPts val="8050"/>
              <a:buNone/>
            </a:pPr>
            <a:r>
              <a:rPr lang="en-US" sz="11500"/>
              <a:t>Thank you…</a:t>
            </a:r>
            <a:endParaRPr/>
          </a:p>
          <a:p>
            <a:pPr indent="-274320" lvl="0" marL="274320" rtl="0" algn="ctr">
              <a:spcBef>
                <a:spcPts val="600"/>
              </a:spcBef>
              <a:spcAft>
                <a:spcPts val="0"/>
              </a:spcAft>
              <a:buSzPts val="8050"/>
              <a:buNone/>
            </a:pPr>
            <a:r>
              <a:t/>
            </a:r>
            <a:endParaRPr sz="1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0" y="381000"/>
            <a:ext cx="9144000" cy="70986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Introduction</a:t>
            </a:r>
            <a:endParaRPr b="1" sz="4400">
              <a:solidFill>
                <a:schemeClr val="dk1"/>
              </a:solidFill>
              <a:latin typeface="Times New Roman"/>
              <a:ea typeface="Times New Roman"/>
              <a:cs typeface="Times New Roman"/>
              <a:sym typeface="Times New Roman"/>
            </a:endParaRPr>
          </a:p>
        </p:txBody>
      </p:sp>
      <p:sp>
        <p:nvSpPr>
          <p:cNvPr id="155" name="Google Shape;155;p3"/>
          <p:cNvSpPr txBox="1"/>
          <p:nvPr>
            <p:ph idx="1" type="body"/>
          </p:nvPr>
        </p:nvSpPr>
        <p:spPr>
          <a:xfrm>
            <a:off x="533400" y="1219200"/>
            <a:ext cx="8077200" cy="48006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68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74320" lvl="0" marL="274320" rtl="0" algn="just">
              <a:lnSpc>
                <a:spcPct val="150000"/>
              </a:lnSpc>
              <a:spcBef>
                <a:spcPts val="600"/>
              </a:spcBef>
              <a:spcAft>
                <a:spcPts val="0"/>
              </a:spcAft>
              <a:buSzPts val="1680"/>
              <a:buNone/>
            </a:pPr>
            <a:r>
              <a:rPr lang="en-US">
                <a:latin typeface="Times New Roman"/>
                <a:ea typeface="Times New Roman"/>
                <a:cs typeface="Times New Roman"/>
                <a:sym typeface="Times New Roman"/>
              </a:rPr>
              <a:t>	Bitcoin is a crypto currency which is used worldwide for digital payment or simply for investment purposes. </a:t>
            </a:r>
            <a:endParaRPr>
              <a:latin typeface="Times New Roman"/>
              <a:ea typeface="Times New Roman"/>
              <a:cs typeface="Times New Roman"/>
              <a:sym typeface="Times New Roman"/>
            </a:endParaRPr>
          </a:p>
          <a:p>
            <a:pPr indent="-274320" lvl="0" marL="274320" rtl="0" algn="just">
              <a:lnSpc>
                <a:spcPct val="150000"/>
              </a:lnSpc>
              <a:spcBef>
                <a:spcPts val="600"/>
              </a:spcBef>
              <a:spcAft>
                <a:spcPts val="0"/>
              </a:spcAft>
              <a:buSzPts val="1680"/>
              <a:buNone/>
            </a:pPr>
            <a:r>
              <a:rPr lang="en-US">
                <a:latin typeface="Times New Roman"/>
                <a:ea typeface="Times New Roman"/>
                <a:cs typeface="Times New Roman"/>
                <a:sym typeface="Times New Roman"/>
              </a:rPr>
              <a:t>	Bitcoin is decentralized i.e. it is not owned by anyone. Transactions made by Bitcoins are easy as they are not tied to any country.</a:t>
            </a:r>
            <a:endParaRPr/>
          </a:p>
          <a:p>
            <a:pPr indent="-274320" lvl="0" marL="274320" rtl="0" algn="just">
              <a:lnSpc>
                <a:spcPct val="150000"/>
              </a:lnSpc>
              <a:spcBef>
                <a:spcPts val="600"/>
              </a:spcBef>
              <a:spcAft>
                <a:spcPts val="0"/>
              </a:spcAft>
              <a:buSzPts val="1680"/>
              <a:buNone/>
            </a:pPr>
            <a:r>
              <a:rPr lang="en-US">
                <a:latin typeface="Times New Roman"/>
                <a:ea typeface="Times New Roman"/>
                <a:cs typeface="Times New Roman"/>
                <a:sym typeface="Times New Roman"/>
              </a:rPr>
              <a:t>	Investment can be done through various marketplaces known as “bitcoin exchanges”.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idx="1" type="body"/>
          </p:nvPr>
        </p:nvSpPr>
        <p:spPr>
          <a:xfrm>
            <a:off x="457200" y="1524000"/>
            <a:ext cx="8229600" cy="5105400"/>
          </a:xfrm>
          <a:prstGeom prst="rect">
            <a:avLst/>
          </a:prstGeom>
          <a:noFill/>
          <a:ln>
            <a:noFill/>
          </a:ln>
        </p:spPr>
        <p:txBody>
          <a:bodyPr anchorCtr="0" anchor="t" bIns="45700" lIns="91425" spcFirstLastPara="1" rIns="91425" wrap="square" tIns="45700">
            <a:noAutofit/>
          </a:bodyPr>
          <a:lstStyle/>
          <a:p>
            <a:pPr indent="-274320" lvl="0" marL="274320" rtl="0" algn="l">
              <a:lnSpc>
                <a:spcPct val="150000"/>
              </a:lnSpc>
              <a:spcBef>
                <a:spcPts val="0"/>
              </a:spcBef>
              <a:spcAft>
                <a:spcPts val="0"/>
              </a:spcAft>
              <a:buSzPts val="1680"/>
              <a:buNone/>
            </a:pPr>
            <a:r>
              <a:rPr lang="en-US">
                <a:latin typeface="Times New Roman"/>
                <a:ea typeface="Times New Roman"/>
                <a:cs typeface="Times New Roman"/>
                <a:sym typeface="Times New Roman"/>
              </a:rPr>
              <a:t>	There are different aspects of the Altcoin such as its price formation, volatility, systems dynamics and economic value.  We used the historical price time series for price prediction and trading strategies. As Altcoin evolves, we can expect Altcoin to grow in unexpected ways as new utility is found. Altcoin owners can expect that its usefulness will only increase over time, hence creating a huge opportunity for investment and make huge profits. </a:t>
            </a:r>
            <a:r>
              <a:rPr lang="en-US"/>
              <a:t>So we are going to implement this to predict the Altcoin prices. </a:t>
            </a:r>
            <a:endParaRPr>
              <a:latin typeface="Times New Roman"/>
              <a:ea typeface="Times New Roman"/>
              <a:cs typeface="Times New Roman"/>
              <a:sym typeface="Times New Roman"/>
            </a:endParaRPr>
          </a:p>
          <a:p>
            <a:pPr indent="-274320" lvl="0" marL="274320" rtl="0" algn="ctr">
              <a:lnSpc>
                <a:spcPct val="150000"/>
              </a:lnSpc>
              <a:spcBef>
                <a:spcPts val="600"/>
              </a:spcBef>
              <a:spcAft>
                <a:spcPts val="0"/>
              </a:spcAft>
              <a:buSzPts val="1680"/>
              <a:buNone/>
            </a:pPr>
            <a:r>
              <a:t/>
            </a:r>
            <a:endParaRPr>
              <a:latin typeface="Times New Roman"/>
              <a:ea typeface="Times New Roman"/>
              <a:cs typeface="Times New Roman"/>
              <a:sym typeface="Times New Roman"/>
            </a:endParaRPr>
          </a:p>
          <a:p>
            <a:pPr indent="-274320" lvl="0" marL="274320" rtl="0" algn="l">
              <a:lnSpc>
                <a:spcPct val="150000"/>
              </a:lnSpc>
              <a:spcBef>
                <a:spcPts val="600"/>
              </a:spcBef>
              <a:spcAft>
                <a:spcPts val="0"/>
              </a:spcAft>
              <a:buSzPts val="1680"/>
              <a:buNone/>
            </a:pPr>
            <a:r>
              <a:t/>
            </a:r>
            <a:endParaRPr>
              <a:latin typeface="Times New Roman"/>
              <a:ea typeface="Times New Roman"/>
              <a:cs typeface="Times New Roman"/>
              <a:sym typeface="Times New Roman"/>
            </a:endParaRPr>
          </a:p>
          <a:p>
            <a:pPr indent="-274320" lvl="0" marL="274320" rtl="0" algn="l">
              <a:lnSpc>
                <a:spcPct val="150000"/>
              </a:lnSpc>
              <a:spcBef>
                <a:spcPts val="600"/>
              </a:spcBef>
              <a:spcAft>
                <a:spcPts val="0"/>
              </a:spcAft>
              <a:buSzPts val="1680"/>
              <a:buNone/>
            </a:pPr>
            <a:r>
              <a:rPr lang="en-US">
                <a:latin typeface="Times New Roman"/>
                <a:ea typeface="Times New Roman"/>
                <a:cs typeface="Times New Roman"/>
                <a:sym typeface="Times New Roman"/>
              </a:rPr>
              <a:t>	</a:t>
            </a:r>
            <a:endParaRPr/>
          </a:p>
        </p:txBody>
      </p:sp>
      <p:sp>
        <p:nvSpPr>
          <p:cNvPr id="161" name="Google Shape;161;p4"/>
          <p:cNvSpPr txBox="1"/>
          <p:nvPr>
            <p:ph type="title"/>
          </p:nvPr>
        </p:nvSpPr>
        <p:spPr>
          <a:xfrm>
            <a:off x="0" y="381000"/>
            <a:ext cx="9144000" cy="70986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Background</a:t>
            </a:r>
            <a:endParaRPr b="1" sz="4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457200" y="228600"/>
            <a:ext cx="7467600" cy="6556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Proposed system</a:t>
            </a:r>
            <a:endParaRPr>
              <a:solidFill>
                <a:schemeClr val="dk1"/>
              </a:solidFill>
            </a:endParaRPr>
          </a:p>
        </p:txBody>
      </p:sp>
      <p:sp>
        <p:nvSpPr>
          <p:cNvPr id="167" name="Google Shape;167;p5"/>
          <p:cNvSpPr txBox="1"/>
          <p:nvPr>
            <p:ph idx="1" type="body"/>
          </p:nvPr>
        </p:nvSpPr>
        <p:spPr>
          <a:xfrm>
            <a:off x="457200" y="1066800"/>
            <a:ext cx="8229600" cy="5407152"/>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10000"/>
              </a:lnSpc>
              <a:spcBef>
                <a:spcPts val="0"/>
              </a:spcBef>
              <a:spcAft>
                <a:spcPts val="0"/>
              </a:spcAft>
              <a:buSzPct val="70000"/>
              <a:buChar char="🞆"/>
            </a:pPr>
            <a:r>
              <a:rPr lang="en-US"/>
              <a:t>Here from sites we are taken OHLC (Open, High, Low, Close), Volume in different Altcoin and indicated in Bitcoin. </a:t>
            </a:r>
            <a:endParaRPr/>
          </a:p>
          <a:p>
            <a:pPr indent="-274320" lvl="0" marL="274320" rtl="0" algn="l">
              <a:lnSpc>
                <a:spcPct val="110000"/>
              </a:lnSpc>
              <a:spcBef>
                <a:spcPts val="600"/>
              </a:spcBef>
              <a:spcAft>
                <a:spcPts val="0"/>
              </a:spcAft>
              <a:buSzPct val="70000"/>
              <a:buChar char="🞆"/>
            </a:pPr>
            <a:r>
              <a:rPr lang="en-US"/>
              <a:t>After all datasets are collected, we train the model by using this dataset and by using current price of Altcoin, predict model predicts the price. We use Linear Regression. </a:t>
            </a:r>
            <a:endParaRPr/>
          </a:p>
          <a:p>
            <a:pPr indent="-274320" lvl="0" marL="274320" rtl="0" algn="l">
              <a:lnSpc>
                <a:spcPct val="110000"/>
              </a:lnSpc>
              <a:spcBef>
                <a:spcPts val="600"/>
              </a:spcBef>
              <a:spcAft>
                <a:spcPts val="0"/>
              </a:spcAft>
              <a:buSzPct val="70000"/>
              <a:buChar char="🞆"/>
            </a:pPr>
            <a:r>
              <a:rPr lang="en-US"/>
              <a:t>For generating models to predict the price. The models are generated depending on the Open, High, Low, and Close data from Coin Compare. </a:t>
            </a:r>
            <a:endParaRPr/>
          </a:p>
          <a:p>
            <a:pPr indent="-274320" lvl="0" marL="274320" rtl="0" algn="l">
              <a:lnSpc>
                <a:spcPct val="110000"/>
              </a:lnSpc>
              <a:spcBef>
                <a:spcPts val="600"/>
              </a:spcBef>
              <a:spcAft>
                <a:spcPts val="0"/>
              </a:spcAft>
              <a:buSzPct val="70000"/>
              <a:buChar char="🞆"/>
            </a:pPr>
            <a:r>
              <a:rPr lang="en-US"/>
              <a:t>By using this training model our app is predict the accurate prize of the Altcoin. </a:t>
            </a:r>
            <a:endParaRPr/>
          </a:p>
          <a:p>
            <a:pPr indent="-274320" lvl="0" marL="274320" rtl="0" algn="l">
              <a:lnSpc>
                <a:spcPct val="110000"/>
              </a:lnSpc>
              <a:spcBef>
                <a:spcPts val="600"/>
              </a:spcBef>
              <a:spcAft>
                <a:spcPts val="0"/>
              </a:spcAft>
              <a:buSzPct val="70000"/>
              <a:buChar char="🞆"/>
            </a:pPr>
            <a:r>
              <a:rPr lang="en-US"/>
              <a:t>With the help of that price user can decide whether to invest or not in Altcoin.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0" y="228600"/>
            <a:ext cx="9144000" cy="70986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System  architecture</a:t>
            </a:r>
            <a:endParaRPr b="1" sz="4400">
              <a:solidFill>
                <a:schemeClr val="dk1"/>
              </a:solidFill>
              <a:latin typeface="Times New Roman"/>
              <a:ea typeface="Times New Roman"/>
              <a:cs typeface="Times New Roman"/>
              <a:sym typeface="Times New Roman"/>
            </a:endParaRPr>
          </a:p>
        </p:txBody>
      </p:sp>
      <p:pic>
        <p:nvPicPr>
          <p:cNvPr id="173" name="Google Shape;173;p6"/>
          <p:cNvPicPr preferRelativeResize="0"/>
          <p:nvPr/>
        </p:nvPicPr>
        <p:blipFill rotWithShape="1">
          <a:blip r:embed="rId3">
            <a:alphaModFix/>
          </a:blip>
          <a:srcRect b="0" l="0" r="0" t="0"/>
          <a:stretch/>
        </p:blipFill>
        <p:spPr>
          <a:xfrm>
            <a:off x="304800" y="914400"/>
            <a:ext cx="7772400" cy="5809130"/>
          </a:xfrm>
          <a:prstGeom prst="rect">
            <a:avLst/>
          </a:prstGeom>
          <a:noFill/>
          <a:ln>
            <a:noFill/>
          </a:ln>
        </p:spPr>
      </p:pic>
      <p:cxnSp>
        <p:nvCxnSpPr>
          <p:cNvPr id="174" name="Google Shape;174;p6"/>
          <p:cNvCxnSpPr/>
          <p:nvPr/>
        </p:nvCxnSpPr>
        <p:spPr>
          <a:xfrm flipH="1" rot="-5400000">
            <a:off x="1181100" y="2781300"/>
            <a:ext cx="3429000" cy="2438400"/>
          </a:xfrm>
          <a:prstGeom prst="curvedConnector3">
            <a:avLst>
              <a:gd fmla="val 100333" name="adj1"/>
            </a:avLst>
          </a:prstGeom>
          <a:noFill/>
          <a:ln cap="flat" cmpd="sng" w="12700">
            <a:solidFill>
              <a:schemeClr val="dk1"/>
            </a:solidFill>
            <a:prstDash val="solid"/>
            <a:round/>
            <a:headEnd len="sm" w="sm"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Technology Stack</a:t>
            </a:r>
            <a:endParaRPr/>
          </a:p>
        </p:txBody>
      </p:sp>
      <p:sp>
        <p:nvSpPr>
          <p:cNvPr id="180" name="Google Shape;180;p7"/>
          <p:cNvSpPr txBox="1"/>
          <p:nvPr>
            <p:ph idx="1" type="body"/>
          </p:nvPr>
        </p:nvSpPr>
        <p:spPr>
          <a:xfrm>
            <a:off x="381000" y="1676400"/>
            <a:ext cx="8458200" cy="4292600"/>
          </a:xfrm>
          <a:prstGeom prst="rect">
            <a:avLst/>
          </a:prstGeom>
          <a:noFill/>
          <a:ln>
            <a:noFill/>
          </a:ln>
        </p:spPr>
        <p:txBody>
          <a:bodyPr anchorCtr="0" anchor="t" bIns="45700" lIns="91425" spcFirstLastPara="1" rIns="91425" wrap="square" tIns="45700">
            <a:noAutofit/>
          </a:bodyPr>
          <a:lstStyle/>
          <a:p>
            <a:pPr indent="-274320" lvl="0" marL="274320" rtl="0" algn="l">
              <a:lnSpc>
                <a:spcPct val="200000"/>
              </a:lnSpc>
              <a:spcBef>
                <a:spcPts val="0"/>
              </a:spcBef>
              <a:spcAft>
                <a:spcPts val="0"/>
              </a:spcAft>
              <a:buSzPts val="2100"/>
              <a:buFont typeface="Noto Sans Symbols"/>
              <a:buChar char="❖"/>
            </a:pPr>
            <a:r>
              <a:rPr b="1" lang="en-US" sz="3000">
                <a:latin typeface="Times New Roman"/>
                <a:ea typeface="Times New Roman"/>
                <a:cs typeface="Times New Roman"/>
                <a:sym typeface="Times New Roman"/>
              </a:rPr>
              <a:t>Languages</a:t>
            </a:r>
            <a:r>
              <a:rPr lang="en-US" sz="3000">
                <a:latin typeface="Times New Roman"/>
                <a:ea typeface="Times New Roman"/>
                <a:cs typeface="Times New Roman"/>
                <a:sym typeface="Times New Roman"/>
              </a:rPr>
              <a:t>:- Python, Java</a:t>
            </a:r>
            <a:endParaRPr/>
          </a:p>
          <a:p>
            <a:pPr indent="-274320" lvl="0" marL="274320" rtl="0" algn="l">
              <a:lnSpc>
                <a:spcPct val="200000"/>
              </a:lnSpc>
              <a:spcBef>
                <a:spcPts val="600"/>
              </a:spcBef>
              <a:spcAft>
                <a:spcPts val="0"/>
              </a:spcAft>
              <a:buSzPts val="2100"/>
              <a:buFont typeface="Noto Sans Symbols"/>
              <a:buChar char="❖"/>
            </a:pPr>
            <a:r>
              <a:rPr b="1" lang="en-US" sz="3000">
                <a:latin typeface="Times New Roman"/>
                <a:ea typeface="Times New Roman"/>
                <a:cs typeface="Times New Roman"/>
                <a:sym typeface="Times New Roman"/>
              </a:rPr>
              <a:t>Software</a:t>
            </a:r>
            <a:r>
              <a:rPr lang="en-US" sz="3000">
                <a:latin typeface="Times New Roman"/>
                <a:ea typeface="Times New Roman"/>
                <a:cs typeface="Times New Roman"/>
                <a:sym typeface="Times New Roman"/>
              </a:rPr>
              <a:t> : Visual Studio code, Android Studio  </a:t>
            </a:r>
            <a:endParaRPr/>
          </a:p>
          <a:p>
            <a:pPr indent="-274320" lvl="0" marL="274320" rtl="0" algn="l">
              <a:lnSpc>
                <a:spcPct val="200000"/>
              </a:lnSpc>
              <a:spcBef>
                <a:spcPts val="600"/>
              </a:spcBef>
              <a:spcAft>
                <a:spcPts val="0"/>
              </a:spcAft>
              <a:buSzPts val="2100"/>
              <a:buFont typeface="Noto Sans Symbols"/>
              <a:buChar char="❖"/>
            </a:pPr>
            <a:r>
              <a:rPr b="1" lang="en-US" sz="3000">
                <a:latin typeface="Times New Roman"/>
                <a:ea typeface="Times New Roman"/>
                <a:cs typeface="Times New Roman"/>
                <a:sym typeface="Times New Roman"/>
              </a:rPr>
              <a:t>Database</a:t>
            </a:r>
            <a:r>
              <a:rPr lang="en-US" sz="3000">
                <a:latin typeface="Times New Roman"/>
                <a:ea typeface="Times New Roman"/>
                <a:cs typeface="Times New Roman"/>
                <a:sym typeface="Times New Roman"/>
              </a:rPr>
              <a:t> : MySql, Firebase</a:t>
            </a:r>
            <a:endParaRPr/>
          </a:p>
          <a:p>
            <a:pPr indent="-274320" lvl="0" marL="274320" rtl="0" algn="l">
              <a:lnSpc>
                <a:spcPct val="200000"/>
              </a:lnSpc>
              <a:spcBef>
                <a:spcPts val="600"/>
              </a:spcBef>
              <a:spcAft>
                <a:spcPts val="0"/>
              </a:spcAft>
              <a:buSzPts val="2100"/>
              <a:buFont typeface="Noto Sans Symbols"/>
              <a:buChar char="❖"/>
            </a:pPr>
            <a:r>
              <a:rPr b="1" lang="en-US" sz="3000">
                <a:latin typeface="Times New Roman"/>
                <a:ea typeface="Times New Roman"/>
                <a:cs typeface="Times New Roman"/>
                <a:sym typeface="Times New Roman"/>
              </a:rPr>
              <a:t>Method </a:t>
            </a:r>
            <a:r>
              <a:rPr lang="en-US" sz="3000">
                <a:latin typeface="Times New Roman"/>
                <a:ea typeface="Times New Roman"/>
                <a:cs typeface="Times New Roman"/>
                <a:sym typeface="Times New Roman"/>
              </a:rPr>
              <a:t>: Tensorflow, Keras, Tensorflow-lite </a:t>
            </a:r>
            <a:endParaRPr b="1" sz="3000">
              <a:latin typeface="Times New Roman"/>
              <a:ea typeface="Times New Roman"/>
              <a:cs typeface="Times New Roman"/>
              <a:sym typeface="Times New Roman"/>
            </a:endParaRPr>
          </a:p>
          <a:p>
            <a:pPr indent="-140970" lvl="0" marL="274320" rtl="0" algn="l">
              <a:lnSpc>
                <a:spcPct val="200000"/>
              </a:lnSpc>
              <a:spcBef>
                <a:spcPts val="600"/>
              </a:spcBef>
              <a:spcAft>
                <a:spcPts val="0"/>
              </a:spcAft>
              <a:buSzPts val="2100"/>
              <a:buNone/>
            </a:pPr>
            <a:r>
              <a:t/>
            </a:r>
            <a:endParaRPr sz="3000">
              <a:latin typeface="Times New Roman"/>
              <a:ea typeface="Times New Roman"/>
              <a:cs typeface="Times New Roman"/>
              <a:sym typeface="Times New Roman"/>
            </a:endParaRPr>
          </a:p>
          <a:p>
            <a:pPr indent="-140970" lvl="0" marL="274320" rtl="0" algn="l">
              <a:lnSpc>
                <a:spcPct val="200000"/>
              </a:lnSpc>
              <a:spcBef>
                <a:spcPts val="600"/>
              </a:spcBef>
              <a:spcAft>
                <a:spcPts val="0"/>
              </a:spcAft>
              <a:buSzPts val="2100"/>
              <a:buNone/>
            </a:pPr>
            <a:r>
              <a:t/>
            </a:r>
            <a:endParaRPr sz="3000">
              <a:latin typeface="Times New Roman"/>
              <a:ea typeface="Times New Roman"/>
              <a:cs typeface="Times New Roman"/>
              <a:sym typeface="Times New Roman"/>
            </a:endParaRPr>
          </a:p>
          <a:p>
            <a:pPr indent="-274320" lvl="0" marL="274320" rtl="0" algn="l">
              <a:lnSpc>
                <a:spcPct val="200000"/>
              </a:lnSpc>
              <a:spcBef>
                <a:spcPts val="600"/>
              </a:spcBef>
              <a:spcAft>
                <a:spcPts val="0"/>
              </a:spcAft>
              <a:buSzPts val="2100"/>
              <a:buNone/>
            </a:pPr>
            <a:r>
              <a:t/>
            </a:r>
            <a:endParaRPr sz="3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457200" y="381000"/>
            <a:ext cx="7467600" cy="8080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Implementation</a:t>
            </a:r>
            <a:endParaRPr/>
          </a:p>
        </p:txBody>
      </p:sp>
      <p:sp>
        <p:nvSpPr>
          <p:cNvPr id="186" name="Google Shape;186;p8"/>
          <p:cNvSpPr txBox="1"/>
          <p:nvPr>
            <p:ph idx="1" type="body"/>
          </p:nvPr>
        </p:nvSpPr>
        <p:spPr>
          <a:xfrm>
            <a:off x="457200" y="12954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240"/>
              <a:buChar char="🞆"/>
            </a:pPr>
            <a:r>
              <a:rPr lang="en-US" sz="3200" u="sng">
                <a:latin typeface="Times New Roman"/>
                <a:ea typeface="Times New Roman"/>
                <a:cs typeface="Times New Roman"/>
                <a:sym typeface="Times New Roman"/>
              </a:rPr>
              <a:t>DataLoader</a:t>
            </a:r>
            <a:r>
              <a:rPr lang="en-US" sz="3200">
                <a:latin typeface="Times New Roman"/>
                <a:ea typeface="Times New Roman"/>
                <a:cs typeface="Times New Roman"/>
                <a:sym typeface="Times New Roman"/>
              </a:rPr>
              <a:t> :</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Fetches the data from Historical Data Provider.</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Stores the fetch data in the Database using MySql Server 5.5</a:t>
            </a:r>
            <a:endParaRPr/>
          </a:p>
          <a:p>
            <a:pPr indent="0" lvl="3" marL="1005839" rtl="0" algn="just">
              <a:spcBef>
                <a:spcPts val="480"/>
              </a:spcBef>
              <a:spcAft>
                <a:spcPts val="0"/>
              </a:spcAft>
              <a:buSzPts val="1440"/>
              <a:buNone/>
            </a:pPr>
            <a:r>
              <a:t/>
            </a:r>
            <a:endParaRPr sz="2400">
              <a:latin typeface="Times New Roman"/>
              <a:ea typeface="Times New Roman"/>
              <a:cs typeface="Times New Roman"/>
              <a:sym typeface="Times New Roman"/>
            </a:endParaRPr>
          </a:p>
          <a:p>
            <a:pPr indent="-274320" lvl="0" marL="274320" rtl="0" algn="just">
              <a:spcBef>
                <a:spcPts val="600"/>
              </a:spcBef>
              <a:spcAft>
                <a:spcPts val="0"/>
              </a:spcAft>
              <a:buSzPts val="2240"/>
              <a:buChar char="🞆"/>
            </a:pPr>
            <a:r>
              <a:rPr lang="en-US" sz="3200" u="sng">
                <a:latin typeface="Times New Roman"/>
                <a:ea typeface="Times New Roman"/>
                <a:cs typeface="Times New Roman"/>
                <a:sym typeface="Times New Roman"/>
              </a:rPr>
              <a:t>Preprocessing</a:t>
            </a:r>
            <a:r>
              <a:rPr lang="en-US" sz="3200">
                <a:latin typeface="Times New Roman"/>
                <a:ea typeface="Times New Roman"/>
                <a:cs typeface="Times New Roman"/>
                <a:sym typeface="Times New Roman"/>
              </a:rPr>
              <a:t> :</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Read the data from the Database. </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Create window size of 31 columns (1</a:t>
            </a:r>
            <a:r>
              <a:rPr baseline="30000" lang="en-US" sz="2400">
                <a:latin typeface="Times New Roman"/>
                <a:ea typeface="Times New Roman"/>
                <a:cs typeface="Times New Roman"/>
                <a:sym typeface="Times New Roman"/>
              </a:rPr>
              <a:t>st</a:t>
            </a:r>
            <a:r>
              <a:rPr lang="en-US" sz="2400">
                <a:latin typeface="Times New Roman"/>
                <a:ea typeface="Times New Roman"/>
                <a:cs typeface="Times New Roman"/>
                <a:sym typeface="Times New Roman"/>
              </a:rPr>
              <a:t> 30 column has 30 days of the price and 31</a:t>
            </a:r>
            <a:r>
              <a:rPr baseline="30000" lang="en-US" sz="2400">
                <a:latin typeface="Times New Roman"/>
                <a:ea typeface="Times New Roman"/>
                <a:cs typeface="Times New Roman"/>
                <a:sym typeface="Times New Roman"/>
              </a:rPr>
              <a:t>st</a:t>
            </a:r>
            <a:r>
              <a:rPr lang="en-US" sz="2400">
                <a:latin typeface="Times New Roman"/>
                <a:ea typeface="Times New Roman"/>
                <a:cs typeface="Times New Roman"/>
                <a:sym typeface="Times New Roman"/>
              </a:rPr>
              <a:t> column has 31</a:t>
            </a:r>
            <a:r>
              <a:rPr baseline="30000" lang="en-US" sz="2400">
                <a:latin typeface="Times New Roman"/>
                <a:ea typeface="Times New Roman"/>
                <a:cs typeface="Times New Roman"/>
                <a:sym typeface="Times New Roman"/>
              </a:rPr>
              <a:t>st</a:t>
            </a:r>
            <a:r>
              <a:rPr lang="en-US" sz="2400">
                <a:latin typeface="Times New Roman"/>
                <a:ea typeface="Times New Roman"/>
                <a:cs typeface="Times New Roman"/>
                <a:sym typeface="Times New Roman"/>
              </a:rPr>
              <a:t> day’s price).</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Store that created window in the csv file.</a:t>
            </a:r>
            <a:endParaRPr/>
          </a:p>
          <a:p>
            <a:pPr indent="-91440" lvl="3" marL="1188720" rtl="0" algn="just">
              <a:spcBef>
                <a:spcPts val="480"/>
              </a:spcBef>
              <a:spcAft>
                <a:spcPts val="0"/>
              </a:spcAft>
              <a:buSzPts val="1440"/>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457200" y="381000"/>
            <a:ext cx="7467600" cy="80803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lang="en-US" sz="4000">
                <a:solidFill>
                  <a:schemeClr val="dk1"/>
                </a:solidFill>
                <a:latin typeface="Times New Roman"/>
                <a:ea typeface="Times New Roman"/>
                <a:cs typeface="Times New Roman"/>
                <a:sym typeface="Times New Roman"/>
              </a:rPr>
              <a:t>Implementation</a:t>
            </a:r>
            <a:endParaRPr/>
          </a:p>
        </p:txBody>
      </p:sp>
      <p:sp>
        <p:nvSpPr>
          <p:cNvPr id="192" name="Google Shape;192;p9"/>
          <p:cNvSpPr txBox="1"/>
          <p:nvPr>
            <p:ph idx="1" type="body"/>
          </p:nvPr>
        </p:nvSpPr>
        <p:spPr>
          <a:xfrm>
            <a:off x="457200" y="12954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240"/>
              <a:buChar char="🞆"/>
            </a:pPr>
            <a:r>
              <a:rPr lang="en-US" sz="3200" u="sng">
                <a:latin typeface="Times New Roman"/>
                <a:ea typeface="Times New Roman"/>
                <a:cs typeface="Times New Roman"/>
                <a:sym typeface="Times New Roman"/>
              </a:rPr>
              <a:t>Train Model</a:t>
            </a:r>
            <a:r>
              <a:rPr lang="en-US" sz="3200">
                <a:latin typeface="Times New Roman"/>
                <a:ea typeface="Times New Roman"/>
                <a:cs typeface="Times New Roman"/>
                <a:sym typeface="Times New Roman"/>
              </a:rPr>
              <a:t> :</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For Model creation the </a:t>
            </a:r>
            <a:r>
              <a:rPr lang="en-US" sz="2400" u="sng">
                <a:latin typeface="Times New Roman"/>
                <a:ea typeface="Times New Roman"/>
                <a:cs typeface="Times New Roman"/>
                <a:sym typeface="Times New Roman"/>
              </a:rPr>
              <a:t>Keras</a:t>
            </a:r>
            <a:r>
              <a:rPr lang="en-US" sz="2400">
                <a:latin typeface="Times New Roman"/>
                <a:ea typeface="Times New Roman"/>
                <a:cs typeface="Times New Roman"/>
                <a:sym typeface="Times New Roman"/>
              </a:rPr>
              <a:t> is used.</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Model has 5 Layers:</a:t>
            </a:r>
            <a:endParaRPr/>
          </a:p>
          <a:p>
            <a:pPr indent="-182880" lvl="5" marL="1737360" rtl="0" algn="just">
              <a:spcBef>
                <a:spcPts val="4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Reshape()</a:t>
            </a:r>
            <a:endParaRPr/>
          </a:p>
          <a:p>
            <a:pPr indent="-182880" lvl="5" marL="1737360" rtl="0" algn="just">
              <a:spcBef>
                <a:spcPts val="4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2 Layers of LSTM(Long Short Term Memory)</a:t>
            </a:r>
            <a:endParaRPr/>
          </a:p>
          <a:p>
            <a:pPr indent="-182880" lvl="5" marL="1737360" rtl="0" algn="just">
              <a:spcBef>
                <a:spcPts val="40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2 Layers of Dense </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Created Model is Saved.</a:t>
            </a:r>
            <a:endParaRPr/>
          </a:p>
          <a:p>
            <a:pPr indent="-274320" lvl="0" marL="274320" rtl="0" algn="just">
              <a:spcBef>
                <a:spcPts val="600"/>
              </a:spcBef>
              <a:spcAft>
                <a:spcPts val="0"/>
              </a:spcAft>
              <a:buSzPts val="2240"/>
              <a:buChar char="🞆"/>
            </a:pPr>
            <a:r>
              <a:rPr lang="en-US" sz="3200" u="sng">
                <a:latin typeface="Times New Roman"/>
                <a:ea typeface="Times New Roman"/>
                <a:cs typeface="Times New Roman"/>
                <a:sym typeface="Times New Roman"/>
              </a:rPr>
              <a:t>Convert Model to Tensorflow-lite Model</a:t>
            </a:r>
            <a:r>
              <a:rPr lang="en-US" sz="3200">
                <a:latin typeface="Times New Roman"/>
                <a:ea typeface="Times New Roman"/>
                <a:cs typeface="Times New Roman"/>
                <a:sym typeface="Times New Roman"/>
              </a:rPr>
              <a:t> :</a:t>
            </a:r>
            <a:endParaRPr/>
          </a:p>
          <a:p>
            <a:pPr indent="-182880" lvl="3" marL="1188720" rtl="0" algn="just">
              <a:spcBef>
                <a:spcPts val="480"/>
              </a:spcBef>
              <a:spcAft>
                <a:spcPts val="0"/>
              </a:spcAft>
              <a:buSzPts val="1440"/>
              <a:buChar char="🞆"/>
            </a:pPr>
            <a:r>
              <a:rPr lang="en-US" sz="2400">
                <a:latin typeface="Times New Roman"/>
                <a:ea typeface="Times New Roman"/>
                <a:cs typeface="Times New Roman"/>
                <a:sym typeface="Times New Roman"/>
              </a:rPr>
              <a:t>Tensorflow-lite is created to used in the Android app.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2019-02-15T06:07:16Z</dcterms:created>
  <dc:creator>Admin</dc:creator>
</cp:coreProperties>
</file>