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Lobster"/>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5E113D-A614-41CB-83FF-06D7982DD6EE}">
  <a:tblStyle styleId="{C85E113D-A614-41CB-83FF-06D7982DD6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Lobster-regular.fnt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1c10ca90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1c10ca90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c4e8ed3cc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c4e8ed3cc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c10ca90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c10ca90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1c10ca90b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1c10ca90b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1c10ca90b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1c10ca90b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c4e8ed3c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c4e8ed3c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1c10ca90b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1c10ca90b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1c10ca90b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1c10ca90b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c4e8ed3c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c4e8ed3c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c4e8ed3c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c4e8ed3c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1c10ca90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1c10ca90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c4e8ed3c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c4e8ed3c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c4e8ed3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c4e8ed3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1c10ca90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1c10ca90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1c10ca90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1c10ca90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c4fcf69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c4fcf69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github.com/OjasSharma29/Object-Detection/blob/main/Object_Detection.ipynb" TargetMode="External"/><Relationship Id="rId4" Type="http://schemas.openxmlformats.org/officeDocument/2006/relationships/hyperlink" Target="https://github.com/OjasSharma29/Object-Detection/blob/main/G16_NFT_W21_A2.ipynb" TargetMode="External"/><Relationship Id="rId5" Type="http://schemas.openxmlformats.org/officeDocument/2006/relationships/hyperlink" Target="https://github.com/OjasSharma29/Object-Detection/blob/main/VGG_16_CIFAR10.ipynb" TargetMode="External"/><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cs.toronto.edu/~kriz/cifar-10-python.tar.gz"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68100" y="1412400"/>
            <a:ext cx="8407800" cy="190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333"/>
              <a:t>Neuro Fuzzy Techniques(CSL304)</a:t>
            </a:r>
            <a:endParaRPr sz="2333"/>
          </a:p>
          <a:p>
            <a:pPr indent="0" lvl="0" marL="0" rtl="0" algn="ctr">
              <a:spcBef>
                <a:spcPts val="0"/>
              </a:spcBef>
              <a:spcAft>
                <a:spcPts val="0"/>
              </a:spcAft>
              <a:buNone/>
            </a:pPr>
            <a:r>
              <a:rPr lang="en" sz="2333"/>
              <a:t>Assignment(1-3)</a:t>
            </a:r>
            <a:endParaRPr sz="2333"/>
          </a:p>
          <a:p>
            <a:pPr indent="0" lvl="0" marL="0" rtl="0" algn="ctr">
              <a:spcBef>
                <a:spcPts val="0"/>
              </a:spcBef>
              <a:spcAft>
                <a:spcPts val="0"/>
              </a:spcAft>
              <a:buNone/>
            </a:pPr>
            <a:r>
              <a:t/>
            </a:r>
            <a:endParaRPr sz="2000"/>
          </a:p>
          <a:p>
            <a:pPr indent="0" lvl="0" marL="0" rtl="0" algn="ctr">
              <a:spcBef>
                <a:spcPts val="0"/>
              </a:spcBef>
              <a:spcAft>
                <a:spcPts val="0"/>
              </a:spcAft>
              <a:buNone/>
            </a:pPr>
            <a:r>
              <a:rPr lang="en" sz="2111"/>
              <a:t>Topic: Object Detection</a:t>
            </a:r>
            <a:endParaRPr sz="2111"/>
          </a:p>
          <a:p>
            <a:pPr indent="0" lvl="0" marL="0" rtl="0" algn="ctr">
              <a:spcBef>
                <a:spcPts val="0"/>
              </a:spcBef>
              <a:spcAft>
                <a:spcPts val="0"/>
              </a:spcAft>
              <a:buNone/>
            </a:pPr>
            <a:r>
              <a:rPr lang="en" sz="2111"/>
              <a:t>Data-set: CIFAR-10</a:t>
            </a:r>
            <a:endParaRPr sz="2111"/>
          </a:p>
          <a:p>
            <a:pPr indent="0" lvl="0" marL="0" rtl="0" algn="ctr">
              <a:spcBef>
                <a:spcPts val="0"/>
              </a:spcBef>
              <a:spcAft>
                <a:spcPts val="0"/>
              </a:spcAft>
              <a:buNone/>
            </a:pPr>
            <a:r>
              <a:rPr lang="en" sz="1777"/>
              <a:t>GROUP-16</a:t>
            </a:r>
            <a:endParaRPr sz="2000"/>
          </a:p>
        </p:txBody>
      </p:sp>
      <p:sp>
        <p:nvSpPr>
          <p:cNvPr id="55" name="Google Shape;55;p13"/>
          <p:cNvSpPr txBox="1"/>
          <p:nvPr>
            <p:ph idx="1" type="subTitle"/>
          </p:nvPr>
        </p:nvSpPr>
        <p:spPr>
          <a:xfrm>
            <a:off x="597450" y="3414900"/>
            <a:ext cx="3884700" cy="1253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800"/>
              <a:t>Group Members:</a:t>
            </a:r>
            <a:endParaRPr sz="4800"/>
          </a:p>
          <a:p>
            <a:pPr indent="-306753" lvl="0" marL="457200" rtl="0" algn="l">
              <a:spcBef>
                <a:spcPts val="0"/>
              </a:spcBef>
              <a:spcAft>
                <a:spcPts val="0"/>
              </a:spcAft>
              <a:buSzPct val="100000"/>
              <a:buAutoNum type="arabicPeriod"/>
            </a:pPr>
            <a:r>
              <a:rPr lang="en" sz="4923"/>
              <a:t>BT19CSE028 ESHAN KUMAR JAIN</a:t>
            </a:r>
            <a:endParaRPr sz="4923"/>
          </a:p>
          <a:p>
            <a:pPr indent="-306753" lvl="0" marL="457200" rtl="0" algn="l">
              <a:spcBef>
                <a:spcPts val="0"/>
              </a:spcBef>
              <a:spcAft>
                <a:spcPts val="0"/>
              </a:spcAft>
              <a:buSzPct val="100000"/>
              <a:buAutoNum type="arabicPeriod"/>
            </a:pPr>
            <a:r>
              <a:rPr lang="en" sz="4923"/>
              <a:t>BT19CSE100 SHARMA OJAS RAJNISH</a:t>
            </a:r>
            <a:endParaRPr sz="4923"/>
          </a:p>
          <a:p>
            <a:pPr indent="-306753" lvl="0" marL="457200" rtl="0" algn="l">
              <a:spcBef>
                <a:spcPts val="0"/>
              </a:spcBef>
              <a:spcAft>
                <a:spcPts val="0"/>
              </a:spcAft>
              <a:buSzPct val="100000"/>
              <a:buAutoNum type="arabicPeriod"/>
            </a:pPr>
            <a:r>
              <a:rPr lang="en" sz="4923"/>
              <a:t>BT19CSE127 WAGH ABHISHEK SAMBHAJI</a:t>
            </a:r>
            <a:endParaRPr sz="4923"/>
          </a:p>
          <a:p>
            <a:pPr indent="0" lvl="0" marL="457200" rtl="0" algn="l">
              <a:spcBef>
                <a:spcPts val="0"/>
              </a:spcBef>
              <a:spcAft>
                <a:spcPts val="0"/>
              </a:spcAft>
              <a:buNone/>
            </a:pPr>
            <a:r>
              <a:t/>
            </a:r>
            <a:endParaRPr sz="4923"/>
          </a:p>
          <a:p>
            <a:pPr indent="0" lvl="0" marL="0" rtl="0" algn="l">
              <a:spcBef>
                <a:spcPts val="0"/>
              </a:spcBef>
              <a:spcAft>
                <a:spcPts val="0"/>
              </a:spcAft>
              <a:buNone/>
            </a:pPr>
            <a:r>
              <a:rPr lang="en" sz="4923"/>
              <a:t> PROFESSOR INCHARGE:</a:t>
            </a:r>
            <a:endParaRPr sz="4923"/>
          </a:p>
          <a:p>
            <a:pPr indent="-306753" lvl="0" marL="457200" rtl="0" algn="l">
              <a:spcBef>
                <a:spcPts val="0"/>
              </a:spcBef>
              <a:spcAft>
                <a:spcPts val="0"/>
              </a:spcAft>
              <a:buSzPct val="100000"/>
              <a:buAutoNum type="arabicPeriod"/>
            </a:pPr>
            <a:r>
              <a:rPr lang="en" sz="4923"/>
              <a:t>Dr. POONAM SHARMA</a:t>
            </a:r>
            <a:endParaRPr sz="4923"/>
          </a:p>
          <a:p>
            <a:pPr indent="-306753" lvl="0" marL="457200" rtl="0" algn="l">
              <a:spcBef>
                <a:spcPts val="0"/>
              </a:spcBef>
              <a:spcAft>
                <a:spcPts val="0"/>
              </a:spcAft>
              <a:buSzPct val="100000"/>
              <a:buAutoNum type="arabicPeriod"/>
            </a:pPr>
            <a:r>
              <a:rPr lang="en" sz="4923"/>
              <a:t>SANTOSH SAHU SIR</a:t>
            </a:r>
            <a:endParaRPr sz="4923"/>
          </a:p>
        </p:txBody>
      </p:sp>
      <p:pic>
        <p:nvPicPr>
          <p:cNvPr id="56" name="Google Shape;56;p13"/>
          <p:cNvPicPr preferRelativeResize="0"/>
          <p:nvPr/>
        </p:nvPicPr>
        <p:blipFill>
          <a:blip r:embed="rId3">
            <a:alphaModFix/>
          </a:blip>
          <a:stretch>
            <a:fillRect/>
          </a:stretch>
        </p:blipFill>
        <p:spPr>
          <a:xfrm>
            <a:off x="5845692" y="3314702"/>
            <a:ext cx="2685284" cy="1454100"/>
          </a:xfrm>
          <a:prstGeom prst="rect">
            <a:avLst/>
          </a:prstGeom>
          <a:noFill/>
          <a:ln>
            <a:noFill/>
          </a:ln>
        </p:spPr>
      </p:pic>
      <p:pic>
        <p:nvPicPr>
          <p:cNvPr id="57" name="Google Shape;57;p13"/>
          <p:cNvPicPr preferRelativeResize="0"/>
          <p:nvPr/>
        </p:nvPicPr>
        <p:blipFill>
          <a:blip r:embed="rId4">
            <a:alphaModFix/>
          </a:blip>
          <a:stretch>
            <a:fillRect/>
          </a:stretch>
        </p:blipFill>
        <p:spPr>
          <a:xfrm>
            <a:off x="4023298" y="215225"/>
            <a:ext cx="1097400" cy="119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0000"/>
            </a:gs>
            <a:gs pos="100000">
              <a:srgbClr val="540303"/>
            </a:gs>
          </a:gsLst>
          <a:lin ang="5400012" scaled="0"/>
        </a:gra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Assignment-2 Model : </a:t>
            </a:r>
            <a:r>
              <a:rPr lang="en">
                <a:highlight>
                  <a:schemeClr val="lt1"/>
                </a:highlight>
              </a:rPr>
              <a:t>ResNet(Residual Neural Network)</a:t>
            </a:r>
            <a:endParaRPr>
              <a:highlight>
                <a:schemeClr val="lt1"/>
              </a:highlight>
            </a:endParaRPr>
          </a:p>
        </p:txBody>
      </p:sp>
      <p:sp>
        <p:nvSpPr>
          <p:cNvPr id="122" name="Google Shape;122;p22"/>
          <p:cNvSpPr txBox="1"/>
          <p:nvPr>
            <p:ph idx="1" type="body"/>
          </p:nvPr>
        </p:nvSpPr>
        <p:spPr>
          <a:xfrm>
            <a:off x="311700" y="1098900"/>
            <a:ext cx="6570900" cy="3416400"/>
          </a:xfrm>
          <a:prstGeom prst="rect">
            <a:avLst/>
          </a:prstGeom>
        </p:spPr>
        <p:txBody>
          <a:bodyPr anchorCtr="0" anchor="t" bIns="91425" lIns="91425" spcFirstLastPara="1" rIns="91425" wrap="square" tIns="91425">
            <a:normAutofit/>
          </a:bodyPr>
          <a:lstStyle/>
          <a:p>
            <a:pPr indent="5638" lvl="0" marL="6858" marR="178540" rtl="0" algn="just">
              <a:lnSpc>
                <a:spcPct val="169959"/>
              </a:lnSpc>
              <a:spcBef>
                <a:spcPts val="1648"/>
              </a:spcBef>
              <a:spcAft>
                <a:spcPts val="0"/>
              </a:spcAft>
              <a:buNone/>
            </a:pPr>
            <a:r>
              <a:rPr lang="en" sz="1600">
                <a:solidFill>
                  <a:schemeClr val="dk1"/>
                </a:solidFill>
              </a:rPr>
              <a:t>ResNet stands for Residual Network. It is an innovative neural network that was introduced in 2015. Residual Networks, or ResNets, learn residual functions with reference to the layer inputs, instead of learning unreferenced functions. Instead of hoping each few stacked layers directly fit a desired underlying mapping, residual nets let these layers fit a residual mapping. They stack residual blocks on top of each other to form a network: e.g. a ResNet-50 has fifty layers using these blocks (here we have done ResNet-20).</a:t>
            </a:r>
            <a:endParaRPr sz="1600">
              <a:solidFill>
                <a:schemeClr val="dk1"/>
              </a:solidFill>
            </a:endParaRPr>
          </a:p>
        </p:txBody>
      </p:sp>
      <p:pic>
        <p:nvPicPr>
          <p:cNvPr id="123" name="Google Shape;123;p22"/>
          <p:cNvPicPr preferRelativeResize="0"/>
          <p:nvPr/>
        </p:nvPicPr>
        <p:blipFill>
          <a:blip r:embed="rId3">
            <a:alphaModFix/>
          </a:blip>
          <a:stretch>
            <a:fillRect/>
          </a:stretch>
        </p:blipFill>
        <p:spPr>
          <a:xfrm>
            <a:off x="7130875" y="1017725"/>
            <a:ext cx="1815859"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0000"/>
            </a:gs>
            <a:gs pos="100000">
              <a:srgbClr val="540303"/>
            </a:gs>
          </a:gsLst>
          <a:lin ang="5400012" scaled="0"/>
        </a:gradFill>
      </p:bgPr>
    </p:bg>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ResNet Algorithm:</a:t>
            </a:r>
            <a:endParaRPr/>
          </a:p>
        </p:txBody>
      </p:sp>
      <p:sp>
        <p:nvSpPr>
          <p:cNvPr id="129" name="Google Shape;129;p23"/>
          <p:cNvSpPr txBox="1"/>
          <p:nvPr>
            <p:ph idx="1" type="body"/>
          </p:nvPr>
        </p:nvSpPr>
        <p:spPr>
          <a:xfrm>
            <a:off x="311700" y="1017725"/>
            <a:ext cx="3423900" cy="355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rPr>
              <a:t>ResNet Layer / Block:</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Specify </a:t>
            </a:r>
            <a:r>
              <a:rPr lang="en">
                <a:solidFill>
                  <a:schemeClr val="dk1"/>
                </a:solidFill>
              </a:rPr>
              <a:t>the</a:t>
            </a:r>
            <a:r>
              <a:rPr lang="en">
                <a:solidFill>
                  <a:schemeClr val="dk1"/>
                </a:solidFill>
              </a:rPr>
              <a:t> inputs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Then, specify the weight/filter layers that are used in between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At the end of the las last weight/filter layer pass the skipped connection of the previous input to the resnet block</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Pass the skipped layer and processed </a:t>
            </a:r>
            <a:r>
              <a:rPr lang="en">
                <a:solidFill>
                  <a:schemeClr val="dk1"/>
                </a:solidFill>
              </a:rPr>
              <a:t>output</a:t>
            </a:r>
            <a:r>
              <a:rPr lang="en">
                <a:solidFill>
                  <a:schemeClr val="dk1"/>
                </a:solidFill>
              </a:rPr>
              <a:t> to the ReLU activation function.</a:t>
            </a:r>
            <a:endParaRPr>
              <a:solidFill>
                <a:schemeClr val="dk1"/>
              </a:solidFill>
            </a:endParaRPr>
          </a:p>
        </p:txBody>
      </p:sp>
      <p:pic>
        <p:nvPicPr>
          <p:cNvPr id="130" name="Google Shape;130;p23"/>
          <p:cNvPicPr preferRelativeResize="0"/>
          <p:nvPr/>
        </p:nvPicPr>
        <p:blipFill>
          <a:blip r:embed="rId3">
            <a:alphaModFix/>
          </a:blip>
          <a:stretch>
            <a:fillRect/>
          </a:stretch>
        </p:blipFill>
        <p:spPr>
          <a:xfrm>
            <a:off x="3974525" y="1311175"/>
            <a:ext cx="4664675" cy="325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0000"/>
            </a:gs>
            <a:gs pos="100000">
              <a:srgbClr val="540303"/>
            </a:gs>
          </a:gsLst>
          <a:lin ang="5400012" scaled="0"/>
        </a:grad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311700" y="1768950"/>
            <a:ext cx="8607300" cy="32463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chemeClr val="dk1"/>
              </a:buClr>
              <a:buSzPct val="100000"/>
              <a:buChar char="●"/>
            </a:pPr>
            <a:r>
              <a:rPr lang="en">
                <a:solidFill>
                  <a:schemeClr val="dk1"/>
                </a:solidFill>
              </a:rPr>
              <a:t>The implementation is done mostly with the help of residual blocks</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 input is passed onto two channels within the residual block</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One channel is further processed</a:t>
            </a:r>
            <a:endParaRPr>
              <a:solidFill>
                <a:schemeClr val="dk1"/>
              </a:solidFill>
            </a:endParaRPr>
          </a:p>
          <a:p>
            <a:pPr indent="-304165" lvl="1" marL="914400" rtl="0" algn="l">
              <a:spcBef>
                <a:spcPts val="0"/>
              </a:spcBef>
              <a:spcAft>
                <a:spcPts val="0"/>
              </a:spcAft>
              <a:buClr>
                <a:schemeClr val="dk1"/>
              </a:buClr>
              <a:buSzPct val="100000"/>
              <a:buChar char="○"/>
            </a:pPr>
            <a:r>
              <a:rPr lang="en">
                <a:solidFill>
                  <a:schemeClr val="dk1"/>
                </a:solidFill>
              </a:rPr>
              <a:t>The other is just passed to the end where earlier channel is processed</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After this both of the channels are combined and passed through ReLU activation function.</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 output from the block maybe input to other residual blocks or given into flatten then dense to then softmax to obtain the output.</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The ResNet model is fairly similar to a traditional CNN/DNN it's just the skip connections that makes it more efficient for the performance</a:t>
            </a:r>
            <a:endParaRPr>
              <a:solidFill>
                <a:schemeClr val="dk1"/>
              </a:solidFill>
            </a:endParaRPr>
          </a:p>
          <a:p>
            <a:pPr indent="-325755" lvl="0" marL="457200" rtl="0" algn="l">
              <a:spcBef>
                <a:spcPts val="0"/>
              </a:spcBef>
              <a:spcAft>
                <a:spcPts val="0"/>
              </a:spcAft>
              <a:buClr>
                <a:schemeClr val="dk1"/>
              </a:buClr>
              <a:buSzPct val="100000"/>
              <a:buChar char="●"/>
            </a:pPr>
            <a:r>
              <a:rPr lang="en">
                <a:solidFill>
                  <a:schemeClr val="dk1"/>
                </a:solidFill>
              </a:rPr>
              <a:t>Skip connections enable us to further deepen the neural network.(It has been observed that there exists a certain threshold for every dataset wrt a neural implementation strategy for which after certain number of layers, the results start deteriorating so resnet proves useful in this aspect)</a:t>
            </a:r>
            <a:endParaRPr>
              <a:solidFill>
                <a:schemeClr val="dk1"/>
              </a:solidFill>
            </a:endParaRPr>
          </a:p>
        </p:txBody>
      </p:sp>
      <p:pic>
        <p:nvPicPr>
          <p:cNvPr id="136" name="Google Shape;136;p24"/>
          <p:cNvPicPr preferRelativeResize="0"/>
          <p:nvPr/>
        </p:nvPicPr>
        <p:blipFill>
          <a:blip r:embed="rId3">
            <a:alphaModFix/>
          </a:blip>
          <a:stretch>
            <a:fillRect/>
          </a:stretch>
        </p:blipFill>
        <p:spPr>
          <a:xfrm>
            <a:off x="311700" y="406863"/>
            <a:ext cx="5943600" cy="1362075"/>
          </a:xfrm>
          <a:prstGeom prst="rect">
            <a:avLst/>
          </a:prstGeom>
          <a:noFill/>
          <a:ln>
            <a:noFill/>
          </a:ln>
        </p:spPr>
      </p:pic>
      <p:sp>
        <p:nvSpPr>
          <p:cNvPr id="137" name="Google Shape;137;p24"/>
          <p:cNvSpPr txBox="1"/>
          <p:nvPr/>
        </p:nvSpPr>
        <p:spPr>
          <a:xfrm>
            <a:off x="6433400" y="780113"/>
            <a:ext cx="237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Pictorial representation of a singular </a:t>
            </a:r>
            <a:r>
              <a:rPr lang="en">
                <a:solidFill>
                  <a:schemeClr val="dk1"/>
                </a:solidFill>
              </a:rPr>
              <a:t>resnet block</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220000"/>
            <a:ext cx="8520600" cy="1643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Assignment-3 Model: </a:t>
            </a:r>
            <a:r>
              <a:rPr lang="en">
                <a:highlight>
                  <a:schemeClr val="lt1"/>
                </a:highlight>
              </a:rPr>
              <a:t>VGG-16 (Visual Geometry Groups)</a:t>
            </a:r>
            <a:endParaRPr>
              <a:highlight>
                <a:schemeClr val="lt1"/>
              </a:highlight>
            </a:endParaRPr>
          </a:p>
          <a:p>
            <a:pPr indent="0" lvl="0" marL="0" rtl="0" algn="l">
              <a:spcBef>
                <a:spcPts val="0"/>
              </a:spcBef>
              <a:spcAft>
                <a:spcPts val="0"/>
              </a:spcAft>
              <a:buNone/>
            </a:pPr>
            <a:r>
              <a:t/>
            </a:r>
            <a:endParaRPr sz="850"/>
          </a:p>
          <a:p>
            <a:pPr indent="0" lvl="0" marL="0" marR="445541" rtl="0" algn="l">
              <a:lnSpc>
                <a:spcPct val="122617"/>
              </a:lnSpc>
              <a:spcBef>
                <a:spcPts val="1421"/>
              </a:spcBef>
              <a:spcAft>
                <a:spcPts val="0"/>
              </a:spcAft>
              <a:buNone/>
            </a:pPr>
            <a:r>
              <a:rPr b="1" lang="en" sz="1672"/>
              <a:t>VGG16 </a:t>
            </a:r>
            <a:r>
              <a:rPr lang="en" sz="1672"/>
              <a:t>is a convolutional neural network model proposed by K. Simonyan and A. Zisserman from the University of Oxford in the paper “Very Deep Convolutional Networks for Large-Scale Image Recognition”.</a:t>
            </a:r>
            <a:endParaRPr sz="1672"/>
          </a:p>
          <a:p>
            <a:pPr indent="0" lvl="0" marL="0" marR="445541" rtl="0" algn="l">
              <a:lnSpc>
                <a:spcPct val="122617"/>
              </a:lnSpc>
              <a:spcBef>
                <a:spcPts val="1421"/>
              </a:spcBef>
              <a:spcAft>
                <a:spcPts val="0"/>
              </a:spcAft>
              <a:buNone/>
            </a:pPr>
            <a:r>
              <a:t/>
            </a:r>
            <a:endParaRPr sz="1672">
              <a:highlight>
                <a:srgbClr val="073763"/>
              </a:highlight>
            </a:endParaRPr>
          </a:p>
          <a:p>
            <a:pPr indent="0" lvl="0" marL="0" marR="445541" rtl="0" algn="l">
              <a:lnSpc>
                <a:spcPct val="122617"/>
              </a:lnSpc>
              <a:spcBef>
                <a:spcPts val="1421"/>
              </a:spcBef>
              <a:spcAft>
                <a:spcPts val="0"/>
              </a:spcAft>
              <a:buNone/>
            </a:pPr>
            <a:r>
              <a:t/>
            </a:r>
            <a:endParaRPr sz="1672">
              <a:highlight>
                <a:srgbClr val="073763"/>
              </a:highlight>
            </a:endParaRPr>
          </a:p>
          <a:p>
            <a:pPr indent="0" lvl="0" marL="0" marR="445541" rtl="0" algn="l">
              <a:lnSpc>
                <a:spcPct val="122617"/>
              </a:lnSpc>
              <a:spcBef>
                <a:spcPts val="1421"/>
              </a:spcBef>
              <a:spcAft>
                <a:spcPts val="0"/>
              </a:spcAft>
              <a:buNone/>
            </a:pPr>
            <a:r>
              <a:t/>
            </a:r>
            <a:endParaRPr sz="1672">
              <a:highlight>
                <a:srgbClr val="073763"/>
              </a:highlight>
            </a:endParaRPr>
          </a:p>
          <a:p>
            <a:pPr indent="0" lvl="0" marL="0" marR="445541" rtl="0" algn="l">
              <a:lnSpc>
                <a:spcPct val="122617"/>
              </a:lnSpc>
              <a:spcBef>
                <a:spcPts val="1421"/>
              </a:spcBef>
              <a:spcAft>
                <a:spcPts val="0"/>
              </a:spcAft>
              <a:buNone/>
            </a:pPr>
            <a:r>
              <a:t/>
            </a:r>
            <a:endParaRPr sz="1672">
              <a:highlight>
                <a:srgbClr val="073763"/>
              </a:highlight>
            </a:endParaRPr>
          </a:p>
          <a:p>
            <a:pPr indent="0" lvl="0" marL="0" marR="445541" rtl="0" algn="l">
              <a:lnSpc>
                <a:spcPct val="122617"/>
              </a:lnSpc>
              <a:spcBef>
                <a:spcPts val="1421"/>
              </a:spcBef>
              <a:spcAft>
                <a:spcPts val="0"/>
              </a:spcAft>
              <a:buNone/>
            </a:pPr>
            <a:r>
              <a:rPr lang="en" sz="1672">
                <a:highlight>
                  <a:srgbClr val="073763"/>
                </a:highlight>
              </a:rPr>
              <a:t> </a:t>
            </a:r>
            <a:endParaRPr sz="2222">
              <a:highlight>
                <a:srgbClr val="073763"/>
              </a:highlight>
            </a:endParaRPr>
          </a:p>
        </p:txBody>
      </p:sp>
      <p:pic>
        <p:nvPicPr>
          <p:cNvPr id="143" name="Google Shape;143;p25"/>
          <p:cNvPicPr preferRelativeResize="0"/>
          <p:nvPr/>
        </p:nvPicPr>
        <p:blipFill>
          <a:blip r:embed="rId3">
            <a:alphaModFix/>
          </a:blip>
          <a:stretch>
            <a:fillRect/>
          </a:stretch>
        </p:blipFill>
        <p:spPr>
          <a:xfrm>
            <a:off x="3706275" y="2356188"/>
            <a:ext cx="5126024" cy="1882975"/>
          </a:xfrm>
          <a:prstGeom prst="rect">
            <a:avLst/>
          </a:prstGeom>
          <a:noFill/>
          <a:ln>
            <a:noFill/>
          </a:ln>
        </p:spPr>
      </p:pic>
      <p:sp>
        <p:nvSpPr>
          <p:cNvPr id="144" name="Google Shape;144;p25"/>
          <p:cNvSpPr txBox="1"/>
          <p:nvPr/>
        </p:nvSpPr>
        <p:spPr>
          <a:xfrm>
            <a:off x="311700" y="2356200"/>
            <a:ext cx="3133200" cy="2121000"/>
          </a:xfrm>
          <a:prstGeom prst="rect">
            <a:avLst/>
          </a:prstGeom>
          <a:noFill/>
          <a:ln>
            <a:noFill/>
          </a:ln>
        </p:spPr>
        <p:txBody>
          <a:bodyPr anchorCtr="0" anchor="t" bIns="91425" lIns="91425" spcFirstLastPara="1" rIns="91425" wrap="square" tIns="91425">
            <a:spAutoFit/>
          </a:bodyPr>
          <a:lstStyle/>
          <a:p>
            <a:pPr indent="0" lvl="0" marL="8743" rtl="0" algn="l">
              <a:spcBef>
                <a:spcPts val="577"/>
              </a:spcBef>
              <a:spcAft>
                <a:spcPts val="0"/>
              </a:spcAft>
              <a:buNone/>
            </a:pPr>
            <a:r>
              <a:rPr b="1" lang="en" sz="1700">
                <a:solidFill>
                  <a:schemeClr val="dk1"/>
                </a:solidFill>
              </a:rPr>
              <a:t>Tools Used in implementation :-</a:t>
            </a:r>
            <a:endParaRPr b="1" sz="1700">
              <a:solidFill>
                <a:schemeClr val="dk1"/>
              </a:solidFill>
            </a:endParaRPr>
          </a:p>
          <a:p>
            <a:pPr indent="0" lvl="0" marL="8743" rtl="0" algn="l">
              <a:spcBef>
                <a:spcPts val="577"/>
              </a:spcBef>
              <a:spcAft>
                <a:spcPts val="0"/>
              </a:spcAft>
              <a:buNone/>
            </a:pPr>
            <a:r>
              <a:t/>
            </a:r>
            <a:endParaRPr b="1" sz="1700">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Google Colab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Tensorflow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Keras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Matplotlib.pyplot </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Numpy </a:t>
            </a:r>
            <a:endParaRPr>
              <a:solidFill>
                <a:schemeClr val="dk1"/>
              </a:solidFill>
            </a:endParaRPr>
          </a:p>
        </p:txBody>
      </p:sp>
      <p:sp>
        <p:nvSpPr>
          <p:cNvPr id="145" name="Google Shape;145;p25"/>
          <p:cNvSpPr txBox="1"/>
          <p:nvPr/>
        </p:nvSpPr>
        <p:spPr>
          <a:xfrm>
            <a:off x="4282388" y="4342325"/>
            <a:ext cx="397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Image is taken from the official documentation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204550" y="262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t>Architecture</a:t>
            </a:r>
            <a:endParaRPr sz="2400"/>
          </a:p>
          <a:p>
            <a:pPr indent="0" lvl="0" marL="0" marR="140723" rtl="0" algn="l">
              <a:lnSpc>
                <a:spcPct val="110154"/>
              </a:lnSpc>
              <a:spcBef>
                <a:spcPts val="1789"/>
              </a:spcBef>
              <a:spcAft>
                <a:spcPts val="0"/>
              </a:spcAft>
              <a:buNone/>
            </a:pPr>
            <a:r>
              <a:t/>
            </a:r>
            <a:endParaRPr sz="1300"/>
          </a:p>
          <a:p>
            <a:pPr indent="0" lvl="0" marL="0" marR="138391" rtl="0" algn="l">
              <a:lnSpc>
                <a:spcPct val="110154"/>
              </a:lnSpc>
              <a:spcBef>
                <a:spcPts val="0"/>
              </a:spcBef>
              <a:spcAft>
                <a:spcPts val="0"/>
              </a:spcAft>
              <a:buNone/>
            </a:pPr>
            <a:r>
              <a:t/>
            </a:r>
            <a:endParaRPr sz="1300"/>
          </a:p>
          <a:p>
            <a:pPr indent="0" lvl="0" marL="0" marR="158221" rtl="0" algn="l">
              <a:lnSpc>
                <a:spcPct val="110155"/>
              </a:lnSpc>
              <a:spcBef>
                <a:spcPts val="1789"/>
              </a:spcBef>
              <a:spcAft>
                <a:spcPts val="0"/>
              </a:spcAft>
              <a:buNone/>
            </a:pPr>
            <a:r>
              <a:t/>
            </a:r>
            <a:endParaRPr sz="1300"/>
          </a:p>
          <a:p>
            <a:pPr indent="-211759" lvl="0" marL="461410" marR="158221" rtl="0" algn="l">
              <a:lnSpc>
                <a:spcPct val="110155"/>
              </a:lnSpc>
              <a:spcBef>
                <a:spcPts val="1789"/>
              </a:spcBef>
              <a:spcAft>
                <a:spcPts val="0"/>
              </a:spcAft>
              <a:buNone/>
            </a:pPr>
            <a:r>
              <a:t/>
            </a:r>
            <a:endParaRPr sz="1200"/>
          </a:p>
          <a:p>
            <a:pPr indent="0" lvl="0" marL="0" rtl="0" algn="l">
              <a:spcBef>
                <a:spcPts val="0"/>
              </a:spcBef>
              <a:spcAft>
                <a:spcPts val="0"/>
              </a:spcAft>
              <a:buSzPts val="990"/>
              <a:buNone/>
            </a:pPr>
            <a:r>
              <a:t/>
            </a:r>
            <a:endParaRPr sz="1800"/>
          </a:p>
        </p:txBody>
      </p:sp>
      <p:pic>
        <p:nvPicPr>
          <p:cNvPr id="151" name="Google Shape;151;p26"/>
          <p:cNvPicPr preferRelativeResize="0"/>
          <p:nvPr/>
        </p:nvPicPr>
        <p:blipFill>
          <a:blip r:embed="rId3">
            <a:alphaModFix/>
          </a:blip>
          <a:stretch>
            <a:fillRect/>
          </a:stretch>
        </p:blipFill>
        <p:spPr>
          <a:xfrm rot="5400000">
            <a:off x="5457313" y="1502013"/>
            <a:ext cx="4431975" cy="2318000"/>
          </a:xfrm>
          <a:prstGeom prst="rect">
            <a:avLst/>
          </a:prstGeom>
          <a:noFill/>
          <a:ln>
            <a:noFill/>
          </a:ln>
        </p:spPr>
      </p:pic>
      <p:sp>
        <p:nvSpPr>
          <p:cNvPr id="152" name="Google Shape;152;p26"/>
          <p:cNvSpPr txBox="1"/>
          <p:nvPr/>
        </p:nvSpPr>
        <p:spPr>
          <a:xfrm>
            <a:off x="204550" y="835575"/>
            <a:ext cx="6129000" cy="4044900"/>
          </a:xfrm>
          <a:prstGeom prst="rect">
            <a:avLst/>
          </a:prstGeom>
          <a:noFill/>
          <a:ln>
            <a:noFill/>
          </a:ln>
        </p:spPr>
        <p:txBody>
          <a:bodyPr anchorCtr="0" anchor="t" bIns="91425" lIns="91425" spcFirstLastPara="1" rIns="91425" wrap="square" tIns="91425">
            <a:spAutoFit/>
          </a:bodyPr>
          <a:lstStyle/>
          <a:p>
            <a:pPr indent="0" lvl="0" marL="0" marR="76201" rtl="0" algn="l">
              <a:lnSpc>
                <a:spcPct val="90039"/>
              </a:lnSpc>
              <a:spcBef>
                <a:spcPts val="0"/>
              </a:spcBef>
              <a:spcAft>
                <a:spcPts val="0"/>
              </a:spcAft>
              <a:buNone/>
            </a:pPr>
            <a:r>
              <a:rPr lang="en">
                <a:solidFill>
                  <a:schemeClr val="dk1"/>
                </a:solidFill>
              </a:rPr>
              <a:t>         </a:t>
            </a:r>
            <a:r>
              <a:rPr lang="en">
                <a:solidFill>
                  <a:schemeClr val="dk1"/>
                </a:solidFill>
              </a:rPr>
              <a:t>The precise structure of the VGG-16 network:- </a:t>
            </a:r>
            <a:endParaRPr>
              <a:solidFill>
                <a:schemeClr val="dk1"/>
              </a:solidFill>
            </a:endParaRPr>
          </a:p>
          <a:p>
            <a:pPr indent="-317500" lvl="0" marL="457200" marR="76201" rtl="0" algn="l">
              <a:lnSpc>
                <a:spcPct val="90039"/>
              </a:lnSpc>
              <a:spcBef>
                <a:spcPts val="0"/>
              </a:spcBef>
              <a:spcAft>
                <a:spcPts val="0"/>
              </a:spcAft>
              <a:buClr>
                <a:schemeClr val="dk1"/>
              </a:buClr>
              <a:buSzPts val="1400"/>
              <a:buChar char="●"/>
            </a:pPr>
            <a:r>
              <a:rPr lang="en">
                <a:solidFill>
                  <a:schemeClr val="dk1"/>
                </a:solidFill>
              </a:rPr>
              <a:t>The first and second convolutional layers are comprised of 64 feature kernel filters and size of the filter is 3×3. Then the resulting output is passed to max pooling layer with a stride of 2.</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third and fourth convolutional layers are of 124 feature kernel filters and size of filter is 3×3. These two layers are followed by a max pooling layer with stride 2.</a:t>
            </a:r>
            <a:endParaRPr>
              <a:solidFill>
                <a:schemeClr val="dk1"/>
              </a:solidFill>
            </a:endParaRPr>
          </a:p>
          <a:p>
            <a:pPr indent="-317500" lvl="0" marL="457200" marR="138391" rtl="0" algn="l">
              <a:lnSpc>
                <a:spcPct val="110154"/>
              </a:lnSpc>
              <a:spcBef>
                <a:spcPts val="0"/>
              </a:spcBef>
              <a:spcAft>
                <a:spcPts val="0"/>
              </a:spcAft>
              <a:buClr>
                <a:schemeClr val="dk1"/>
              </a:buClr>
              <a:buSzPts val="1400"/>
              <a:buChar char="●"/>
            </a:pPr>
            <a:r>
              <a:rPr lang="en">
                <a:solidFill>
                  <a:schemeClr val="dk1"/>
                </a:solidFill>
              </a:rPr>
              <a:t>The fifth, sixth and seventh layers are convolutional layers with kernel size 3×3. All three use 256 feature maps. These layers are followed by a max pooling layer with stride 2.</a:t>
            </a:r>
            <a:endParaRPr>
              <a:solidFill>
                <a:schemeClr val="dk1"/>
              </a:solidFill>
            </a:endParaRPr>
          </a:p>
          <a:p>
            <a:pPr indent="-317500" lvl="0" marL="457200" marR="138391" rtl="0" algn="l">
              <a:lnSpc>
                <a:spcPct val="110154"/>
              </a:lnSpc>
              <a:spcBef>
                <a:spcPts val="0"/>
              </a:spcBef>
              <a:spcAft>
                <a:spcPts val="0"/>
              </a:spcAft>
              <a:buClr>
                <a:schemeClr val="dk1"/>
              </a:buClr>
              <a:buSzPts val="1400"/>
              <a:buChar char="●"/>
            </a:pPr>
            <a:r>
              <a:rPr lang="en">
                <a:solidFill>
                  <a:schemeClr val="dk1"/>
                </a:solidFill>
              </a:rPr>
              <a:t>Eighth to thirteenth are two sets of convolutional layers with kernel size 3×3.These layers are followed by max pooling layer with stride of 1. </a:t>
            </a:r>
            <a:endParaRPr>
              <a:solidFill>
                <a:schemeClr val="dk1"/>
              </a:solidFill>
            </a:endParaRPr>
          </a:p>
          <a:p>
            <a:pPr indent="-317500" lvl="0" marL="457200" marR="138391" rtl="0" algn="l">
              <a:lnSpc>
                <a:spcPct val="110154"/>
              </a:lnSpc>
              <a:spcBef>
                <a:spcPts val="0"/>
              </a:spcBef>
              <a:spcAft>
                <a:spcPts val="0"/>
              </a:spcAft>
              <a:buClr>
                <a:schemeClr val="dk1"/>
              </a:buClr>
              <a:buSzPts val="1400"/>
              <a:buChar char="●"/>
            </a:pPr>
            <a:r>
              <a:rPr lang="en">
                <a:solidFill>
                  <a:schemeClr val="dk1"/>
                </a:solidFill>
              </a:rPr>
              <a:t>Fourteen and fifteen layers are fully connected hidden layers of 4096 units followed by a softmax output layer (Sixteenth layer) of 10 units.</a:t>
            </a:r>
            <a:endParaRPr>
              <a:solidFill>
                <a:schemeClr val="dk1"/>
              </a:solidFill>
            </a:endParaRPr>
          </a:p>
          <a:p>
            <a:pPr indent="0" lvl="0" marL="457200" marR="138391" rtl="0" algn="l">
              <a:lnSpc>
                <a:spcPct val="110154"/>
              </a:lnSpc>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82725"/>
            <a:ext cx="8520600" cy="67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400"/>
              <a:t>Code Implementation For Visual Geometry Group (VGG-16)</a:t>
            </a:r>
            <a:endParaRPr sz="1800"/>
          </a:p>
        </p:txBody>
      </p:sp>
      <p:sp>
        <p:nvSpPr>
          <p:cNvPr id="158" name="Google Shape;158;p27"/>
          <p:cNvSpPr txBox="1"/>
          <p:nvPr/>
        </p:nvSpPr>
        <p:spPr>
          <a:xfrm>
            <a:off x="557225" y="760725"/>
            <a:ext cx="8133300" cy="39897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AutoNum type="arabicPeriod"/>
            </a:pPr>
            <a:r>
              <a:rPr lang="en" sz="2400">
                <a:solidFill>
                  <a:schemeClr val="dk1"/>
                </a:solidFill>
              </a:rPr>
              <a:t>Importing the Libraries</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Importing the Dataset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Visualization the Dataset</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Defining the Model</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Model Summary</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Scheduling the learning rate wrt epochs</a:t>
            </a: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lang="en" sz="2400">
                <a:solidFill>
                  <a:schemeClr val="dk1"/>
                </a:solidFill>
              </a:rPr>
              <a:t>Using ImageDataGenerator for randomising/modifying the data wrt image</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Training the model</a:t>
            </a:r>
            <a:endParaRPr sz="2400">
              <a:solidFill>
                <a:schemeClr val="dk1"/>
              </a:solidFill>
            </a:endParaRPr>
          </a:p>
          <a:p>
            <a:pPr indent="-381000" lvl="0" marL="457200" rtl="0" algn="l">
              <a:spcBef>
                <a:spcPts val="0"/>
              </a:spcBef>
              <a:spcAft>
                <a:spcPts val="0"/>
              </a:spcAft>
              <a:buClr>
                <a:schemeClr val="dk1"/>
              </a:buClr>
              <a:buSzPts val="2400"/>
              <a:buAutoNum type="arabicPeriod"/>
            </a:pPr>
            <a:r>
              <a:rPr lang="en" sz="2400">
                <a:solidFill>
                  <a:schemeClr val="dk1"/>
                </a:solidFill>
              </a:rPr>
              <a:t>Testing and drawing the graphs for deducing the result.</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1AB2A"/>
            </a:gs>
            <a:gs pos="100000">
              <a:srgbClr val="203E13"/>
            </a:gs>
          </a:gsLst>
          <a:lin ang="5400012" scaled="0"/>
        </a:gra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68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 and Comparison</a:t>
            </a:r>
            <a:endParaRPr/>
          </a:p>
        </p:txBody>
      </p:sp>
      <p:graphicFrame>
        <p:nvGraphicFramePr>
          <p:cNvPr id="164" name="Google Shape;164;p28"/>
          <p:cNvGraphicFramePr/>
          <p:nvPr/>
        </p:nvGraphicFramePr>
        <p:xfrm>
          <a:off x="952500" y="824325"/>
          <a:ext cx="3000000" cy="3000000"/>
        </p:xfrm>
        <a:graphic>
          <a:graphicData uri="http://schemas.openxmlformats.org/drawingml/2006/table">
            <a:tbl>
              <a:tblPr>
                <a:noFill/>
                <a:tableStyleId>{C85E113D-A614-41CB-83FF-06D7982DD6EE}</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solidFill>
                            <a:schemeClr val="dk1"/>
                          </a:solidFill>
                        </a:rPr>
                        <a:t>Model</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Training accuracy</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Testing accuracy</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Training loss</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Testing loss</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CNN (Basic)</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0.9013</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0.7439</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0.4427</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0.8363</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ResNet</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a:t>
                      </a:r>
                      <a:r>
                        <a:rPr lang="en">
                          <a:solidFill>
                            <a:schemeClr val="dk1"/>
                          </a:solidFill>
                        </a:rPr>
                        <a:t>87</a:t>
                      </a:r>
                      <a:r>
                        <a:rPr lang="en">
                          <a:solidFill>
                            <a:schemeClr val="dk1"/>
                          </a:solidFill>
                        </a:rPr>
                        <a:t>65  </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0.8544</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0.4927</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0.5778</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VGG-16</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0.9643</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0.9101</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0.3840</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0.6094</a:t>
                      </a:r>
                      <a:endParaRPr>
                        <a:solidFill>
                          <a:schemeClr val="dk1"/>
                        </a:solidFill>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pic>
        <p:nvPicPr>
          <p:cNvPr id="165" name="Google Shape;165;p28"/>
          <p:cNvPicPr preferRelativeResize="0"/>
          <p:nvPr/>
        </p:nvPicPr>
        <p:blipFill>
          <a:blip r:embed="rId3">
            <a:alphaModFix/>
          </a:blip>
          <a:stretch>
            <a:fillRect/>
          </a:stretch>
        </p:blipFill>
        <p:spPr>
          <a:xfrm>
            <a:off x="2888725" y="2873600"/>
            <a:ext cx="2929000" cy="2216175"/>
          </a:xfrm>
          <a:prstGeom prst="rect">
            <a:avLst/>
          </a:prstGeom>
          <a:noFill/>
          <a:ln>
            <a:noFill/>
          </a:ln>
        </p:spPr>
      </p:pic>
      <p:pic>
        <p:nvPicPr>
          <p:cNvPr id="166" name="Google Shape;166;p28"/>
          <p:cNvPicPr preferRelativeResize="0"/>
          <p:nvPr/>
        </p:nvPicPr>
        <p:blipFill>
          <a:blip r:embed="rId4">
            <a:alphaModFix/>
          </a:blip>
          <a:stretch>
            <a:fillRect/>
          </a:stretch>
        </p:blipFill>
        <p:spPr>
          <a:xfrm>
            <a:off x="5707337" y="2873600"/>
            <a:ext cx="3124966" cy="2216175"/>
          </a:xfrm>
          <a:prstGeom prst="rect">
            <a:avLst/>
          </a:prstGeom>
          <a:noFill/>
          <a:ln>
            <a:noFill/>
          </a:ln>
        </p:spPr>
      </p:pic>
      <p:sp>
        <p:nvSpPr>
          <p:cNvPr id="167" name="Google Shape;167;p28"/>
          <p:cNvSpPr txBox="1"/>
          <p:nvPr/>
        </p:nvSpPr>
        <p:spPr>
          <a:xfrm>
            <a:off x="568825" y="3643125"/>
            <a:ext cx="2019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Accuracy and Loss Graphs  for VGG-16</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171" name="Shape 171"/>
        <p:cNvGrpSpPr/>
        <p:nvPr/>
      </p:nvGrpSpPr>
      <p:grpSpPr>
        <a:xfrm>
          <a:off x="0" y="0"/>
          <a:ext cx="0" cy="0"/>
          <a:chOff x="0" y="0"/>
          <a:chExt cx="0" cy="0"/>
        </a:xfrm>
      </p:grpSpPr>
      <p:sp>
        <p:nvSpPr>
          <p:cNvPr id="172" name="Google Shape;172;p29"/>
          <p:cNvSpPr txBox="1"/>
          <p:nvPr>
            <p:ph idx="1" type="subTitle"/>
          </p:nvPr>
        </p:nvSpPr>
        <p:spPr>
          <a:xfrm>
            <a:off x="380150" y="3397500"/>
            <a:ext cx="35148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29F110"/>
                </a:solidFill>
                <a:latin typeface="Lobster"/>
                <a:ea typeface="Lobster"/>
                <a:cs typeface="Lobster"/>
                <a:sym typeface="Lobster"/>
              </a:rPr>
              <a:t>Thank you !</a:t>
            </a:r>
            <a:endParaRPr b="1" sz="4800">
              <a:solidFill>
                <a:srgbClr val="29F110"/>
              </a:solidFill>
              <a:latin typeface="Lobster"/>
              <a:ea typeface="Lobster"/>
              <a:cs typeface="Lobster"/>
              <a:sym typeface="Lobster"/>
            </a:endParaRPr>
          </a:p>
        </p:txBody>
      </p:sp>
      <p:sp>
        <p:nvSpPr>
          <p:cNvPr id="173" name="Google Shape;173;p29"/>
          <p:cNvSpPr txBox="1"/>
          <p:nvPr/>
        </p:nvSpPr>
        <p:spPr>
          <a:xfrm>
            <a:off x="540900" y="539175"/>
            <a:ext cx="80622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Links to the code:</a:t>
            </a:r>
            <a:endParaRPr sz="2000">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sz="1600">
                <a:solidFill>
                  <a:schemeClr val="dk1"/>
                </a:solidFill>
              </a:rPr>
              <a:t>Assignment 1: </a:t>
            </a:r>
            <a:r>
              <a:rPr lang="en" u="sng">
                <a:solidFill>
                  <a:schemeClr val="hlink"/>
                </a:solidFill>
                <a:hlinkClick r:id="rId3"/>
              </a:rPr>
              <a:t>https://github.com/OjasSharma29/Object-Detection/blob/main/Object_Detection.ipynb</a:t>
            </a:r>
            <a:endParaRPr>
              <a:solidFill>
                <a:schemeClr val="dk1"/>
              </a:solidFill>
            </a:endParaRPr>
          </a:p>
          <a:p>
            <a:pPr indent="0" lvl="0" marL="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Assignment 2:</a:t>
            </a:r>
            <a:endParaRPr sz="1600">
              <a:solidFill>
                <a:schemeClr val="dk1"/>
              </a:solidFill>
            </a:endParaRPr>
          </a:p>
          <a:p>
            <a:pPr indent="0" lvl="0" marL="457200" rtl="0" algn="l">
              <a:spcBef>
                <a:spcPts val="0"/>
              </a:spcBef>
              <a:spcAft>
                <a:spcPts val="0"/>
              </a:spcAft>
              <a:buNone/>
            </a:pPr>
            <a:r>
              <a:rPr lang="en" u="sng">
                <a:solidFill>
                  <a:schemeClr val="hlink"/>
                </a:solidFill>
                <a:hlinkClick r:id="rId4"/>
              </a:rPr>
              <a:t>https://github.com/OjasSharma29/Object-Detection/blob/main/G16_NFT_W21_A2.ipynb</a:t>
            </a:r>
            <a:endParaRPr>
              <a:solidFill>
                <a:schemeClr val="dk1"/>
              </a:solidFill>
            </a:endParaRPr>
          </a:p>
          <a:p>
            <a:pPr indent="0" lvl="0" marL="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Assignment 3:</a:t>
            </a:r>
            <a:endParaRPr sz="1600">
              <a:solidFill>
                <a:schemeClr val="dk1"/>
              </a:solidFill>
            </a:endParaRPr>
          </a:p>
          <a:p>
            <a:pPr indent="0" lvl="0" marL="457200" rtl="0" algn="l">
              <a:spcBef>
                <a:spcPts val="0"/>
              </a:spcBef>
              <a:spcAft>
                <a:spcPts val="0"/>
              </a:spcAft>
              <a:buNone/>
            </a:pPr>
            <a:r>
              <a:rPr lang="en" u="sng">
                <a:solidFill>
                  <a:schemeClr val="hlink"/>
                </a:solidFill>
                <a:hlinkClick r:id="rId5"/>
              </a:rPr>
              <a:t>https://github.com/OjasSharma29/Object-Detection/blob/main/VGG_16_CIFAR10.ipynb</a:t>
            </a:r>
            <a:endParaRPr>
              <a:solidFill>
                <a:schemeClr val="dk1"/>
              </a:solidFill>
            </a:endParaRPr>
          </a:p>
        </p:txBody>
      </p:sp>
      <p:pic>
        <p:nvPicPr>
          <p:cNvPr id="174" name="Google Shape;174;p29"/>
          <p:cNvPicPr preferRelativeResize="0"/>
          <p:nvPr/>
        </p:nvPicPr>
        <p:blipFill>
          <a:blip r:embed="rId6">
            <a:alphaModFix/>
          </a:blip>
          <a:stretch>
            <a:fillRect/>
          </a:stretch>
        </p:blipFill>
        <p:spPr>
          <a:xfrm>
            <a:off x="6021352" y="3063375"/>
            <a:ext cx="2360698" cy="15741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D4D4D"/>
            </a:gs>
            <a:gs pos="100000">
              <a:srgbClr val="000000"/>
            </a:gs>
          </a:gsLst>
          <a:path path="circle">
            <a:fillToRect b="50%" l="50%" r="50%" t="50%"/>
          </a:path>
          <a:tileRect/>
        </a:gradFill>
      </p:bgPr>
    </p:bg>
    <p:spTree>
      <p:nvGrpSpPr>
        <p:cNvPr id="61" name="Shape 61"/>
        <p:cNvGrpSpPr/>
        <p:nvPr/>
      </p:nvGrpSpPr>
      <p:grpSpPr>
        <a:xfrm>
          <a:off x="0" y="0"/>
          <a:ext cx="0" cy="0"/>
          <a:chOff x="0" y="0"/>
          <a:chExt cx="0" cy="0"/>
        </a:xfrm>
      </p:grpSpPr>
      <p:sp>
        <p:nvSpPr>
          <p:cNvPr id="62" name="Google Shape;62;p14"/>
          <p:cNvSpPr txBox="1"/>
          <p:nvPr/>
        </p:nvSpPr>
        <p:spPr>
          <a:xfrm>
            <a:off x="588900" y="247500"/>
            <a:ext cx="79662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TABLE OF CONTENT:</a:t>
            </a:r>
            <a:endParaRPr sz="2400">
              <a:solidFill>
                <a:schemeClr val="dk1"/>
              </a:solidFill>
            </a:endParaRPr>
          </a:p>
          <a:p>
            <a:pPr indent="0" lvl="0" marL="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Introduction</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Table of contents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Objective</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Cifar-10 (Dataset)</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Classes in the dataset</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Layers Used Generally</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Assignment</a:t>
            </a:r>
            <a:r>
              <a:rPr lang="en" sz="1600">
                <a:solidFill>
                  <a:schemeClr val="dk1"/>
                </a:solidFill>
              </a:rPr>
              <a:t>-1 (Model used:- CNN)</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About the CNN model (and convolutional layer)</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Assignment-2 (Model used:- ResNet)</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Architecture of ResNet block</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ResNet continued</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Assignment-3 (Model used:- VGG-16)</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Architecture of VGG</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Code implementation for VGG-16</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Results and Comparison</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Links to the Assignment</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54250" y="24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68" name="Google Shape;68;p15"/>
          <p:cNvSpPr txBox="1"/>
          <p:nvPr/>
        </p:nvSpPr>
        <p:spPr>
          <a:xfrm>
            <a:off x="254250" y="814125"/>
            <a:ext cx="840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00"/>
                </a:solidFill>
              </a:rPr>
              <a:t>Design and implement Deep Learning Models for Object detection</a:t>
            </a:r>
            <a:endParaRPr sz="1600">
              <a:solidFill>
                <a:srgbClr val="00FF00"/>
              </a:solidFill>
            </a:endParaRPr>
          </a:p>
        </p:txBody>
      </p:sp>
      <p:sp>
        <p:nvSpPr>
          <p:cNvPr id="69" name="Google Shape;69;p15"/>
          <p:cNvSpPr txBox="1"/>
          <p:nvPr/>
        </p:nvSpPr>
        <p:spPr>
          <a:xfrm>
            <a:off x="311700" y="1328750"/>
            <a:ext cx="5922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rPr>
              <a:t>Dataset</a:t>
            </a:r>
            <a:r>
              <a:rPr lang="en" sz="1600">
                <a:solidFill>
                  <a:schemeClr val="dk1"/>
                </a:solidFill>
              </a:rPr>
              <a:t> used: </a:t>
            </a:r>
            <a:r>
              <a:rPr lang="en" sz="1600" u="sng">
                <a:solidFill>
                  <a:schemeClr val="dk1"/>
                </a:solidFill>
              </a:rPr>
              <a:t>CIFAR10</a:t>
            </a:r>
            <a:endParaRPr sz="1600" u="sng">
              <a:solidFill>
                <a:schemeClr val="dk1"/>
              </a:solidFill>
            </a:endParaRPr>
          </a:p>
        </p:txBody>
      </p:sp>
      <p:sp>
        <p:nvSpPr>
          <p:cNvPr id="70" name="Google Shape;70;p15"/>
          <p:cNvSpPr txBox="1"/>
          <p:nvPr/>
        </p:nvSpPr>
        <p:spPr>
          <a:xfrm>
            <a:off x="311700" y="1849025"/>
            <a:ext cx="7269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rgbClr val="EFEFEF"/>
                </a:solidFill>
              </a:rPr>
              <a:t>Motivation</a:t>
            </a:r>
            <a:r>
              <a:rPr lang="en" sz="1600">
                <a:solidFill>
                  <a:srgbClr val="EFEFEF"/>
                </a:solidFill>
              </a:rPr>
              <a:t>: cifar 10 is a benchmark problem in the field of computer</a:t>
            </a:r>
            <a:endParaRPr sz="1600">
              <a:solidFill>
                <a:srgbClr val="EFEFEF"/>
              </a:solidFill>
            </a:endParaRPr>
          </a:p>
          <a:p>
            <a:pPr indent="0" lvl="0" marL="0" rtl="0" algn="l">
              <a:spcBef>
                <a:spcPts val="0"/>
              </a:spcBef>
              <a:spcAft>
                <a:spcPts val="0"/>
              </a:spcAft>
              <a:buNone/>
            </a:pPr>
            <a:r>
              <a:rPr lang="en" sz="1600">
                <a:solidFill>
                  <a:srgbClr val="EFEFEF"/>
                </a:solidFill>
              </a:rPr>
              <a:t>vision and neural networks. Repeatedly increasing the predictive ability of</a:t>
            </a:r>
            <a:endParaRPr sz="1600">
              <a:solidFill>
                <a:srgbClr val="EFEFEF"/>
              </a:solidFill>
            </a:endParaRPr>
          </a:p>
          <a:p>
            <a:pPr indent="0" lvl="0" marL="0" rtl="0" algn="l">
              <a:spcBef>
                <a:spcPts val="0"/>
              </a:spcBef>
              <a:spcAft>
                <a:spcPts val="0"/>
              </a:spcAft>
              <a:buNone/>
            </a:pPr>
            <a:r>
              <a:rPr lang="en" sz="1600">
                <a:solidFill>
                  <a:srgbClr val="EFEFEF"/>
                </a:solidFill>
              </a:rPr>
              <a:t>the model using this dataset increases the knowledge of the student and</a:t>
            </a:r>
            <a:endParaRPr sz="1600">
              <a:solidFill>
                <a:srgbClr val="EFEFEF"/>
              </a:solidFill>
            </a:endParaRPr>
          </a:p>
          <a:p>
            <a:pPr indent="0" lvl="0" marL="0" rtl="0" algn="l">
              <a:spcBef>
                <a:spcPts val="0"/>
              </a:spcBef>
              <a:spcAft>
                <a:spcPts val="0"/>
              </a:spcAft>
              <a:buNone/>
            </a:pPr>
            <a:r>
              <a:rPr lang="en" sz="1600">
                <a:solidFill>
                  <a:srgbClr val="EFEFEF"/>
                </a:solidFill>
              </a:rPr>
              <a:t>evolves the ability to form new neural networks for various less complex</a:t>
            </a:r>
            <a:endParaRPr sz="1600">
              <a:solidFill>
                <a:srgbClr val="EFEFEF"/>
              </a:solidFill>
            </a:endParaRPr>
          </a:p>
          <a:p>
            <a:pPr indent="0" lvl="0" marL="0" rtl="0" algn="l">
              <a:spcBef>
                <a:spcPts val="0"/>
              </a:spcBef>
              <a:spcAft>
                <a:spcPts val="0"/>
              </a:spcAft>
              <a:buNone/>
            </a:pPr>
            <a:r>
              <a:rPr lang="en" sz="1600">
                <a:solidFill>
                  <a:srgbClr val="EFEFEF"/>
                </a:solidFill>
              </a:rPr>
              <a:t>and diverse datasets.</a:t>
            </a:r>
            <a:endParaRPr sz="1600">
              <a:solidFill>
                <a:srgbClr val="EFEFEF"/>
              </a:solidFill>
            </a:endParaRPr>
          </a:p>
        </p:txBody>
      </p:sp>
      <p:sp>
        <p:nvSpPr>
          <p:cNvPr id="71" name="Google Shape;71;p15"/>
          <p:cNvSpPr txBox="1"/>
          <p:nvPr/>
        </p:nvSpPr>
        <p:spPr>
          <a:xfrm>
            <a:off x="311700" y="3111125"/>
            <a:ext cx="6738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rgbClr val="EFEFEF"/>
                </a:solidFill>
              </a:rPr>
              <a:t>Feasibility</a:t>
            </a:r>
            <a:r>
              <a:rPr lang="en" sz="1600">
                <a:solidFill>
                  <a:srgbClr val="EFEFEF"/>
                </a:solidFill>
              </a:rPr>
              <a:t>: The Utilities of the Image detection is that it forms the</a:t>
            </a:r>
            <a:endParaRPr sz="1600">
              <a:solidFill>
                <a:srgbClr val="EFEFEF"/>
              </a:solidFill>
            </a:endParaRPr>
          </a:p>
          <a:p>
            <a:pPr indent="0" lvl="0" marL="0" rtl="0" algn="l">
              <a:spcBef>
                <a:spcPts val="0"/>
              </a:spcBef>
              <a:spcAft>
                <a:spcPts val="0"/>
              </a:spcAft>
              <a:buNone/>
            </a:pPr>
            <a:r>
              <a:rPr lang="en" sz="1600">
                <a:solidFill>
                  <a:srgbClr val="EFEFEF"/>
                </a:solidFill>
              </a:rPr>
              <a:t>basis of many other downstream computer vision tasks, for example,</a:t>
            </a:r>
            <a:endParaRPr sz="1600">
              <a:solidFill>
                <a:srgbClr val="EFEFEF"/>
              </a:solidFill>
            </a:endParaRPr>
          </a:p>
          <a:p>
            <a:pPr indent="0" lvl="0" marL="0" rtl="0" algn="l">
              <a:spcBef>
                <a:spcPts val="0"/>
              </a:spcBef>
              <a:spcAft>
                <a:spcPts val="0"/>
              </a:spcAft>
              <a:buNone/>
            </a:pPr>
            <a:r>
              <a:rPr lang="en" sz="1600">
                <a:solidFill>
                  <a:srgbClr val="EFEFEF"/>
                </a:solidFill>
              </a:rPr>
              <a:t>instance segmentation, image captioning, object tracking, and more.</a:t>
            </a:r>
            <a:endParaRPr sz="1600">
              <a:solidFill>
                <a:srgbClr val="EFEFEF"/>
              </a:solidFill>
            </a:endParaRPr>
          </a:p>
          <a:p>
            <a:pPr indent="0" lvl="0" marL="0" rtl="0" algn="l">
              <a:spcBef>
                <a:spcPts val="0"/>
              </a:spcBef>
              <a:spcAft>
                <a:spcPts val="0"/>
              </a:spcAft>
              <a:buNone/>
            </a:pPr>
            <a:r>
              <a:rPr lang="en" sz="1600">
                <a:solidFill>
                  <a:srgbClr val="EFEFEF"/>
                </a:solidFill>
              </a:rPr>
              <a:t>Specific object detection applications include pedestrian detection, people</a:t>
            </a:r>
            <a:endParaRPr sz="1600">
              <a:solidFill>
                <a:srgbClr val="EFEFEF"/>
              </a:solidFill>
            </a:endParaRPr>
          </a:p>
          <a:p>
            <a:pPr indent="0" lvl="0" marL="0" rtl="0" algn="l">
              <a:spcBef>
                <a:spcPts val="0"/>
              </a:spcBef>
              <a:spcAft>
                <a:spcPts val="0"/>
              </a:spcAft>
              <a:buNone/>
            </a:pPr>
            <a:r>
              <a:rPr lang="en" sz="1600">
                <a:solidFill>
                  <a:srgbClr val="EFEFEF"/>
                </a:solidFill>
              </a:rPr>
              <a:t>counting, face detection, text detection, pose detection, or number-plate</a:t>
            </a:r>
            <a:endParaRPr sz="1600">
              <a:solidFill>
                <a:srgbClr val="EFEFEF"/>
              </a:solidFill>
            </a:endParaRPr>
          </a:p>
          <a:p>
            <a:pPr indent="0" lvl="0" marL="0" rtl="0" algn="l">
              <a:spcBef>
                <a:spcPts val="0"/>
              </a:spcBef>
              <a:spcAft>
                <a:spcPts val="0"/>
              </a:spcAft>
              <a:buNone/>
            </a:pPr>
            <a:r>
              <a:rPr lang="en" sz="1600">
                <a:solidFill>
                  <a:srgbClr val="EFEFEF"/>
                </a:solidFill>
              </a:rPr>
              <a:t>recognition.</a:t>
            </a:r>
            <a:endParaRPr sz="1600">
              <a:solidFill>
                <a:srgbClr val="EFEFEF"/>
              </a:solidFill>
            </a:endParaRPr>
          </a:p>
          <a:p>
            <a:pPr indent="0" lvl="0" marL="0" rtl="0" algn="l">
              <a:spcBef>
                <a:spcPts val="0"/>
              </a:spcBef>
              <a:spcAft>
                <a:spcPts val="0"/>
              </a:spcAft>
              <a:buNone/>
            </a:pPr>
            <a:r>
              <a:t/>
            </a:r>
            <a:endParaRPr>
              <a:solidFill>
                <a:srgbClr val="B7B7B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239100" y="165925"/>
            <a:ext cx="8520600" cy="54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Cifar-10</a:t>
            </a:r>
            <a:endParaRPr sz="2000"/>
          </a:p>
          <a:p>
            <a:pPr indent="0" lvl="0" marL="0" rtl="0" algn="ctr">
              <a:spcBef>
                <a:spcPts val="0"/>
              </a:spcBef>
              <a:spcAft>
                <a:spcPts val="0"/>
              </a:spcAft>
              <a:buNone/>
            </a:pPr>
            <a:r>
              <a:t/>
            </a:r>
            <a:endParaRPr sz="2000"/>
          </a:p>
          <a:p>
            <a:pPr indent="0" lvl="0" marL="0" rtl="0" algn="l">
              <a:spcBef>
                <a:spcPts val="0"/>
              </a:spcBef>
              <a:spcAft>
                <a:spcPts val="0"/>
              </a:spcAft>
              <a:buNone/>
            </a:pPr>
            <a:r>
              <a:rPr lang="en" sz="1777"/>
              <a:t>The CIFAR-10 dataset consists of 60000 32x32 colour </a:t>
            </a:r>
            <a:endParaRPr sz="1777"/>
          </a:p>
          <a:p>
            <a:pPr indent="0" lvl="0" marL="0" rtl="0" algn="l">
              <a:spcBef>
                <a:spcPts val="0"/>
              </a:spcBef>
              <a:spcAft>
                <a:spcPts val="0"/>
              </a:spcAft>
              <a:buNone/>
            </a:pPr>
            <a:r>
              <a:rPr lang="en" sz="1777"/>
              <a:t>images in 10 classes, with 6000 images per class.</a:t>
            </a:r>
            <a:endParaRPr sz="1777"/>
          </a:p>
          <a:p>
            <a:pPr indent="0" lvl="0" marL="0" rtl="0" algn="l">
              <a:spcBef>
                <a:spcPts val="0"/>
              </a:spcBef>
              <a:spcAft>
                <a:spcPts val="0"/>
              </a:spcAft>
              <a:buNone/>
            </a:pPr>
            <a:r>
              <a:t/>
            </a:r>
            <a:endParaRPr sz="1777"/>
          </a:p>
          <a:p>
            <a:pPr indent="0" lvl="0" marL="0" rtl="0" algn="l">
              <a:spcBef>
                <a:spcPts val="0"/>
              </a:spcBef>
              <a:spcAft>
                <a:spcPts val="0"/>
              </a:spcAft>
              <a:buNone/>
            </a:pPr>
            <a:r>
              <a:rPr lang="en" sz="1777"/>
              <a:t>The dataset is divided into five training batches and one</a:t>
            </a:r>
            <a:endParaRPr sz="1777"/>
          </a:p>
          <a:p>
            <a:pPr indent="0" lvl="0" marL="0" rtl="0" algn="l">
              <a:spcBef>
                <a:spcPts val="0"/>
              </a:spcBef>
              <a:spcAft>
                <a:spcPts val="0"/>
              </a:spcAft>
              <a:buNone/>
            </a:pPr>
            <a:r>
              <a:rPr lang="en" sz="1777"/>
              <a:t> test batch, each with 10000 images. The test batch</a:t>
            </a:r>
            <a:endParaRPr sz="1777"/>
          </a:p>
          <a:p>
            <a:pPr indent="0" lvl="0" marL="0" rtl="0" algn="l">
              <a:spcBef>
                <a:spcPts val="0"/>
              </a:spcBef>
              <a:spcAft>
                <a:spcPts val="0"/>
              </a:spcAft>
              <a:buNone/>
            </a:pPr>
            <a:r>
              <a:rPr lang="en" sz="1777"/>
              <a:t> contains exactly 1000 randomly-selected images from </a:t>
            </a:r>
            <a:endParaRPr sz="1777"/>
          </a:p>
          <a:p>
            <a:pPr indent="0" lvl="0" marL="0" rtl="0" algn="l">
              <a:spcBef>
                <a:spcPts val="0"/>
              </a:spcBef>
              <a:spcAft>
                <a:spcPts val="0"/>
              </a:spcAft>
              <a:buNone/>
            </a:pPr>
            <a:r>
              <a:rPr lang="en" sz="1777"/>
              <a:t>each class. The training batches contain the remaining</a:t>
            </a:r>
            <a:endParaRPr sz="1777"/>
          </a:p>
          <a:p>
            <a:pPr indent="0" lvl="0" marL="0" rtl="0" algn="l">
              <a:spcBef>
                <a:spcPts val="0"/>
              </a:spcBef>
              <a:spcAft>
                <a:spcPts val="0"/>
              </a:spcAft>
              <a:buNone/>
            </a:pPr>
            <a:r>
              <a:rPr lang="en" sz="1777"/>
              <a:t> images in random order, but some training batches may </a:t>
            </a:r>
            <a:endParaRPr sz="1777"/>
          </a:p>
          <a:p>
            <a:pPr indent="0" lvl="0" marL="0" rtl="0" algn="l">
              <a:spcBef>
                <a:spcPts val="0"/>
              </a:spcBef>
              <a:spcAft>
                <a:spcPts val="0"/>
              </a:spcAft>
              <a:buNone/>
            </a:pPr>
            <a:r>
              <a:rPr lang="en" sz="1777"/>
              <a:t>contain more images from one class than another. </a:t>
            </a:r>
            <a:endParaRPr sz="1777"/>
          </a:p>
          <a:p>
            <a:pPr indent="0" lvl="0" marL="0" rtl="0" algn="l">
              <a:spcBef>
                <a:spcPts val="0"/>
              </a:spcBef>
              <a:spcAft>
                <a:spcPts val="0"/>
              </a:spcAft>
              <a:buNone/>
            </a:pPr>
            <a:r>
              <a:rPr lang="en" sz="1777"/>
              <a:t>Between them, the training batches contain</a:t>
            </a:r>
            <a:endParaRPr sz="1777"/>
          </a:p>
          <a:p>
            <a:pPr indent="0" lvl="0" marL="0" rtl="0" algn="l">
              <a:spcBef>
                <a:spcPts val="0"/>
              </a:spcBef>
              <a:spcAft>
                <a:spcPts val="0"/>
              </a:spcAft>
              <a:buNone/>
            </a:pPr>
            <a:r>
              <a:rPr lang="en" sz="1777"/>
              <a:t> exactly 5000 images from each class. </a:t>
            </a:r>
            <a:endParaRPr sz="666"/>
          </a:p>
          <a:p>
            <a:pPr indent="0" lvl="0" marL="0" rtl="0" algn="l">
              <a:spcBef>
                <a:spcPts val="0"/>
              </a:spcBef>
              <a:spcAft>
                <a:spcPts val="0"/>
              </a:spcAft>
              <a:buNone/>
            </a:pPr>
            <a:r>
              <a:t/>
            </a:r>
            <a:endParaRPr sz="666"/>
          </a:p>
          <a:p>
            <a:pPr indent="0" lvl="0" marL="0" rtl="0" algn="ctr">
              <a:spcBef>
                <a:spcPts val="0"/>
              </a:spcBef>
              <a:spcAft>
                <a:spcPts val="0"/>
              </a:spcAft>
              <a:buNone/>
            </a:pPr>
            <a:r>
              <a:t/>
            </a:r>
            <a:endParaRPr sz="1777"/>
          </a:p>
          <a:p>
            <a:pPr indent="0" lvl="0" marL="0" rtl="0" algn="ctr">
              <a:spcBef>
                <a:spcPts val="0"/>
              </a:spcBef>
              <a:spcAft>
                <a:spcPts val="0"/>
              </a:spcAft>
              <a:buNone/>
            </a:pPr>
            <a:r>
              <a:rPr lang="en" sz="1777" u="sng">
                <a:solidFill>
                  <a:schemeClr val="hlink"/>
                </a:solidFill>
                <a:hlinkClick r:id="rId3"/>
              </a:rPr>
              <a:t>Cifar-10 Python Version</a:t>
            </a:r>
            <a:endParaRPr sz="1777"/>
          </a:p>
          <a:p>
            <a:pPr indent="0" lvl="0" marL="0" rtl="0" algn="l">
              <a:spcBef>
                <a:spcPts val="0"/>
              </a:spcBef>
              <a:spcAft>
                <a:spcPts val="0"/>
              </a:spcAft>
              <a:buNone/>
            </a:pPr>
            <a:r>
              <a:t/>
            </a:r>
            <a:endParaRPr sz="2000"/>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77" name="Google Shape;77;p16"/>
          <p:cNvPicPr preferRelativeResize="0"/>
          <p:nvPr/>
        </p:nvPicPr>
        <p:blipFill>
          <a:blip r:embed="rId4">
            <a:alphaModFix/>
          </a:blip>
          <a:stretch>
            <a:fillRect/>
          </a:stretch>
        </p:blipFill>
        <p:spPr>
          <a:xfrm>
            <a:off x="6329075" y="706525"/>
            <a:ext cx="2390775" cy="2371725"/>
          </a:xfrm>
          <a:prstGeom prst="rect">
            <a:avLst/>
          </a:prstGeom>
          <a:noFill/>
          <a:ln>
            <a:noFill/>
          </a:ln>
        </p:spPr>
      </p:pic>
      <p:sp>
        <p:nvSpPr>
          <p:cNvPr id="78" name="Google Shape;78;p16"/>
          <p:cNvSpPr txBox="1"/>
          <p:nvPr/>
        </p:nvSpPr>
        <p:spPr>
          <a:xfrm>
            <a:off x="6329075" y="3189425"/>
            <a:ext cx="234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An image from the dataset</a:t>
            </a:r>
            <a:endParaRPr>
              <a:solidFill>
                <a:schemeClr val="dk1"/>
              </a:solidFill>
            </a:endParaRPr>
          </a:p>
          <a:p>
            <a:pPr indent="0" lvl="0" marL="0" rtl="0" algn="l">
              <a:spcBef>
                <a:spcPts val="0"/>
              </a:spcBef>
              <a:spcAft>
                <a:spcPts val="0"/>
              </a:spcAft>
              <a:buNone/>
            </a:pPr>
            <a:r>
              <a:rPr lang="en">
                <a:solidFill>
                  <a:schemeClr val="dk1"/>
                </a:solidFill>
              </a:rPr>
              <a:t>Dim: (32,32,3)</a:t>
            </a:r>
            <a:endParaRPr>
              <a:solidFill>
                <a:schemeClr val="dk1"/>
              </a:solidFill>
            </a:endParaRPr>
          </a:p>
          <a:p>
            <a:pPr indent="0" lvl="0" marL="0" rtl="0" algn="l">
              <a:spcBef>
                <a:spcPts val="0"/>
              </a:spcBef>
              <a:spcAft>
                <a:spcPts val="0"/>
              </a:spcAft>
              <a:buNone/>
            </a:pPr>
            <a:r>
              <a:rPr lang="en">
                <a:solidFill>
                  <a:schemeClr val="dk1"/>
                </a:solidFill>
              </a:rPr>
              <a:t>Class: Frog</a:t>
            </a:r>
            <a:endParaRPr>
              <a:solidFill>
                <a:schemeClr val="dk1"/>
              </a:solidFill>
            </a:endParaRPr>
          </a:p>
          <a:p>
            <a:pPr indent="0" lvl="0" marL="0" rtl="0" algn="l">
              <a:spcBef>
                <a:spcPts val="0"/>
              </a:spcBef>
              <a:spcAft>
                <a:spcPts val="0"/>
              </a:spcAft>
              <a:buNone/>
            </a:pPr>
            <a:r>
              <a:rPr lang="en">
                <a:solidFill>
                  <a:schemeClr val="dk1"/>
                </a:solidFill>
              </a:rPr>
              <a:t>Index: 6</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E29AA"/>
            </a:gs>
            <a:gs pos="100000">
              <a:srgbClr val="1E123D"/>
            </a:gs>
          </a:gsLst>
          <a:lin ang="5400012" scaled="0"/>
        </a:gra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78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CIFAR10 (cont..)</a:t>
            </a:r>
            <a:endParaRPr/>
          </a:p>
        </p:txBody>
      </p:sp>
      <p:sp>
        <p:nvSpPr>
          <p:cNvPr id="84" name="Google Shape;84;p17"/>
          <p:cNvSpPr txBox="1"/>
          <p:nvPr>
            <p:ph idx="1" type="body"/>
          </p:nvPr>
        </p:nvSpPr>
        <p:spPr>
          <a:xfrm>
            <a:off x="311700" y="650875"/>
            <a:ext cx="2353500" cy="41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label classes in the dataset are:</a:t>
            </a:r>
            <a:endParaRPr sz="1200">
              <a:solidFill>
                <a:schemeClr val="dk1"/>
              </a:solidFill>
            </a:endParaRPr>
          </a:p>
          <a:p>
            <a:pPr indent="0" lvl="0" marL="0" rtl="0" algn="l">
              <a:spcBef>
                <a:spcPts val="1200"/>
              </a:spcBef>
              <a:spcAft>
                <a:spcPts val="0"/>
              </a:spcAft>
              <a:buNone/>
            </a:pPr>
            <a:r>
              <a:rPr lang="en" sz="1200">
                <a:solidFill>
                  <a:schemeClr val="dk1"/>
                </a:solidFill>
              </a:rPr>
              <a:t>● airplane</a:t>
            </a:r>
            <a:endParaRPr sz="1200">
              <a:solidFill>
                <a:schemeClr val="dk1"/>
              </a:solidFill>
            </a:endParaRPr>
          </a:p>
          <a:p>
            <a:pPr indent="0" lvl="0" marL="0" rtl="0" algn="l">
              <a:spcBef>
                <a:spcPts val="1200"/>
              </a:spcBef>
              <a:spcAft>
                <a:spcPts val="0"/>
              </a:spcAft>
              <a:buNone/>
            </a:pPr>
            <a:r>
              <a:rPr lang="en" sz="1200">
                <a:solidFill>
                  <a:schemeClr val="dk1"/>
                </a:solidFill>
              </a:rPr>
              <a:t>● automobile</a:t>
            </a:r>
            <a:endParaRPr sz="1200">
              <a:solidFill>
                <a:schemeClr val="dk1"/>
              </a:solidFill>
            </a:endParaRPr>
          </a:p>
          <a:p>
            <a:pPr indent="0" lvl="0" marL="0" rtl="0" algn="l">
              <a:spcBef>
                <a:spcPts val="1200"/>
              </a:spcBef>
              <a:spcAft>
                <a:spcPts val="0"/>
              </a:spcAft>
              <a:buNone/>
            </a:pPr>
            <a:r>
              <a:rPr lang="en" sz="1200">
                <a:solidFill>
                  <a:schemeClr val="dk1"/>
                </a:solidFill>
              </a:rPr>
              <a:t>● bird</a:t>
            </a:r>
            <a:endParaRPr sz="1200">
              <a:solidFill>
                <a:schemeClr val="dk1"/>
              </a:solidFill>
            </a:endParaRPr>
          </a:p>
          <a:p>
            <a:pPr indent="0" lvl="0" marL="0" rtl="0" algn="l">
              <a:spcBef>
                <a:spcPts val="1200"/>
              </a:spcBef>
              <a:spcAft>
                <a:spcPts val="0"/>
              </a:spcAft>
              <a:buNone/>
            </a:pPr>
            <a:r>
              <a:rPr lang="en" sz="1200">
                <a:solidFill>
                  <a:schemeClr val="dk1"/>
                </a:solidFill>
              </a:rPr>
              <a:t>● cat</a:t>
            </a:r>
            <a:endParaRPr sz="1200">
              <a:solidFill>
                <a:schemeClr val="dk1"/>
              </a:solidFill>
            </a:endParaRPr>
          </a:p>
          <a:p>
            <a:pPr indent="0" lvl="0" marL="0" rtl="0" algn="l">
              <a:spcBef>
                <a:spcPts val="1200"/>
              </a:spcBef>
              <a:spcAft>
                <a:spcPts val="0"/>
              </a:spcAft>
              <a:buNone/>
            </a:pPr>
            <a:r>
              <a:rPr lang="en" sz="1200">
                <a:solidFill>
                  <a:schemeClr val="dk1"/>
                </a:solidFill>
              </a:rPr>
              <a:t>● deer</a:t>
            </a:r>
            <a:endParaRPr sz="1200">
              <a:solidFill>
                <a:schemeClr val="dk1"/>
              </a:solidFill>
            </a:endParaRPr>
          </a:p>
          <a:p>
            <a:pPr indent="0" lvl="0" marL="0" rtl="0" algn="l">
              <a:spcBef>
                <a:spcPts val="1200"/>
              </a:spcBef>
              <a:spcAft>
                <a:spcPts val="0"/>
              </a:spcAft>
              <a:buNone/>
            </a:pPr>
            <a:r>
              <a:rPr lang="en" sz="1200">
                <a:solidFill>
                  <a:schemeClr val="dk1"/>
                </a:solidFill>
              </a:rPr>
              <a:t>● dog</a:t>
            </a:r>
            <a:endParaRPr sz="1200">
              <a:solidFill>
                <a:schemeClr val="dk1"/>
              </a:solidFill>
            </a:endParaRPr>
          </a:p>
          <a:p>
            <a:pPr indent="0" lvl="0" marL="0" rtl="0" algn="l">
              <a:spcBef>
                <a:spcPts val="1200"/>
              </a:spcBef>
              <a:spcAft>
                <a:spcPts val="0"/>
              </a:spcAft>
              <a:buNone/>
            </a:pPr>
            <a:r>
              <a:rPr lang="en" sz="1200">
                <a:solidFill>
                  <a:schemeClr val="dk1"/>
                </a:solidFill>
              </a:rPr>
              <a:t>● frog</a:t>
            </a:r>
            <a:endParaRPr sz="1200">
              <a:solidFill>
                <a:schemeClr val="dk1"/>
              </a:solidFill>
            </a:endParaRPr>
          </a:p>
          <a:p>
            <a:pPr indent="0" lvl="0" marL="0" rtl="0" algn="l">
              <a:spcBef>
                <a:spcPts val="1200"/>
              </a:spcBef>
              <a:spcAft>
                <a:spcPts val="0"/>
              </a:spcAft>
              <a:buNone/>
            </a:pPr>
            <a:r>
              <a:rPr lang="en" sz="1200">
                <a:solidFill>
                  <a:schemeClr val="dk1"/>
                </a:solidFill>
              </a:rPr>
              <a:t>● horse</a:t>
            </a:r>
            <a:endParaRPr sz="1200">
              <a:solidFill>
                <a:schemeClr val="dk1"/>
              </a:solidFill>
            </a:endParaRPr>
          </a:p>
          <a:p>
            <a:pPr indent="0" lvl="0" marL="0" rtl="0" algn="l">
              <a:spcBef>
                <a:spcPts val="1200"/>
              </a:spcBef>
              <a:spcAft>
                <a:spcPts val="0"/>
              </a:spcAft>
              <a:buNone/>
            </a:pPr>
            <a:r>
              <a:rPr lang="en" sz="1200">
                <a:solidFill>
                  <a:schemeClr val="dk1"/>
                </a:solidFill>
              </a:rPr>
              <a:t>● ship</a:t>
            </a:r>
            <a:endParaRPr sz="1200">
              <a:solidFill>
                <a:schemeClr val="dk1"/>
              </a:solidFill>
            </a:endParaRPr>
          </a:p>
          <a:p>
            <a:pPr indent="0" lvl="0" marL="0" rtl="0" algn="l">
              <a:spcBef>
                <a:spcPts val="1200"/>
              </a:spcBef>
              <a:spcAft>
                <a:spcPts val="1200"/>
              </a:spcAft>
              <a:buNone/>
            </a:pPr>
            <a:r>
              <a:rPr lang="en" sz="1200">
                <a:solidFill>
                  <a:schemeClr val="dk1"/>
                </a:solidFill>
              </a:rPr>
              <a:t>● truck</a:t>
            </a:r>
            <a:endParaRPr sz="1200">
              <a:solidFill>
                <a:schemeClr val="dk1"/>
              </a:solidFill>
            </a:endParaRPr>
          </a:p>
        </p:txBody>
      </p:sp>
      <p:pic>
        <p:nvPicPr>
          <p:cNvPr id="85" name="Google Shape;85;p17"/>
          <p:cNvPicPr preferRelativeResize="0"/>
          <p:nvPr/>
        </p:nvPicPr>
        <p:blipFill>
          <a:blip r:embed="rId3">
            <a:alphaModFix/>
          </a:blip>
          <a:stretch>
            <a:fillRect/>
          </a:stretch>
        </p:blipFill>
        <p:spPr>
          <a:xfrm>
            <a:off x="4420300" y="925825"/>
            <a:ext cx="3927651" cy="2952400"/>
          </a:xfrm>
          <a:prstGeom prst="rect">
            <a:avLst/>
          </a:prstGeom>
          <a:noFill/>
          <a:ln>
            <a:noFill/>
          </a:ln>
        </p:spPr>
      </p:pic>
      <p:sp>
        <p:nvSpPr>
          <p:cNvPr id="86" name="Google Shape;86;p17"/>
          <p:cNvSpPr txBox="1"/>
          <p:nvPr/>
        </p:nvSpPr>
        <p:spPr>
          <a:xfrm>
            <a:off x="2927400" y="3983025"/>
            <a:ext cx="552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Number of images in training dataset: 50000 / 5000 image per class</a:t>
            </a:r>
            <a:endParaRPr>
              <a:solidFill>
                <a:schemeClr val="dk1"/>
              </a:solidFill>
            </a:endParaRPr>
          </a:p>
          <a:p>
            <a:pPr indent="0" lvl="0" marL="0" rtl="0" algn="l">
              <a:spcBef>
                <a:spcPts val="0"/>
              </a:spcBef>
              <a:spcAft>
                <a:spcPts val="0"/>
              </a:spcAft>
              <a:buNone/>
            </a:pPr>
            <a:r>
              <a:rPr lang="en">
                <a:solidFill>
                  <a:schemeClr val="dk1"/>
                </a:solidFill>
              </a:rPr>
              <a:t>Number of images in testing dataset : 10000 / 1000 image per class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lin ang="5400012" scaled="0"/>
        </a:gra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183100" y="16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 used generally :- </a:t>
            </a:r>
            <a:endParaRPr/>
          </a:p>
        </p:txBody>
      </p:sp>
      <p:sp>
        <p:nvSpPr>
          <p:cNvPr id="92" name="Google Shape;92;p18"/>
          <p:cNvSpPr txBox="1"/>
          <p:nvPr>
            <p:ph idx="1" type="body"/>
          </p:nvPr>
        </p:nvSpPr>
        <p:spPr>
          <a:xfrm>
            <a:off x="183100" y="739125"/>
            <a:ext cx="5363100" cy="3835800"/>
          </a:xfrm>
          <a:prstGeom prst="rect">
            <a:avLst/>
          </a:prstGeom>
        </p:spPr>
        <p:txBody>
          <a:bodyPr anchorCtr="0" anchor="t" bIns="91425" lIns="91425" spcFirstLastPara="1" rIns="91425" wrap="square" tIns="91425">
            <a:normAutofit lnSpcReduction="10000"/>
          </a:bodyPr>
          <a:lstStyle/>
          <a:p>
            <a:pPr indent="-381000" lvl="0" marL="457200" rtl="0" algn="l">
              <a:lnSpc>
                <a:spcPct val="100000"/>
              </a:lnSpc>
              <a:spcBef>
                <a:spcPts val="2112"/>
              </a:spcBef>
              <a:spcAft>
                <a:spcPts val="0"/>
              </a:spcAft>
              <a:buClr>
                <a:schemeClr val="dk1"/>
              </a:buClr>
              <a:buSzPts val="2400"/>
              <a:buAutoNum type="arabicParenR"/>
            </a:pPr>
            <a:r>
              <a:rPr lang="en" sz="2400">
                <a:solidFill>
                  <a:schemeClr val="dk1"/>
                </a:solidFill>
              </a:rPr>
              <a:t>Convolutional Layer</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arenR"/>
            </a:pPr>
            <a:r>
              <a:rPr lang="en" sz="2400">
                <a:solidFill>
                  <a:schemeClr val="dk1"/>
                </a:solidFill>
              </a:rPr>
              <a:t>Pooling Layer </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arenR"/>
            </a:pPr>
            <a:r>
              <a:rPr lang="en" sz="2400">
                <a:solidFill>
                  <a:schemeClr val="dk1"/>
                </a:solidFill>
              </a:rPr>
              <a:t>Fully Connected Layer</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arenR"/>
            </a:pPr>
            <a:r>
              <a:rPr lang="en" sz="2400">
                <a:solidFill>
                  <a:schemeClr val="dk1"/>
                </a:solidFill>
              </a:rPr>
              <a:t>Dropout Layer</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arenR"/>
            </a:pPr>
            <a:r>
              <a:rPr lang="en" sz="2400">
                <a:solidFill>
                  <a:schemeClr val="dk1"/>
                </a:solidFill>
              </a:rPr>
              <a:t>Batch Normalization(Sometimes)</a:t>
            </a:r>
            <a:endParaRPr sz="2400">
              <a:solidFill>
                <a:schemeClr val="dk1"/>
              </a:solidFill>
            </a:endParaRPr>
          </a:p>
          <a:p>
            <a:pPr indent="-381000" lvl="0" marL="457200" rtl="0" algn="l">
              <a:lnSpc>
                <a:spcPct val="100000"/>
              </a:lnSpc>
              <a:spcBef>
                <a:spcPts val="0"/>
              </a:spcBef>
              <a:spcAft>
                <a:spcPts val="0"/>
              </a:spcAft>
              <a:buClr>
                <a:schemeClr val="dk1"/>
              </a:buClr>
              <a:buSzPts val="2400"/>
              <a:buAutoNum type="arabicParenR"/>
            </a:pPr>
            <a:r>
              <a:rPr lang="en" sz="2400">
                <a:solidFill>
                  <a:schemeClr val="dk1"/>
                </a:solidFill>
              </a:rPr>
              <a:t>Activation Function </a:t>
            </a:r>
            <a:endParaRPr sz="2400">
              <a:solidFill>
                <a:schemeClr val="dk1"/>
              </a:solidFill>
            </a:endParaRPr>
          </a:p>
          <a:p>
            <a:pPr indent="-342900" lvl="1" marL="914400" rtl="0" algn="l">
              <a:lnSpc>
                <a:spcPct val="100000"/>
              </a:lnSpc>
              <a:spcBef>
                <a:spcPts val="0"/>
              </a:spcBef>
              <a:spcAft>
                <a:spcPts val="0"/>
              </a:spcAft>
              <a:buClr>
                <a:schemeClr val="dk1"/>
              </a:buClr>
              <a:buSzPts val="1800"/>
              <a:buAutoNum type="alphaLcParenR"/>
            </a:pPr>
            <a:r>
              <a:rPr lang="en" sz="1800">
                <a:solidFill>
                  <a:schemeClr val="dk1"/>
                </a:solidFill>
              </a:rPr>
              <a:t>Rectified Linear activation function (ReLU)</a:t>
            </a:r>
            <a:endParaRPr sz="1800">
              <a:solidFill>
                <a:schemeClr val="dk1"/>
              </a:solidFill>
            </a:endParaRPr>
          </a:p>
          <a:p>
            <a:pPr indent="0" lvl="0" marL="914400" rtl="0" algn="l">
              <a:lnSpc>
                <a:spcPct val="100000"/>
              </a:lnSpc>
              <a:spcBef>
                <a:spcPts val="1589"/>
              </a:spcBef>
              <a:spcAft>
                <a:spcPts val="0"/>
              </a:spcAft>
              <a:buNone/>
            </a:pPr>
            <a:r>
              <a:rPr lang="en" sz="1800">
                <a:solidFill>
                  <a:schemeClr val="dk1"/>
                </a:solidFill>
              </a:rPr>
              <a:t>Formula:-  </a:t>
            </a:r>
            <a:r>
              <a:rPr lang="en" sz="1800">
                <a:solidFill>
                  <a:schemeClr val="dk1"/>
                </a:solidFill>
                <a:latin typeface="Georgia"/>
                <a:ea typeface="Georgia"/>
                <a:cs typeface="Georgia"/>
                <a:sym typeface="Georgia"/>
              </a:rPr>
              <a:t>y = max (0, x)</a:t>
            </a:r>
            <a:endParaRPr sz="1800">
              <a:solidFill>
                <a:schemeClr val="dk1"/>
              </a:solidFill>
              <a:latin typeface="Georgia"/>
              <a:ea typeface="Georgia"/>
              <a:cs typeface="Georgia"/>
              <a:sym typeface="Georgia"/>
            </a:endParaRPr>
          </a:p>
          <a:p>
            <a:pPr indent="-317500" lvl="1" marL="914400" rtl="0" algn="l">
              <a:lnSpc>
                <a:spcPct val="100000"/>
              </a:lnSpc>
              <a:spcBef>
                <a:spcPts val="1589"/>
              </a:spcBef>
              <a:spcAft>
                <a:spcPts val="0"/>
              </a:spcAft>
              <a:buClr>
                <a:schemeClr val="dk1"/>
              </a:buClr>
              <a:buSzPts val="1400"/>
              <a:buFont typeface="Georgia"/>
              <a:buAutoNum type="alphaLcParenR"/>
            </a:pPr>
            <a:r>
              <a:rPr lang="en" sz="1800">
                <a:solidFill>
                  <a:schemeClr val="dk1"/>
                </a:solidFill>
                <a:latin typeface="Georgia"/>
                <a:ea typeface="Georgia"/>
                <a:cs typeface="Georgia"/>
                <a:sym typeface="Georgia"/>
              </a:rPr>
              <a:t> Softmax Activation function</a:t>
            </a:r>
            <a:endParaRPr sz="2400">
              <a:solidFill>
                <a:schemeClr val="dk1"/>
              </a:solidFill>
            </a:endParaRPr>
          </a:p>
        </p:txBody>
      </p:sp>
      <p:pic>
        <p:nvPicPr>
          <p:cNvPr id="93" name="Google Shape;93;p18"/>
          <p:cNvPicPr preferRelativeResize="0"/>
          <p:nvPr/>
        </p:nvPicPr>
        <p:blipFill>
          <a:blip r:embed="rId3">
            <a:alphaModFix/>
          </a:blip>
          <a:stretch>
            <a:fillRect/>
          </a:stretch>
        </p:blipFill>
        <p:spPr>
          <a:xfrm>
            <a:off x="6093850" y="2661600"/>
            <a:ext cx="2609850" cy="1757825"/>
          </a:xfrm>
          <a:prstGeom prst="rect">
            <a:avLst/>
          </a:prstGeom>
          <a:noFill/>
          <a:ln>
            <a:noFill/>
          </a:ln>
        </p:spPr>
      </p:pic>
      <p:pic>
        <p:nvPicPr>
          <p:cNvPr id="94" name="Google Shape;94;p18"/>
          <p:cNvPicPr preferRelativeResize="0"/>
          <p:nvPr/>
        </p:nvPicPr>
        <p:blipFill>
          <a:blip r:embed="rId4">
            <a:alphaModFix/>
          </a:blip>
          <a:stretch>
            <a:fillRect/>
          </a:stretch>
        </p:blipFill>
        <p:spPr>
          <a:xfrm>
            <a:off x="6093850" y="259000"/>
            <a:ext cx="2609850" cy="1757825"/>
          </a:xfrm>
          <a:prstGeom prst="rect">
            <a:avLst/>
          </a:prstGeom>
          <a:noFill/>
          <a:ln>
            <a:noFill/>
          </a:ln>
        </p:spPr>
      </p:pic>
      <p:sp>
        <p:nvSpPr>
          <p:cNvPr id="95" name="Google Shape;95;p18"/>
          <p:cNvSpPr txBox="1"/>
          <p:nvPr/>
        </p:nvSpPr>
        <p:spPr>
          <a:xfrm>
            <a:off x="7024075" y="2091700"/>
            <a:ext cx="74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ReLU</a:t>
            </a:r>
            <a:endParaRPr>
              <a:solidFill>
                <a:schemeClr val="dk1"/>
              </a:solidFill>
            </a:endParaRPr>
          </a:p>
        </p:txBody>
      </p:sp>
      <p:sp>
        <p:nvSpPr>
          <p:cNvPr id="96" name="Google Shape;96;p18"/>
          <p:cNvSpPr txBox="1"/>
          <p:nvPr/>
        </p:nvSpPr>
        <p:spPr>
          <a:xfrm>
            <a:off x="6954475" y="4451875"/>
            <a:ext cx="88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Softmax</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70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t>Assignment</a:t>
            </a:r>
            <a:r>
              <a:rPr lang="en"/>
              <a:t>-1 Model : </a:t>
            </a:r>
            <a:r>
              <a:rPr b="1" lang="en" sz="2222">
                <a:highlight>
                  <a:schemeClr val="dk2"/>
                </a:highlight>
              </a:rPr>
              <a:t>Convolutional Neural Network (CNN) </a:t>
            </a:r>
            <a:endParaRPr sz="2222">
              <a:highlight>
                <a:schemeClr val="dk2"/>
              </a:highlight>
            </a:endParaRPr>
          </a:p>
        </p:txBody>
      </p:sp>
      <p:pic>
        <p:nvPicPr>
          <p:cNvPr id="102" name="Google Shape;102;p19"/>
          <p:cNvPicPr preferRelativeResize="0"/>
          <p:nvPr/>
        </p:nvPicPr>
        <p:blipFill>
          <a:blip r:embed="rId3">
            <a:alphaModFix/>
          </a:blip>
          <a:stretch>
            <a:fillRect/>
          </a:stretch>
        </p:blipFill>
        <p:spPr>
          <a:xfrm>
            <a:off x="1156948" y="2112400"/>
            <a:ext cx="5958674" cy="1951550"/>
          </a:xfrm>
          <a:prstGeom prst="rect">
            <a:avLst/>
          </a:prstGeom>
          <a:noFill/>
          <a:ln>
            <a:noFill/>
          </a:ln>
        </p:spPr>
      </p:pic>
      <p:sp>
        <p:nvSpPr>
          <p:cNvPr id="103" name="Google Shape;103;p19"/>
          <p:cNvSpPr txBox="1"/>
          <p:nvPr/>
        </p:nvSpPr>
        <p:spPr>
          <a:xfrm>
            <a:off x="146950" y="4019775"/>
            <a:ext cx="893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Our implementation:</a:t>
            </a:r>
            <a:endParaRPr>
              <a:solidFill>
                <a:schemeClr val="dk1"/>
              </a:solidFill>
            </a:endParaRPr>
          </a:p>
          <a:p>
            <a:pPr indent="0" lvl="0" marL="0" rtl="0" algn="l">
              <a:spcBef>
                <a:spcPts val="0"/>
              </a:spcBef>
              <a:spcAft>
                <a:spcPts val="0"/>
              </a:spcAft>
              <a:buNone/>
            </a:pPr>
            <a:r>
              <a:rPr lang="en">
                <a:solidFill>
                  <a:schemeClr val="dk1"/>
                </a:solidFill>
              </a:rPr>
              <a:t>input-&gt; conv(x2) -&gt; max_pooling -&gt; conv(x2) -&gt; max_pooling -&gt; dropout -&gt; flatten -&gt; dense -&gt; dense(output)</a:t>
            </a:r>
            <a:endParaRPr>
              <a:solidFill>
                <a:schemeClr val="dk1"/>
              </a:solidFill>
            </a:endParaRPr>
          </a:p>
        </p:txBody>
      </p:sp>
      <p:sp>
        <p:nvSpPr>
          <p:cNvPr id="104" name="Google Shape;104;p19"/>
          <p:cNvSpPr txBox="1"/>
          <p:nvPr/>
        </p:nvSpPr>
        <p:spPr>
          <a:xfrm>
            <a:off x="471475" y="985575"/>
            <a:ext cx="7822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Georgia"/>
                <a:ea typeface="Georgia"/>
                <a:cs typeface="Georgia"/>
                <a:sym typeface="Georgia"/>
              </a:rPr>
              <a:t>A </a:t>
            </a:r>
            <a:r>
              <a:rPr b="1" lang="en" sz="1600">
                <a:solidFill>
                  <a:schemeClr val="dk1"/>
                </a:solidFill>
                <a:latin typeface="Georgia"/>
                <a:ea typeface="Georgia"/>
                <a:cs typeface="Georgia"/>
                <a:sym typeface="Georgia"/>
              </a:rPr>
              <a:t>Convolutional Neural Network (ConvNet/CNN)</a:t>
            </a:r>
            <a:r>
              <a:rPr lang="en" sz="1600">
                <a:solidFill>
                  <a:schemeClr val="dk1"/>
                </a:solidFill>
                <a:latin typeface="Georgia"/>
                <a:ea typeface="Georgia"/>
                <a:cs typeface="Georgia"/>
                <a:sym typeface="Georgia"/>
              </a:rPr>
              <a:t> is a Deep Learning algorithm which can take in an input image, assign importance (learnable weights and biases) to various aspects/objects in the image and be able to differentiate one from the other.</a:t>
            </a:r>
            <a:r>
              <a:rPr lang="en" sz="1600">
                <a:solidFill>
                  <a:schemeClr val="dk1"/>
                </a:solidFill>
                <a:highlight>
                  <a:srgbClr val="351C75"/>
                </a:highlight>
                <a:latin typeface="Georgia"/>
                <a:ea typeface="Georgia"/>
                <a:cs typeface="Georgia"/>
                <a:sym typeface="Georgia"/>
              </a:rPr>
              <a:t> </a:t>
            </a:r>
            <a:endParaRPr>
              <a:solidFill>
                <a:schemeClr val="dk1"/>
              </a:solidFill>
              <a:highlight>
                <a:srgbClr val="351C75"/>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path path="circle">
            <a:fillToRect b="50%" l="50%" r="50%" t="50%"/>
          </a:path>
          <a:tileRect/>
        </a:gradFill>
      </p:bgPr>
    </p:bg>
    <p:spTree>
      <p:nvGrpSpPr>
        <p:cNvPr id="108" name="Shape 108"/>
        <p:cNvGrpSpPr/>
        <p:nvPr/>
      </p:nvGrpSpPr>
      <p:grpSpPr>
        <a:xfrm>
          <a:off x="0" y="0"/>
          <a:ext cx="0" cy="0"/>
          <a:chOff x="0" y="0"/>
          <a:chExt cx="0" cy="0"/>
        </a:xfrm>
      </p:grpSpPr>
      <p:sp>
        <p:nvSpPr>
          <p:cNvPr id="109" name="Google Shape;109;p20"/>
          <p:cNvSpPr txBox="1"/>
          <p:nvPr/>
        </p:nvSpPr>
        <p:spPr>
          <a:xfrm>
            <a:off x="0" y="0"/>
            <a:ext cx="6333000" cy="524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rPr>
              <a:t>CNN algorithm has two main processes:</a:t>
            </a:r>
            <a:r>
              <a:rPr b="1" lang="en" sz="2000">
                <a:solidFill>
                  <a:schemeClr val="dk1"/>
                </a:solidFill>
              </a:rPr>
              <a:t> </a:t>
            </a:r>
            <a:endParaRPr b="1" sz="2000">
              <a:solidFill>
                <a:schemeClr val="dk1"/>
              </a:solidFill>
            </a:endParaRPr>
          </a:p>
          <a:p>
            <a:pPr indent="0" lvl="0" marL="0" rtl="0" algn="l">
              <a:spcBef>
                <a:spcPts val="0"/>
              </a:spcBef>
              <a:spcAft>
                <a:spcPts val="0"/>
              </a:spcAft>
              <a:buNone/>
            </a:pPr>
            <a:r>
              <a:t/>
            </a:r>
            <a:endParaRPr sz="20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Convolution </a:t>
            </a:r>
            <a:r>
              <a:rPr b="1" lang="en" sz="1900">
                <a:solidFill>
                  <a:schemeClr val="dk1"/>
                </a:solidFill>
              </a:rPr>
              <a:t>process</a:t>
            </a:r>
            <a:r>
              <a:rPr b="1" lang="en" sz="1900">
                <a:solidFill>
                  <a:schemeClr val="dk1"/>
                </a:solidFill>
              </a:rPr>
              <a:t>:</a:t>
            </a:r>
            <a:r>
              <a:rPr lang="en" sz="1900">
                <a:solidFill>
                  <a:schemeClr val="dk1"/>
                </a:solidFill>
              </a:rPr>
              <a:t> </a:t>
            </a:r>
            <a:endParaRPr sz="1900">
              <a:solidFill>
                <a:schemeClr val="dk1"/>
              </a:solidFill>
            </a:endParaRPr>
          </a:p>
          <a:p>
            <a:pPr indent="0" lvl="0" marL="457200" rtl="0" algn="l">
              <a:spcBef>
                <a:spcPts val="0"/>
              </a:spcBef>
              <a:spcAft>
                <a:spcPts val="0"/>
              </a:spcAft>
              <a:buNone/>
            </a:pPr>
            <a:r>
              <a:rPr lang="en" sz="1900">
                <a:solidFill>
                  <a:schemeClr val="dk1"/>
                </a:solidFill>
              </a:rPr>
              <a:t>This layer performs a dot product between two matrices, where one matrix is the set of learnable parameters otherwise known as a kernel, and the other matrix is the restricted portion of the receptive field. The kernel is spatially smaller than an image but it is more in-depth. This means that, if the image is composed of three (RGB) channels, the kernel height and width will be spatially small, but the depth extends up to all three channels.</a:t>
            </a:r>
            <a:r>
              <a:rPr lang="en" sz="1900">
                <a:solidFill>
                  <a:schemeClr val="dk1"/>
                </a:solidFill>
              </a:rPr>
              <a:t> </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A sampling process:</a:t>
            </a:r>
            <a:r>
              <a:rPr lang="en" sz="1900">
                <a:solidFill>
                  <a:schemeClr val="dk1"/>
                </a:solidFill>
              </a:rPr>
              <a:t> </a:t>
            </a:r>
            <a:endParaRPr sz="1900">
              <a:solidFill>
                <a:schemeClr val="dk1"/>
              </a:solidFill>
            </a:endParaRPr>
          </a:p>
          <a:p>
            <a:pPr indent="0" lvl="0" marL="457200" rtl="0" algn="l">
              <a:spcBef>
                <a:spcPts val="0"/>
              </a:spcBef>
              <a:spcAft>
                <a:spcPts val="0"/>
              </a:spcAft>
              <a:buNone/>
            </a:pPr>
            <a:r>
              <a:rPr lang="en" sz="1900">
                <a:solidFill>
                  <a:schemeClr val="dk1"/>
                </a:solidFill>
              </a:rPr>
              <a:t>n pixels of each neighborhood through pooling steps, become a pixel, and then by scalar weighting ,adding bias and then by an activation function, produce a narrow n times feature .</a:t>
            </a:r>
            <a:endParaRPr sz="1900">
              <a:solidFill>
                <a:schemeClr val="dk1"/>
              </a:solidFill>
            </a:endParaRPr>
          </a:p>
        </p:txBody>
      </p:sp>
      <p:pic>
        <p:nvPicPr>
          <p:cNvPr descr="Intuitively Understanding Convolutions for Deep Learning | by Irhum Shafkat  | Towards Data Science" id="110" name="Google Shape;110;p20"/>
          <p:cNvPicPr preferRelativeResize="0"/>
          <p:nvPr/>
        </p:nvPicPr>
        <p:blipFill>
          <a:blip r:embed="rId3">
            <a:alphaModFix/>
          </a:blip>
          <a:stretch>
            <a:fillRect/>
          </a:stretch>
        </p:blipFill>
        <p:spPr>
          <a:xfrm>
            <a:off x="6575450" y="736499"/>
            <a:ext cx="2368700" cy="2692500"/>
          </a:xfrm>
          <a:prstGeom prst="rect">
            <a:avLst/>
          </a:prstGeom>
          <a:noFill/>
          <a:ln>
            <a:noFill/>
          </a:ln>
        </p:spPr>
      </p:pic>
      <p:sp>
        <p:nvSpPr>
          <p:cNvPr id="111" name="Google Shape;111;p20"/>
          <p:cNvSpPr txBox="1"/>
          <p:nvPr/>
        </p:nvSpPr>
        <p:spPr>
          <a:xfrm>
            <a:off x="6575450" y="3586225"/>
            <a:ext cx="236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Animated representation of the convolution process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path path="circle">
            <a:fillToRect b="50%" l="50%" r="50%" t="50%"/>
          </a:path>
          <a:tileRect/>
        </a:gradFill>
      </p:bgPr>
    </p:bg>
    <p:spTree>
      <p:nvGrpSpPr>
        <p:cNvPr id="115" name="Shape 115"/>
        <p:cNvGrpSpPr/>
        <p:nvPr/>
      </p:nvGrpSpPr>
      <p:grpSpPr>
        <a:xfrm>
          <a:off x="0" y="0"/>
          <a:ext cx="0" cy="0"/>
          <a:chOff x="0" y="0"/>
          <a:chExt cx="0" cy="0"/>
        </a:xfrm>
      </p:grpSpPr>
      <p:sp>
        <p:nvSpPr>
          <p:cNvPr id="116" name="Google Shape;116;p21"/>
          <p:cNvSpPr txBox="1"/>
          <p:nvPr/>
        </p:nvSpPr>
        <p:spPr>
          <a:xfrm>
            <a:off x="0" y="0"/>
            <a:ext cx="69867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2400">
                <a:solidFill>
                  <a:schemeClr val="dk1"/>
                </a:solidFill>
              </a:rPr>
              <a:t>BASIC</a:t>
            </a:r>
            <a:r>
              <a:rPr b="1" lang="en" sz="2400">
                <a:solidFill>
                  <a:schemeClr val="dk1"/>
                </a:solidFill>
              </a:rPr>
              <a:t>-STEPS :</a:t>
            </a:r>
            <a:r>
              <a:rPr b="1" lang="en" sz="2000">
                <a:solidFill>
                  <a:schemeClr val="dk1"/>
                </a:solidFill>
              </a:rPr>
              <a:t> </a:t>
            </a:r>
            <a:endParaRPr sz="2000">
              <a:solidFill>
                <a:schemeClr val="dk1"/>
              </a:solidFill>
            </a:endParaRPr>
          </a:p>
          <a:p>
            <a:pPr indent="-381000" lvl="0" marL="914400" rtl="0" algn="l">
              <a:lnSpc>
                <a:spcPct val="150000"/>
              </a:lnSpc>
              <a:spcBef>
                <a:spcPts val="0"/>
              </a:spcBef>
              <a:spcAft>
                <a:spcPts val="0"/>
              </a:spcAft>
              <a:buClr>
                <a:schemeClr val="dk1"/>
              </a:buClr>
              <a:buSzPts val="2400"/>
              <a:buChar char="●"/>
            </a:pPr>
            <a:r>
              <a:rPr lang="en" sz="2400">
                <a:solidFill>
                  <a:schemeClr val="dk1"/>
                </a:solidFill>
              </a:rPr>
              <a:t>Importing the Libraries</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 sz="2400">
                <a:solidFill>
                  <a:schemeClr val="dk1"/>
                </a:solidFill>
              </a:rPr>
              <a:t>Importing and Loading Dataset</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 sz="2400">
                <a:solidFill>
                  <a:schemeClr val="dk1"/>
                </a:solidFill>
              </a:rPr>
              <a:t>Normalizing Images</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 sz="2400">
                <a:solidFill>
                  <a:schemeClr val="dk1"/>
                </a:solidFill>
              </a:rPr>
              <a:t>Building CNN</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 sz="2400">
                <a:solidFill>
                  <a:schemeClr val="dk1"/>
                </a:solidFill>
              </a:rPr>
              <a:t>Compiling the Model</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 sz="2400">
                <a:solidFill>
                  <a:schemeClr val="dk1"/>
                </a:solidFill>
              </a:rPr>
              <a:t>Testing the Model</a:t>
            </a:r>
            <a:endParaRPr sz="2400">
              <a:solidFill>
                <a:schemeClr val="dk1"/>
              </a:solidFill>
            </a:endParaRPr>
          </a:p>
          <a:p>
            <a:pPr indent="-381000" lvl="0" marL="914400" rtl="0" algn="l">
              <a:lnSpc>
                <a:spcPct val="150000"/>
              </a:lnSpc>
              <a:spcBef>
                <a:spcPts val="0"/>
              </a:spcBef>
              <a:spcAft>
                <a:spcPts val="0"/>
              </a:spcAft>
              <a:buClr>
                <a:schemeClr val="dk1"/>
              </a:buClr>
              <a:buSzPts val="2400"/>
              <a:buChar char="●"/>
            </a:pPr>
            <a:r>
              <a:rPr lang="en" sz="2400">
                <a:solidFill>
                  <a:schemeClr val="dk1"/>
                </a:solidFill>
              </a:rPr>
              <a:t>Analysing the result</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