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92" r:id="rId31"/>
    <p:sldId id="285" r:id="rId32"/>
    <p:sldId id="286" r:id="rId33"/>
    <p:sldId id="287" r:id="rId34"/>
    <p:sldId id="288" r:id="rId35"/>
    <p:sldId id="289" r:id="rId36"/>
    <p:sldId id="290" r:id="rId37"/>
    <p:sldId id="291" r:id="rId38"/>
    <p:sldId id="293" r:id="rId39"/>
  </p:sldIdLst>
  <p:sldSz cx="12192000" cy="6858000"/>
  <p:notesSz cx="6858000" cy="9144000"/>
  <p:defaultTextStyle>
    <a:defPPr>
      <a:defRPr lang="en-GB"/>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3/8/2025</a:t>
            </a:fld>
            <a:endParaRPr lang="en-US" dirty="0"/>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dirty="0"/>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dirty="0"/>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n-US" dirty="0">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BCBA7A76-DE44-75B3-895D-D5B65FF0A738}" type="slidenum">
              <a:rPr/>
              <a:t>10</a:t>
            </a:fld>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67A67D52-116F-8388-0718-4C838AF9BB18}" type="slidenum">
              <a:rPr/>
              <a:t>11</a:t>
            </a:fld>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557AE5F8-B968-195B-435D-7C5B5E993623}" type="slidenum">
              <a:rPr/>
              <a:t>12</a:t>
            </a:fld>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645801F3-2B50-EE8C-38C3-9F3762D27C41}" type="slidenum">
              <a:rPr/>
              <a:t>13</a:t>
            </a:fld>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A38051D4-1116-550F-1C7C-04A11CF5E86C}" type="slidenum">
              <a:rPr/>
              <a:t>14</a:t>
            </a:fld>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A1FCB617-4F93-3785-6939-261BC551D885}" type="slidenum">
              <a:rPr/>
              <a:t>15</a:t>
            </a:fld>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2E151B25-FBA4-23C1-820E-C260221C3AC8}" type="slidenum">
              <a:rPr/>
              <a:t>16</a:t>
            </a:fld>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A15D4747-2895-F5C8-F7FE-72CF8552C900}" type="slidenum">
              <a:rPr/>
              <a:t>17</a:t>
            </a:fld>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DCFA8B72-E014-4EE8-0F3C-748F90131D32}" type="slidenum">
              <a:rPr/>
              <a:t>18</a:t>
            </a:fld>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A0D94969-F1BD-6934-79DE-2777E8AF2C8A}" type="slidenum">
              <a:rPr/>
              <a:t>19</a:t>
            </a:fld>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8C06A139-55D7-E30D-6BB9-506176E3968B}" type="slidenum">
              <a:rPr/>
              <a:t>2</a:t>
            </a:fld>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16A7E559-49C3-F334-12D3-EE58842492CB}" type="slidenum">
              <a:rPr/>
              <a:t>20</a:t>
            </a:fld>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1C24E031-DE39-9FBF-B248-5729D54E48F2}" type="slidenum">
              <a:rPr/>
              <a:t>21</a:t>
            </a:fld>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55576FA5-30A8-E547-B495-30D055B6FF48}" type="slidenum">
              <a:rPr/>
              <a:t>22</a:t>
            </a:fld>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2D7A4598-7B1C-74A5-9A77-6D95B69E79A6}" type="slidenum">
              <a:rPr/>
              <a:t>23</a:t>
            </a:fld>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23129049-802B-BC67-FE91-9137F565B33C}" type="slidenum">
              <a:rPr/>
              <a:t>24</a:t>
            </a:fld>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8222489F-CA7D-C972-B26C-D783D8545440}" type="slidenum">
              <a:rPr/>
              <a:t>25</a:t>
            </a:fld>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32450D0A-F101-1265-74FD-B45A5E0D90F1}" type="slidenum">
              <a:rPr/>
              <a:t>26</a:t>
            </a:fld>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9B28F086-34BB-247D-2285-FD6FB33CB00E}" type="slidenum">
              <a:rPr/>
              <a:t>27</a:t>
            </a:fld>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977319ED-1B31-D9BD-A875-2049155375B3}" type="slidenum">
              <a:rPr/>
              <a:t>28</a:t>
            </a:fld>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A522AB1C-B28B-FFC0-651E-5E2D27D8596C}" type="slidenum">
              <a:rPr/>
              <a:t>29</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5B63E989-55E9-41B2-C41A-6822D01F715B}" type="slidenum">
              <a:rPr/>
              <a:t>3</a:t>
            </a:fld>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EDF0F-E597-93CB-5B53-AAD74117AB0E}"/>
            </a:ext>
          </a:extLst>
        </p:cNvPr>
        <p:cNvGrpSpPr/>
        <p:nvPr/>
      </p:nvGrpSpPr>
      <p:grpSpPr bwMode="auto">
        <a:xfrm>
          <a:off x="0" y="0"/>
          <a:ext cx="0" cy="0"/>
          <a:chOff x="0" y="0"/>
          <a:chExt cx="0" cy="0"/>
        </a:xfrm>
      </p:grpSpPr>
      <p:sp>
        <p:nvSpPr>
          <p:cNvPr id="2" name="Slide Image Placeholder 1">
            <a:extLst>
              <a:ext uri="{FF2B5EF4-FFF2-40B4-BE49-F238E27FC236}">
                <a16:creationId xmlns:a16="http://schemas.microsoft.com/office/drawing/2014/main" id="{D9709CDB-D92A-B3B9-B3A3-E61D05FD0782}"/>
              </a:ext>
            </a:extLst>
          </p:cNvPr>
          <p:cNvSpPr>
            <a:spLocks noGrp="1" noRot="1" noChangeAspect="1"/>
          </p:cNvSpPr>
          <p:nvPr>
            <p:ph type="sldImg"/>
          </p:nvPr>
        </p:nvSpPr>
        <p:spPr bwMode="auto"/>
      </p:sp>
      <p:sp>
        <p:nvSpPr>
          <p:cNvPr id="3" name="Notes Placeholder 2">
            <a:extLst>
              <a:ext uri="{FF2B5EF4-FFF2-40B4-BE49-F238E27FC236}">
                <a16:creationId xmlns:a16="http://schemas.microsoft.com/office/drawing/2014/main" id="{795AF626-B72F-46CC-3BD0-17C718B40557}"/>
              </a:ext>
            </a:extLst>
          </p:cNvPr>
          <p:cNvSpPr>
            <a:spLocks noGrp="1"/>
          </p:cNvSpPr>
          <p:nvPr>
            <p:ph type="body" idx="1"/>
          </p:nvPr>
        </p:nvSpPr>
        <p:spPr bwMode="auto"/>
        <p:txBody>
          <a:bodyPr/>
          <a:lstStyle/>
          <a:p>
            <a:pPr>
              <a:defRPr/>
            </a:pPr>
            <a:endParaRPr dirty="0"/>
          </a:p>
        </p:txBody>
      </p:sp>
      <p:sp>
        <p:nvSpPr>
          <p:cNvPr id="4" name="Slide Number Placeholder 3">
            <a:extLst>
              <a:ext uri="{FF2B5EF4-FFF2-40B4-BE49-F238E27FC236}">
                <a16:creationId xmlns:a16="http://schemas.microsoft.com/office/drawing/2014/main" id="{6CB6F3A8-EF69-EBB6-DBD4-0294BD6DCAED}"/>
              </a:ext>
            </a:extLst>
          </p:cNvPr>
          <p:cNvSpPr>
            <a:spLocks noGrp="1"/>
          </p:cNvSpPr>
          <p:nvPr>
            <p:ph type="sldNum" sz="quarter" idx="10"/>
          </p:nvPr>
        </p:nvSpPr>
        <p:spPr bwMode="auto"/>
        <p:txBody>
          <a:bodyPr/>
          <a:lstStyle/>
          <a:p>
            <a:pPr>
              <a:defRPr/>
            </a:pPr>
            <a:fld id="{DCFA8B72-E014-4EE8-0F3C-748F90131D32}" type="slidenum">
              <a:rPr/>
              <a:t>30</a:t>
            </a:fld>
            <a:endParaRPr dirty="0"/>
          </a:p>
        </p:txBody>
      </p:sp>
    </p:spTree>
    <p:extLst>
      <p:ext uri="{BB962C8B-B14F-4D97-AF65-F5344CB8AC3E}">
        <p14:creationId xmlns:p14="http://schemas.microsoft.com/office/powerpoint/2010/main" val="40786268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0F230799-3BB8-43E5-190C-51430FA42E3E}" type="slidenum">
              <a:rPr/>
              <a:t>31</a:t>
            </a:fld>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DE1CE4CA-8F25-B912-8A76-9218413C4D58}" type="slidenum">
              <a:rPr/>
              <a:t>32</a:t>
            </a:fld>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DB710F20-36BA-D453-626F-6DA1A919F597}" type="slidenum">
              <a:rPr/>
              <a:t>33</a:t>
            </a:fld>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3C86581A-09AB-972D-B4BD-FFC4897F94D4}" type="slidenum">
              <a:rPr/>
              <a:t>34</a:t>
            </a:fld>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D0CDE-E6E8-9FE8-6C07-FA0C7746D6D7}"/>
            </a:ext>
          </a:extLst>
        </p:cNvPr>
        <p:cNvGrpSpPr/>
        <p:nvPr/>
      </p:nvGrpSpPr>
      <p:grpSpPr bwMode="auto">
        <a:xfrm>
          <a:off x="0" y="0"/>
          <a:ext cx="0" cy="0"/>
          <a:chOff x="0" y="0"/>
          <a:chExt cx="0" cy="0"/>
        </a:xfrm>
      </p:grpSpPr>
      <p:sp>
        <p:nvSpPr>
          <p:cNvPr id="2" name="Slide Image Placeholder 1">
            <a:extLst>
              <a:ext uri="{FF2B5EF4-FFF2-40B4-BE49-F238E27FC236}">
                <a16:creationId xmlns:a16="http://schemas.microsoft.com/office/drawing/2014/main" id="{E15B1F5D-A81E-1621-E33C-014D4AA4EAAD}"/>
              </a:ext>
            </a:extLst>
          </p:cNvPr>
          <p:cNvSpPr>
            <a:spLocks noGrp="1" noRot="1" noChangeAspect="1"/>
          </p:cNvSpPr>
          <p:nvPr>
            <p:ph type="sldImg"/>
          </p:nvPr>
        </p:nvSpPr>
        <p:spPr bwMode="auto"/>
      </p:sp>
      <p:sp>
        <p:nvSpPr>
          <p:cNvPr id="3" name="Notes Placeholder 2">
            <a:extLst>
              <a:ext uri="{FF2B5EF4-FFF2-40B4-BE49-F238E27FC236}">
                <a16:creationId xmlns:a16="http://schemas.microsoft.com/office/drawing/2014/main" id="{13682178-A955-887B-1B8F-3928EFD97BF9}"/>
              </a:ext>
            </a:extLst>
          </p:cNvPr>
          <p:cNvSpPr>
            <a:spLocks noGrp="1"/>
          </p:cNvSpPr>
          <p:nvPr>
            <p:ph type="body" idx="1"/>
          </p:nvPr>
        </p:nvSpPr>
        <p:spPr bwMode="auto"/>
        <p:txBody>
          <a:bodyPr/>
          <a:lstStyle/>
          <a:p>
            <a:pPr>
              <a:defRPr/>
            </a:pPr>
            <a:endParaRPr dirty="0"/>
          </a:p>
        </p:txBody>
      </p:sp>
      <p:sp>
        <p:nvSpPr>
          <p:cNvPr id="4" name="Slide Number Placeholder 3">
            <a:extLst>
              <a:ext uri="{FF2B5EF4-FFF2-40B4-BE49-F238E27FC236}">
                <a16:creationId xmlns:a16="http://schemas.microsoft.com/office/drawing/2014/main" id="{68BC7F9D-EC83-AC68-A1E6-CD1C5522D597}"/>
              </a:ext>
            </a:extLst>
          </p:cNvPr>
          <p:cNvSpPr>
            <a:spLocks noGrp="1"/>
          </p:cNvSpPr>
          <p:nvPr>
            <p:ph type="sldNum" sz="quarter" idx="10"/>
          </p:nvPr>
        </p:nvSpPr>
        <p:spPr bwMode="auto"/>
        <p:txBody>
          <a:bodyPr/>
          <a:lstStyle/>
          <a:p>
            <a:pPr>
              <a:defRPr/>
            </a:pPr>
            <a:fld id="{DCFA8B72-E014-4EE8-0F3C-748F90131D32}" type="slidenum">
              <a:rPr/>
              <a:t>37</a:t>
            </a:fld>
            <a:endParaRPr dirty="0"/>
          </a:p>
        </p:txBody>
      </p:sp>
    </p:spTree>
    <p:extLst>
      <p:ext uri="{BB962C8B-B14F-4D97-AF65-F5344CB8AC3E}">
        <p14:creationId xmlns:p14="http://schemas.microsoft.com/office/powerpoint/2010/main" val="26303737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B5C860F2-9506-5149-55B3-49456F2193BC}" type="slidenum">
              <a:rPr/>
              <a:t>4</a:t>
            </a:fld>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9F3ACA22-9BBE-0F59-4AE3-8BD05B4479C8}" type="slidenum">
              <a:rPr/>
              <a:t>5</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5A859469-C276-473E-14C0-A5F7D3C98837}" type="slidenum">
              <a:rPr/>
              <a:t>6</a:t>
            </a:fld>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C2A57478-7DA4-14B7-D9FD-40E56B3AD265}" type="slidenum">
              <a:rPr/>
              <a:t>7</a:t>
            </a:fld>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2C6F9F00-9BC0-F6BD-6ED7-490A516EDC3D}" type="slidenum">
              <a:rPr/>
              <a:t>8</a:t>
            </a:fld>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66AABA4E-E674-CD94-8FCB-E383AD044E40}" type="slidenum">
              <a:rPr/>
              <a:t>9</a:t>
            </a:fld>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3/8/2025</a:t>
            </a:fld>
            <a:endParaRPr lang="en-US" dirty="0"/>
          </a:p>
        </p:txBody>
      </p:sp>
      <p:sp>
        <p:nvSpPr>
          <p:cNvPr id="5" name="Footer Placeholder 4"/>
          <p:cNvSpPr>
            <a:spLocks noGrp="1"/>
          </p:cNvSpPr>
          <p:nvPr>
            <p:ph type="ftr" sz="quarter" idx="11"/>
          </p:nvPr>
        </p:nvSpPr>
        <p:spPr bwMode="auto"/>
        <p:txBody>
          <a:bodyPr/>
          <a:lstStyle/>
          <a:p>
            <a:pPr>
              <a:defRPr/>
            </a:pPr>
            <a:endParaRPr lang="en-US" dirty="0"/>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3/8/2025</a:t>
            </a:fld>
            <a:endParaRPr lang="en-US" dirty="0"/>
          </a:p>
        </p:txBody>
      </p:sp>
      <p:sp>
        <p:nvSpPr>
          <p:cNvPr id="5" name="Footer Placeholder 4"/>
          <p:cNvSpPr>
            <a:spLocks noGrp="1"/>
          </p:cNvSpPr>
          <p:nvPr>
            <p:ph type="ftr" sz="quarter" idx="11"/>
          </p:nvPr>
        </p:nvSpPr>
        <p:spPr bwMode="auto"/>
        <p:txBody>
          <a:bodyPr/>
          <a:lstStyle/>
          <a:p>
            <a:pPr>
              <a:defRPr/>
            </a:pPr>
            <a:endParaRPr lang="en-US" dirty="0"/>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3/8/2025</a:t>
            </a:fld>
            <a:endParaRPr lang="en-US" dirty="0"/>
          </a:p>
        </p:txBody>
      </p:sp>
      <p:sp>
        <p:nvSpPr>
          <p:cNvPr id="5" name="Footer Placeholder 4"/>
          <p:cNvSpPr>
            <a:spLocks noGrp="1"/>
          </p:cNvSpPr>
          <p:nvPr>
            <p:ph type="ftr" sz="quarter" idx="11"/>
          </p:nvPr>
        </p:nvSpPr>
        <p:spPr bwMode="auto"/>
        <p:txBody>
          <a:bodyPr/>
          <a:lstStyle/>
          <a:p>
            <a:pPr>
              <a:defRPr/>
            </a:pPr>
            <a:endParaRPr lang="en-US" dirty="0"/>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3/8/2025</a:t>
            </a:fld>
            <a:endParaRPr lang="en-US" dirty="0"/>
          </a:p>
        </p:txBody>
      </p:sp>
      <p:sp>
        <p:nvSpPr>
          <p:cNvPr id="5" name="Footer Placeholder 4"/>
          <p:cNvSpPr>
            <a:spLocks noGrp="1"/>
          </p:cNvSpPr>
          <p:nvPr>
            <p:ph type="ftr" sz="quarter" idx="11"/>
          </p:nvPr>
        </p:nvSpPr>
        <p:spPr bwMode="auto"/>
        <p:txBody>
          <a:bodyPr/>
          <a:lstStyle/>
          <a:p>
            <a:pPr>
              <a:defRPr/>
            </a:pPr>
            <a:endParaRPr lang="en-US" dirty="0"/>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3/8/2025</a:t>
            </a:fld>
            <a:endParaRPr lang="en-US" dirty="0"/>
          </a:p>
        </p:txBody>
      </p:sp>
      <p:sp>
        <p:nvSpPr>
          <p:cNvPr id="5" name="Footer Placeholder 4"/>
          <p:cNvSpPr>
            <a:spLocks noGrp="1"/>
          </p:cNvSpPr>
          <p:nvPr>
            <p:ph type="ftr" sz="quarter" idx="11"/>
          </p:nvPr>
        </p:nvSpPr>
        <p:spPr bwMode="auto"/>
        <p:txBody>
          <a:bodyPr/>
          <a:lstStyle/>
          <a:p>
            <a:pPr>
              <a:defRPr/>
            </a:pPr>
            <a:endParaRPr lang="en-US" dirty="0"/>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3/8/2025</a:t>
            </a:fld>
            <a:endParaRPr lang="en-US" dirty="0"/>
          </a:p>
        </p:txBody>
      </p:sp>
      <p:sp>
        <p:nvSpPr>
          <p:cNvPr id="6" name="Footer Placeholder 5"/>
          <p:cNvSpPr>
            <a:spLocks noGrp="1"/>
          </p:cNvSpPr>
          <p:nvPr>
            <p:ph type="ftr" sz="quarter" idx="11"/>
          </p:nvPr>
        </p:nvSpPr>
        <p:spPr bwMode="auto"/>
        <p:txBody>
          <a:bodyPr/>
          <a:lstStyle/>
          <a:p>
            <a:pPr>
              <a:defRPr/>
            </a:pPr>
            <a:endParaRPr lang="en-US" dirty="0"/>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3/8/2025</a:t>
            </a:fld>
            <a:endParaRPr lang="en-US" dirty="0"/>
          </a:p>
        </p:txBody>
      </p:sp>
      <p:sp>
        <p:nvSpPr>
          <p:cNvPr id="8" name="Footer Placeholder 7"/>
          <p:cNvSpPr>
            <a:spLocks noGrp="1"/>
          </p:cNvSpPr>
          <p:nvPr>
            <p:ph type="ftr" sz="quarter" idx="11"/>
          </p:nvPr>
        </p:nvSpPr>
        <p:spPr bwMode="auto"/>
        <p:txBody>
          <a:bodyPr/>
          <a:lstStyle/>
          <a:p>
            <a:pPr>
              <a:defRPr/>
            </a:pPr>
            <a:endParaRPr lang="en-US" dirty="0"/>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3/8/2025</a:t>
            </a:fld>
            <a:endParaRPr lang="en-US" dirty="0"/>
          </a:p>
        </p:txBody>
      </p:sp>
      <p:sp>
        <p:nvSpPr>
          <p:cNvPr id="4" name="Footer Placeholder 3"/>
          <p:cNvSpPr>
            <a:spLocks noGrp="1"/>
          </p:cNvSpPr>
          <p:nvPr>
            <p:ph type="ftr" sz="quarter" idx="11"/>
          </p:nvPr>
        </p:nvSpPr>
        <p:spPr bwMode="auto"/>
        <p:txBody>
          <a:bodyPr/>
          <a:lstStyle/>
          <a:p>
            <a:pPr>
              <a:defRPr/>
            </a:pPr>
            <a:endParaRPr lang="en-US" dirty="0"/>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3/8/2025</a:t>
            </a:fld>
            <a:endParaRPr lang="en-US" dirty="0"/>
          </a:p>
        </p:txBody>
      </p:sp>
      <p:sp>
        <p:nvSpPr>
          <p:cNvPr id="3" name="Footer Placeholder 2"/>
          <p:cNvSpPr>
            <a:spLocks noGrp="1"/>
          </p:cNvSpPr>
          <p:nvPr>
            <p:ph type="ftr" sz="quarter" idx="11"/>
          </p:nvPr>
        </p:nvSpPr>
        <p:spPr bwMode="auto"/>
        <p:txBody>
          <a:bodyPr/>
          <a:lstStyle/>
          <a:p>
            <a:pPr>
              <a:defRPr/>
            </a:pPr>
            <a:endParaRPr lang="en-US" dirty="0"/>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3/8/2025</a:t>
            </a:fld>
            <a:endParaRPr lang="en-US" dirty="0"/>
          </a:p>
        </p:txBody>
      </p:sp>
      <p:sp>
        <p:nvSpPr>
          <p:cNvPr id="6" name="Footer Placeholder 5"/>
          <p:cNvSpPr>
            <a:spLocks noGrp="1"/>
          </p:cNvSpPr>
          <p:nvPr>
            <p:ph type="ftr" sz="quarter" idx="11"/>
          </p:nvPr>
        </p:nvSpPr>
        <p:spPr bwMode="auto"/>
        <p:txBody>
          <a:bodyPr/>
          <a:lstStyle/>
          <a:p>
            <a:pPr>
              <a:defRPr/>
            </a:pPr>
            <a:endParaRPr lang="en-US" dirty="0"/>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p>
        </p:txBody>
      </p:sp>
      <p:sp>
        <p:nvSpPr>
          <p:cNvPr id="3"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dirty="0"/>
              <a:t>Click icon to add picture</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3/8/2025</a:t>
            </a:fld>
            <a:endParaRPr lang="en-US" dirty="0"/>
          </a:p>
        </p:txBody>
      </p:sp>
      <p:sp>
        <p:nvSpPr>
          <p:cNvPr id="6" name="Footer Placeholder 5"/>
          <p:cNvSpPr>
            <a:spLocks noGrp="1"/>
          </p:cNvSpPr>
          <p:nvPr>
            <p:ph type="ftr" sz="quarter" idx="11"/>
          </p:nvPr>
        </p:nvSpPr>
        <p:spPr bwMode="auto"/>
        <p:txBody>
          <a:bodyPr/>
          <a:lstStyle/>
          <a:p>
            <a:pPr>
              <a:defRPr/>
            </a:pPr>
            <a:endParaRPr lang="en-US" dirty="0"/>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Franklin Gothic Medium Cond" panose="020B0606030402020204" pitchFamily="34" charset="0"/>
              </a:defRPr>
            </a:lvl1pPr>
          </a:lstStyle>
          <a:p>
            <a:pPr>
              <a:defRPr/>
            </a:pPr>
            <a:fld id="{BCC18F51-09EC-435C-A3BA-64A766E099C0}" type="datetimeFigureOut">
              <a:rPr lang="en-US" smtClean="0"/>
              <a:pPr>
                <a:defRPr/>
              </a:pPr>
              <a:t>3/8/2025</a:t>
            </a:fld>
            <a:endParaRPr lang="en-US" dirty="0"/>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Franklin Gothic Medium Cond" panose="020B0606030402020204" pitchFamily="34" charset="0"/>
              </a:defRPr>
            </a:lvl1pPr>
          </a:lstStyle>
          <a:p>
            <a:pPr>
              <a:defRPr/>
            </a:pPr>
            <a:endParaRPr lang="en-US" dirty="0"/>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Franklin Gothic Medium Cond" panose="020B0606030402020204" pitchFamily="34" charset="0"/>
              </a:defRPr>
            </a:lvl1pPr>
          </a:lstStyle>
          <a:p>
            <a:pPr>
              <a:defRPr/>
            </a:pPr>
            <a:fld id="{08395586-F03A-48D1-94DF-16B239DF4FB5}" type="slidenum">
              <a:rPr lang="en-US" smtClean="0"/>
              <a:pPr>
                <a:defRPr/>
              </a:pPr>
              <a:t>‹#›</a:t>
            </a:fld>
            <a:endParaRPr lang="en-US" dirty="0"/>
          </a:p>
        </p:txBody>
      </p:sp>
      <p:pic>
        <p:nvPicPr>
          <p:cNvPr id="8" name="Picture 7">
            <a:extLst>
              <a:ext uri="{FF2B5EF4-FFF2-40B4-BE49-F238E27FC236}">
                <a16:creationId xmlns:a16="http://schemas.microsoft.com/office/drawing/2014/main" id="{564CBA7B-EC38-7FB2-F658-757D1971F2A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10922985" y="125413"/>
            <a:ext cx="1116148" cy="5030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Franklin Gothic Medium Cond" panose="020B0606030402020204" pitchFamily="34" charset="0"/>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Franklin Gothic Medium Cond" panose="020B0606030402020204" pitchFamily="34" charset="0"/>
          <a:ea typeface="+mn-ea"/>
          <a:cs typeface="+mn-cs"/>
        </a:defRPr>
      </a:lvl1pPr>
      <a:lvl2pPr marL="685800" indent="-228600" algn="l" defTabSz="914400">
        <a:lnSpc>
          <a:spcPct val="90000"/>
        </a:lnSpc>
        <a:spcBef>
          <a:spcPts val="500"/>
        </a:spcBef>
        <a:buFont typeface="Arial"/>
        <a:buChar char="•"/>
        <a:defRPr sz="2400">
          <a:solidFill>
            <a:schemeClr val="tx1"/>
          </a:solidFill>
          <a:latin typeface="Franklin Gothic Medium Cond" panose="020B0606030402020204" pitchFamily="34" charset="0"/>
          <a:ea typeface="+mn-ea"/>
          <a:cs typeface="+mn-cs"/>
        </a:defRPr>
      </a:lvl2pPr>
      <a:lvl3pPr marL="1143000" indent="-228600" algn="l" defTabSz="914400">
        <a:lnSpc>
          <a:spcPct val="90000"/>
        </a:lnSpc>
        <a:spcBef>
          <a:spcPts val="500"/>
        </a:spcBef>
        <a:buFont typeface="Arial"/>
        <a:buChar char="•"/>
        <a:defRPr sz="2000">
          <a:solidFill>
            <a:schemeClr val="tx1"/>
          </a:solidFill>
          <a:latin typeface="Franklin Gothic Medium Cond" panose="020B0606030402020204" pitchFamily="34" charset="0"/>
          <a:ea typeface="+mn-ea"/>
          <a:cs typeface="+mn-cs"/>
        </a:defRPr>
      </a:lvl3pPr>
      <a:lvl4pPr marL="1600200" indent="-228600" algn="l" defTabSz="914400">
        <a:lnSpc>
          <a:spcPct val="90000"/>
        </a:lnSpc>
        <a:spcBef>
          <a:spcPts val="500"/>
        </a:spcBef>
        <a:buFont typeface="Arial"/>
        <a:buChar char="•"/>
        <a:defRPr sz="1800">
          <a:solidFill>
            <a:schemeClr val="tx1"/>
          </a:solidFill>
          <a:latin typeface="Franklin Gothic Medium Cond" panose="020B0606030402020204" pitchFamily="34" charset="0"/>
          <a:ea typeface="+mn-ea"/>
          <a:cs typeface="+mn-cs"/>
        </a:defRPr>
      </a:lvl4pPr>
      <a:lvl5pPr marL="2057400" indent="-228600" algn="l" defTabSz="914400">
        <a:lnSpc>
          <a:spcPct val="90000"/>
        </a:lnSpc>
        <a:spcBef>
          <a:spcPts val="500"/>
        </a:spcBef>
        <a:buFont typeface="Arial"/>
        <a:buChar char="•"/>
        <a:defRPr sz="1800">
          <a:solidFill>
            <a:schemeClr val="tx1"/>
          </a:solidFill>
          <a:latin typeface="Franklin Gothic Medium Cond" panose="020B0606030402020204" pitchFamily="34" charset="0"/>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3" Type="http://schemas.openxmlformats.org/officeDocument/2006/relationships/image" Target="../media/image7.png"/><Relationship Id="rId7" Type="http://schemas.openxmlformats.org/officeDocument/2006/relationships/image" Target="../media/image22.png"/><Relationship Id="rId12"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26.png"/><Relationship Id="rId5" Type="http://schemas.openxmlformats.org/officeDocument/2006/relationships/image" Target="../media/image10.png"/><Relationship Id="rId15" Type="http://schemas.openxmlformats.org/officeDocument/2006/relationships/image" Target="../media/image30.png"/><Relationship Id="rId10" Type="http://schemas.openxmlformats.org/officeDocument/2006/relationships/image" Target="../media/image25.png"/><Relationship Id="rId4" Type="http://schemas.openxmlformats.org/officeDocument/2006/relationships/image" Target="../media/image8.png"/><Relationship Id="rId9" Type="http://schemas.openxmlformats.org/officeDocument/2006/relationships/image" Target="../media/image24.png"/><Relationship Id="rId1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31.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35.png"/><Relationship Id="rId5" Type="http://schemas.openxmlformats.org/officeDocument/2006/relationships/image" Target="../media/image9.png"/><Relationship Id="rId10" Type="http://schemas.openxmlformats.org/officeDocument/2006/relationships/image" Target="../media/image34.png"/><Relationship Id="rId4" Type="http://schemas.openxmlformats.org/officeDocument/2006/relationships/image" Target="../media/image7.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 Id="rId9"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911electronic.com/physics-of-josephson-junctions-critical-current-qubit-array-and-graphene/"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676451" y="1122363"/>
            <a:ext cx="10839097" cy="2387599"/>
          </a:xfrm>
        </p:spPr>
        <p:txBody>
          <a:bodyPr/>
          <a:lstStyle/>
          <a:p>
            <a:pPr>
              <a:defRPr/>
            </a:pPr>
            <a:r>
              <a:rPr lang="en-GB" noProof="0" dirty="0"/>
              <a:t>Quantum Gates and Circuits</a:t>
            </a:r>
          </a:p>
        </p:txBody>
      </p:sp>
      <p:sp>
        <p:nvSpPr>
          <p:cNvPr id="3" name="Subtitle 2"/>
          <p:cNvSpPr>
            <a:spLocks noGrp="1"/>
          </p:cNvSpPr>
          <p:nvPr>
            <p:ph type="subTitle" idx="1"/>
          </p:nvPr>
        </p:nvSpPr>
        <p:spPr bwMode="auto"/>
        <p:txBody>
          <a:bodyPr/>
          <a:lstStyle/>
          <a:p>
            <a:pPr>
              <a:defRPr/>
            </a:pPr>
            <a:r>
              <a:rPr lang="en-GB" noProof="0" dirty="0"/>
              <a:t>By: Suhas Bharadwaj</a:t>
            </a:r>
          </a:p>
          <a:p>
            <a:pPr>
              <a:defRPr/>
            </a:pPr>
            <a:r>
              <a:rPr lang="en-GB" noProof="0" dirty="0"/>
              <a:t>Dept. of Electronics and Communication Engineering</a:t>
            </a:r>
          </a:p>
          <a:p>
            <a:pPr>
              <a:defRPr/>
            </a:pPr>
            <a:r>
              <a:rPr lang="en-GB" noProof="0" dirty="0"/>
              <a:t>8th Semester, PES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85219972" name="Title 1"/>
          <p:cNvSpPr>
            <a:spLocks noGrp="1"/>
          </p:cNvSpPr>
          <p:nvPr>
            <p:ph type="title"/>
          </p:nvPr>
        </p:nvSpPr>
        <p:spPr bwMode="auto"/>
        <p:txBody>
          <a:bodyPr/>
          <a:lstStyle/>
          <a:p>
            <a:pPr>
              <a:defRPr/>
            </a:pPr>
            <a:r>
              <a:rPr lang="en-GB" noProof="0" dirty="0"/>
              <a:t>Quantum Gates (Continued)</a:t>
            </a:r>
          </a:p>
        </p:txBody>
      </p:sp>
      <mc:AlternateContent xmlns:mc="http://schemas.openxmlformats.org/markup-compatibility/2006" xmlns:a14="http://schemas.microsoft.com/office/drawing/2010/main">
        <mc:Choice Requires="a14">
          <p:sp>
            <p:nvSpPr>
              <p:cNvPr id="755457316"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fontScale="95000" lnSpcReduction="1000"/>
              </a:bodyPr>
              <a:lstStyle/>
              <a:p>
                <a:pPr>
                  <a:defRPr/>
                </a:pPr>
                <a:r>
                  <a:rPr lang="en-GB" noProof="0" dirty="0"/>
                  <a:t>Pauli gates form the simplest set of quantum gates. </a:t>
                </a:r>
              </a:p>
              <a:p>
                <a:pPr>
                  <a:defRPr/>
                </a:pPr>
                <a:r>
                  <a:rPr lang="en-GB" noProof="0" dirty="0"/>
                  <a:t>They cause rotations of </a:t>
                </a:r>
                <a14:m>
                  <m:oMath xmlns:m="http://schemas.openxmlformats.org/officeDocument/2006/math">
                    <m:r>
                      <a:rPr lang="en-GB" sz="2800" u="none" strike="noStrike" cap="none" spc="0" noProof="0" smtClean="0">
                        <a:solidFill>
                          <a:schemeClr val="tx1"/>
                        </a:solidFill>
                        <a:latin typeface="Cambria Math"/>
                        <a:ea typeface="Cambria Math"/>
                        <a:cs typeface="Cambria Math"/>
                      </a:rPr>
                      <m:t>180°</m:t>
                    </m:r>
                  </m:oMath>
                </a14:m>
                <a:r>
                  <a:rPr lang="en-GB" noProof="0" dirty="0"/>
                  <a:t> about each of the axes.</a:t>
                </a:r>
              </a:p>
              <a:p>
                <a:pPr>
                  <a:defRPr/>
                </a:pPr>
                <a:r>
                  <a:rPr lang="en-GB" noProof="0" dirty="0"/>
                  <a:t>They are mathematically represented by matrices.</a:t>
                </a:r>
              </a:p>
              <a:p>
                <a:pPr lvl="1">
                  <a:defRPr/>
                </a:pPr>
                <a:r>
                  <a:rPr lang="en-GB" noProof="0" dirty="0"/>
                  <a:t>Pauli X gate: </a:t>
                </a:r>
                <a14:m>
                  <m:oMath xmlns:m="http://schemas.openxmlformats.org/officeDocument/2006/math">
                    <m:d>
                      <m:dPr>
                        <m:ctrlPr>
                          <a:rPr lang="en-GB" sz="2400" b="0" i="1" u="none" strike="noStrike" cap="none" spc="0" noProof="0" smtClean="0">
                            <a:solidFill>
                              <a:schemeClr val="tx1"/>
                            </a:solidFill>
                            <a:latin typeface="Cambria Math" panose="02040503050406030204" pitchFamily="18" charset="0"/>
                            <a:ea typeface="Cambria Math"/>
                            <a:cs typeface="Cambria Math"/>
                          </a:rPr>
                        </m:ctrlPr>
                      </m:dPr>
                      <m:e>
                        <m:m>
                          <m:mPr>
                            <m:mcs>
                              <m:mc>
                                <m:mcPr>
                                  <m:count m:val="2"/>
                                  <m:mcJc m:val="center"/>
                                </m:mcPr>
                              </m:mc>
                            </m:mcs>
                            <m:ctrlPr>
                              <a:rPr lang="en-GB" sz="2400" b="0" i="1" u="none" strike="noStrike" cap="none" spc="0" noProof="0" smtClean="0">
                                <a:solidFill>
                                  <a:schemeClr val="tx1"/>
                                </a:solidFill>
                                <a:latin typeface="Cambria Math" panose="02040503050406030204" pitchFamily="18" charset="0"/>
                                <a:ea typeface="Cambria Math"/>
                                <a:cs typeface="Cambria Math"/>
                              </a:rPr>
                            </m:ctrlPr>
                          </m:mPr>
                          <m:mr>
                            <m:e>
                              <m:r>
                                <a:rPr lang="en-GB" sz="2400" u="none" strike="noStrike" cap="none" spc="0" noProof="0" smtClean="0">
                                  <a:solidFill>
                                    <a:schemeClr val="tx1"/>
                                  </a:solidFill>
                                  <a:latin typeface="Cambria Math"/>
                                  <a:ea typeface="Cambria Math"/>
                                  <a:cs typeface="Cambria Math"/>
                                </a:rPr>
                                <m:t>0</m:t>
                              </m:r>
                            </m:e>
                            <m:e>
                              <m:r>
                                <a:rPr lang="en-GB" sz="2400" u="none" strike="noStrike" cap="none" spc="0" noProof="0" smtClean="0">
                                  <a:solidFill>
                                    <a:schemeClr val="tx1"/>
                                  </a:solidFill>
                                  <a:latin typeface="Cambria Math"/>
                                  <a:ea typeface="Cambria Math"/>
                                  <a:cs typeface="Cambria Math"/>
                                </a:rPr>
                                <m:t>1</m:t>
                              </m:r>
                            </m:e>
                          </m:mr>
                          <m:mr>
                            <m:e>
                              <m:r>
                                <a:rPr lang="en-GB" sz="2400" u="none" strike="noStrike" cap="none" spc="0" noProof="0" smtClean="0">
                                  <a:solidFill>
                                    <a:schemeClr val="tx1"/>
                                  </a:solidFill>
                                  <a:latin typeface="Cambria Math"/>
                                  <a:ea typeface="Cambria Math"/>
                                  <a:cs typeface="Cambria Math"/>
                                </a:rPr>
                                <m:t>1</m:t>
                              </m:r>
                            </m:e>
                            <m:e>
                              <m:r>
                                <a:rPr lang="en-GB" sz="2400" u="none" strike="noStrike" cap="none" spc="0" noProof="0" smtClean="0">
                                  <a:solidFill>
                                    <a:schemeClr val="tx1"/>
                                  </a:solidFill>
                                  <a:latin typeface="Cambria Math"/>
                                  <a:ea typeface="Cambria Math"/>
                                  <a:cs typeface="Cambria Math"/>
                                </a:rPr>
                                <m:t>0</m:t>
                              </m:r>
                            </m:e>
                          </m:mr>
                        </m:m>
                      </m:e>
                    </m:d>
                  </m:oMath>
                </a14:m>
                <a:r>
                  <a:rPr lang="en-GB" noProof="0" dirty="0"/>
                  <a:t>. It represents a bit-flip.</a:t>
                </a:r>
              </a:p>
              <a:p>
                <a:pPr lvl="1">
                  <a:defRPr/>
                </a:pPr>
                <a:r>
                  <a:rPr lang="en-GB" noProof="0" dirty="0"/>
                  <a:t>Pauli Y gate: </a:t>
                </a:r>
                <a14:m>
                  <m:oMath xmlns:m="http://schemas.openxmlformats.org/officeDocument/2006/math">
                    <m:d>
                      <m:dPr>
                        <m:ctrlPr>
                          <a:rPr lang="en-GB" sz="2400" b="0" i="1" u="none" strike="noStrike" cap="none" spc="0" noProof="0" smtClean="0">
                            <a:solidFill>
                              <a:schemeClr val="tx1"/>
                            </a:solidFill>
                            <a:latin typeface="Cambria Math" panose="02040503050406030204" pitchFamily="18" charset="0"/>
                            <a:ea typeface="Cambria Math"/>
                            <a:cs typeface="Cambria Math"/>
                          </a:rPr>
                        </m:ctrlPr>
                      </m:dPr>
                      <m:e>
                        <m:m>
                          <m:mPr>
                            <m:mcs>
                              <m:mc>
                                <m:mcPr>
                                  <m:count m:val="2"/>
                                  <m:mcJc m:val="center"/>
                                </m:mcPr>
                              </m:mc>
                            </m:mcs>
                            <m:ctrlPr>
                              <a:rPr lang="en-GB" sz="2400" b="0" i="1" u="none" strike="noStrike" cap="none" spc="0" noProof="0" smtClean="0">
                                <a:solidFill>
                                  <a:schemeClr val="tx1"/>
                                </a:solidFill>
                                <a:latin typeface="Cambria Math" panose="02040503050406030204" pitchFamily="18" charset="0"/>
                                <a:ea typeface="Cambria Math"/>
                                <a:cs typeface="Cambria Math"/>
                              </a:rPr>
                            </m:ctrlPr>
                          </m:mPr>
                          <m:mr>
                            <m:e>
                              <m:r>
                                <a:rPr lang="en-GB" sz="2400" u="none" strike="noStrike" cap="none" spc="0" noProof="0" smtClean="0">
                                  <a:solidFill>
                                    <a:schemeClr val="tx1"/>
                                  </a:solidFill>
                                  <a:latin typeface="Cambria Math"/>
                                  <a:ea typeface="Cambria Math"/>
                                  <a:cs typeface="Cambria Math"/>
                                </a:rPr>
                                <m:t>0</m:t>
                              </m:r>
                            </m:e>
                            <m:e>
                              <m:r>
                                <a:rPr lang="en-GB" sz="2400" u="none" strike="noStrike" cap="none" spc="0" noProof="0" smtClean="0">
                                  <a:solidFill>
                                    <a:schemeClr val="tx1"/>
                                  </a:solidFill>
                                  <a:latin typeface="Cambria Math"/>
                                  <a:ea typeface="Cambria Math"/>
                                  <a:cs typeface="Cambria Math"/>
                                </a:rPr>
                                <m:t>−</m:t>
                              </m:r>
                              <m:r>
                                <a:rPr lang="en-GB" sz="2400" u="none" strike="noStrike" cap="none" spc="0" noProof="0" smtClean="0">
                                  <a:solidFill>
                                    <a:schemeClr val="tx1"/>
                                  </a:solidFill>
                                  <a:latin typeface="Cambria Math"/>
                                  <a:ea typeface="Cambria Math"/>
                                  <a:cs typeface="Cambria Math"/>
                                </a:rPr>
                                <m:t>𝑖</m:t>
                              </m:r>
                            </m:e>
                          </m:mr>
                          <m:mr>
                            <m:e>
                              <m:r>
                                <a:rPr lang="en-GB" sz="2400" u="none" strike="noStrike" cap="none" spc="0" noProof="0" smtClean="0">
                                  <a:solidFill>
                                    <a:schemeClr val="tx1"/>
                                  </a:solidFill>
                                  <a:latin typeface="Cambria Math"/>
                                  <a:ea typeface="Cambria Math"/>
                                  <a:cs typeface="Cambria Math"/>
                                </a:rPr>
                                <m:t>𝑖</m:t>
                              </m:r>
                            </m:e>
                            <m:e>
                              <m:r>
                                <a:rPr lang="en-GB" sz="2400" u="none" strike="noStrike" cap="none" spc="0" noProof="0" smtClean="0">
                                  <a:solidFill>
                                    <a:schemeClr val="tx1"/>
                                  </a:solidFill>
                                  <a:latin typeface="Cambria Math"/>
                                  <a:ea typeface="Cambria Math"/>
                                  <a:cs typeface="Cambria Math"/>
                                </a:rPr>
                                <m:t>0</m:t>
                              </m:r>
                            </m:e>
                          </m:mr>
                        </m:m>
                      </m:e>
                    </m:d>
                  </m:oMath>
                </a14:m>
                <a:r>
                  <a:rPr lang="en-GB" noProof="0" dirty="0"/>
                  <a:t>. It represents a bit-flip and phase-flip.</a:t>
                </a:r>
              </a:p>
              <a:p>
                <a:pPr lvl="1">
                  <a:defRPr/>
                </a:pPr>
                <a:r>
                  <a:rPr lang="en-GB" noProof="0" dirty="0"/>
                  <a:t>Pauli Z gate: </a:t>
                </a:r>
                <a14:m>
                  <m:oMath xmlns:m="http://schemas.openxmlformats.org/officeDocument/2006/math">
                    <m:d>
                      <m:dPr>
                        <m:ctrlPr>
                          <a:rPr lang="en-GB" sz="2400" b="0" i="1" u="none" strike="noStrike" cap="none" spc="0" noProof="0" smtClean="0">
                            <a:solidFill>
                              <a:schemeClr val="tx1"/>
                            </a:solidFill>
                            <a:latin typeface="Cambria Math" panose="02040503050406030204" pitchFamily="18" charset="0"/>
                            <a:ea typeface="Cambria Math"/>
                            <a:cs typeface="Cambria Math"/>
                          </a:rPr>
                        </m:ctrlPr>
                      </m:dPr>
                      <m:e>
                        <m:m>
                          <m:mPr>
                            <m:mcs>
                              <m:mc>
                                <m:mcPr>
                                  <m:count m:val="2"/>
                                  <m:mcJc m:val="center"/>
                                </m:mcPr>
                              </m:mc>
                            </m:mcs>
                            <m:ctrlPr>
                              <a:rPr lang="en-GB" sz="2400" b="0" i="1" u="none" strike="noStrike" cap="none" spc="0" noProof="0" smtClean="0">
                                <a:solidFill>
                                  <a:schemeClr val="tx1"/>
                                </a:solidFill>
                                <a:latin typeface="Cambria Math" panose="02040503050406030204" pitchFamily="18" charset="0"/>
                                <a:ea typeface="Cambria Math"/>
                                <a:cs typeface="Cambria Math"/>
                              </a:rPr>
                            </m:ctrlPr>
                          </m:mPr>
                          <m:mr>
                            <m:e>
                              <m:r>
                                <a:rPr lang="en-GB" sz="2400" u="none" strike="noStrike" cap="none" spc="0" noProof="0" smtClean="0">
                                  <a:solidFill>
                                    <a:schemeClr val="tx1"/>
                                  </a:solidFill>
                                  <a:latin typeface="Cambria Math"/>
                                  <a:ea typeface="Cambria Math"/>
                                  <a:cs typeface="Cambria Math"/>
                                </a:rPr>
                                <m:t>1</m:t>
                              </m:r>
                            </m:e>
                            <m:e>
                              <m:r>
                                <a:rPr lang="en-GB" sz="2400" u="none" strike="noStrike" cap="none" spc="0" noProof="0" smtClean="0">
                                  <a:solidFill>
                                    <a:schemeClr val="tx1"/>
                                  </a:solidFill>
                                  <a:latin typeface="Cambria Math"/>
                                  <a:ea typeface="Cambria Math"/>
                                  <a:cs typeface="Cambria Math"/>
                                </a:rPr>
                                <m:t>0</m:t>
                              </m:r>
                            </m:e>
                          </m:mr>
                          <m:mr>
                            <m:e>
                              <m:r>
                                <a:rPr lang="en-GB" sz="2400" u="none" strike="noStrike" cap="none" spc="0" noProof="0" smtClean="0">
                                  <a:solidFill>
                                    <a:schemeClr val="tx1"/>
                                  </a:solidFill>
                                  <a:latin typeface="Cambria Math"/>
                                  <a:ea typeface="Cambria Math"/>
                                  <a:cs typeface="Cambria Math"/>
                                </a:rPr>
                                <m:t>0</m:t>
                              </m:r>
                            </m:e>
                            <m:e>
                              <m:r>
                                <a:rPr lang="en-GB" sz="2400" u="none" strike="noStrike" cap="none" spc="0" noProof="0" smtClean="0">
                                  <a:solidFill>
                                    <a:schemeClr val="tx1"/>
                                  </a:solidFill>
                                  <a:latin typeface="Cambria Math"/>
                                  <a:ea typeface="Cambria Math"/>
                                  <a:cs typeface="Cambria Math"/>
                                </a:rPr>
                                <m:t>−1</m:t>
                              </m:r>
                            </m:e>
                          </m:mr>
                        </m:m>
                      </m:e>
                    </m:d>
                  </m:oMath>
                </a14:m>
                <a:r>
                  <a:rPr lang="en-GB" noProof="0" dirty="0"/>
                  <a:t>. It represents a phase-flip</a:t>
                </a:r>
              </a:p>
              <a:p>
                <a:pPr lvl="0">
                  <a:defRPr/>
                </a:pPr>
                <a:r>
                  <a:rPr lang="en-GB" noProof="0" dirty="0"/>
                  <a:t>Application of these gates is represented as multiplying the vector with one of these matrices.</a:t>
                </a:r>
              </a:p>
            </p:txBody>
          </p:sp>
        </mc:Choice>
        <mc:Fallback xmlns="">
          <p:sp>
            <p:nvSpPr>
              <p:cNvPr id="755457316" name="Content Placeholder 2"/>
              <p:cNvSpPr>
                <a:spLocks noGrp="1" noRot="1" noChangeAspect="1" noMove="1" noResize="1" noEditPoints="1" noAdjustHandles="1" noChangeArrowheads="1" noChangeShapeType="1" noTextEdit="1"/>
              </p:cNvSpPr>
              <p:nvPr>
                <p:ph idx="1"/>
              </p:nvPr>
            </p:nvSpPr>
            <p:spPr bwMode="auto">
              <a:blipFill>
                <a:blip r:embed="rId3"/>
                <a:stretch>
                  <a:fillRect l="-1043" t="-2381"/>
                </a:stretch>
              </a:blipFill>
            </p:spPr>
            <p:txBody>
              <a:bodyPr/>
              <a:lstStyle/>
              <a:p>
                <a:r>
                  <a:rPr lang="en-IN">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19080754" name="Title 1"/>
          <p:cNvSpPr>
            <a:spLocks noGrp="1"/>
          </p:cNvSpPr>
          <p:nvPr>
            <p:ph type="title"/>
          </p:nvPr>
        </p:nvSpPr>
        <p:spPr bwMode="auto"/>
        <p:txBody>
          <a:bodyPr/>
          <a:lstStyle/>
          <a:p>
            <a:pPr>
              <a:defRPr/>
            </a:pPr>
            <a:r>
              <a:rPr lang="en-GB" noProof="0" dirty="0"/>
              <a:t>Quantum Gates (Continued)</a:t>
            </a:r>
          </a:p>
        </p:txBody>
      </p:sp>
      <p:sp>
        <p:nvSpPr>
          <p:cNvPr id="709420762" name="Content Placeholder 2"/>
          <p:cNvSpPr>
            <a:spLocks noGrp="1"/>
          </p:cNvSpPr>
          <p:nvPr>
            <p:ph idx="1"/>
          </p:nvPr>
        </p:nvSpPr>
        <p:spPr bwMode="auto"/>
        <p:txBody>
          <a:bodyPr/>
          <a:lstStyle/>
          <a:p>
            <a:pPr>
              <a:defRPr/>
            </a:pPr>
            <a:r>
              <a:rPr lang="en-GB" noProof="0" dirty="0"/>
              <a:t>Visualizations of application of Pauli gates:</a:t>
            </a:r>
          </a:p>
        </p:txBody>
      </p:sp>
      <p:pic>
        <p:nvPicPr>
          <p:cNvPr id="166889098" name="Picture 166889097"/>
          <p:cNvPicPr>
            <a:picLocks noChangeAspect="1"/>
          </p:cNvPicPr>
          <p:nvPr/>
        </p:nvPicPr>
        <p:blipFill>
          <a:blip r:embed="rId3"/>
          <a:srcRect t="6087"/>
          <a:stretch/>
        </p:blipFill>
        <p:spPr bwMode="auto">
          <a:xfrm>
            <a:off x="1121189" y="2264985"/>
            <a:ext cx="1680373" cy="1647043"/>
          </a:xfrm>
          <a:prstGeom prst="rect">
            <a:avLst/>
          </a:prstGeom>
        </p:spPr>
      </p:pic>
      <p:pic>
        <p:nvPicPr>
          <p:cNvPr id="18883182" name="Picture 18883181"/>
          <p:cNvPicPr>
            <a:picLocks noChangeAspect="1"/>
          </p:cNvPicPr>
          <p:nvPr/>
        </p:nvPicPr>
        <p:blipFill>
          <a:blip r:embed="rId4"/>
          <a:srcRect t="6428"/>
          <a:stretch/>
        </p:blipFill>
        <p:spPr bwMode="auto">
          <a:xfrm>
            <a:off x="3748573" y="2264985"/>
            <a:ext cx="1740678" cy="1699960"/>
          </a:xfrm>
          <a:prstGeom prst="rect">
            <a:avLst/>
          </a:prstGeom>
        </p:spPr>
      </p:pic>
      <p:pic>
        <p:nvPicPr>
          <p:cNvPr id="587494543" name="Picture 587494542"/>
          <p:cNvPicPr>
            <a:picLocks noChangeAspect="1"/>
          </p:cNvPicPr>
          <p:nvPr/>
        </p:nvPicPr>
        <p:blipFill>
          <a:blip r:embed="rId5"/>
          <a:stretch/>
        </p:blipFill>
        <p:spPr bwMode="auto">
          <a:xfrm>
            <a:off x="9446527" y="2114295"/>
            <a:ext cx="1807985" cy="1886998"/>
          </a:xfrm>
          <a:prstGeom prst="rect">
            <a:avLst/>
          </a:prstGeom>
        </p:spPr>
      </p:pic>
      <p:pic>
        <p:nvPicPr>
          <p:cNvPr id="1859923019" name="Picture 1859923018"/>
          <p:cNvPicPr>
            <a:picLocks noChangeAspect="1"/>
          </p:cNvPicPr>
          <p:nvPr/>
        </p:nvPicPr>
        <p:blipFill>
          <a:blip r:embed="rId6"/>
          <a:srcRect t="6537"/>
          <a:stretch/>
        </p:blipFill>
        <p:spPr bwMode="auto">
          <a:xfrm>
            <a:off x="6525627" y="2261062"/>
            <a:ext cx="1783985" cy="1740231"/>
          </a:xfrm>
          <a:prstGeom prst="rect">
            <a:avLst/>
          </a:prstGeom>
        </p:spPr>
      </p:pic>
      <p:pic>
        <p:nvPicPr>
          <p:cNvPr id="1825582040" name="Picture 1825582039"/>
          <p:cNvPicPr>
            <a:picLocks noChangeAspect="1"/>
          </p:cNvPicPr>
          <p:nvPr/>
        </p:nvPicPr>
        <p:blipFill>
          <a:blip r:embed="rId3"/>
          <a:srcRect t="6087"/>
          <a:stretch/>
        </p:blipFill>
        <p:spPr bwMode="auto">
          <a:xfrm>
            <a:off x="3755098" y="4409941"/>
            <a:ext cx="1680372" cy="1647043"/>
          </a:xfrm>
          <a:prstGeom prst="rect">
            <a:avLst/>
          </a:prstGeom>
        </p:spPr>
      </p:pic>
      <p:pic>
        <p:nvPicPr>
          <p:cNvPr id="2010087182" name="Picture 2010087181"/>
          <p:cNvPicPr>
            <a:picLocks noChangeAspect="1"/>
          </p:cNvPicPr>
          <p:nvPr/>
        </p:nvPicPr>
        <p:blipFill>
          <a:blip r:embed="rId5"/>
          <a:stretch/>
        </p:blipFill>
        <p:spPr bwMode="auto">
          <a:xfrm>
            <a:off x="6525627" y="4289964"/>
            <a:ext cx="1807985" cy="1886997"/>
          </a:xfrm>
          <a:prstGeom prst="rect">
            <a:avLst/>
          </a:prstGeom>
        </p:spPr>
      </p:pic>
      <p:pic>
        <p:nvPicPr>
          <p:cNvPr id="1807854378" name="Picture 1807854377"/>
          <p:cNvPicPr>
            <a:picLocks noChangeAspect="1"/>
          </p:cNvPicPr>
          <p:nvPr/>
        </p:nvPicPr>
        <p:blipFill>
          <a:blip r:embed="rId7"/>
          <a:stretch/>
        </p:blipFill>
        <p:spPr bwMode="auto">
          <a:xfrm>
            <a:off x="2739826" y="2814473"/>
            <a:ext cx="1079302" cy="507142"/>
          </a:xfrm>
          <a:prstGeom prst="rect">
            <a:avLst/>
          </a:prstGeom>
        </p:spPr>
      </p:pic>
      <p:pic>
        <p:nvPicPr>
          <p:cNvPr id="1275449281" name="Picture 1275449280"/>
          <p:cNvPicPr>
            <a:picLocks noChangeAspect="1"/>
          </p:cNvPicPr>
          <p:nvPr/>
        </p:nvPicPr>
        <p:blipFill>
          <a:blip r:embed="rId8"/>
          <a:stretch/>
        </p:blipFill>
        <p:spPr bwMode="auto">
          <a:xfrm>
            <a:off x="8204916" y="2796803"/>
            <a:ext cx="1241611" cy="583406"/>
          </a:xfrm>
          <a:prstGeom prst="rect">
            <a:avLst/>
          </a:prstGeom>
        </p:spPr>
      </p:pic>
      <p:pic>
        <p:nvPicPr>
          <p:cNvPr id="698416924" name="Picture 698416923"/>
          <p:cNvPicPr>
            <a:picLocks noChangeAspect="1"/>
          </p:cNvPicPr>
          <p:nvPr/>
        </p:nvPicPr>
        <p:blipFill>
          <a:blip r:embed="rId9"/>
          <a:stretch/>
        </p:blipFill>
        <p:spPr bwMode="auto">
          <a:xfrm>
            <a:off x="5435471" y="4960766"/>
            <a:ext cx="1160710" cy="545394"/>
          </a:xfrm>
          <a:prstGeom prst="rect">
            <a:avLst/>
          </a:prstGeom>
        </p:spPr>
      </p:pic>
      <mc:AlternateContent xmlns:mc="http://schemas.openxmlformats.org/markup-compatibility/2006" xmlns:a14="http://schemas.microsoft.com/office/drawing/2010/main">
        <mc:Choice Requires="a14">
          <p:sp>
            <p:nvSpPr>
              <p:cNvPr id="247161841" name="TextBox 247161840"/>
              <p:cNvSpPr txBox="1"/>
              <p:nvPr/>
            </p:nvSpPr>
            <p:spPr bwMode="auto">
              <a:xfrm>
                <a:off x="1485455" y="3806968"/>
                <a:ext cx="1059412" cy="36298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noProof="0" dirty="0">
                    <a:latin typeface="Franklin Gothic Medium Cond" panose="020B0606030402020204" pitchFamily="34" charset="0"/>
                  </a:rPr>
                  <a:t>State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|0</m:t>
                        </m:r>
                      </m:e>
                    </m:d>
                  </m:oMath>
                </a14:m>
                <a:endParaRPr lang="en-GB" noProof="0" dirty="0">
                  <a:latin typeface="Franklin Gothic Medium Cond" panose="020B0606030402020204" pitchFamily="34" charset="0"/>
                </a:endParaRPr>
              </a:p>
            </p:txBody>
          </p:sp>
        </mc:Choice>
        <mc:Fallback xmlns="">
          <p:sp>
            <p:nvSpPr>
              <p:cNvPr id="247161841" name="TextBox 247161840"/>
              <p:cNvSpPr txBox="1">
                <a:spLocks noRot="1" noChangeAspect="1" noMove="1" noResize="1" noEditPoints="1" noAdjustHandles="1" noChangeArrowheads="1" noChangeShapeType="1" noTextEdit="1"/>
              </p:cNvSpPr>
              <p:nvPr/>
            </p:nvSpPr>
            <p:spPr bwMode="auto">
              <a:xfrm>
                <a:off x="1485455" y="3806968"/>
                <a:ext cx="1059412" cy="362984"/>
              </a:xfrm>
              <a:prstGeom prst="rect">
                <a:avLst/>
              </a:prstGeom>
              <a:blipFill>
                <a:blip r:embed="rId10"/>
                <a:stretch>
                  <a:fillRect l="-4046" t="-122034" r="-37572" b="-1949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21315204" name="TextBox 521315203"/>
              <p:cNvSpPr txBox="1"/>
              <p:nvPr/>
            </p:nvSpPr>
            <p:spPr bwMode="auto">
              <a:xfrm>
                <a:off x="4089205" y="5982637"/>
                <a:ext cx="1059412" cy="36298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noProof="0" dirty="0">
                    <a:latin typeface="Franklin Gothic Medium Cond" panose="020B0606030402020204" pitchFamily="34" charset="0"/>
                  </a:rPr>
                  <a:t>State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|0</m:t>
                        </m:r>
                      </m:e>
                    </m:d>
                  </m:oMath>
                </a14:m>
                <a:endParaRPr lang="en-GB" noProof="0" dirty="0">
                  <a:latin typeface="Franklin Gothic Medium Cond" panose="020B0606030402020204" pitchFamily="34" charset="0"/>
                </a:endParaRPr>
              </a:p>
            </p:txBody>
          </p:sp>
        </mc:Choice>
        <mc:Fallback xmlns="">
          <p:sp>
            <p:nvSpPr>
              <p:cNvPr id="521315204" name="TextBox 521315203"/>
              <p:cNvSpPr txBox="1">
                <a:spLocks noRot="1" noChangeAspect="1" noMove="1" noResize="1" noEditPoints="1" noAdjustHandles="1" noChangeArrowheads="1" noChangeShapeType="1" noTextEdit="1"/>
              </p:cNvSpPr>
              <p:nvPr/>
            </p:nvSpPr>
            <p:spPr bwMode="auto">
              <a:xfrm>
                <a:off x="4089205" y="5982637"/>
                <a:ext cx="1059412" cy="362984"/>
              </a:xfrm>
              <a:prstGeom prst="rect">
                <a:avLst/>
              </a:prstGeom>
              <a:blipFill>
                <a:blip r:embed="rId11"/>
                <a:stretch>
                  <a:fillRect l="-4023" t="-120000" r="-36782" b="-19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11463411" name="TextBox 2011463410"/>
              <p:cNvSpPr txBox="1"/>
              <p:nvPr/>
            </p:nvSpPr>
            <p:spPr bwMode="auto">
              <a:xfrm>
                <a:off x="4193025" y="3806968"/>
                <a:ext cx="1060132" cy="36298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noProof="0" dirty="0">
                    <a:latin typeface="Franklin Gothic Medium Cond" panose="020B0606030402020204" pitchFamily="34" charset="0"/>
                  </a:rPr>
                  <a:t>State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|1</m:t>
                        </m:r>
                      </m:e>
                    </m:d>
                  </m:oMath>
                </a14:m>
                <a:endParaRPr lang="en-GB" noProof="0" dirty="0">
                  <a:latin typeface="Franklin Gothic Medium Cond" panose="020B0606030402020204" pitchFamily="34" charset="0"/>
                </a:endParaRPr>
              </a:p>
            </p:txBody>
          </p:sp>
        </mc:Choice>
        <mc:Fallback xmlns="">
          <p:sp>
            <p:nvSpPr>
              <p:cNvPr id="2011463411" name="TextBox 2011463410"/>
              <p:cNvSpPr txBox="1">
                <a:spLocks noRot="1" noChangeAspect="1" noMove="1" noResize="1" noEditPoints="1" noAdjustHandles="1" noChangeArrowheads="1" noChangeShapeType="1" noTextEdit="1"/>
              </p:cNvSpPr>
              <p:nvPr/>
            </p:nvSpPr>
            <p:spPr bwMode="auto">
              <a:xfrm>
                <a:off x="4193025" y="3806968"/>
                <a:ext cx="1060132" cy="362984"/>
              </a:xfrm>
              <a:prstGeom prst="rect">
                <a:avLst/>
              </a:prstGeom>
              <a:blipFill>
                <a:blip r:embed="rId12"/>
                <a:stretch>
                  <a:fillRect l="-4023" t="-122034" r="-36782" b="-1949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62070638" name="TextBox 1162070637"/>
              <p:cNvSpPr txBox="1"/>
              <p:nvPr/>
            </p:nvSpPr>
            <p:spPr bwMode="auto">
              <a:xfrm>
                <a:off x="9838894" y="3806968"/>
                <a:ext cx="1208578" cy="36298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noProof="0" dirty="0">
                    <a:latin typeface="Franklin Gothic Medium Cond" panose="020B0606030402020204" pitchFamily="34" charset="0"/>
                  </a:rPr>
                  <a:t>State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m:t>
                        </m:r>
                      </m:e>
                    </m:d>
                  </m:oMath>
                </a14:m>
                <a:endParaRPr lang="en-GB" noProof="0" dirty="0">
                  <a:latin typeface="Franklin Gothic Medium Cond" panose="020B0606030402020204" pitchFamily="34" charset="0"/>
                </a:endParaRPr>
              </a:p>
            </p:txBody>
          </p:sp>
        </mc:Choice>
        <mc:Fallback xmlns="">
          <p:sp>
            <p:nvSpPr>
              <p:cNvPr id="1162070638" name="TextBox 1162070637"/>
              <p:cNvSpPr txBox="1">
                <a:spLocks noRot="1" noChangeAspect="1" noMove="1" noResize="1" noEditPoints="1" noAdjustHandles="1" noChangeArrowheads="1" noChangeShapeType="1" noTextEdit="1"/>
              </p:cNvSpPr>
              <p:nvPr/>
            </p:nvSpPr>
            <p:spPr bwMode="auto">
              <a:xfrm>
                <a:off x="9838894" y="3806968"/>
                <a:ext cx="1208578" cy="362984"/>
              </a:xfrm>
              <a:prstGeom prst="rect">
                <a:avLst/>
              </a:prstGeom>
              <a:blipFill>
                <a:blip r:embed="rId13"/>
                <a:stretch>
                  <a:fillRect l="-3535" t="-122034" r="-28283" b="-1949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54541474" name="TextBox 754541473"/>
              <p:cNvSpPr txBox="1"/>
              <p:nvPr/>
            </p:nvSpPr>
            <p:spPr bwMode="auto">
              <a:xfrm>
                <a:off x="6875561" y="5982637"/>
                <a:ext cx="1208578" cy="36298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noProof="0" dirty="0">
                    <a:latin typeface="Franklin Gothic Medium Cond" panose="020B0606030402020204" pitchFamily="34" charset="0"/>
                  </a:rPr>
                  <a:t>State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m:t>
                        </m:r>
                      </m:e>
                    </m:d>
                  </m:oMath>
                </a14:m>
                <a:endParaRPr lang="en-GB" noProof="0" dirty="0">
                  <a:latin typeface="Franklin Gothic Medium Cond" panose="020B0606030402020204" pitchFamily="34" charset="0"/>
                </a:endParaRPr>
              </a:p>
            </p:txBody>
          </p:sp>
        </mc:Choice>
        <mc:Fallback xmlns="">
          <p:sp>
            <p:nvSpPr>
              <p:cNvPr id="754541474" name="TextBox 754541473"/>
              <p:cNvSpPr txBox="1">
                <a:spLocks noRot="1" noChangeAspect="1" noMove="1" noResize="1" noEditPoints="1" noAdjustHandles="1" noChangeArrowheads="1" noChangeShapeType="1" noTextEdit="1"/>
              </p:cNvSpPr>
              <p:nvPr/>
            </p:nvSpPr>
            <p:spPr bwMode="auto">
              <a:xfrm>
                <a:off x="6875561" y="5982637"/>
                <a:ext cx="1208578" cy="362984"/>
              </a:xfrm>
              <a:prstGeom prst="rect">
                <a:avLst/>
              </a:prstGeom>
              <a:blipFill>
                <a:blip r:embed="rId14"/>
                <a:stretch>
                  <a:fillRect l="-3535" t="-120000" r="-28283" b="-19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63261226" name="TextBox 1863261225"/>
              <p:cNvSpPr txBox="1"/>
              <p:nvPr/>
            </p:nvSpPr>
            <p:spPr bwMode="auto">
              <a:xfrm>
                <a:off x="6875561" y="3806968"/>
                <a:ext cx="1209298" cy="36298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noProof="0" dirty="0">
                    <a:latin typeface="Franklin Gothic Medium Cond" panose="020B0606030402020204" pitchFamily="34" charset="0"/>
                  </a:rPr>
                  <a:t>State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m:t>
                        </m:r>
                      </m:e>
                    </m:d>
                  </m:oMath>
                </a14:m>
                <a:endParaRPr lang="en-GB" noProof="0" dirty="0">
                  <a:latin typeface="Franklin Gothic Medium Cond" panose="020B0606030402020204" pitchFamily="34" charset="0"/>
                </a:endParaRPr>
              </a:p>
            </p:txBody>
          </p:sp>
        </mc:Choice>
        <mc:Fallback xmlns="">
          <p:sp>
            <p:nvSpPr>
              <p:cNvPr id="1863261226" name="TextBox 1863261225"/>
              <p:cNvSpPr txBox="1">
                <a:spLocks noRot="1" noChangeAspect="1" noMove="1" noResize="1" noEditPoints="1" noAdjustHandles="1" noChangeArrowheads="1" noChangeShapeType="1" noTextEdit="1"/>
              </p:cNvSpPr>
              <p:nvPr/>
            </p:nvSpPr>
            <p:spPr bwMode="auto">
              <a:xfrm>
                <a:off x="6875561" y="3806968"/>
                <a:ext cx="1209298" cy="362984"/>
              </a:xfrm>
              <a:prstGeom prst="rect">
                <a:avLst/>
              </a:prstGeom>
              <a:blipFill>
                <a:blip r:embed="rId15"/>
                <a:stretch>
                  <a:fillRect l="-3535" t="-122034" r="-28283" b="-194915"/>
                </a:stretch>
              </a:blipFill>
            </p:spPr>
            <p:txBody>
              <a:bodyPr/>
              <a:lstStyle/>
              <a:p>
                <a:r>
                  <a:rPr lang="en-IN">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07042866" name="Title 1"/>
          <p:cNvSpPr>
            <a:spLocks noGrp="1"/>
          </p:cNvSpPr>
          <p:nvPr>
            <p:ph type="title"/>
          </p:nvPr>
        </p:nvSpPr>
        <p:spPr bwMode="auto"/>
        <p:txBody>
          <a:bodyPr/>
          <a:lstStyle/>
          <a:p>
            <a:pPr>
              <a:defRPr/>
            </a:pPr>
            <a:r>
              <a:rPr lang="en-GB" noProof="0" dirty="0"/>
              <a:t>Quantum Gates (Continued)</a:t>
            </a:r>
          </a:p>
        </p:txBody>
      </p:sp>
      <mc:AlternateContent xmlns:mc="http://schemas.openxmlformats.org/markup-compatibility/2006" xmlns:a14="http://schemas.microsoft.com/office/drawing/2010/main">
        <mc:Choice Requires="a14">
          <p:sp>
            <p:nvSpPr>
              <p:cNvPr id="1871113107" name="Content Placeholder 2"/>
              <p:cNvSpPr>
                <a:spLocks noGrp="1"/>
              </p:cNvSpPr>
              <p:nvPr>
                <p:ph idx="1"/>
              </p:nvPr>
            </p:nvSpPr>
            <p:spPr bwMode="auto"/>
            <p:txBody>
              <a:bodyPr/>
              <a:lstStyle/>
              <a:p>
                <a:pPr>
                  <a:defRPr/>
                </a:pPr>
                <a:r>
                  <a:rPr lang="en-GB" noProof="0" dirty="0"/>
                  <a:t>A very popular single-qubit gate is the Hadamard gate.</a:t>
                </a:r>
              </a:p>
              <a:p>
                <a:pPr>
                  <a:defRPr/>
                </a:pPr>
                <a:r>
                  <a:rPr lang="en-GB" noProof="0" dirty="0"/>
                  <a:t>It puts </a:t>
                </a:r>
                <a14:m>
                  <m:oMath xmlns:m="http://schemas.openxmlformats.org/officeDocument/2006/math">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|0</m:t>
                        </m:r>
                      </m:e>
                    </m:d>
                  </m:oMath>
                </a14:m>
                <a:r>
                  <a:rPr lang="en-GB" noProof="0" dirty="0"/>
                  <a:t> and </a:t>
                </a:r>
                <a14:m>
                  <m:oMath xmlns:m="http://schemas.openxmlformats.org/officeDocument/2006/math">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|1</m:t>
                        </m:r>
                      </m:e>
                    </m:d>
                  </m:oMath>
                </a14:m>
                <a:r>
                  <a:rPr lang="en-GB" sz="2800" b="0" i="0" u="none" strike="noStrike" cap="none" spc="0" noProof="0" dirty="0">
                    <a:solidFill>
                      <a:schemeClr val="tx1"/>
                    </a:solidFill>
                  </a:rPr>
                  <a:t> into states of equal superposition, i.e., the vectors are rotated from the poles onto the equator.</a:t>
                </a:r>
                <a:endParaRPr lang="en-GB" sz="2800" b="0" i="0" u="none" strike="noStrike" cap="none" spc="0" noProof="0" dirty="0">
                  <a:solidFill>
                    <a:schemeClr val="tx1"/>
                  </a:solidFill>
                  <a:cs typeface="Times New Roman"/>
                </a:endParaRPr>
              </a:p>
              <a:p>
                <a:pPr>
                  <a:defRPr/>
                </a:pPr>
                <a:r>
                  <a:rPr lang="en-GB" sz="2800" b="0" i="0" u="none" strike="noStrike" cap="none" spc="0" noProof="0" dirty="0">
                    <a:solidFill>
                      <a:schemeClr val="tx1"/>
                    </a:solidFill>
                    <a:ea typeface="Arial"/>
                    <a:cs typeface="Arial"/>
                  </a:rPr>
                  <a:t>H gate matrix: </a:t>
                </a:r>
                <a14:m>
                  <m:oMath xmlns:m="http://schemas.openxmlformats.org/officeDocument/2006/math">
                    <m:f>
                      <m:fPr>
                        <m:ctrlPr>
                          <a:rPr lang="en-GB" sz="2800" b="0" i="1" u="none" strike="noStrike" cap="none" spc="0" noProof="0" smtClean="0">
                            <a:solidFill>
                              <a:schemeClr val="tx1"/>
                            </a:solidFill>
                            <a:latin typeface="Cambria Math" panose="02040503050406030204" pitchFamily="18" charset="0"/>
                            <a:ea typeface="Cambria Math"/>
                            <a:cs typeface="Cambria Math"/>
                          </a:rPr>
                        </m:ctrlPr>
                      </m:fPr>
                      <m:num>
                        <m:r>
                          <a:rPr lang="en-GB" sz="2800" u="none" strike="noStrike" cap="none" spc="0" noProof="0" smtClean="0">
                            <a:solidFill>
                              <a:schemeClr val="tx1"/>
                            </a:solidFill>
                            <a:latin typeface="Cambria Math"/>
                            <a:ea typeface="Cambria Math"/>
                            <a:cs typeface="Cambria Math"/>
                          </a:rPr>
                          <m:t>1</m:t>
                        </m:r>
                      </m:num>
                      <m:den>
                        <m:rad>
                          <m:radPr>
                            <m:degHide m:val="on"/>
                            <m:ctrlPr>
                              <a:rPr lang="en-GB" sz="2800" b="0" i="1" u="none" strike="noStrike" cap="none" spc="0" noProof="0" smtClean="0">
                                <a:solidFill>
                                  <a:schemeClr val="tx1"/>
                                </a:solidFill>
                                <a:latin typeface="Cambria Math" panose="02040503050406030204" pitchFamily="18" charset="0"/>
                                <a:ea typeface="Cambria Math"/>
                                <a:cs typeface="Cambria Math"/>
                              </a:rPr>
                            </m:ctrlPr>
                          </m:radPr>
                          <m:deg/>
                          <m:e>
                            <m:r>
                              <a:rPr lang="en-GB" sz="2800" u="none" strike="noStrike" cap="none" spc="0" noProof="0" smtClean="0">
                                <a:solidFill>
                                  <a:schemeClr val="tx1"/>
                                </a:solidFill>
                                <a:latin typeface="Cambria Math"/>
                                <a:ea typeface="Cambria Math"/>
                                <a:cs typeface="Cambria Math"/>
                              </a:rPr>
                              <m:t>2</m:t>
                            </m:r>
                          </m:e>
                        </m:rad>
                      </m:den>
                    </m:f>
                    <m:d>
                      <m:dPr>
                        <m:ctrlPr>
                          <a:rPr lang="en-GB" sz="2800" b="0" i="1" u="none" strike="noStrike" cap="none" spc="0" noProof="0" smtClean="0">
                            <a:solidFill>
                              <a:schemeClr val="tx1"/>
                            </a:solidFill>
                            <a:latin typeface="Cambria Math" panose="02040503050406030204" pitchFamily="18" charset="0"/>
                            <a:ea typeface="Cambria Math"/>
                            <a:cs typeface="Cambria Math"/>
                          </a:rPr>
                        </m:ctrlPr>
                      </m:dPr>
                      <m:e>
                        <m:m>
                          <m:mPr>
                            <m:mcs>
                              <m:mc>
                                <m:mcPr>
                                  <m:count m:val="2"/>
                                  <m:mcJc m:val="center"/>
                                </m:mcPr>
                              </m:mc>
                            </m:mcs>
                            <m:ctrlPr>
                              <a:rPr lang="en-GB" sz="2800" b="0" i="1" u="none" strike="noStrike" cap="none" spc="0" noProof="0" smtClean="0">
                                <a:solidFill>
                                  <a:schemeClr val="tx1"/>
                                </a:solidFill>
                                <a:latin typeface="Cambria Math" panose="02040503050406030204" pitchFamily="18" charset="0"/>
                                <a:ea typeface="Cambria Math"/>
                                <a:cs typeface="Cambria Math"/>
                              </a:rPr>
                            </m:ctrlPr>
                          </m:mPr>
                          <m:mr>
                            <m:e>
                              <m:r>
                                <a:rPr lang="en-GB" sz="2800" u="none" strike="noStrike" cap="none" spc="0" noProof="0" smtClean="0">
                                  <a:solidFill>
                                    <a:schemeClr val="tx1"/>
                                  </a:solidFill>
                                  <a:latin typeface="Cambria Math"/>
                                  <a:ea typeface="Cambria Math"/>
                                  <a:cs typeface="Cambria Math"/>
                                </a:rPr>
                                <m:t>1</m:t>
                              </m:r>
                            </m:e>
                            <m:e>
                              <m:r>
                                <a:rPr lang="en-GB" sz="2800" u="none" strike="noStrike" cap="none" spc="0" noProof="0" smtClean="0">
                                  <a:solidFill>
                                    <a:schemeClr val="tx1"/>
                                  </a:solidFill>
                                  <a:latin typeface="Cambria Math"/>
                                  <a:ea typeface="Cambria Math"/>
                                  <a:cs typeface="Cambria Math"/>
                                </a:rPr>
                                <m:t>1</m:t>
                              </m:r>
                            </m:e>
                          </m:mr>
                          <m:mr>
                            <m:e>
                              <m:r>
                                <a:rPr lang="en-GB" sz="2800" u="none" strike="noStrike" cap="none" spc="0" noProof="0" smtClean="0">
                                  <a:solidFill>
                                    <a:schemeClr val="tx1"/>
                                  </a:solidFill>
                                  <a:latin typeface="Cambria Math"/>
                                  <a:ea typeface="Cambria Math"/>
                                  <a:cs typeface="Cambria Math"/>
                                </a:rPr>
                                <m:t>1</m:t>
                              </m:r>
                            </m:e>
                            <m:e>
                              <m:r>
                                <a:rPr lang="en-GB" sz="2800" u="none" strike="noStrike" cap="none" spc="0" noProof="0" smtClean="0">
                                  <a:solidFill>
                                    <a:schemeClr val="tx1"/>
                                  </a:solidFill>
                                  <a:latin typeface="Cambria Math"/>
                                  <a:ea typeface="Cambria Math"/>
                                  <a:cs typeface="Cambria Math"/>
                                </a:rPr>
                                <m:t>−1</m:t>
                              </m:r>
                            </m:e>
                          </m:mr>
                        </m:m>
                      </m:e>
                    </m:d>
                  </m:oMath>
                </a14:m>
                <a:r>
                  <a:rPr lang="en-GB" sz="2800" b="0" i="0" u="none" strike="noStrike" cap="none" spc="0" noProof="0" dirty="0">
                    <a:solidFill>
                      <a:schemeClr val="tx1"/>
                    </a:solidFill>
                    <a:ea typeface="Arial"/>
                    <a:cs typeface="Arial"/>
                  </a:rPr>
                  <a:t>.</a:t>
                </a:r>
                <a:endParaRPr lang="en-GB" sz="2800" b="0" i="0" u="none" strike="noStrike" cap="none" spc="0" noProof="0" dirty="0">
                  <a:solidFill>
                    <a:schemeClr val="tx1"/>
                  </a:solidFill>
                  <a:cs typeface="Times New Roman"/>
                </a:endParaRPr>
              </a:p>
              <a:p>
                <a:pPr>
                  <a:defRPr/>
                </a:pPr>
                <a:endParaRPr lang="en-GB" sz="2800" b="0" i="0" u="none" strike="noStrike" cap="none" spc="0" noProof="0" dirty="0">
                  <a:solidFill>
                    <a:schemeClr val="tx1"/>
                  </a:solidFill>
                  <a:cs typeface="Times New Roman"/>
                </a:endParaRPr>
              </a:p>
              <a:p>
                <a:pPr>
                  <a:defRPr/>
                </a:pPr>
                <a:endParaRPr lang="en-GB" noProof="0" dirty="0"/>
              </a:p>
            </p:txBody>
          </p:sp>
        </mc:Choice>
        <mc:Fallback xmlns="">
          <p:sp>
            <p:nvSpPr>
              <p:cNvPr id="1871113107" name="Content Placeholder 2"/>
              <p:cNvSpPr>
                <a:spLocks noGrp="1" noRot="1" noChangeAspect="1" noMove="1" noResize="1" noEditPoints="1" noAdjustHandles="1" noChangeArrowheads="1" noChangeShapeType="1" noTextEdit="1"/>
              </p:cNvSpPr>
              <p:nvPr>
                <p:ph idx="1"/>
              </p:nvPr>
            </p:nvSpPr>
            <p:spPr bwMode="auto">
              <a:blipFill>
                <a:blip r:embed="rId3"/>
                <a:stretch>
                  <a:fillRect l="-1043" t="-2241"/>
                </a:stretch>
              </a:blipFill>
            </p:spPr>
            <p:txBody>
              <a:bodyPr/>
              <a:lstStyle/>
              <a:p>
                <a:r>
                  <a:rPr lang="en-IN">
                    <a:noFill/>
                  </a:rPr>
                  <a:t> </a:t>
                </a:r>
              </a:p>
            </p:txBody>
          </p:sp>
        </mc:Fallback>
      </mc:AlternateContent>
      <p:pic>
        <p:nvPicPr>
          <p:cNvPr id="1554571042" name="Picture 1554571041"/>
          <p:cNvPicPr>
            <a:picLocks noChangeAspect="1"/>
          </p:cNvPicPr>
          <p:nvPr/>
        </p:nvPicPr>
        <p:blipFill>
          <a:blip r:embed="rId4"/>
          <a:srcRect t="6087"/>
          <a:stretch/>
        </p:blipFill>
        <p:spPr bwMode="auto">
          <a:xfrm>
            <a:off x="1632715" y="4341358"/>
            <a:ext cx="1680372" cy="1647043"/>
          </a:xfrm>
          <a:prstGeom prst="rect">
            <a:avLst/>
          </a:prstGeom>
        </p:spPr>
      </p:pic>
      <p:pic>
        <p:nvPicPr>
          <p:cNvPr id="1411017089" name="Picture 1411017088"/>
          <p:cNvPicPr>
            <a:picLocks noChangeAspect="1"/>
          </p:cNvPicPr>
          <p:nvPr/>
        </p:nvPicPr>
        <p:blipFill>
          <a:blip r:embed="rId5"/>
          <a:srcRect t="6537"/>
          <a:stretch/>
        </p:blipFill>
        <p:spPr bwMode="auto">
          <a:xfrm>
            <a:off x="3510231" y="4274628"/>
            <a:ext cx="1783984" cy="1740231"/>
          </a:xfrm>
          <a:prstGeom prst="rect">
            <a:avLst/>
          </a:prstGeom>
        </p:spPr>
      </p:pic>
      <p:pic>
        <p:nvPicPr>
          <p:cNvPr id="294286084" name="Picture 294286083"/>
          <p:cNvPicPr>
            <a:picLocks noChangeAspect="1"/>
          </p:cNvPicPr>
          <p:nvPr/>
        </p:nvPicPr>
        <p:blipFill>
          <a:blip r:embed="rId6"/>
          <a:srcRect t="6428"/>
          <a:stretch/>
        </p:blipFill>
        <p:spPr bwMode="auto">
          <a:xfrm>
            <a:off x="7065277" y="4314899"/>
            <a:ext cx="1740677" cy="1699959"/>
          </a:xfrm>
          <a:prstGeom prst="rect">
            <a:avLst/>
          </a:prstGeom>
        </p:spPr>
      </p:pic>
      <p:pic>
        <p:nvPicPr>
          <p:cNvPr id="954466209" name="Picture 954466208"/>
          <p:cNvPicPr>
            <a:picLocks noChangeAspect="1"/>
          </p:cNvPicPr>
          <p:nvPr/>
        </p:nvPicPr>
        <p:blipFill>
          <a:blip r:embed="rId7"/>
          <a:stretch/>
        </p:blipFill>
        <p:spPr bwMode="auto">
          <a:xfrm>
            <a:off x="9058471" y="4174787"/>
            <a:ext cx="1807985" cy="1886997"/>
          </a:xfrm>
          <a:prstGeom prst="rect">
            <a:avLst/>
          </a:prstGeom>
        </p:spPr>
      </p:pic>
      <mc:AlternateContent xmlns:mc="http://schemas.openxmlformats.org/markup-compatibility/2006" xmlns:a14="http://schemas.microsoft.com/office/drawing/2010/main">
        <mc:Choice Requires="a14">
          <p:sp>
            <p:nvSpPr>
              <p:cNvPr id="1738036683" name="TextBox 1738036682"/>
              <p:cNvSpPr txBox="1"/>
              <p:nvPr/>
            </p:nvSpPr>
            <p:spPr bwMode="auto">
              <a:xfrm>
                <a:off x="2015342" y="5923634"/>
                <a:ext cx="1059772" cy="36298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noProof="0" dirty="0">
                    <a:latin typeface="Franklin Gothic Medium Cond" panose="020B0606030402020204" pitchFamily="34" charset="0"/>
                  </a:rPr>
                  <a:t>State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|0</m:t>
                        </m:r>
                      </m:e>
                    </m:d>
                  </m:oMath>
                </a14:m>
                <a:endParaRPr lang="en-GB" noProof="0" dirty="0">
                  <a:latin typeface="Franklin Gothic Medium Cond" panose="020B0606030402020204" pitchFamily="34" charset="0"/>
                </a:endParaRPr>
              </a:p>
            </p:txBody>
          </p:sp>
        </mc:Choice>
        <mc:Fallback xmlns="">
          <p:sp>
            <p:nvSpPr>
              <p:cNvPr id="1738036683" name="TextBox 1738036682"/>
              <p:cNvSpPr txBox="1">
                <a:spLocks noRot="1" noChangeAspect="1" noMove="1" noResize="1" noEditPoints="1" noAdjustHandles="1" noChangeArrowheads="1" noChangeShapeType="1" noTextEdit="1"/>
              </p:cNvSpPr>
              <p:nvPr/>
            </p:nvSpPr>
            <p:spPr bwMode="auto">
              <a:xfrm>
                <a:off x="2015342" y="5923634"/>
                <a:ext cx="1059772" cy="362984"/>
              </a:xfrm>
              <a:prstGeom prst="rect">
                <a:avLst/>
              </a:prstGeom>
              <a:blipFill>
                <a:blip r:embed="rId8"/>
                <a:stretch>
                  <a:fillRect l="-4046" t="-122034" r="-37572" b="-1949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25765802" name="TextBox 1225765801"/>
              <p:cNvSpPr txBox="1"/>
              <p:nvPr/>
            </p:nvSpPr>
            <p:spPr bwMode="auto">
              <a:xfrm>
                <a:off x="3860030" y="5923634"/>
                <a:ext cx="1209657" cy="36298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noProof="0" dirty="0">
                    <a:latin typeface="Franklin Gothic Medium Cond" panose="020B0606030402020204" pitchFamily="34" charset="0"/>
                  </a:rPr>
                  <a:t>State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m:t>
                        </m:r>
                      </m:e>
                    </m:d>
                  </m:oMath>
                </a14:m>
                <a:endParaRPr lang="en-GB" noProof="0" dirty="0">
                  <a:latin typeface="Franklin Gothic Medium Cond" panose="020B0606030402020204" pitchFamily="34" charset="0"/>
                </a:endParaRPr>
              </a:p>
            </p:txBody>
          </p:sp>
        </mc:Choice>
        <mc:Fallback xmlns="">
          <p:sp>
            <p:nvSpPr>
              <p:cNvPr id="1225765802" name="TextBox 1225765801"/>
              <p:cNvSpPr txBox="1">
                <a:spLocks noRot="1" noChangeAspect="1" noMove="1" noResize="1" noEditPoints="1" noAdjustHandles="1" noChangeArrowheads="1" noChangeShapeType="1" noTextEdit="1"/>
              </p:cNvSpPr>
              <p:nvPr/>
            </p:nvSpPr>
            <p:spPr bwMode="auto">
              <a:xfrm>
                <a:off x="3860030" y="5923634"/>
                <a:ext cx="1209657" cy="362984"/>
              </a:xfrm>
              <a:prstGeom prst="rect">
                <a:avLst/>
              </a:prstGeom>
              <a:blipFill>
                <a:blip r:embed="rId9"/>
                <a:stretch>
                  <a:fillRect l="-3518" t="-122034" r="-28141" b="-1949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81323540" name="TextBox 681323539"/>
              <p:cNvSpPr txBox="1"/>
              <p:nvPr/>
            </p:nvSpPr>
            <p:spPr bwMode="auto">
              <a:xfrm>
                <a:off x="7465038" y="5867458"/>
                <a:ext cx="1060492" cy="36298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noProof="0" dirty="0">
                    <a:latin typeface="Franklin Gothic Medium Cond" panose="020B0606030402020204" pitchFamily="34" charset="0"/>
                  </a:rPr>
                  <a:t>State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|1</m:t>
                        </m:r>
                      </m:e>
                    </m:d>
                  </m:oMath>
                </a14:m>
                <a:endParaRPr lang="en-GB" noProof="0" dirty="0">
                  <a:latin typeface="Franklin Gothic Medium Cond" panose="020B0606030402020204" pitchFamily="34" charset="0"/>
                </a:endParaRPr>
              </a:p>
            </p:txBody>
          </p:sp>
        </mc:Choice>
        <mc:Fallback xmlns="">
          <p:sp>
            <p:nvSpPr>
              <p:cNvPr id="681323540" name="TextBox 681323539"/>
              <p:cNvSpPr txBox="1">
                <a:spLocks noRot="1" noChangeAspect="1" noMove="1" noResize="1" noEditPoints="1" noAdjustHandles="1" noChangeArrowheads="1" noChangeShapeType="1" noTextEdit="1"/>
              </p:cNvSpPr>
              <p:nvPr/>
            </p:nvSpPr>
            <p:spPr bwMode="auto">
              <a:xfrm>
                <a:off x="7465038" y="5867458"/>
                <a:ext cx="1060492" cy="362984"/>
              </a:xfrm>
              <a:prstGeom prst="rect">
                <a:avLst/>
              </a:prstGeom>
              <a:blipFill>
                <a:blip r:embed="rId10"/>
                <a:stretch>
                  <a:fillRect l="-4023" t="-122034" r="-36782" b="-1949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5469820" name="TextBox 395469819"/>
              <p:cNvSpPr txBox="1"/>
              <p:nvPr/>
            </p:nvSpPr>
            <p:spPr bwMode="auto">
              <a:xfrm>
                <a:off x="9442018" y="5923634"/>
                <a:ext cx="1208937" cy="36298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noProof="0" dirty="0">
                    <a:latin typeface="Franklin Gothic Medium Cond" panose="020B0606030402020204" pitchFamily="34" charset="0"/>
                  </a:rPr>
                  <a:t>State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m:t>
                        </m:r>
                      </m:e>
                    </m:d>
                  </m:oMath>
                </a14:m>
                <a:endParaRPr lang="en-GB" noProof="0" dirty="0">
                  <a:latin typeface="Franklin Gothic Medium Cond" panose="020B0606030402020204" pitchFamily="34" charset="0"/>
                </a:endParaRPr>
              </a:p>
            </p:txBody>
          </p:sp>
        </mc:Choice>
        <mc:Fallback xmlns="">
          <p:sp>
            <p:nvSpPr>
              <p:cNvPr id="395469820" name="TextBox 395469819"/>
              <p:cNvSpPr txBox="1">
                <a:spLocks noRot="1" noChangeAspect="1" noMove="1" noResize="1" noEditPoints="1" noAdjustHandles="1" noChangeArrowheads="1" noChangeShapeType="1" noTextEdit="1"/>
              </p:cNvSpPr>
              <p:nvPr/>
            </p:nvSpPr>
            <p:spPr bwMode="auto">
              <a:xfrm>
                <a:off x="9442018" y="5923634"/>
                <a:ext cx="1208937" cy="362984"/>
              </a:xfrm>
              <a:prstGeom prst="rect">
                <a:avLst/>
              </a:prstGeom>
              <a:blipFill>
                <a:blip r:embed="rId11"/>
                <a:stretch>
                  <a:fillRect l="-3535" t="-122034" r="-28283" b="-194915"/>
                </a:stretch>
              </a:blipFill>
            </p:spPr>
            <p:txBody>
              <a:bodyPr/>
              <a:lstStyle/>
              <a:p>
                <a:r>
                  <a:rPr lang="en-IN">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54870107" name="Title 1"/>
          <p:cNvSpPr>
            <a:spLocks noGrp="1"/>
          </p:cNvSpPr>
          <p:nvPr>
            <p:ph type="title"/>
          </p:nvPr>
        </p:nvSpPr>
        <p:spPr bwMode="auto"/>
        <p:txBody>
          <a:bodyPr/>
          <a:lstStyle/>
          <a:p>
            <a:pPr>
              <a:defRPr/>
            </a:pPr>
            <a:r>
              <a:rPr lang="en-GB" noProof="0" dirty="0"/>
              <a:t>Quantum Gates (Continued)</a:t>
            </a:r>
          </a:p>
        </p:txBody>
      </p:sp>
      <mc:AlternateContent xmlns:mc="http://schemas.openxmlformats.org/markup-compatibility/2006" xmlns:a14="http://schemas.microsoft.com/office/drawing/2010/main">
        <mc:Choice Requires="a14">
          <p:sp>
            <p:nvSpPr>
              <p:cNvPr id="1468855756" name="Content Placeholder 2"/>
              <p:cNvSpPr>
                <a:spLocks noGrp="1"/>
              </p:cNvSpPr>
              <p:nvPr>
                <p:ph idx="1"/>
              </p:nvPr>
            </p:nvSpPr>
            <p:spPr bwMode="auto"/>
            <p:txBody>
              <a:bodyPr/>
              <a:lstStyle/>
              <a:p>
                <a:pPr>
                  <a:defRPr/>
                </a:pPr>
                <a:r>
                  <a:rPr lang="en-GB" noProof="0" dirty="0"/>
                  <a:t>A very important class of quantum gates is multi-qubit gates. </a:t>
                </a:r>
              </a:p>
              <a:p>
                <a:pPr>
                  <a:defRPr/>
                </a:pPr>
                <a:r>
                  <a:rPr lang="en-GB" noProof="0" dirty="0"/>
                  <a:t>They are used to perform controlled-rotations, i.e., based on the value of a control qubit, the target qubit is rotated.</a:t>
                </a:r>
              </a:p>
              <a:p>
                <a:pPr>
                  <a:defRPr/>
                </a:pPr>
                <a:r>
                  <a:rPr lang="en-GB" noProof="0" dirty="0"/>
                  <a:t>The most used two-qubit gate is the CNOT gate.</a:t>
                </a:r>
              </a:p>
              <a:p>
                <a:pPr>
                  <a:defRPr/>
                </a:pPr>
                <a:r>
                  <a:rPr lang="en-GB" noProof="0" dirty="0"/>
                  <a:t>The CNOT gate performs a bit-flip on the target qubit, if the control qubit is a </a:t>
                </a:r>
                <a14:m>
                  <m:oMath xmlns:m="http://schemas.openxmlformats.org/officeDocument/2006/math">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|1</m:t>
                        </m:r>
                      </m:e>
                    </m:d>
                    <m:r>
                      <a:rPr lang="en-GB" sz="2800" u="none" strike="noStrike" cap="none" spc="0" noProof="0" smtClean="0">
                        <a:solidFill>
                          <a:schemeClr val="tx1"/>
                        </a:solidFill>
                        <a:latin typeface="Cambria Math"/>
                        <a:ea typeface="Cambria Math"/>
                        <a:cs typeface="Cambria Math"/>
                      </a:rPr>
                      <m:t>.</m:t>
                    </m:r>
                  </m:oMath>
                </a14:m>
                <a:endParaRPr lang="en-GB" noProof="0" dirty="0"/>
              </a:p>
            </p:txBody>
          </p:sp>
        </mc:Choice>
        <mc:Fallback xmlns="">
          <p:sp>
            <p:nvSpPr>
              <p:cNvPr id="1468855756" name="Content Placeholder 2"/>
              <p:cNvSpPr>
                <a:spLocks noGrp="1" noRot="1" noChangeAspect="1" noMove="1" noResize="1" noEditPoints="1" noAdjustHandles="1" noChangeArrowheads="1" noChangeShapeType="1" noTextEdit="1"/>
              </p:cNvSpPr>
              <p:nvPr>
                <p:ph idx="1"/>
              </p:nvPr>
            </p:nvSpPr>
            <p:spPr bwMode="auto">
              <a:blipFill>
                <a:blip r:embed="rId3"/>
                <a:stretch>
                  <a:fillRect l="-1043" t="-2241"/>
                </a:stretch>
              </a:blipFill>
            </p:spPr>
            <p:txBody>
              <a:bodyPr/>
              <a:lstStyle/>
              <a:p>
                <a:r>
                  <a:rPr lang="en-IN">
                    <a:noFill/>
                  </a:rPr>
                  <a:t> </a:t>
                </a:r>
              </a:p>
            </p:txBody>
          </p:sp>
        </mc:Fallback>
      </mc:AlternateContent>
      <p:pic>
        <p:nvPicPr>
          <p:cNvPr id="734645038" name="Picture 734645037"/>
          <p:cNvPicPr>
            <a:picLocks noChangeAspect="1"/>
          </p:cNvPicPr>
          <p:nvPr/>
        </p:nvPicPr>
        <p:blipFill>
          <a:blip r:embed="rId4"/>
          <a:srcRect l="33276" r="18488"/>
          <a:stretch/>
        </p:blipFill>
        <p:spPr bwMode="auto">
          <a:xfrm>
            <a:off x="4816319" y="4718402"/>
            <a:ext cx="1928248" cy="1697478"/>
          </a:xfrm>
          <a:prstGeom prst="rect">
            <a:avLst/>
          </a:prstGeom>
        </p:spPr>
      </p:pic>
      <mc:AlternateContent xmlns:mc="http://schemas.openxmlformats.org/markup-compatibility/2006" xmlns:a14="http://schemas.microsoft.com/office/drawing/2010/main">
        <mc:Choice Requires="a14">
          <p:sp>
            <p:nvSpPr>
              <p:cNvPr id="1363789279" name="TextBox 1363789278"/>
              <p:cNvSpPr txBox="1"/>
              <p:nvPr/>
            </p:nvSpPr>
            <p:spPr bwMode="auto">
              <a:xfrm>
                <a:off x="4075485" y="4762499"/>
                <a:ext cx="733813"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14:m>
                  <m:oMathPara xmlns:m="http://schemas.openxmlformats.org/officeDocument/2006/math">
                    <m:oMathParaPr>
                      <m:jc m:val="centerGroup"/>
                    </m:oMathParaPr>
                    <m:oMath xmlns:m="http://schemas.openxmlformats.org/officeDocument/2006/math">
                      <m:d>
                        <m:dPr>
                          <m:begChr m:val=""/>
                          <m:endChr m:val="⟩"/>
                          <m:ctrlPr>
                            <a:rPr lang="en-GB" sz="2200" b="0" i="1" u="none" strike="noStrike" cap="none" spc="0" noProof="0" smtClean="0">
                              <a:solidFill>
                                <a:schemeClr val="tx1"/>
                              </a:solidFill>
                              <a:latin typeface="Cambria Math" panose="02040503050406030204" pitchFamily="18" charset="0"/>
                              <a:ea typeface="Cambria Math"/>
                              <a:cs typeface="Cambria Math"/>
                            </a:rPr>
                          </m:ctrlPr>
                        </m:dPr>
                        <m:e>
                          <m:r>
                            <a:rPr lang="en-GB" sz="2200" u="none" strike="noStrike" cap="none" spc="0" noProof="0" smtClean="0">
                              <a:solidFill>
                                <a:schemeClr val="tx1"/>
                              </a:solidFill>
                              <a:latin typeface="Cambria Math"/>
                              <a:ea typeface="Cambria Math"/>
                              <a:cs typeface="Cambria Math"/>
                            </a:rPr>
                            <m:t>|</m:t>
                          </m:r>
                          <m:r>
                            <a:rPr lang="en-GB" sz="2200" u="none" strike="noStrike" cap="none" spc="0" noProof="0" smtClean="0">
                              <a:solidFill>
                                <a:schemeClr val="tx1"/>
                              </a:solidFill>
                              <a:latin typeface="Cambria Math"/>
                              <a:ea typeface="Cambria Math"/>
                              <a:cs typeface="Cambria Math"/>
                            </a:rPr>
                            <m:t>𝑎</m:t>
                          </m:r>
                        </m:e>
                      </m:d>
                    </m:oMath>
                  </m:oMathPara>
                </a14:m>
                <a:endParaRPr lang="en-GB" sz="2200" noProof="0" dirty="0"/>
              </a:p>
            </p:txBody>
          </p:sp>
        </mc:Choice>
        <mc:Fallback xmlns="">
          <p:sp>
            <p:nvSpPr>
              <p:cNvPr id="1363789279" name="TextBox 1363789278"/>
              <p:cNvSpPr txBox="1">
                <a:spLocks noRot="1" noChangeAspect="1" noMove="1" noResize="1" noEditPoints="1" noAdjustHandles="1" noChangeArrowheads="1" noChangeShapeType="1" noTextEdit="1"/>
              </p:cNvSpPr>
              <p:nvPr/>
            </p:nvSpPr>
            <p:spPr bwMode="auto">
              <a:xfrm>
                <a:off x="4075485" y="4762499"/>
                <a:ext cx="733813" cy="427079"/>
              </a:xfrm>
              <a:prstGeom prst="rect">
                <a:avLst/>
              </a:prstGeom>
              <a:blipFill>
                <a:blip r:embed="rId5"/>
                <a:stretch>
                  <a:fillRect l="-10000" t="-127143" r="-70833" b="-19428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57998514" name="TextBox 2057998513"/>
              <p:cNvSpPr txBox="1"/>
              <p:nvPr/>
            </p:nvSpPr>
            <p:spPr bwMode="auto">
              <a:xfrm>
                <a:off x="6744567" y="4762499"/>
                <a:ext cx="734172" cy="42707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14:m>
                  <m:oMathPara xmlns:m="http://schemas.openxmlformats.org/officeDocument/2006/math">
                    <m:oMathParaPr>
                      <m:jc m:val="centerGroup"/>
                    </m:oMathParaPr>
                    <m:oMath xmlns:m="http://schemas.openxmlformats.org/officeDocument/2006/math">
                      <m:d>
                        <m:dPr>
                          <m:begChr m:val=""/>
                          <m:endChr m:val="⟩"/>
                          <m:ctrlPr>
                            <a:rPr lang="en-GB" sz="2200" b="0" i="1" u="none" strike="noStrike" cap="none" spc="0" noProof="0" smtClean="0">
                              <a:solidFill>
                                <a:schemeClr val="tx1"/>
                              </a:solidFill>
                              <a:latin typeface="Cambria Math" panose="02040503050406030204" pitchFamily="18" charset="0"/>
                              <a:ea typeface="Cambria Math"/>
                              <a:cs typeface="Cambria Math"/>
                            </a:rPr>
                          </m:ctrlPr>
                        </m:dPr>
                        <m:e>
                          <m:r>
                            <a:rPr lang="en-GB" sz="2200" u="none" strike="noStrike" cap="none" spc="0" noProof="0" smtClean="0">
                              <a:solidFill>
                                <a:schemeClr val="tx1"/>
                              </a:solidFill>
                              <a:latin typeface="Cambria Math"/>
                              <a:ea typeface="Cambria Math"/>
                              <a:cs typeface="Cambria Math"/>
                            </a:rPr>
                            <m:t>|</m:t>
                          </m:r>
                          <m:r>
                            <a:rPr lang="en-GB" sz="2200" u="none" strike="noStrike" cap="none" spc="0" noProof="0" smtClean="0">
                              <a:solidFill>
                                <a:schemeClr val="tx1"/>
                              </a:solidFill>
                              <a:latin typeface="Cambria Math"/>
                              <a:ea typeface="Cambria Math"/>
                              <a:cs typeface="Cambria Math"/>
                            </a:rPr>
                            <m:t>𝑎</m:t>
                          </m:r>
                        </m:e>
                      </m:d>
                    </m:oMath>
                  </m:oMathPara>
                </a14:m>
                <a:endParaRPr lang="en-GB" sz="2200" noProof="0" dirty="0"/>
              </a:p>
            </p:txBody>
          </p:sp>
        </mc:Choice>
        <mc:Fallback xmlns="">
          <p:sp>
            <p:nvSpPr>
              <p:cNvPr id="2057998514" name="TextBox 2057998513"/>
              <p:cNvSpPr txBox="1">
                <a:spLocks noRot="1" noChangeAspect="1" noMove="1" noResize="1" noEditPoints="1" noAdjustHandles="1" noChangeArrowheads="1" noChangeShapeType="1" noTextEdit="1"/>
              </p:cNvSpPr>
              <p:nvPr/>
            </p:nvSpPr>
            <p:spPr bwMode="auto">
              <a:xfrm>
                <a:off x="6744567" y="4762499"/>
                <a:ext cx="734172" cy="427079"/>
              </a:xfrm>
              <a:prstGeom prst="rect">
                <a:avLst/>
              </a:prstGeom>
              <a:blipFill>
                <a:blip r:embed="rId6"/>
                <a:stretch>
                  <a:fillRect l="-9091" t="-127143" r="-70248" b="-19428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09372813" name="TextBox 1409372812"/>
              <p:cNvSpPr txBox="1"/>
              <p:nvPr/>
            </p:nvSpPr>
            <p:spPr bwMode="auto">
              <a:xfrm>
                <a:off x="4075485" y="5902677"/>
                <a:ext cx="734892" cy="43173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14:m>
                  <m:oMathPara xmlns:m="http://schemas.openxmlformats.org/officeDocument/2006/math">
                    <m:oMathParaPr>
                      <m:jc m:val="centerGroup"/>
                    </m:oMathParaPr>
                    <m:oMath xmlns:m="http://schemas.openxmlformats.org/officeDocument/2006/math">
                      <m:d>
                        <m:dPr>
                          <m:begChr m:val=""/>
                          <m:endChr m:val="⟩"/>
                          <m:ctrlPr>
                            <a:rPr lang="en-GB" sz="2200" b="0" i="1" u="none" strike="noStrike" cap="none" spc="0" noProof="0" smtClean="0">
                              <a:solidFill>
                                <a:schemeClr val="tx1"/>
                              </a:solidFill>
                              <a:latin typeface="Cambria Math" panose="02040503050406030204" pitchFamily="18" charset="0"/>
                              <a:ea typeface="Cambria Math"/>
                              <a:cs typeface="Cambria Math"/>
                            </a:rPr>
                          </m:ctrlPr>
                        </m:dPr>
                        <m:e>
                          <m:r>
                            <a:rPr lang="en-GB" sz="2200" u="none" strike="noStrike" cap="none" spc="0" noProof="0" smtClean="0">
                              <a:solidFill>
                                <a:schemeClr val="tx1"/>
                              </a:solidFill>
                              <a:latin typeface="Cambria Math"/>
                              <a:ea typeface="Cambria Math"/>
                              <a:cs typeface="Cambria Math"/>
                            </a:rPr>
                            <m:t>|</m:t>
                          </m:r>
                          <m:r>
                            <a:rPr lang="en-GB" sz="2200" u="none" strike="noStrike" cap="none" spc="0" noProof="0" smtClean="0">
                              <a:solidFill>
                                <a:schemeClr val="tx1"/>
                              </a:solidFill>
                              <a:latin typeface="Cambria Math"/>
                              <a:ea typeface="Cambria Math"/>
                              <a:cs typeface="Cambria Math"/>
                            </a:rPr>
                            <m:t>𝑏</m:t>
                          </m:r>
                        </m:e>
                      </m:d>
                    </m:oMath>
                  </m:oMathPara>
                </a14:m>
                <a:endParaRPr lang="en-GB" sz="2200" noProof="0" dirty="0"/>
              </a:p>
            </p:txBody>
          </p:sp>
        </mc:Choice>
        <mc:Fallback xmlns="">
          <p:sp>
            <p:nvSpPr>
              <p:cNvPr id="1409372813" name="TextBox 1409372812"/>
              <p:cNvSpPr txBox="1">
                <a:spLocks noRot="1" noChangeAspect="1" noMove="1" noResize="1" noEditPoints="1" noAdjustHandles="1" noChangeArrowheads="1" noChangeShapeType="1" noTextEdit="1"/>
              </p:cNvSpPr>
              <p:nvPr/>
            </p:nvSpPr>
            <p:spPr bwMode="auto">
              <a:xfrm>
                <a:off x="4075485" y="5902677"/>
                <a:ext cx="734892" cy="431734"/>
              </a:xfrm>
              <a:prstGeom prst="rect">
                <a:avLst/>
              </a:prstGeom>
              <a:blipFill>
                <a:blip r:embed="rId7"/>
                <a:stretch>
                  <a:fillRect l="-10000" t="-125352" r="-70833" b="-19014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85880910" name="TextBox 2085880909"/>
              <p:cNvSpPr txBox="1"/>
              <p:nvPr/>
            </p:nvSpPr>
            <p:spPr bwMode="auto">
              <a:xfrm>
                <a:off x="6838441" y="5902677"/>
                <a:ext cx="1450759" cy="43173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14:m>
                  <m:oMathPara xmlns:m="http://schemas.openxmlformats.org/officeDocument/2006/math">
                    <m:oMathParaPr>
                      <m:jc m:val="centerGroup"/>
                    </m:oMathParaPr>
                    <m:oMath xmlns:m="http://schemas.openxmlformats.org/officeDocument/2006/math">
                      <m:d>
                        <m:dPr>
                          <m:begChr m:val=""/>
                          <m:endChr m:val="⟩"/>
                          <m:ctrlPr>
                            <a:rPr lang="en-GB" sz="2200" b="0" i="1" u="none" strike="noStrike" cap="none" spc="0" noProof="0" smtClean="0">
                              <a:solidFill>
                                <a:schemeClr val="tx1"/>
                              </a:solidFill>
                              <a:latin typeface="Cambria Math" panose="02040503050406030204" pitchFamily="18" charset="0"/>
                              <a:ea typeface="Cambria Math"/>
                              <a:cs typeface="Cambria Math"/>
                            </a:rPr>
                          </m:ctrlPr>
                        </m:dPr>
                        <m:e>
                          <m:r>
                            <a:rPr lang="en-GB" sz="2200" u="none" strike="noStrike" cap="none" spc="0" noProof="0" smtClean="0">
                              <a:solidFill>
                                <a:schemeClr val="tx1"/>
                              </a:solidFill>
                              <a:latin typeface="Cambria Math"/>
                              <a:ea typeface="Cambria Math"/>
                              <a:cs typeface="Cambria Math"/>
                            </a:rPr>
                            <m:t>|</m:t>
                          </m:r>
                          <m:r>
                            <a:rPr lang="en-GB" sz="2200" u="none" strike="noStrike" cap="none" spc="0" noProof="0" smtClean="0">
                              <a:solidFill>
                                <a:schemeClr val="tx1"/>
                              </a:solidFill>
                              <a:latin typeface="Cambria Math"/>
                              <a:ea typeface="Cambria Math"/>
                              <a:cs typeface="Cambria Math"/>
                            </a:rPr>
                            <m:t>𝑎</m:t>
                          </m:r>
                        </m:e>
                      </m:d>
                      <m:d>
                        <m:dPr>
                          <m:begChr m:val=""/>
                          <m:endChr m:val="⟩"/>
                          <m:ctrlPr>
                            <a:rPr lang="en-GB" sz="2200" b="0" i="1" u="none" strike="noStrike" cap="none" spc="0" noProof="0" smtClean="0">
                              <a:solidFill>
                                <a:schemeClr val="tx1"/>
                              </a:solidFill>
                              <a:latin typeface="Cambria Math" panose="02040503050406030204" pitchFamily="18" charset="0"/>
                              <a:ea typeface="Cambria Math"/>
                              <a:cs typeface="Cambria Math"/>
                            </a:rPr>
                          </m:ctrlPr>
                        </m:dPr>
                        <m:e>
                          <m:r>
                            <a:rPr lang="en-GB" sz="2200" u="none" strike="noStrike" cap="none" spc="0" noProof="0" smtClean="0">
                              <a:solidFill>
                                <a:schemeClr val="tx1"/>
                              </a:solidFill>
                              <a:latin typeface="Cambria Math"/>
                              <a:ea typeface="Cambria Math"/>
                              <a:cs typeface="Cambria Math"/>
                            </a:rPr>
                            <m:t>    |</m:t>
                          </m:r>
                          <m:r>
                            <a:rPr lang="en-GB" sz="2200" u="none" strike="noStrike" cap="none" spc="0" noProof="0" smtClean="0">
                              <a:solidFill>
                                <a:schemeClr val="tx1"/>
                              </a:solidFill>
                              <a:latin typeface="Cambria Math"/>
                              <a:ea typeface="Cambria Math"/>
                              <a:cs typeface="Cambria Math"/>
                            </a:rPr>
                            <m:t>𝑏</m:t>
                          </m:r>
                        </m:e>
                      </m:d>
                    </m:oMath>
                  </m:oMathPara>
                </a14:m>
                <a:endParaRPr lang="en-GB" sz="2200" u="none" strike="noStrike" cap="none" spc="0" noProof="0" dirty="0">
                  <a:solidFill>
                    <a:schemeClr val="tx1"/>
                  </a:solidFill>
                  <a:latin typeface="Cambria Math"/>
                  <a:ea typeface="Cambria Math"/>
                  <a:cs typeface="Cambria Math"/>
                </a:endParaRPr>
              </a:p>
            </p:txBody>
          </p:sp>
        </mc:Choice>
        <mc:Fallback xmlns="">
          <p:sp>
            <p:nvSpPr>
              <p:cNvPr id="2085880910" name="TextBox 2085880909"/>
              <p:cNvSpPr txBox="1">
                <a:spLocks noRot="1" noChangeAspect="1" noMove="1" noResize="1" noEditPoints="1" noAdjustHandles="1" noChangeArrowheads="1" noChangeShapeType="1" noTextEdit="1"/>
              </p:cNvSpPr>
              <p:nvPr/>
            </p:nvSpPr>
            <p:spPr bwMode="auto">
              <a:xfrm>
                <a:off x="6838441" y="5902677"/>
                <a:ext cx="1450759" cy="431734"/>
              </a:xfrm>
              <a:prstGeom prst="rect">
                <a:avLst/>
              </a:prstGeom>
              <a:blipFill>
                <a:blip r:embed="rId8"/>
                <a:stretch>
                  <a:fillRect l="-420" t="-125352" r="-31513" b="-190141"/>
                </a:stretch>
              </a:blipFill>
            </p:spPr>
            <p:txBody>
              <a:bodyPr/>
              <a:lstStyle/>
              <a:p>
                <a:r>
                  <a:rPr lang="en-IN">
                    <a:noFill/>
                  </a:rPr>
                  <a:t> </a:t>
                </a:r>
              </a:p>
            </p:txBody>
          </p:sp>
        </mc:Fallback>
      </mc:AlternateContent>
      <p:pic>
        <p:nvPicPr>
          <p:cNvPr id="1198230080" name="Picture 1198230079"/>
          <p:cNvPicPr>
            <a:picLocks noChangeAspect="1"/>
          </p:cNvPicPr>
          <p:nvPr/>
        </p:nvPicPr>
        <p:blipFill>
          <a:blip r:embed="rId9"/>
          <a:stretch/>
        </p:blipFill>
        <p:spPr bwMode="auto">
          <a:xfrm>
            <a:off x="7439820" y="6003258"/>
            <a:ext cx="248000" cy="2524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718340519" name="Title 1"/>
          <p:cNvSpPr>
            <a:spLocks noGrp="1"/>
          </p:cNvSpPr>
          <p:nvPr>
            <p:ph type="title"/>
          </p:nvPr>
        </p:nvSpPr>
        <p:spPr bwMode="auto"/>
        <p:txBody>
          <a:bodyPr/>
          <a:lstStyle/>
          <a:p>
            <a:pPr>
              <a:defRPr/>
            </a:pPr>
            <a:r>
              <a:rPr lang="en-GB" noProof="0" dirty="0"/>
              <a:t>Quantum Gates (Continued)</a:t>
            </a:r>
          </a:p>
        </p:txBody>
      </p:sp>
      <mc:AlternateContent xmlns:mc="http://schemas.openxmlformats.org/markup-compatibility/2006" xmlns:a14="http://schemas.microsoft.com/office/drawing/2010/main">
        <mc:Choice Requires="a14">
          <p:sp>
            <p:nvSpPr>
              <p:cNvPr id="1735429601" name="Content Placeholder 2"/>
              <p:cNvSpPr>
                <a:spLocks noGrp="1"/>
              </p:cNvSpPr>
              <p:nvPr>
                <p:ph idx="1"/>
              </p:nvPr>
            </p:nvSpPr>
            <p:spPr bwMode="auto"/>
            <p:txBody>
              <a:bodyPr/>
              <a:lstStyle/>
              <a:p>
                <a:pPr>
                  <a:defRPr/>
                </a:pPr>
                <a:r>
                  <a:rPr lang="en-GB" noProof="0" dirty="0"/>
                  <a:t>Multi-qubit gates also can cause the qubits they are applied on to be </a:t>
                </a:r>
                <a:r>
                  <a:rPr lang="en-GB" i="1" noProof="0" dirty="0"/>
                  <a:t>entangled</a:t>
                </a:r>
                <a:r>
                  <a:rPr lang="en-GB" noProof="0" dirty="0"/>
                  <a:t> if the control qubit is in superposition.</a:t>
                </a:r>
              </a:p>
              <a:p>
                <a:pPr>
                  <a:defRPr/>
                </a:pPr>
                <a:r>
                  <a:rPr lang="en-GB" noProof="0" dirty="0"/>
                  <a:t>This means that the properties of the qubits cannot be described independently of each other.</a:t>
                </a:r>
              </a:p>
              <a:p>
                <a:pPr>
                  <a:defRPr/>
                </a:pPr>
                <a:r>
                  <a:rPr lang="en-GB" noProof="0" dirty="0"/>
                  <a:t>This is since the state of the control qubit is not known with 100% surety, so the effect on the target qubit cannot be determined.</a:t>
                </a:r>
              </a:p>
              <a:p>
                <a:pPr lvl="1">
                  <a:defRPr/>
                </a:pPr>
                <a:r>
                  <a:rPr lang="en-GB" noProof="0" dirty="0"/>
                  <a:t>E.g. If </a:t>
                </a:r>
                <a14:m>
                  <m:oMath xmlns:m="http://schemas.openxmlformats.org/officeDocument/2006/math">
                    <m:r>
                      <m:rPr>
                        <m:sty m:val="p"/>
                      </m:rPr>
                      <a:rPr lang="en-GB" sz="2400" u="none" strike="noStrike" cap="none" spc="0" noProof="0" smtClean="0">
                        <a:solidFill>
                          <a:schemeClr val="tx1"/>
                        </a:solidFill>
                        <a:latin typeface="Cambria Math"/>
                        <a:ea typeface="Cambria Math"/>
                        <a:cs typeface="Cambria Math"/>
                      </a:rPr>
                      <m:t>P</m:t>
                    </m:r>
                    <m:d>
                      <m:dPr>
                        <m:ctrlPr>
                          <a:rPr lang="en-GB" sz="2400" i="1" u="none" strike="noStrike" cap="none" spc="0" noProof="0" smtClean="0">
                            <a:solidFill>
                              <a:schemeClr val="tx1"/>
                            </a:solidFill>
                            <a:latin typeface="Cambria Math" panose="02040503050406030204" pitchFamily="18" charset="0"/>
                            <a:ea typeface="Cambria Math"/>
                            <a:cs typeface="Cambria Math"/>
                          </a:rPr>
                        </m:ctrlPr>
                      </m:dPr>
                      <m:e>
                        <m:d>
                          <m:dPr>
                            <m:begChr m:val="|"/>
                            <m:endChr m:val="⟩"/>
                            <m:ctrlPr>
                              <a:rPr lang="en-GB" sz="2400" b="0" i="1" u="none" strike="noStrike" cap="none" spc="0" noProof="0" smtClean="0">
                                <a:solidFill>
                                  <a:schemeClr val="tx1"/>
                                </a:solidFill>
                                <a:latin typeface="Cambria Math" panose="02040503050406030204" pitchFamily="18" charset="0"/>
                                <a:ea typeface="Cambria Math"/>
                                <a:cs typeface="Cambria Math"/>
                              </a:rPr>
                            </m:ctrlPr>
                          </m:dPr>
                          <m:e>
                            <m:r>
                              <a:rPr lang="en-GB" sz="2400" u="none" strike="noStrike" cap="none" spc="0" noProof="0" smtClean="0">
                                <a:solidFill>
                                  <a:schemeClr val="tx1"/>
                                </a:solidFill>
                                <a:latin typeface="Cambria Math"/>
                                <a:ea typeface="Cambria Math"/>
                                <a:cs typeface="Cambria Math"/>
                              </a:rPr>
                              <m:t>0</m:t>
                            </m:r>
                          </m:e>
                        </m:d>
                      </m:e>
                    </m:d>
                    <m:r>
                      <a:rPr lang="en-GB" sz="2400" u="none" strike="noStrike" cap="none" spc="0" noProof="0" smtClean="0">
                        <a:solidFill>
                          <a:schemeClr val="tx1"/>
                        </a:solidFill>
                        <a:latin typeface="Cambria Math"/>
                        <a:ea typeface="Cambria Math"/>
                        <a:cs typeface="Cambria Math"/>
                      </a:rPr>
                      <m:t>=35%, </m:t>
                    </m:r>
                    <m:r>
                      <m:rPr>
                        <m:sty m:val="p"/>
                      </m:rPr>
                      <a:rPr lang="en-GB" sz="2400" u="none" strike="noStrike" cap="none" spc="0" noProof="0" smtClean="0">
                        <a:solidFill>
                          <a:schemeClr val="tx1"/>
                        </a:solidFill>
                        <a:latin typeface="Cambria Math"/>
                        <a:ea typeface="Cambria Math"/>
                        <a:cs typeface="Cambria Math"/>
                      </a:rPr>
                      <m:t>P</m:t>
                    </m:r>
                    <m:d>
                      <m:dPr>
                        <m:ctrlPr>
                          <a:rPr lang="en-GB" sz="2400" i="1" u="none" strike="noStrike" cap="none" spc="0" noProof="0" smtClean="0">
                            <a:solidFill>
                              <a:schemeClr val="tx1"/>
                            </a:solidFill>
                            <a:latin typeface="Cambria Math" panose="02040503050406030204" pitchFamily="18" charset="0"/>
                            <a:ea typeface="Cambria Math"/>
                            <a:cs typeface="Cambria Math"/>
                          </a:rPr>
                        </m:ctrlPr>
                      </m:dPr>
                      <m:e>
                        <m:d>
                          <m:dPr>
                            <m:begChr m:val="|"/>
                            <m:endChr m:val="⟩"/>
                            <m:ctrlPr>
                              <a:rPr lang="en-GB" sz="2400" b="0" i="1" u="none" strike="noStrike" cap="none" spc="0" noProof="0" smtClean="0">
                                <a:solidFill>
                                  <a:schemeClr val="tx1"/>
                                </a:solidFill>
                                <a:latin typeface="Cambria Math" panose="02040503050406030204" pitchFamily="18" charset="0"/>
                                <a:ea typeface="Cambria Math"/>
                                <a:cs typeface="Cambria Math"/>
                              </a:rPr>
                            </m:ctrlPr>
                          </m:dPr>
                          <m:e>
                            <m:r>
                              <a:rPr lang="en-GB" sz="2400" u="none" strike="noStrike" cap="none" spc="0" noProof="0" smtClean="0">
                                <a:solidFill>
                                  <a:schemeClr val="tx1"/>
                                </a:solidFill>
                                <a:latin typeface="Cambria Math"/>
                                <a:ea typeface="Cambria Math"/>
                                <a:cs typeface="Cambria Math"/>
                              </a:rPr>
                              <m:t>1</m:t>
                            </m:r>
                          </m:e>
                        </m:d>
                      </m:e>
                    </m:d>
                    <m:r>
                      <a:rPr lang="en-GB" sz="2400" u="none" strike="noStrike" cap="none" spc="0" noProof="0" smtClean="0">
                        <a:solidFill>
                          <a:schemeClr val="tx1"/>
                        </a:solidFill>
                        <a:latin typeface="Cambria Math"/>
                        <a:ea typeface="Cambria Math"/>
                        <a:cs typeface="Cambria Math"/>
                      </a:rPr>
                      <m:t>=65%</m:t>
                    </m:r>
                  </m:oMath>
                </a14:m>
                <a:r>
                  <a:rPr lang="en-GB" noProof="0" dirty="0"/>
                  <a:t> for the control qubit, the target qubit will be flipped 65% of the time.</a:t>
                </a:r>
              </a:p>
            </p:txBody>
          </p:sp>
        </mc:Choice>
        <mc:Fallback xmlns="">
          <p:sp>
            <p:nvSpPr>
              <p:cNvPr id="1735429601" name="Content Placeholder 2"/>
              <p:cNvSpPr>
                <a:spLocks noGrp="1" noRot="1" noChangeAspect="1" noMove="1" noResize="1" noEditPoints="1" noAdjustHandles="1" noChangeArrowheads="1" noChangeShapeType="1" noTextEdit="1"/>
              </p:cNvSpPr>
              <p:nvPr>
                <p:ph idx="1"/>
              </p:nvPr>
            </p:nvSpPr>
            <p:spPr bwMode="auto">
              <a:blipFill>
                <a:blip r:embed="rId3"/>
                <a:stretch>
                  <a:fillRect l="-1043" t="-2241"/>
                </a:stretch>
              </a:blipFill>
            </p:spPr>
            <p:txBody>
              <a:bodyPr/>
              <a:lstStyle/>
              <a:p>
                <a:r>
                  <a:rPr lang="en-IN">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85691277" name="Title 1"/>
          <p:cNvSpPr>
            <a:spLocks noGrp="1"/>
          </p:cNvSpPr>
          <p:nvPr>
            <p:ph type="title"/>
          </p:nvPr>
        </p:nvSpPr>
        <p:spPr bwMode="auto"/>
        <p:txBody>
          <a:bodyPr/>
          <a:lstStyle/>
          <a:p>
            <a:pPr>
              <a:defRPr/>
            </a:pPr>
            <a:r>
              <a:rPr lang="en-GB" noProof="0" dirty="0"/>
              <a:t>Quantum Circuits</a:t>
            </a:r>
          </a:p>
        </p:txBody>
      </p:sp>
      <p:sp>
        <p:nvSpPr>
          <p:cNvPr id="1504101900" name="Content Placeholder 2"/>
          <p:cNvSpPr>
            <a:spLocks noGrp="1"/>
          </p:cNvSpPr>
          <p:nvPr>
            <p:ph idx="1"/>
          </p:nvPr>
        </p:nvSpPr>
        <p:spPr bwMode="auto"/>
        <p:txBody>
          <a:bodyPr/>
          <a:lstStyle/>
          <a:p>
            <a:pPr>
              <a:defRPr/>
            </a:pPr>
            <a:r>
              <a:rPr lang="en-GB" noProof="0" dirty="0"/>
              <a:t>Various qubits can be used together to perform more complex operations.</a:t>
            </a:r>
          </a:p>
          <a:p>
            <a:pPr>
              <a:defRPr/>
            </a:pPr>
            <a:r>
              <a:rPr lang="en-GB" noProof="0" dirty="0"/>
              <a:t>Superposition allows for parallelized computation, since the effect on all states can be computed at once.</a:t>
            </a:r>
          </a:p>
          <a:p>
            <a:pPr>
              <a:defRPr/>
            </a:pPr>
            <a:r>
              <a:rPr lang="en-GB" noProof="0" dirty="0"/>
              <a:t>Further, all the gates are reversible in nature. This means that there is no information loss, and the computation is energy efficient.</a:t>
            </a:r>
          </a:p>
          <a:p>
            <a:pPr>
              <a:defRPr/>
            </a:pPr>
            <a:r>
              <a:rPr lang="en-GB" noProof="0" dirty="0"/>
              <a:t>E.g. Circuit for creating a bell pair: </a:t>
            </a:r>
          </a:p>
          <a:p>
            <a:pPr>
              <a:defRPr/>
            </a:pPr>
            <a:endParaRPr lang="en-GB" noProof="0" dirty="0"/>
          </a:p>
        </p:txBody>
      </p:sp>
      <p:pic>
        <p:nvPicPr>
          <p:cNvPr id="930125616" name="Picture 930125615"/>
          <p:cNvPicPr>
            <a:picLocks noChangeAspect="1"/>
          </p:cNvPicPr>
          <p:nvPr/>
        </p:nvPicPr>
        <p:blipFill>
          <a:blip r:embed="rId3"/>
          <a:stretch/>
        </p:blipFill>
        <p:spPr bwMode="auto">
          <a:xfrm>
            <a:off x="5964701" y="4231781"/>
            <a:ext cx="3531108" cy="111961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24816111" name="Title 1"/>
          <p:cNvSpPr>
            <a:spLocks noGrp="1"/>
          </p:cNvSpPr>
          <p:nvPr>
            <p:ph type="title"/>
          </p:nvPr>
        </p:nvSpPr>
        <p:spPr bwMode="auto"/>
        <p:txBody>
          <a:bodyPr/>
          <a:lstStyle/>
          <a:p>
            <a:pPr>
              <a:defRPr/>
            </a:pPr>
            <a:r>
              <a:rPr lang="en-GB" noProof="0" dirty="0"/>
              <a:t>Measurements</a:t>
            </a:r>
          </a:p>
        </p:txBody>
      </p:sp>
      <p:sp>
        <p:nvSpPr>
          <p:cNvPr id="857373826" name="Content Placeholder 2"/>
          <p:cNvSpPr>
            <a:spLocks noGrp="1"/>
          </p:cNvSpPr>
          <p:nvPr>
            <p:ph idx="1"/>
          </p:nvPr>
        </p:nvSpPr>
        <p:spPr bwMode="auto"/>
        <p:txBody>
          <a:bodyPr/>
          <a:lstStyle/>
          <a:p>
            <a:pPr>
              <a:defRPr/>
            </a:pPr>
            <a:r>
              <a:rPr lang="en-GB" noProof="0" dirty="0"/>
              <a:t>After performing the desired operations, the qubits are measured, resulting in classical bits.</a:t>
            </a:r>
          </a:p>
          <a:p>
            <a:pPr>
              <a:defRPr/>
            </a:pPr>
            <a:r>
              <a:rPr lang="en-GB" noProof="0" dirty="0"/>
              <a:t>Qubits in superposition yield different values every time they are measured because of their probabilities.</a:t>
            </a:r>
          </a:p>
          <a:p>
            <a:pPr>
              <a:defRPr/>
            </a:pPr>
            <a:r>
              <a:rPr lang="en-GB" noProof="0" dirty="0"/>
              <a:t>So the circuit is run several times, and the measurement after each run is stored. The number of times the circuit is run is referred to as the number of shots.</a:t>
            </a:r>
          </a:p>
          <a:p>
            <a:pPr>
              <a:defRPr/>
            </a:pPr>
            <a:r>
              <a:rPr lang="en-GB" noProof="0" dirty="0"/>
              <a:t>A high number of shots allows us to see the probabilities by experiment.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21433967" name="Title 1"/>
          <p:cNvSpPr>
            <a:spLocks noGrp="1"/>
          </p:cNvSpPr>
          <p:nvPr>
            <p:ph type="title"/>
          </p:nvPr>
        </p:nvSpPr>
        <p:spPr bwMode="auto"/>
        <p:txBody>
          <a:bodyPr/>
          <a:lstStyle/>
          <a:p>
            <a:pPr>
              <a:defRPr/>
            </a:pPr>
            <a:r>
              <a:rPr lang="en-GB" noProof="0" dirty="0"/>
              <a:t>Measurements (Continued)</a:t>
            </a:r>
          </a:p>
        </p:txBody>
      </p:sp>
      <p:sp>
        <p:nvSpPr>
          <p:cNvPr id="1229747645" name="Content Placeholder 2"/>
          <p:cNvSpPr>
            <a:spLocks noGrp="1"/>
          </p:cNvSpPr>
          <p:nvPr>
            <p:ph idx="1"/>
          </p:nvPr>
        </p:nvSpPr>
        <p:spPr bwMode="auto"/>
        <p:txBody>
          <a:bodyPr/>
          <a:lstStyle/>
          <a:p>
            <a:pPr>
              <a:defRPr/>
            </a:pPr>
            <a:r>
              <a:rPr lang="en-GB" noProof="0" dirty="0"/>
              <a:t>Measuring a qubit also alters it. So, once a qubit is measured, it can’t be directly reused for more operations.</a:t>
            </a:r>
          </a:p>
          <a:p>
            <a:pPr>
              <a:defRPr/>
            </a:pPr>
            <a:r>
              <a:rPr lang="en-GB" noProof="0" dirty="0"/>
              <a:t>Measuring a qubit can also cause some crosstalk with any neighbouring qubits.</a:t>
            </a:r>
          </a:p>
          <a:p>
            <a:pPr>
              <a:defRPr/>
            </a:pPr>
            <a:r>
              <a:rPr lang="en-GB" noProof="0" dirty="0"/>
              <a:t>Measurements also introduce latency.</a:t>
            </a:r>
          </a:p>
          <a:p>
            <a:pPr>
              <a:defRPr/>
            </a:pPr>
            <a:r>
              <a:rPr lang="en-GB" noProof="0" dirty="0"/>
              <a:t>Bell state circuit with measurements:</a:t>
            </a:r>
          </a:p>
          <a:p>
            <a:pPr lvl="1">
              <a:defRPr/>
            </a:pPr>
            <a:r>
              <a:rPr lang="en-GB" noProof="0" dirty="0"/>
              <a:t>The measured values are stored in a </a:t>
            </a:r>
            <a:br>
              <a:rPr lang="en-GB" noProof="0" dirty="0"/>
            </a:br>
            <a:r>
              <a:rPr lang="en-GB" noProof="0" dirty="0"/>
              <a:t>classical register called ‘meas’ here.</a:t>
            </a:r>
          </a:p>
          <a:p>
            <a:pPr>
              <a:defRPr/>
            </a:pPr>
            <a:endParaRPr lang="en-GB" noProof="0" dirty="0"/>
          </a:p>
        </p:txBody>
      </p:sp>
      <p:pic>
        <p:nvPicPr>
          <p:cNvPr id="615792798" name="Picture 615792797"/>
          <p:cNvPicPr>
            <a:picLocks noChangeAspect="1"/>
          </p:cNvPicPr>
          <p:nvPr/>
        </p:nvPicPr>
        <p:blipFill>
          <a:blip r:embed="rId3"/>
          <a:stretch/>
        </p:blipFill>
        <p:spPr bwMode="auto">
          <a:xfrm>
            <a:off x="6095999" y="3649526"/>
            <a:ext cx="5745063" cy="181632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24735752" name="Title 1"/>
          <p:cNvSpPr>
            <a:spLocks noGrp="1"/>
          </p:cNvSpPr>
          <p:nvPr>
            <p:ph type="title"/>
          </p:nvPr>
        </p:nvSpPr>
        <p:spPr bwMode="auto">
          <a:xfrm>
            <a:off x="831849" y="1709737"/>
            <a:ext cx="10515600" cy="1719261"/>
          </a:xfrm>
        </p:spPr>
        <p:txBody>
          <a:bodyPr anchor="b"/>
          <a:lstStyle>
            <a:lvl1pPr>
              <a:defRPr sz="6000"/>
            </a:lvl1pPr>
          </a:lstStyle>
          <a:p>
            <a:pPr>
              <a:defRPr/>
            </a:pPr>
            <a:r>
              <a:rPr lang="en-GB" noProof="0" dirty="0"/>
              <a:t>Superconducting Qubits</a:t>
            </a:r>
          </a:p>
        </p:txBody>
      </p:sp>
      <p:sp>
        <p:nvSpPr>
          <p:cNvPr id="1153762837" name="Text Placeholder 2"/>
          <p:cNvSpPr>
            <a:spLocks noGrp="1"/>
          </p:cNvSpPr>
          <p:nvPr>
            <p:ph type="body" idx="1"/>
          </p:nvPr>
        </p:nvSpPr>
        <p:spPr bwMode="auto">
          <a:xfrm>
            <a:off x="831849" y="347821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r>
              <a:rPr lang="en-GB" noProof="0" dirty="0"/>
              <a:t>Working Principle</a:t>
            </a:r>
          </a:p>
          <a:p>
            <a:pPr>
              <a:defRPr/>
            </a:pPr>
            <a:endParaRPr lang="en-GB" noProof="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36016375" name="Title 1"/>
          <p:cNvSpPr>
            <a:spLocks noGrp="1"/>
          </p:cNvSpPr>
          <p:nvPr>
            <p:ph type="title"/>
          </p:nvPr>
        </p:nvSpPr>
        <p:spPr bwMode="auto"/>
        <p:txBody>
          <a:bodyPr/>
          <a:lstStyle/>
          <a:p>
            <a:pPr>
              <a:defRPr/>
            </a:pPr>
            <a:r>
              <a:rPr lang="en-GB" noProof="0" dirty="0"/>
              <a:t>Superconductors</a:t>
            </a:r>
          </a:p>
        </p:txBody>
      </p:sp>
      <p:sp>
        <p:nvSpPr>
          <p:cNvPr id="1519164239"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fontScale="90000" lnSpcReduction="2000"/>
          </a:bodyPr>
          <a:lstStyle/>
          <a:p>
            <a:pPr>
              <a:defRPr/>
            </a:pPr>
            <a:r>
              <a:rPr lang="en-GB" noProof="0" dirty="0"/>
              <a:t>Normal conductors have a positive temperature coefficient, meaning that as temperature increases, resistance increases.</a:t>
            </a:r>
          </a:p>
          <a:p>
            <a:pPr>
              <a:defRPr/>
            </a:pPr>
            <a:r>
              <a:rPr lang="en-GB" noProof="0" dirty="0"/>
              <a:t>So, as a metal is cooled down, the resistance gradually decreases, as the electrons in the metal collide fewer times.</a:t>
            </a:r>
          </a:p>
          <a:p>
            <a:pPr>
              <a:defRPr/>
            </a:pPr>
            <a:r>
              <a:rPr lang="en-GB" noProof="0" dirty="0"/>
              <a:t>Physicists before 1911 thought that at some low enough temperature, the current will at some point stop flowing because the electrons will be lacking much of the thermal energy and will be bound to their atoms instead.</a:t>
            </a:r>
          </a:p>
          <a:p>
            <a:pPr>
              <a:defRPr/>
            </a:pPr>
            <a:r>
              <a:rPr lang="en-GB" noProof="0" dirty="0"/>
              <a:t>But in 1911, </a:t>
            </a:r>
            <a:r>
              <a:rPr lang="en-GB" sz="2800" b="0" i="0" u="none" strike="noStrike" cap="none" spc="0" noProof="0" dirty="0">
                <a:solidFill>
                  <a:schemeClr val="tx1"/>
                </a:solidFill>
                <a:ea typeface="Arial"/>
                <a:cs typeface="Arial"/>
              </a:rPr>
              <a:t>Heike K Onnes cooled down Mercury to less than 4K using liquid Helium. Instead of seeing a very high resistance, he observed that it was zero.</a:t>
            </a:r>
            <a:endParaRPr lang="en-GB" noProof="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83531612" name="Title 1"/>
          <p:cNvSpPr>
            <a:spLocks noGrp="1"/>
          </p:cNvSpPr>
          <p:nvPr>
            <p:ph type="title"/>
          </p:nvPr>
        </p:nvSpPr>
        <p:spPr bwMode="auto"/>
        <p:txBody>
          <a:bodyPr/>
          <a:lstStyle/>
          <a:p>
            <a:pPr>
              <a:defRPr/>
            </a:pPr>
            <a:r>
              <a:rPr lang="en-GB" noProof="0" dirty="0"/>
              <a:t>Quantum Bits</a:t>
            </a:r>
          </a:p>
        </p:txBody>
      </p:sp>
      <p:sp>
        <p:nvSpPr>
          <p:cNvPr id="257755202" name="Content Placeholder 2"/>
          <p:cNvSpPr>
            <a:spLocks noGrp="1"/>
          </p:cNvSpPr>
          <p:nvPr>
            <p:ph idx="1"/>
          </p:nvPr>
        </p:nvSpPr>
        <p:spPr bwMode="auto"/>
        <p:txBody>
          <a:bodyPr/>
          <a:lstStyle/>
          <a:p>
            <a:pPr>
              <a:defRPr/>
            </a:pPr>
            <a:r>
              <a:rPr lang="en-GB" noProof="0" dirty="0"/>
              <a:t>Known as </a:t>
            </a:r>
            <a:r>
              <a:rPr lang="en-GB" i="1" noProof="0" dirty="0"/>
              <a:t>qubits </a:t>
            </a:r>
            <a:r>
              <a:rPr lang="en-GB" i="0" noProof="0" dirty="0"/>
              <a:t>for short.</a:t>
            </a:r>
          </a:p>
          <a:p>
            <a:pPr>
              <a:defRPr/>
            </a:pPr>
            <a:r>
              <a:rPr lang="en-GB" noProof="0" dirty="0"/>
              <a:t>Can be either 0 or 1, just like a classical bit.</a:t>
            </a:r>
          </a:p>
          <a:p>
            <a:pPr>
              <a:defRPr/>
            </a:pPr>
            <a:r>
              <a:rPr lang="en-GB" noProof="0" dirty="0"/>
              <a:t>Unlike classical bits, qubits aren’t represented by voltages.</a:t>
            </a:r>
          </a:p>
          <a:p>
            <a:pPr>
              <a:defRPr/>
            </a:pPr>
            <a:r>
              <a:rPr lang="en-GB" noProof="0" dirty="0"/>
              <a:t>They instead rely on physical properties of quantum particles.</a:t>
            </a:r>
          </a:p>
          <a:p>
            <a:pPr lvl="1">
              <a:defRPr/>
            </a:pPr>
            <a:r>
              <a:rPr lang="en-GB" noProof="0" dirty="0"/>
              <a:t>E.g. Spin of an electron, polarization of a photon, etc.</a:t>
            </a:r>
          </a:p>
          <a:p>
            <a:pPr marL="0" lvl="0" indent="0">
              <a:buFont typeface="Arial"/>
              <a:buNone/>
              <a:defRPr/>
            </a:pPr>
            <a:endParaRPr lang="en-GB" noProof="0" dirty="0"/>
          </a:p>
          <a:p>
            <a:pPr>
              <a:defRPr/>
            </a:pPr>
            <a:endParaRPr lang="en-GB" noProof="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81219576" name="Title 1"/>
          <p:cNvSpPr>
            <a:spLocks noGrp="1"/>
          </p:cNvSpPr>
          <p:nvPr>
            <p:ph type="title"/>
          </p:nvPr>
        </p:nvSpPr>
        <p:spPr bwMode="auto"/>
        <p:txBody>
          <a:bodyPr/>
          <a:lstStyle/>
          <a:p>
            <a:pPr>
              <a:defRPr/>
            </a:pPr>
            <a:r>
              <a:rPr lang="en-GB" noProof="0" dirty="0"/>
              <a:t>Superconductors (Continued)</a:t>
            </a:r>
          </a:p>
        </p:txBody>
      </p:sp>
      <p:sp>
        <p:nvSpPr>
          <p:cNvPr id="1499393029" name="Content Placeholder 2"/>
          <p:cNvSpPr>
            <a:spLocks noGrp="1"/>
          </p:cNvSpPr>
          <p:nvPr>
            <p:ph idx="1"/>
          </p:nvPr>
        </p:nvSpPr>
        <p:spPr bwMode="auto"/>
        <p:txBody>
          <a:bodyPr/>
          <a:lstStyle/>
          <a:p>
            <a:pPr>
              <a:defRPr/>
            </a:pPr>
            <a:r>
              <a:rPr lang="en-GB" noProof="0" dirty="0"/>
              <a:t>To emphasize, he did not see the resistance was some value close to zero. He observed it to be zero exactly.</a:t>
            </a:r>
          </a:p>
          <a:p>
            <a:pPr>
              <a:defRPr/>
            </a:pPr>
            <a:r>
              <a:rPr lang="en-GB" noProof="0" dirty="0"/>
              <a:t>The reason this occurs is as follows:</a:t>
            </a:r>
          </a:p>
          <a:p>
            <a:pPr lvl="1">
              <a:defRPr/>
            </a:pPr>
            <a:r>
              <a:rPr lang="en-GB" noProof="0" dirty="0"/>
              <a:t>As an electron moves through the lattice, it distorts the lattice around it slightly, as the ions are positively charged.</a:t>
            </a:r>
          </a:p>
          <a:p>
            <a:pPr lvl="1">
              <a:defRPr/>
            </a:pPr>
            <a:r>
              <a:rPr lang="en-GB" noProof="0" dirty="0"/>
              <a:t>This sets up a local distortion and vibration in the lattice which makes the region slightly positive in charge.</a:t>
            </a:r>
          </a:p>
          <a:p>
            <a:pPr lvl="1">
              <a:defRPr/>
            </a:pPr>
            <a:r>
              <a:rPr lang="en-GB" noProof="0" dirty="0"/>
              <a:t>A second electron can now be attracted to the distorted region, despite the natural repulsion between two electrons, forming a pair with the first electron known as a </a:t>
            </a:r>
            <a:r>
              <a:rPr lang="en-GB" i="1" noProof="0" dirty="0"/>
              <a:t>Cooper Pair</a:t>
            </a:r>
            <a:r>
              <a:rPr lang="en-GB" noProof="0" dirty="0"/>
              <a:t>.</a:t>
            </a:r>
          </a:p>
          <a:p>
            <a:pPr lvl="1">
              <a:defRPr/>
            </a:pPr>
            <a:endParaRPr lang="en-GB" noProof="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23626683" name="Title 1"/>
          <p:cNvSpPr>
            <a:spLocks noGrp="1"/>
          </p:cNvSpPr>
          <p:nvPr>
            <p:ph type="title"/>
          </p:nvPr>
        </p:nvSpPr>
        <p:spPr bwMode="auto"/>
        <p:txBody>
          <a:bodyPr/>
          <a:lstStyle/>
          <a:p>
            <a:pPr>
              <a:defRPr/>
            </a:pPr>
            <a:r>
              <a:rPr lang="en-GB" noProof="0" dirty="0"/>
              <a:t>Superconductors (Continued)</a:t>
            </a:r>
          </a:p>
        </p:txBody>
      </p:sp>
      <p:sp>
        <p:nvSpPr>
          <p:cNvPr id="1293092110"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fontScale="95000" lnSpcReduction="1000"/>
          </a:bodyPr>
          <a:lstStyle/>
          <a:p>
            <a:pPr>
              <a:defRPr/>
            </a:pPr>
            <a:r>
              <a:rPr lang="en-GB" noProof="0" dirty="0"/>
              <a:t>The electrons Cooper pair become entangled, and the energy required to separate the two electrons increases.</a:t>
            </a:r>
          </a:p>
          <a:p>
            <a:pPr>
              <a:defRPr/>
            </a:pPr>
            <a:r>
              <a:rPr lang="en-GB" noProof="0" dirty="0"/>
              <a:t>Under normal circumstances, the thermal energy is greater than the binding energy, preventing them from forming a single entangled state.</a:t>
            </a:r>
          </a:p>
          <a:p>
            <a:pPr>
              <a:defRPr/>
            </a:pPr>
            <a:r>
              <a:rPr lang="en-GB" sz="2700" b="0" i="0" u="none" strike="noStrike" cap="none" spc="0" noProof="0" dirty="0">
                <a:solidFill>
                  <a:schemeClr val="tx1"/>
                </a:solidFill>
                <a:ea typeface="Arial"/>
                <a:cs typeface="Arial"/>
              </a:rPr>
              <a:t>At sufficiently low temperatures, these paired electrons can move through the crystal lattice without resistance because they behave effectively as </a:t>
            </a:r>
            <a:r>
              <a:rPr lang="en-GB" sz="2700" b="0" i="1" u="none" strike="noStrike" cap="none" spc="0" noProof="0" dirty="0">
                <a:solidFill>
                  <a:schemeClr val="tx1"/>
                </a:solidFill>
                <a:ea typeface="Arial"/>
                <a:cs typeface="Arial"/>
              </a:rPr>
              <a:t>Bosons</a:t>
            </a:r>
            <a:r>
              <a:rPr lang="en-GB" sz="2700" b="0" i="0" u="none" strike="noStrike" cap="none" spc="0" noProof="0" dirty="0">
                <a:solidFill>
                  <a:schemeClr val="tx1"/>
                </a:solidFill>
                <a:ea typeface="Arial"/>
                <a:cs typeface="Arial"/>
              </a:rPr>
              <a:t> rather than </a:t>
            </a:r>
            <a:r>
              <a:rPr lang="en-GB" sz="2700" b="0" i="1" u="none" strike="noStrike" cap="none" spc="0" noProof="0" dirty="0">
                <a:solidFill>
                  <a:schemeClr val="tx1"/>
                </a:solidFill>
                <a:ea typeface="Arial"/>
                <a:cs typeface="Arial"/>
              </a:rPr>
              <a:t>Fermions</a:t>
            </a:r>
            <a:r>
              <a:rPr lang="en-GB" sz="2700" b="0" i="0" u="none" strike="noStrike" cap="none" spc="0" noProof="0" dirty="0">
                <a:solidFill>
                  <a:schemeClr val="tx1"/>
                </a:solidFill>
                <a:ea typeface="Arial"/>
                <a:cs typeface="Arial"/>
              </a:rPr>
              <a:t>.</a:t>
            </a:r>
            <a:endParaRPr lang="en-GB" i="0" noProof="0" dirty="0"/>
          </a:p>
          <a:p>
            <a:pPr lvl="1">
              <a:defRPr/>
            </a:pPr>
            <a:r>
              <a:rPr lang="en-GB" sz="2400" b="0" i="0" u="none" strike="noStrike" cap="none" spc="0" noProof="0" dirty="0">
                <a:solidFill>
                  <a:schemeClr val="tx1"/>
                </a:solidFill>
                <a:ea typeface="Arial"/>
                <a:cs typeface="Arial"/>
              </a:rPr>
              <a:t>Bosons (particles with integer spin) can condense into the same quantum state, unlike fermions (which have half-integer spin and must occupy different states due to the Pauli exclusion principle).</a:t>
            </a:r>
            <a:endParaRPr lang="en-GB" i="0" noProof="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22610253" name="Title 1"/>
          <p:cNvSpPr>
            <a:spLocks noGrp="1"/>
          </p:cNvSpPr>
          <p:nvPr>
            <p:ph type="title"/>
          </p:nvPr>
        </p:nvSpPr>
        <p:spPr bwMode="auto"/>
        <p:txBody>
          <a:bodyPr/>
          <a:lstStyle/>
          <a:p>
            <a:pPr>
              <a:defRPr/>
            </a:pPr>
            <a:r>
              <a:rPr lang="en-GB" noProof="0" dirty="0"/>
              <a:t>Superconductors (Continued)</a:t>
            </a:r>
          </a:p>
        </p:txBody>
      </p:sp>
      <p:sp>
        <p:nvSpPr>
          <p:cNvPr id="834697634" name="Content Placeholder 2"/>
          <p:cNvSpPr>
            <a:spLocks noGrp="1"/>
          </p:cNvSpPr>
          <p:nvPr>
            <p:ph idx="1"/>
          </p:nvPr>
        </p:nvSpPr>
        <p:spPr bwMode="auto"/>
        <p:txBody>
          <a:bodyPr/>
          <a:lstStyle/>
          <a:p>
            <a:pPr>
              <a:defRPr/>
            </a:pPr>
            <a:r>
              <a:rPr lang="en-GB" noProof="0" dirty="0"/>
              <a:t>Two important properties of superconductors:</a:t>
            </a:r>
          </a:p>
          <a:p>
            <a:pPr lvl="0">
              <a:defRPr/>
            </a:pPr>
            <a:r>
              <a:rPr lang="en-GB" noProof="0" dirty="0"/>
              <a:t>Phase coherence</a:t>
            </a:r>
          </a:p>
          <a:p>
            <a:pPr lvl="1">
              <a:defRPr/>
            </a:pPr>
            <a:r>
              <a:rPr lang="en-GB" noProof="0" dirty="0"/>
              <a:t>All Cooper pairs are described by a wavefunction with the same phase.</a:t>
            </a:r>
          </a:p>
          <a:p>
            <a:pPr lvl="0">
              <a:defRPr/>
            </a:pPr>
            <a:r>
              <a:rPr lang="en-GB" noProof="0" dirty="0"/>
              <a:t>Meissner Effect</a:t>
            </a:r>
          </a:p>
          <a:p>
            <a:pPr lvl="1">
              <a:defRPr/>
            </a:pPr>
            <a:r>
              <a:rPr lang="en-GB" noProof="0" dirty="0"/>
              <a:t>Superconductors expel magnetic fields completely. </a:t>
            </a:r>
          </a:p>
          <a:p>
            <a:pPr lvl="1">
              <a:defRPr/>
            </a:pPr>
            <a:r>
              <a:rPr lang="en-GB" noProof="0" dirty="0"/>
              <a:t>This is because a surface current is induced by the magnetic field which opposes it. </a:t>
            </a:r>
          </a:p>
          <a:p>
            <a:pPr lvl="1">
              <a:defRPr/>
            </a:pPr>
            <a:r>
              <a:rPr lang="en-GB" noProof="0" dirty="0"/>
              <a:t>This prevents any magnetic field from penetrating through the superconductor.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85231793" name="Title 1"/>
          <p:cNvSpPr>
            <a:spLocks noGrp="1"/>
          </p:cNvSpPr>
          <p:nvPr>
            <p:ph type="title"/>
          </p:nvPr>
        </p:nvSpPr>
        <p:spPr bwMode="auto"/>
        <p:txBody>
          <a:bodyPr/>
          <a:lstStyle/>
          <a:p>
            <a:pPr>
              <a:defRPr/>
            </a:pPr>
            <a:r>
              <a:rPr lang="en-GB" noProof="0" dirty="0"/>
              <a:t>Josephson Junctions</a:t>
            </a:r>
          </a:p>
        </p:txBody>
      </p:sp>
      <p:pic>
        <p:nvPicPr>
          <p:cNvPr id="1741548009" name="Picture 1741548008"/>
          <p:cNvPicPr>
            <a:picLocks noChangeAspect="1"/>
          </p:cNvPicPr>
          <p:nvPr/>
        </p:nvPicPr>
        <p:blipFill>
          <a:blip r:embed="rId3"/>
          <a:stretch/>
        </p:blipFill>
        <p:spPr bwMode="auto">
          <a:xfrm>
            <a:off x="7048831" y="3711659"/>
            <a:ext cx="4731619" cy="1916305"/>
          </a:xfrm>
          <a:prstGeom prst="rect">
            <a:avLst/>
          </a:prstGeom>
        </p:spPr>
      </p:pic>
      <p:sp>
        <p:nvSpPr>
          <p:cNvPr id="287202469"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fontScale="95000" lnSpcReduction="1000"/>
          </a:bodyPr>
          <a:lstStyle/>
          <a:p>
            <a:pPr>
              <a:defRPr/>
            </a:pPr>
            <a:r>
              <a:rPr lang="en-GB" noProof="0" dirty="0"/>
              <a:t>Josephson junctions comprise of a superconductor – insulator – superconductor (S-I-S) interface.</a:t>
            </a:r>
          </a:p>
          <a:p>
            <a:pPr>
              <a:defRPr/>
            </a:pPr>
            <a:r>
              <a:rPr lang="en-GB" noProof="0" dirty="0"/>
              <a:t>The insulator is very thin, allowing Cooper pairs to tunnel through it.</a:t>
            </a:r>
          </a:p>
          <a:p>
            <a:pPr>
              <a:defRPr/>
            </a:pPr>
            <a:r>
              <a:rPr lang="en-GB" noProof="0" dirty="0"/>
              <a:t>The two superconductors on either side are described by wavefunctions with different phases.</a:t>
            </a:r>
          </a:p>
          <a:p>
            <a:pPr>
              <a:defRPr/>
            </a:pPr>
            <a:r>
              <a:rPr lang="en-GB" noProof="0" dirty="0"/>
              <a:t>This phase difference plays an important </a:t>
            </a:r>
            <a:br>
              <a:rPr lang="en-GB" noProof="0" dirty="0"/>
            </a:br>
            <a:r>
              <a:rPr lang="en-GB" noProof="0" dirty="0"/>
              <a:t>role – it sets up a current through the j</a:t>
            </a:r>
            <a:br>
              <a:rPr lang="en-GB" noProof="0" dirty="0"/>
            </a:br>
            <a:r>
              <a:rPr lang="en-GB" noProof="0" dirty="0"/>
              <a:t>unction, even though a voltage isn’t applied.</a:t>
            </a:r>
          </a:p>
          <a:p>
            <a:pPr>
              <a:defRPr/>
            </a:pPr>
            <a:endParaRPr lang="en-GB" noProof="0" dirty="0"/>
          </a:p>
        </p:txBody>
      </p:sp>
      <p:sp>
        <p:nvSpPr>
          <p:cNvPr id="1317105759" name="TextBox 1317105758"/>
          <p:cNvSpPr txBox="1"/>
          <p:nvPr/>
        </p:nvSpPr>
        <p:spPr bwMode="auto">
          <a:xfrm>
            <a:off x="7620692" y="5762901"/>
            <a:ext cx="3816839" cy="548999"/>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sz="1000" noProof="0" dirty="0">
                <a:latin typeface="Franklin Gothic Medium Cond" panose="020B0606030402020204" pitchFamily="34" charset="0"/>
              </a:rPr>
              <a:t>Image source: </a:t>
            </a:r>
            <a:r>
              <a:rPr lang="en-GB" sz="1000" b="0" i="0" u="sng" strike="noStrike" cap="none" spc="0" noProof="0" dirty="0">
                <a:solidFill>
                  <a:schemeClr val="tx1"/>
                </a:solidFill>
                <a:latin typeface="Franklin Gothic Medium Cond" panose="020B0606030402020204" pitchFamily="34" charset="0"/>
                <a:ea typeface="Arial"/>
                <a:cs typeface="Arial"/>
                <a:hlinkClick r:id="rId4" tooltip="https://911electronic.com/physics-of-josephson-junctions-critical-current-qubit-array-and-graphene/"/>
              </a:rPr>
              <a:t>https://911electronic.com/physics-of-josephson-junctions-critical-current-qubit-array-and-graphene/</a:t>
            </a:r>
            <a:endParaRPr lang="en-GB" sz="1000" noProof="0" dirty="0">
              <a:latin typeface="Franklin Gothic Medium Cond" panose="020B0606030402020204" pitchFamily="34" charset="0"/>
            </a:endParaRPr>
          </a:p>
          <a:p>
            <a:pPr>
              <a:defRPr/>
            </a:pPr>
            <a:endParaRPr lang="en-GB" sz="1000" noProof="0" dirty="0">
              <a:latin typeface="Franklin Gothic Medium Cond" panose="020B06060304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35693903" name="Title 1"/>
          <p:cNvSpPr>
            <a:spLocks noGrp="1"/>
          </p:cNvSpPr>
          <p:nvPr>
            <p:ph type="title"/>
          </p:nvPr>
        </p:nvSpPr>
        <p:spPr bwMode="auto"/>
        <p:txBody>
          <a:bodyPr/>
          <a:lstStyle/>
          <a:p>
            <a:pPr>
              <a:defRPr/>
            </a:pPr>
            <a:r>
              <a:rPr lang="en-GB" sz="4400" b="0" i="0" u="none" strike="noStrike" cap="none" spc="0" noProof="0" dirty="0">
                <a:solidFill>
                  <a:schemeClr val="tx1"/>
                </a:solidFill>
              </a:rPr>
              <a:t>Josephson Junctions (Continued)</a:t>
            </a:r>
            <a:endParaRPr lang="en-GB" sz="4400" noProof="0" dirty="0"/>
          </a:p>
        </p:txBody>
      </p:sp>
      <mc:AlternateContent xmlns:mc="http://schemas.openxmlformats.org/markup-compatibility/2006" xmlns:a14="http://schemas.microsoft.com/office/drawing/2010/main">
        <mc:Choice Requires="a14">
          <p:sp>
            <p:nvSpPr>
              <p:cNvPr id="334570110" name="Content Placeholder 2"/>
              <p:cNvSpPr>
                <a:spLocks noGrp="1"/>
              </p:cNvSpPr>
              <p:nvPr>
                <p:ph idx="1"/>
              </p:nvPr>
            </p:nvSpPr>
            <p:spPr bwMode="auto"/>
            <p:txBody>
              <a:bodyPr/>
              <a:lstStyle/>
              <a:p>
                <a:pPr>
                  <a:defRPr/>
                </a:pPr>
                <a:r>
                  <a:rPr lang="en-GB" noProof="0" dirty="0"/>
                  <a:t>The amount of DC is given by </a:t>
                </a:r>
                <a14:m>
                  <m:oMath xmlns:m="http://schemas.openxmlformats.org/officeDocument/2006/math">
                    <m:sSub>
                      <m:sSubPr>
                        <m:ctrlPr>
                          <a:rPr lang="en-GB" sz="2800" i="1" u="none" strike="noStrike" cap="none" spc="0" noProof="0" smtClean="0">
                            <a:solidFill>
                              <a:schemeClr val="tx1"/>
                            </a:solidFill>
                            <a:latin typeface="Cambria Math" panose="02040503050406030204" pitchFamily="18" charset="0"/>
                            <a:ea typeface="Cambria Math"/>
                            <a:cs typeface="Cambria Math"/>
                          </a:rPr>
                        </m:ctrlPr>
                      </m:sSubPr>
                      <m:e>
                        <m:r>
                          <a:rPr lang="en-GB" sz="2800" u="none" strike="noStrike" cap="none" spc="0" noProof="0" smtClean="0">
                            <a:solidFill>
                              <a:schemeClr val="tx1"/>
                            </a:solidFill>
                            <a:latin typeface="Cambria Math"/>
                            <a:ea typeface="Cambria Math"/>
                            <a:cs typeface="Cambria Math"/>
                          </a:rPr>
                          <m:t>𝐼</m:t>
                        </m:r>
                      </m:e>
                      <m:sub>
                        <m:r>
                          <m:rPr>
                            <m:sty m:val="p"/>
                          </m:rPr>
                          <a:rPr lang="en-GB" sz="2800" u="none" strike="noStrike" cap="none" spc="0" noProof="0" smtClean="0">
                            <a:solidFill>
                              <a:schemeClr val="tx1"/>
                            </a:solidFill>
                            <a:latin typeface="Cambria Math"/>
                            <a:ea typeface="Cambria Math"/>
                            <a:cs typeface="Cambria Math"/>
                          </a:rPr>
                          <m:t>s</m:t>
                        </m:r>
                      </m:sub>
                    </m:sSub>
                    <m:r>
                      <a:rPr lang="en-GB" sz="2800" u="none" strike="noStrike" cap="none" spc="0" noProof="0" smtClean="0">
                        <a:solidFill>
                          <a:schemeClr val="tx1"/>
                        </a:solidFill>
                        <a:latin typeface="Cambria Math"/>
                        <a:ea typeface="Cambria Math"/>
                        <a:cs typeface="Cambria Math"/>
                      </a:rPr>
                      <m:t>=</m:t>
                    </m:r>
                    <m:sSub>
                      <m:sSubPr>
                        <m:ctrlPr>
                          <a:rPr lang="en-GB" sz="2800" i="1" u="none" strike="noStrike" cap="none" spc="0" noProof="0" smtClean="0">
                            <a:solidFill>
                              <a:schemeClr val="tx1"/>
                            </a:solidFill>
                            <a:latin typeface="Cambria Math" panose="02040503050406030204" pitchFamily="18" charset="0"/>
                            <a:ea typeface="Cambria Math"/>
                            <a:cs typeface="Cambria Math"/>
                          </a:rPr>
                        </m:ctrlPr>
                      </m:sSubPr>
                      <m:e>
                        <m:r>
                          <a:rPr lang="en-GB" sz="2800" u="none" strike="noStrike" cap="none" spc="0" noProof="0" smtClean="0">
                            <a:solidFill>
                              <a:schemeClr val="tx1"/>
                            </a:solidFill>
                            <a:latin typeface="Cambria Math"/>
                            <a:ea typeface="Cambria Math"/>
                            <a:cs typeface="Cambria Math"/>
                          </a:rPr>
                          <m:t>𝐼</m:t>
                        </m:r>
                      </m:e>
                      <m:sub>
                        <m:r>
                          <a:rPr lang="en-GB" sz="2800" u="none" strike="noStrike" cap="none" spc="0" noProof="0" smtClean="0">
                            <a:solidFill>
                              <a:schemeClr val="tx1"/>
                            </a:solidFill>
                            <a:latin typeface="Cambria Math"/>
                            <a:ea typeface="Cambria Math"/>
                            <a:cs typeface="Cambria Math"/>
                          </a:rPr>
                          <m:t>0</m:t>
                        </m:r>
                      </m:sub>
                    </m:sSub>
                    <m:r>
                      <a:rPr lang="en-GB" sz="2800" u="none" strike="noStrike" cap="none" spc="0" noProof="0" smtClean="0">
                        <a:solidFill>
                          <a:schemeClr val="tx1"/>
                        </a:solidFill>
                        <a:latin typeface="Cambria Math"/>
                        <a:ea typeface="Cambria Math"/>
                        <a:cs typeface="Cambria Math"/>
                      </a:rPr>
                      <m:t>𝑠𝑖𝑛</m:t>
                    </m:r>
                    <m:r>
                      <a:rPr lang="en-GB" sz="2800" u="none" strike="noStrike" cap="none" spc="0" noProof="0" smtClean="0">
                        <a:solidFill>
                          <a:schemeClr val="tx1"/>
                        </a:solidFill>
                        <a:latin typeface="Cambria Math"/>
                        <a:ea typeface="Cambria Math"/>
                        <a:cs typeface="Cambria Math"/>
                      </a:rPr>
                      <m:t>(</m:t>
                    </m:r>
                    <m:r>
                      <a:rPr lang="en-GB" sz="2800" u="none" strike="noStrike" cap="none" spc="0" noProof="0" smtClean="0">
                        <a:solidFill>
                          <a:schemeClr val="tx1"/>
                        </a:solidFill>
                        <a:latin typeface="Cambria Math"/>
                        <a:ea typeface="Cambria Math"/>
                        <a:cs typeface="Cambria Math"/>
                      </a:rPr>
                      <m:t>𝜑</m:t>
                    </m:r>
                    <m:r>
                      <a:rPr lang="en-GB" sz="2800" u="none" strike="noStrike" cap="none" spc="0" noProof="0" smtClean="0">
                        <a:solidFill>
                          <a:schemeClr val="tx1"/>
                        </a:solidFill>
                        <a:latin typeface="Cambria Math"/>
                        <a:ea typeface="Cambria Math"/>
                        <a:cs typeface="Cambria Math"/>
                      </a:rPr>
                      <m:t>)</m:t>
                    </m:r>
                  </m:oMath>
                </a14:m>
                <a:r>
                  <a:rPr lang="en-GB" noProof="0" dirty="0"/>
                  <a:t>, where </a:t>
                </a:r>
                <a14:m>
                  <m:oMath xmlns:m="http://schemas.openxmlformats.org/officeDocument/2006/math">
                    <m:r>
                      <a:rPr lang="en-GB" sz="2800" u="none" strike="noStrike" cap="none" spc="0" noProof="0" smtClean="0">
                        <a:solidFill>
                          <a:schemeClr val="tx1"/>
                        </a:solidFill>
                        <a:latin typeface="Cambria Math"/>
                        <a:ea typeface="Cambria Math"/>
                        <a:cs typeface="Cambria Math"/>
                      </a:rPr>
                      <m:t>𝜑</m:t>
                    </m:r>
                    <m:r>
                      <a:rPr lang="en-GB" sz="2800" u="none" strike="noStrike" cap="none" spc="0" noProof="0" smtClean="0">
                        <a:solidFill>
                          <a:schemeClr val="tx1"/>
                        </a:solidFill>
                        <a:latin typeface="Cambria Math"/>
                        <a:ea typeface="Cambria Math"/>
                        <a:cs typeface="Cambria Math"/>
                      </a:rPr>
                      <m:t>=</m:t>
                    </m:r>
                  </m:oMath>
                </a14:m>
                <a:r>
                  <a:rPr lang="en-GB" noProof="0" dirty="0"/>
                  <a:t> </a:t>
                </a:r>
                <a14:m>
                  <m:oMath xmlns:m="http://schemas.openxmlformats.org/officeDocument/2006/math">
                    <m:sSub>
                      <m:sSubPr>
                        <m:ctrlPr>
                          <a:rPr lang="en-GB" sz="2800" i="1" u="none" strike="noStrike" cap="none" spc="0" noProof="0" smtClean="0">
                            <a:solidFill>
                              <a:schemeClr val="tx1"/>
                            </a:solidFill>
                            <a:latin typeface="Cambria Math" panose="02040503050406030204" pitchFamily="18" charset="0"/>
                            <a:ea typeface="Cambria Math"/>
                            <a:cs typeface="Cambria Math"/>
                          </a:rPr>
                        </m:ctrlPr>
                      </m:sSubPr>
                      <m:e>
                        <m:r>
                          <a:rPr lang="en-GB" sz="2800" u="none" strike="noStrike" cap="none" spc="0" noProof="0" smtClean="0">
                            <a:solidFill>
                              <a:schemeClr val="tx1"/>
                            </a:solidFill>
                            <a:latin typeface="Cambria Math"/>
                            <a:ea typeface="Cambria Math"/>
                            <a:cs typeface="Cambria Math"/>
                          </a:rPr>
                          <m:t>𝜙</m:t>
                        </m:r>
                      </m:e>
                      <m:sub>
                        <m:r>
                          <a:rPr lang="en-GB" sz="2800" u="none" strike="noStrike" cap="none" spc="0" noProof="0" smtClean="0">
                            <a:solidFill>
                              <a:schemeClr val="tx1"/>
                            </a:solidFill>
                            <a:latin typeface="Cambria Math"/>
                            <a:ea typeface="Cambria Math"/>
                            <a:cs typeface="Cambria Math"/>
                          </a:rPr>
                          <m:t>𝐿</m:t>
                        </m:r>
                      </m:sub>
                    </m:sSub>
                    <m:r>
                      <a:rPr lang="en-GB" sz="2800" u="none" strike="noStrike" cap="none" spc="0" noProof="0" smtClean="0">
                        <a:solidFill>
                          <a:schemeClr val="tx1"/>
                        </a:solidFill>
                        <a:latin typeface="Cambria Math"/>
                        <a:ea typeface="Cambria Math"/>
                        <a:cs typeface="Cambria Math"/>
                      </a:rPr>
                      <m:t>−</m:t>
                    </m:r>
                    <m:sSub>
                      <m:sSubPr>
                        <m:ctrlPr>
                          <a:rPr lang="en-GB" sz="2800" i="1" u="none" strike="noStrike" cap="none" spc="0" noProof="0" smtClean="0">
                            <a:solidFill>
                              <a:schemeClr val="tx1"/>
                            </a:solidFill>
                            <a:latin typeface="Cambria Math" panose="02040503050406030204" pitchFamily="18" charset="0"/>
                            <a:ea typeface="Cambria Math"/>
                            <a:cs typeface="Cambria Math"/>
                          </a:rPr>
                        </m:ctrlPr>
                      </m:sSubPr>
                      <m:e>
                        <m:r>
                          <a:rPr lang="en-GB" sz="2800" u="none" strike="noStrike" cap="none" spc="0" noProof="0" smtClean="0">
                            <a:solidFill>
                              <a:schemeClr val="tx1"/>
                            </a:solidFill>
                            <a:latin typeface="Cambria Math"/>
                            <a:ea typeface="Cambria Math"/>
                            <a:cs typeface="Cambria Math"/>
                          </a:rPr>
                          <m:t>𝜙</m:t>
                        </m:r>
                      </m:e>
                      <m:sub>
                        <m:r>
                          <a:rPr lang="en-GB" sz="2800" u="none" strike="noStrike" cap="none" spc="0" noProof="0" smtClean="0">
                            <a:solidFill>
                              <a:schemeClr val="tx1"/>
                            </a:solidFill>
                            <a:latin typeface="Cambria Math"/>
                            <a:ea typeface="Cambria Math"/>
                            <a:cs typeface="Cambria Math"/>
                          </a:rPr>
                          <m:t>𝑅</m:t>
                        </m:r>
                      </m:sub>
                    </m:sSub>
                  </m:oMath>
                </a14:m>
                <a:r>
                  <a:rPr lang="en-GB" noProof="0" dirty="0"/>
                  <a:t>.</a:t>
                </a:r>
              </a:p>
              <a:p>
                <a:pPr>
                  <a:defRPr/>
                </a:pPr>
                <a:r>
                  <a:rPr lang="en-GB" noProof="0" dirty="0"/>
                  <a:t>This fact, that we can have DC through a Josephson junction without applying a voltage is important for quantum computing.</a:t>
                </a:r>
              </a:p>
              <a:p>
                <a:pPr>
                  <a:defRPr/>
                </a:pPr>
                <a:r>
                  <a:rPr lang="en-GB" noProof="0" dirty="0"/>
                  <a:t>When a voltage is applied, the change in phase is governed by the equation </a:t>
                </a:r>
                <a14:m>
                  <m:oMath xmlns:m="http://schemas.openxmlformats.org/officeDocument/2006/math">
                    <m:f>
                      <m:fPr>
                        <m:type m:val="skw"/>
                        <m:ctrlPr>
                          <a:rPr lang="en-GB" sz="2400" b="0" i="1" u="none" strike="noStrike" cap="none" spc="0" noProof="0" smtClean="0">
                            <a:solidFill>
                              <a:schemeClr val="tx1"/>
                            </a:solidFill>
                            <a:latin typeface="Cambria Math" panose="02040503050406030204" pitchFamily="18" charset="0"/>
                            <a:ea typeface="Cambria Math"/>
                            <a:cs typeface="Cambria Math"/>
                          </a:rPr>
                        </m:ctrlPr>
                      </m:fPr>
                      <m:num>
                        <m:r>
                          <a:rPr lang="en-GB" sz="2400" u="none" strike="noStrike" cap="none" spc="0" noProof="0" smtClean="0">
                            <a:solidFill>
                              <a:schemeClr val="tx1"/>
                            </a:solidFill>
                            <a:latin typeface="Cambria Math"/>
                            <a:ea typeface="Cambria Math"/>
                            <a:cs typeface="Cambria Math"/>
                          </a:rPr>
                          <m:t>𝑑</m:t>
                        </m:r>
                        <m:r>
                          <a:rPr lang="en-GB" sz="2400" u="none" strike="noStrike" cap="none" spc="0" noProof="0" smtClean="0">
                            <a:solidFill>
                              <a:schemeClr val="tx1"/>
                            </a:solidFill>
                            <a:latin typeface="Cambria Math"/>
                            <a:ea typeface="Cambria Math"/>
                            <a:cs typeface="Cambria Math"/>
                          </a:rPr>
                          <m:t>𝜑</m:t>
                        </m:r>
                      </m:num>
                      <m:den>
                        <m:r>
                          <a:rPr lang="en-GB" sz="2400" u="none" strike="noStrike" cap="none" spc="0" noProof="0" smtClean="0">
                            <a:solidFill>
                              <a:schemeClr val="tx1"/>
                            </a:solidFill>
                            <a:latin typeface="Cambria Math"/>
                            <a:ea typeface="Cambria Math"/>
                            <a:cs typeface="Cambria Math"/>
                          </a:rPr>
                          <m:t>𝑑𝑡</m:t>
                        </m:r>
                      </m:den>
                    </m:f>
                    <m:r>
                      <a:rPr lang="en-GB" sz="2400" u="none" strike="noStrike" cap="none" spc="0" noProof="0" smtClean="0">
                        <a:solidFill>
                          <a:schemeClr val="tx1"/>
                        </a:solidFill>
                        <a:latin typeface="Cambria Math"/>
                        <a:ea typeface="Cambria Math"/>
                        <a:cs typeface="Cambria Math"/>
                      </a:rPr>
                      <m:t>=</m:t>
                    </m:r>
                    <m:f>
                      <m:fPr>
                        <m:type m:val="skw"/>
                        <m:ctrlPr>
                          <a:rPr lang="en-GB" sz="2400" b="0" i="1" u="none" strike="noStrike" cap="none" spc="0" noProof="0" smtClean="0">
                            <a:solidFill>
                              <a:schemeClr val="tx1"/>
                            </a:solidFill>
                            <a:latin typeface="Cambria Math" panose="02040503050406030204" pitchFamily="18" charset="0"/>
                            <a:ea typeface="Cambria Math"/>
                            <a:cs typeface="Cambria Math"/>
                          </a:rPr>
                        </m:ctrlPr>
                      </m:fPr>
                      <m:num>
                        <m:r>
                          <a:rPr lang="en-GB" sz="2400" u="none" strike="noStrike" cap="none" spc="0" noProof="0" smtClean="0">
                            <a:solidFill>
                              <a:schemeClr val="tx1"/>
                            </a:solidFill>
                            <a:latin typeface="Cambria Math"/>
                            <a:ea typeface="Cambria Math"/>
                            <a:cs typeface="Cambria Math"/>
                          </a:rPr>
                          <m:t>2</m:t>
                        </m:r>
                        <m:r>
                          <a:rPr lang="en-GB" sz="2400" u="none" strike="noStrike" cap="none" spc="0" noProof="0" smtClean="0">
                            <a:solidFill>
                              <a:schemeClr val="tx1"/>
                            </a:solidFill>
                            <a:latin typeface="Cambria Math"/>
                            <a:ea typeface="Cambria Math"/>
                            <a:cs typeface="Cambria Math"/>
                          </a:rPr>
                          <m:t>𝑒𝑉</m:t>
                        </m:r>
                      </m:num>
                      <m:den>
                        <m:r>
                          <a:rPr lang="en-GB" sz="2400" u="none" strike="noStrike" cap="none" spc="0" noProof="0" smtClean="0">
                            <a:solidFill>
                              <a:schemeClr val="tx1"/>
                            </a:solidFill>
                            <a:latin typeface="Cambria Math"/>
                            <a:ea typeface="Cambria Math"/>
                            <a:cs typeface="Cambria Math"/>
                          </a:rPr>
                          <m:t>h</m:t>
                        </m:r>
                      </m:den>
                    </m:f>
                  </m:oMath>
                </a14:m>
                <a:r>
                  <a:rPr lang="en-GB" noProof="0" dirty="0"/>
                  <a:t>. </a:t>
                </a:r>
              </a:p>
              <a:p>
                <a:pPr>
                  <a:defRPr/>
                </a:pPr>
                <a:r>
                  <a:rPr lang="en-GB" noProof="0" dirty="0"/>
                  <a:t>Since the phase changes with time, the amount of current also changes with time. So, applying a voltage causes AC to flow with a frequency of </a:t>
                </a:r>
                <a14:m>
                  <m:oMath xmlns:m="http://schemas.openxmlformats.org/officeDocument/2006/math">
                    <m:f>
                      <m:fPr>
                        <m:type m:val="skw"/>
                        <m:ctrlPr>
                          <a:rPr lang="en-GB" sz="2800" b="0" i="1" u="none" strike="noStrike" cap="none" spc="0" noProof="0" smtClean="0">
                            <a:solidFill>
                              <a:schemeClr val="tx1"/>
                            </a:solidFill>
                            <a:latin typeface="Cambria Math" panose="02040503050406030204" pitchFamily="18" charset="0"/>
                            <a:ea typeface="Cambria Math"/>
                            <a:cs typeface="Cambria Math"/>
                          </a:rPr>
                        </m:ctrlPr>
                      </m:fPr>
                      <m:num>
                        <m:r>
                          <a:rPr lang="en-GB" sz="2800" u="none" strike="noStrike" cap="none" spc="0" noProof="0" smtClean="0">
                            <a:solidFill>
                              <a:schemeClr val="tx1"/>
                            </a:solidFill>
                            <a:latin typeface="Cambria Math"/>
                            <a:ea typeface="Cambria Math"/>
                            <a:cs typeface="Cambria Math"/>
                          </a:rPr>
                          <m:t>2</m:t>
                        </m:r>
                        <m:r>
                          <a:rPr lang="en-GB" sz="2800" u="none" strike="noStrike" cap="none" spc="0" noProof="0" smtClean="0">
                            <a:solidFill>
                              <a:schemeClr val="tx1"/>
                            </a:solidFill>
                            <a:latin typeface="Cambria Math"/>
                            <a:ea typeface="Cambria Math"/>
                            <a:cs typeface="Cambria Math"/>
                          </a:rPr>
                          <m:t>𝑒𝑉</m:t>
                        </m:r>
                      </m:num>
                      <m:den>
                        <m:r>
                          <a:rPr lang="en-GB" sz="2800" u="none" strike="noStrike" cap="none" spc="0" noProof="0" smtClean="0">
                            <a:solidFill>
                              <a:schemeClr val="tx1"/>
                            </a:solidFill>
                            <a:latin typeface="Cambria Math"/>
                            <a:ea typeface="Cambria Math"/>
                            <a:cs typeface="Cambria Math"/>
                          </a:rPr>
                          <m:t>h</m:t>
                        </m:r>
                      </m:den>
                    </m:f>
                  </m:oMath>
                </a14:m>
                <a:r>
                  <a:rPr lang="en-GB" noProof="0" dirty="0"/>
                  <a:t>.</a:t>
                </a:r>
                <a:endParaRPr lang="en-GB" i="1" noProof="0" dirty="0"/>
              </a:p>
            </p:txBody>
          </p:sp>
        </mc:Choice>
        <mc:Fallback xmlns="">
          <p:sp>
            <p:nvSpPr>
              <p:cNvPr id="334570110" name="Content Placeholder 2"/>
              <p:cNvSpPr>
                <a:spLocks noGrp="1" noRot="1" noChangeAspect="1" noMove="1" noResize="1" noEditPoints="1" noAdjustHandles="1" noChangeArrowheads="1" noChangeShapeType="1" noTextEdit="1"/>
              </p:cNvSpPr>
              <p:nvPr>
                <p:ph idx="1"/>
              </p:nvPr>
            </p:nvSpPr>
            <p:spPr bwMode="auto">
              <a:blipFill>
                <a:blip r:embed="rId3"/>
                <a:stretch>
                  <a:fillRect l="-1043" t="-2241"/>
                </a:stretch>
              </a:blipFill>
            </p:spPr>
            <p:txBody>
              <a:bodyPr/>
              <a:lstStyle/>
              <a:p>
                <a:r>
                  <a:rPr lang="en-IN">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38964425" name="Title 1"/>
          <p:cNvSpPr>
            <a:spLocks noGrp="1"/>
          </p:cNvSpPr>
          <p:nvPr>
            <p:ph type="title"/>
          </p:nvPr>
        </p:nvSpPr>
        <p:spPr bwMode="auto"/>
        <p:txBody>
          <a:bodyPr/>
          <a:lstStyle/>
          <a:p>
            <a:pPr>
              <a:defRPr/>
            </a:pPr>
            <a:r>
              <a:rPr lang="en-GB" noProof="0" dirty="0"/>
              <a:t>Superconducting Qubits</a:t>
            </a:r>
          </a:p>
        </p:txBody>
      </p:sp>
      <mc:AlternateContent xmlns:mc="http://schemas.openxmlformats.org/markup-compatibility/2006" xmlns:a14="http://schemas.microsoft.com/office/drawing/2010/main">
        <mc:Choice Requires="a14">
          <p:sp>
            <p:nvSpPr>
              <p:cNvPr id="1958528575"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fontScale="95000" lnSpcReduction="1000"/>
              </a:bodyPr>
              <a:lstStyle/>
              <a:p>
                <a:pPr>
                  <a:defRPr/>
                </a:pPr>
                <a:r>
                  <a:rPr lang="en-GB" noProof="0" dirty="0"/>
                  <a:t>To realise qubits, first we form a loop using two</a:t>
                </a:r>
                <a:br>
                  <a:rPr lang="en-GB" noProof="0" dirty="0"/>
                </a:br>
                <a:r>
                  <a:rPr lang="en-GB" noProof="0" dirty="0"/>
                  <a:t>Josephson junctions.</a:t>
                </a:r>
              </a:p>
              <a:p>
                <a:pPr>
                  <a:defRPr/>
                </a:pPr>
                <a:r>
                  <a:rPr lang="en-GB" noProof="0" dirty="0"/>
                  <a:t>The phase on either sides of both the junctions are</a:t>
                </a:r>
                <a:br>
                  <a:rPr lang="en-GB" noProof="0" dirty="0"/>
                </a:br>
                <a:r>
                  <a:rPr lang="en-GB" noProof="0" dirty="0"/>
                  <a:t>the same, setting up equal amounts of DC through</a:t>
                </a:r>
                <a:br>
                  <a:rPr lang="en-GB" noProof="0" dirty="0"/>
                </a:br>
                <a:r>
                  <a:rPr lang="en-GB" noProof="0" dirty="0"/>
                  <a:t>both junctions.</a:t>
                </a:r>
              </a:p>
              <a:p>
                <a:pPr>
                  <a:defRPr/>
                </a:pPr>
                <a:r>
                  <a:rPr lang="en-GB" noProof="0" dirty="0"/>
                  <a:t>If current is flowing clockwise through the loop, it is said to be in the state </a:t>
                </a:r>
                <a14:m>
                  <m:oMath xmlns:m="http://schemas.openxmlformats.org/officeDocument/2006/math">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|0</m:t>
                        </m:r>
                      </m:e>
                    </m:d>
                  </m:oMath>
                </a14:m>
                <a:r>
                  <a:rPr lang="en-GB" noProof="0" dirty="0"/>
                  <a:t>. If the current is anti-clockwise, the state is said to be </a:t>
                </a:r>
                <a14:m>
                  <m:oMath xmlns:m="http://schemas.openxmlformats.org/officeDocument/2006/math">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|1</m:t>
                        </m:r>
                      </m:e>
                    </m:d>
                  </m:oMath>
                </a14:m>
                <a:r>
                  <a:rPr lang="en-GB" sz="2800" b="0" i="0" u="none" strike="noStrike" cap="none" spc="0" noProof="0" dirty="0">
                    <a:solidFill>
                      <a:schemeClr val="tx1"/>
                    </a:solidFill>
                  </a:rPr>
                  <a:t>.</a:t>
                </a:r>
                <a:endParaRPr lang="en-GB" noProof="0" dirty="0"/>
              </a:p>
              <a:p>
                <a:pPr>
                  <a:defRPr/>
                </a:pPr>
                <a:r>
                  <a:rPr lang="en-GB" noProof="0" dirty="0"/>
                  <a:t>A constant flux of </a:t>
                </a:r>
                <a14:m>
                  <m:oMath xmlns:m="http://schemas.openxmlformats.org/officeDocument/2006/math">
                    <m:f>
                      <m:fPr>
                        <m:type m:val="skw"/>
                        <m:ctrlPr>
                          <a:rPr lang="en-GB" sz="2800" b="0" i="1" u="none" strike="noStrike" cap="none" spc="0" noProof="0" smtClean="0">
                            <a:solidFill>
                              <a:schemeClr val="tx1"/>
                            </a:solidFill>
                            <a:latin typeface="Cambria Math" panose="02040503050406030204" pitchFamily="18" charset="0"/>
                            <a:ea typeface="Cambria Math"/>
                            <a:cs typeface="Cambria Math"/>
                          </a:rPr>
                        </m:ctrlPr>
                      </m:fPr>
                      <m:num>
                        <m:sSub>
                          <m:sSubPr>
                            <m:ctrlPr>
                              <a:rPr lang="en-GB" sz="2800" i="1" u="none" strike="noStrike" cap="none" spc="0" noProof="0" smtClean="0">
                                <a:solidFill>
                                  <a:schemeClr val="tx1"/>
                                </a:solidFill>
                                <a:latin typeface="Cambria Math" panose="02040503050406030204" pitchFamily="18" charset="0"/>
                                <a:ea typeface="Cambria Math"/>
                                <a:cs typeface="Cambria Math"/>
                              </a:rPr>
                            </m:ctrlPr>
                          </m:sSubPr>
                          <m:e>
                            <m:r>
                              <a:rPr lang="en-GB" sz="2800" u="none" strike="noStrike" cap="none" spc="0" noProof="0" smtClean="0">
                                <a:solidFill>
                                  <a:schemeClr val="tx1"/>
                                </a:solidFill>
                                <a:latin typeface="Cambria Math"/>
                                <a:ea typeface="Cambria Math"/>
                                <a:cs typeface="Cambria Math"/>
                              </a:rPr>
                              <m:t>𝜑</m:t>
                            </m:r>
                          </m:e>
                          <m:sub>
                            <m:r>
                              <a:rPr lang="en-GB" sz="2800" u="none" strike="noStrike" cap="none" spc="0" noProof="0" smtClean="0">
                                <a:solidFill>
                                  <a:schemeClr val="tx1"/>
                                </a:solidFill>
                                <a:latin typeface="Cambria Math"/>
                                <a:ea typeface="Cambria Math"/>
                                <a:cs typeface="Cambria Math"/>
                              </a:rPr>
                              <m:t>0</m:t>
                            </m:r>
                          </m:sub>
                        </m:sSub>
                      </m:num>
                      <m:den>
                        <m:r>
                          <a:rPr lang="en-GB" sz="2800" u="none" strike="noStrike" cap="none" spc="0" noProof="0" smtClean="0">
                            <a:solidFill>
                              <a:schemeClr val="tx1"/>
                            </a:solidFill>
                            <a:latin typeface="Cambria Math"/>
                            <a:ea typeface="Cambria Math"/>
                            <a:cs typeface="Cambria Math"/>
                          </a:rPr>
                          <m:t>2</m:t>
                        </m:r>
                      </m:den>
                    </m:f>
                  </m:oMath>
                </a14:m>
                <a:r>
                  <a:rPr lang="en-GB" noProof="0" dirty="0"/>
                  <a:t> is maintained, where </a:t>
                </a:r>
                <a14:m>
                  <m:oMath xmlns:m="http://schemas.openxmlformats.org/officeDocument/2006/math">
                    <m:sSub>
                      <m:sSubPr>
                        <m:ctrlPr>
                          <a:rPr lang="en-GB" sz="2800" i="1" u="none" strike="noStrike" cap="none" spc="0" noProof="0" smtClean="0">
                            <a:solidFill>
                              <a:schemeClr val="tx1"/>
                            </a:solidFill>
                            <a:latin typeface="Cambria Math" panose="02040503050406030204" pitchFamily="18" charset="0"/>
                            <a:ea typeface="Cambria Math"/>
                            <a:cs typeface="Cambria Math"/>
                          </a:rPr>
                        </m:ctrlPr>
                      </m:sSubPr>
                      <m:e>
                        <m:r>
                          <a:rPr lang="en-GB" sz="2800" u="none" strike="noStrike" cap="none" spc="0" noProof="0" smtClean="0">
                            <a:solidFill>
                              <a:schemeClr val="tx1"/>
                            </a:solidFill>
                            <a:latin typeface="Cambria Math"/>
                            <a:ea typeface="Cambria Math"/>
                            <a:cs typeface="Cambria Math"/>
                          </a:rPr>
                          <m:t>𝜑</m:t>
                        </m:r>
                      </m:e>
                      <m:sub>
                        <m:r>
                          <a:rPr lang="en-GB" sz="2800" u="none" strike="noStrike" cap="none" spc="0" noProof="0" smtClean="0">
                            <a:solidFill>
                              <a:schemeClr val="tx1"/>
                            </a:solidFill>
                            <a:latin typeface="Cambria Math"/>
                            <a:ea typeface="Cambria Math"/>
                            <a:cs typeface="Cambria Math"/>
                          </a:rPr>
                          <m:t>0</m:t>
                        </m:r>
                      </m:sub>
                    </m:sSub>
                    <m:r>
                      <a:rPr lang="en-GB" sz="2800" u="none" strike="noStrike" cap="none" spc="0" noProof="0" smtClean="0">
                        <a:solidFill>
                          <a:schemeClr val="tx1"/>
                        </a:solidFill>
                        <a:latin typeface="Cambria Math"/>
                        <a:ea typeface="Cambria Math"/>
                        <a:cs typeface="Cambria Math"/>
                      </a:rPr>
                      <m:t>=</m:t>
                    </m:r>
                    <m:r>
                      <a:rPr lang="en-GB" sz="2800" u="none" strike="noStrike" cap="none" spc="0" noProof="0" smtClean="0">
                        <a:solidFill>
                          <a:schemeClr val="tx1"/>
                        </a:solidFill>
                        <a:latin typeface="Cambria Math"/>
                        <a:ea typeface="Cambria Math"/>
                        <a:cs typeface="Cambria Math"/>
                      </a:rPr>
                      <m:t>h</m:t>
                    </m:r>
                    <m:r>
                      <a:rPr lang="en-GB" sz="2800" u="none" strike="noStrike" cap="none" spc="0" noProof="0" smtClean="0">
                        <a:solidFill>
                          <a:schemeClr val="tx1"/>
                        </a:solidFill>
                        <a:latin typeface="Cambria Math"/>
                        <a:ea typeface="Cambria Math"/>
                        <a:cs typeface="Cambria Math"/>
                      </a:rPr>
                      <m:t>/2</m:t>
                    </m:r>
                    <m:r>
                      <a:rPr lang="en-GB" sz="2800" u="none" strike="noStrike" cap="none" spc="0" noProof="0" smtClean="0">
                        <a:solidFill>
                          <a:schemeClr val="tx1"/>
                        </a:solidFill>
                        <a:latin typeface="Cambria Math"/>
                        <a:ea typeface="Cambria Math"/>
                        <a:cs typeface="Cambria Math"/>
                      </a:rPr>
                      <m:t>𝑒</m:t>
                    </m:r>
                  </m:oMath>
                </a14:m>
                <a:r>
                  <a:rPr lang="en-GB" sz="2800" b="0" i="0" u="none" strike="noStrike" cap="none" spc="0" noProof="0" dirty="0">
                    <a:solidFill>
                      <a:schemeClr val="tx1"/>
                    </a:solidFill>
                  </a:rPr>
                  <a:t> is the flux quantum.</a:t>
                </a:r>
              </a:p>
              <a:p>
                <a:pPr marL="0" indent="0">
                  <a:buNone/>
                  <a:defRPr/>
                </a:pPr>
                <a:endParaRPr lang="en-GB" noProof="0" dirty="0"/>
              </a:p>
            </p:txBody>
          </p:sp>
        </mc:Choice>
        <mc:Fallback xmlns="">
          <p:sp>
            <p:nvSpPr>
              <p:cNvPr id="1958528575" name="Content Placeholder 2"/>
              <p:cNvSpPr>
                <a:spLocks noGrp="1" noRot="1" noChangeAspect="1" noMove="1" noResize="1" noEditPoints="1" noAdjustHandles="1" noChangeArrowheads="1" noChangeShapeType="1" noTextEdit="1"/>
              </p:cNvSpPr>
              <p:nvPr>
                <p:ph idx="1"/>
              </p:nvPr>
            </p:nvSpPr>
            <p:spPr bwMode="auto">
              <a:blipFill>
                <a:blip r:embed="rId3"/>
                <a:stretch>
                  <a:fillRect l="-1043" t="-2381"/>
                </a:stretch>
              </a:blipFill>
            </p:spPr>
            <p:txBody>
              <a:bodyPr/>
              <a:lstStyle/>
              <a:p>
                <a:r>
                  <a:rPr lang="en-IN">
                    <a:noFill/>
                  </a:rPr>
                  <a:t> </a:t>
                </a:r>
              </a:p>
            </p:txBody>
          </p:sp>
        </mc:Fallback>
      </mc:AlternateContent>
      <p:pic>
        <p:nvPicPr>
          <p:cNvPr id="2036132837" name="Picture 2036132836"/>
          <p:cNvPicPr>
            <a:picLocks noChangeAspect="1"/>
          </p:cNvPicPr>
          <p:nvPr/>
        </p:nvPicPr>
        <p:blipFill>
          <a:blip r:embed="rId4"/>
          <a:srcRect l="18325"/>
          <a:stretch/>
        </p:blipFill>
        <p:spPr bwMode="auto">
          <a:xfrm>
            <a:off x="8220324" y="832861"/>
            <a:ext cx="2906588" cy="273596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85127502" name="Title 1"/>
          <p:cNvSpPr>
            <a:spLocks noGrp="1"/>
          </p:cNvSpPr>
          <p:nvPr>
            <p:ph type="title"/>
          </p:nvPr>
        </p:nvSpPr>
        <p:spPr bwMode="auto"/>
        <p:txBody>
          <a:bodyPr/>
          <a:lstStyle/>
          <a:p>
            <a:pPr>
              <a:defRPr/>
            </a:pPr>
            <a:r>
              <a:rPr lang="en-GB" sz="4000" noProof="0" dirty="0"/>
              <a:t>Gates and Superconducting Qubits</a:t>
            </a:r>
          </a:p>
        </p:txBody>
      </p:sp>
      <mc:AlternateContent xmlns:mc="http://schemas.openxmlformats.org/markup-compatibility/2006" xmlns:a14="http://schemas.microsoft.com/office/drawing/2010/main">
        <mc:Choice Requires="a14">
          <p:sp>
            <p:nvSpPr>
              <p:cNvPr id="718264234"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fontScale="95000" lnSpcReduction="1000"/>
              </a:bodyPr>
              <a:lstStyle/>
              <a:p>
                <a:pPr>
                  <a:defRPr/>
                </a:pPr>
                <a:r>
                  <a:rPr lang="en-GB" noProof="0" dirty="0"/>
                  <a:t>A rotation about X axis can be applied using a microwave pulse.</a:t>
                </a:r>
              </a:p>
              <a:p>
                <a:pPr>
                  <a:defRPr/>
                </a:pPr>
                <a:r>
                  <a:rPr lang="en-GB" noProof="0" dirty="0"/>
                  <a:t>The pulse sets up Rabi oscillations (switching between the two states). </a:t>
                </a:r>
              </a:p>
              <a:p>
                <a:pPr>
                  <a:defRPr/>
                </a:pPr>
                <a:r>
                  <a:rPr lang="en-GB" noProof="0" dirty="0"/>
                  <a:t>By altering the pulse width, the amount of rotation about X axis on the Bloch sphere is controlled.</a:t>
                </a:r>
              </a:p>
              <a:p>
                <a:pPr>
                  <a:defRPr/>
                </a:pPr>
                <a:r>
                  <a:rPr lang="en-GB" noProof="0" dirty="0"/>
                  <a:t>Physically, it corresponds to the switching in directions of current. </a:t>
                </a:r>
              </a:p>
              <a:p>
                <a:pPr>
                  <a:defRPr/>
                </a:pPr>
                <a:r>
                  <a:rPr lang="en-GB" noProof="0" dirty="0"/>
                  <a:t>A pulse that would cause a phase shift of </a:t>
                </a:r>
                <a14:m>
                  <m:oMath xmlns:m="http://schemas.openxmlformats.org/officeDocument/2006/math">
                    <m:r>
                      <a:rPr lang="en-GB" sz="2800" u="none" strike="noStrike" cap="none" spc="0" noProof="0" smtClean="0">
                        <a:solidFill>
                          <a:schemeClr val="tx1"/>
                        </a:solidFill>
                        <a:latin typeface="Cambria Math"/>
                        <a:ea typeface="Cambria Math"/>
                        <a:cs typeface="Cambria Math"/>
                      </a:rPr>
                      <m:t>𝜋</m:t>
                    </m:r>
                  </m:oMath>
                </a14:m>
                <a:r>
                  <a:rPr lang="en-GB" noProof="0" dirty="0"/>
                  <a:t> works as a Pauli X gate, while </a:t>
                </a:r>
                <a:r>
                  <a:rPr lang="en-GB" sz="2800" b="0" i="0" u="none" strike="noStrike" cap="none" spc="0" noProof="0" dirty="0">
                    <a:solidFill>
                      <a:schemeClr val="tx1"/>
                    </a:solidFill>
                  </a:rPr>
                  <a:t>a phase shift of </a:t>
                </a:r>
                <a14:m>
                  <m:oMath xmlns:m="http://schemas.openxmlformats.org/officeDocument/2006/math">
                    <m:f>
                      <m:fPr>
                        <m:ctrlPr>
                          <a:rPr lang="en-GB" sz="2800" i="1" u="none" strike="noStrike" cap="none" spc="0" noProof="0" smtClean="0">
                            <a:solidFill>
                              <a:schemeClr val="tx1"/>
                            </a:solidFill>
                            <a:latin typeface="Cambria Math" panose="02040503050406030204" pitchFamily="18" charset="0"/>
                            <a:ea typeface="Cambria Math"/>
                            <a:cs typeface="Cambria Math"/>
                          </a:rPr>
                        </m:ctrlPr>
                      </m:fPr>
                      <m:num>
                        <m:r>
                          <a:rPr lang="en-GB" sz="2800" u="none" strike="noStrike" cap="none" spc="0" noProof="0" smtClean="0">
                            <a:solidFill>
                              <a:schemeClr val="tx1"/>
                            </a:solidFill>
                            <a:latin typeface="Cambria Math"/>
                            <a:ea typeface="Cambria Math"/>
                            <a:cs typeface="Cambria Math"/>
                          </a:rPr>
                          <m:t>𝜋</m:t>
                        </m:r>
                      </m:num>
                      <m:den>
                        <m:r>
                          <a:rPr lang="en-GB" sz="2800" u="none" strike="noStrike" cap="none" spc="0" noProof="0" smtClean="0">
                            <a:solidFill>
                              <a:schemeClr val="tx1"/>
                            </a:solidFill>
                            <a:latin typeface="Cambria Math"/>
                            <a:ea typeface="Cambria Math"/>
                            <a:cs typeface="Cambria Math"/>
                          </a:rPr>
                          <m:t>2</m:t>
                        </m:r>
                      </m:den>
                    </m:f>
                  </m:oMath>
                </a14:m>
                <a:r>
                  <a:rPr lang="en-GB" sz="2800" b="0" i="0" u="none" strike="noStrike" cap="none" spc="0" noProof="0" dirty="0">
                    <a:solidFill>
                      <a:schemeClr val="tx1"/>
                    </a:solidFill>
                  </a:rPr>
                  <a:t> puts the state into equal superposition.</a:t>
                </a:r>
                <a:endParaRPr lang="en-GB" noProof="0" dirty="0"/>
              </a:p>
            </p:txBody>
          </p:sp>
        </mc:Choice>
        <mc:Fallback xmlns="">
          <p:sp>
            <p:nvSpPr>
              <p:cNvPr id="718264234" name="Content Placeholder 2"/>
              <p:cNvSpPr>
                <a:spLocks noGrp="1" noRot="1" noChangeAspect="1" noMove="1" noResize="1" noEditPoints="1" noAdjustHandles="1" noChangeArrowheads="1" noChangeShapeType="1" noTextEdit="1"/>
              </p:cNvSpPr>
              <p:nvPr>
                <p:ph idx="1"/>
              </p:nvPr>
            </p:nvSpPr>
            <p:spPr bwMode="auto">
              <a:blipFill>
                <a:blip r:embed="rId3"/>
                <a:stretch>
                  <a:fillRect l="-1043" t="-2381" r="-1507"/>
                </a:stretch>
              </a:blipFill>
            </p:spPr>
            <p:txBody>
              <a:bodyPr/>
              <a:lstStyle/>
              <a:p>
                <a:r>
                  <a:rPr lang="en-IN">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29972839" name="Title 1"/>
          <p:cNvSpPr>
            <a:spLocks noGrp="1"/>
          </p:cNvSpPr>
          <p:nvPr>
            <p:ph type="title"/>
          </p:nvPr>
        </p:nvSpPr>
        <p:spPr bwMode="auto"/>
        <p:txBody>
          <a:bodyPr/>
          <a:lstStyle/>
          <a:p>
            <a:pPr>
              <a:defRPr/>
            </a:pPr>
            <a:r>
              <a:rPr lang="en-GB" sz="4000" b="0" i="0" u="none" strike="noStrike" cap="none" spc="0" noProof="0" dirty="0">
                <a:solidFill>
                  <a:schemeClr val="tx1"/>
                </a:solidFill>
              </a:rPr>
              <a:t>Gates and Superconducting Qubits (Contd.)</a:t>
            </a:r>
            <a:endParaRPr lang="en-GB" sz="4000" noProof="0" dirty="0"/>
          </a:p>
        </p:txBody>
      </p:sp>
      <mc:AlternateContent xmlns:mc="http://schemas.openxmlformats.org/markup-compatibility/2006" xmlns:a14="http://schemas.microsoft.com/office/drawing/2010/main">
        <mc:Choice Requires="a14">
          <p:sp>
            <p:nvSpPr>
              <p:cNvPr id="1830870668" name="Content Placeholder 2"/>
              <p:cNvSpPr>
                <a:spLocks noGrp="1"/>
              </p:cNvSpPr>
              <p:nvPr>
                <p:ph idx="1"/>
              </p:nvPr>
            </p:nvSpPr>
            <p:spPr bwMode="auto"/>
            <p:txBody>
              <a:bodyPr/>
              <a:lstStyle/>
              <a:p>
                <a:pPr>
                  <a:defRPr/>
                </a:pPr>
                <a:r>
                  <a:rPr lang="en-GB" noProof="0" dirty="0"/>
                  <a:t>To apply a rotation about Z, the amount of magnetic flux through the loop can varied from </a:t>
                </a:r>
                <a14:m>
                  <m:oMath xmlns:m="http://schemas.openxmlformats.org/officeDocument/2006/math">
                    <m:f>
                      <m:fPr>
                        <m:type m:val="skw"/>
                        <m:ctrlPr>
                          <a:rPr lang="en-GB" sz="2800" b="0" i="1" u="none" strike="noStrike" cap="none" spc="0" noProof="0" smtClean="0">
                            <a:solidFill>
                              <a:schemeClr val="tx1"/>
                            </a:solidFill>
                            <a:latin typeface="Cambria Math" panose="02040503050406030204" pitchFamily="18" charset="0"/>
                            <a:ea typeface="Cambria Math"/>
                            <a:cs typeface="Cambria Math"/>
                          </a:rPr>
                        </m:ctrlPr>
                      </m:fPr>
                      <m:num>
                        <m:sSub>
                          <m:sSubPr>
                            <m:ctrlPr>
                              <a:rPr lang="en-GB" sz="2800" i="1" u="none" strike="noStrike" cap="none" spc="0" noProof="0" smtClean="0">
                                <a:solidFill>
                                  <a:schemeClr val="tx1"/>
                                </a:solidFill>
                                <a:latin typeface="Cambria Math" panose="02040503050406030204" pitchFamily="18" charset="0"/>
                                <a:ea typeface="Cambria Math"/>
                                <a:cs typeface="Cambria Math"/>
                              </a:rPr>
                            </m:ctrlPr>
                          </m:sSubPr>
                          <m:e>
                            <m:r>
                              <a:rPr lang="en-GB" sz="2800" u="none" strike="noStrike" cap="none" spc="0" noProof="0" smtClean="0">
                                <a:solidFill>
                                  <a:schemeClr val="tx1"/>
                                </a:solidFill>
                                <a:latin typeface="Cambria Math"/>
                                <a:ea typeface="Cambria Math"/>
                                <a:cs typeface="Cambria Math"/>
                              </a:rPr>
                              <m:t>𝜑</m:t>
                            </m:r>
                          </m:e>
                          <m:sub>
                            <m:r>
                              <a:rPr lang="en-GB" sz="2800" u="none" strike="noStrike" cap="none" spc="0" noProof="0" smtClean="0">
                                <a:solidFill>
                                  <a:schemeClr val="tx1"/>
                                </a:solidFill>
                                <a:latin typeface="Cambria Math"/>
                                <a:ea typeface="Cambria Math"/>
                                <a:cs typeface="Cambria Math"/>
                              </a:rPr>
                              <m:t>0</m:t>
                            </m:r>
                          </m:sub>
                        </m:sSub>
                      </m:num>
                      <m:den>
                        <m:r>
                          <a:rPr lang="en-GB" sz="2800" u="none" strike="noStrike" cap="none" spc="0" noProof="0" smtClean="0">
                            <a:solidFill>
                              <a:schemeClr val="tx1"/>
                            </a:solidFill>
                            <a:latin typeface="Cambria Math"/>
                            <a:ea typeface="Cambria Math"/>
                            <a:cs typeface="Cambria Math"/>
                          </a:rPr>
                          <m:t>2</m:t>
                        </m:r>
                      </m:den>
                    </m:f>
                  </m:oMath>
                </a14:m>
                <a:r>
                  <a:rPr lang="en-GB" noProof="0" dirty="0"/>
                  <a:t>.</a:t>
                </a:r>
              </a:p>
              <a:p>
                <a:pPr>
                  <a:defRPr/>
                </a:pPr>
                <a:r>
                  <a:rPr lang="en-GB" noProof="0" dirty="0"/>
                  <a:t>This sets up a phase shift in the wavefunctions.</a:t>
                </a:r>
              </a:p>
              <a:p>
                <a:pPr>
                  <a:defRPr/>
                </a:pPr>
                <a:r>
                  <a:rPr lang="en-GB" noProof="0" dirty="0"/>
                  <a:t>Adding a flux of </a:t>
                </a:r>
                <a14:m>
                  <m:oMath xmlns:m="http://schemas.openxmlformats.org/officeDocument/2006/math">
                    <m:f>
                      <m:fPr>
                        <m:type m:val="skw"/>
                        <m:ctrlPr>
                          <a:rPr lang="en-GB" sz="2800" b="0" i="1" u="none" strike="noStrike" cap="none" spc="0" noProof="0" smtClean="0">
                            <a:solidFill>
                              <a:schemeClr val="tx1"/>
                            </a:solidFill>
                            <a:latin typeface="Cambria Math" panose="02040503050406030204" pitchFamily="18" charset="0"/>
                            <a:ea typeface="Cambria Math"/>
                            <a:cs typeface="Cambria Math"/>
                          </a:rPr>
                        </m:ctrlPr>
                      </m:fPr>
                      <m:num>
                        <m:sSub>
                          <m:sSubPr>
                            <m:ctrlPr>
                              <a:rPr lang="en-GB" sz="2800" i="1" u="none" strike="noStrike" cap="none" spc="0" noProof="0" smtClean="0">
                                <a:solidFill>
                                  <a:schemeClr val="tx1"/>
                                </a:solidFill>
                                <a:latin typeface="Cambria Math" panose="02040503050406030204" pitchFamily="18" charset="0"/>
                                <a:ea typeface="Cambria Math"/>
                                <a:cs typeface="Cambria Math"/>
                              </a:rPr>
                            </m:ctrlPr>
                          </m:sSubPr>
                          <m:e>
                            <m:r>
                              <a:rPr lang="en-GB" sz="2800" u="none" strike="noStrike" cap="none" spc="0" noProof="0" smtClean="0">
                                <a:solidFill>
                                  <a:schemeClr val="tx1"/>
                                </a:solidFill>
                                <a:latin typeface="Cambria Math"/>
                                <a:ea typeface="Cambria Math"/>
                                <a:cs typeface="Cambria Math"/>
                              </a:rPr>
                              <m:t>𝜑</m:t>
                            </m:r>
                          </m:e>
                          <m:sub>
                            <m:r>
                              <a:rPr lang="en-GB" sz="2800" u="none" strike="noStrike" cap="none" spc="0" noProof="0" smtClean="0">
                                <a:solidFill>
                                  <a:schemeClr val="tx1"/>
                                </a:solidFill>
                                <a:latin typeface="Cambria Math"/>
                                <a:ea typeface="Cambria Math"/>
                                <a:cs typeface="Cambria Math"/>
                              </a:rPr>
                              <m:t>0</m:t>
                            </m:r>
                          </m:sub>
                        </m:sSub>
                      </m:num>
                      <m:den>
                        <m:r>
                          <a:rPr lang="en-GB" sz="2800" u="none" strike="noStrike" cap="none" spc="0" noProof="0" smtClean="0">
                            <a:solidFill>
                              <a:schemeClr val="tx1"/>
                            </a:solidFill>
                            <a:latin typeface="Cambria Math"/>
                            <a:ea typeface="Cambria Math"/>
                            <a:cs typeface="Cambria Math"/>
                          </a:rPr>
                          <m:t>2</m:t>
                        </m:r>
                      </m:den>
                    </m:f>
                  </m:oMath>
                </a14:m>
                <a:r>
                  <a:rPr lang="en-GB" noProof="0" dirty="0"/>
                  <a:t> causes a </a:t>
                </a:r>
                <a14:m>
                  <m:oMath xmlns:m="http://schemas.openxmlformats.org/officeDocument/2006/math">
                    <m:r>
                      <a:rPr lang="en-GB" sz="2800" u="none" strike="noStrike" cap="none" spc="0" noProof="0" smtClean="0">
                        <a:solidFill>
                          <a:schemeClr val="tx1"/>
                        </a:solidFill>
                        <a:latin typeface="Cambria Math"/>
                        <a:ea typeface="Cambria Math"/>
                        <a:cs typeface="Cambria Math"/>
                      </a:rPr>
                      <m:t>180°</m:t>
                    </m:r>
                  </m:oMath>
                </a14:m>
                <a:r>
                  <a:rPr lang="en-GB" noProof="0" dirty="0"/>
                  <a:t> shift, corresponding to the Pauli Z gate.</a:t>
                </a:r>
              </a:p>
              <a:p>
                <a:pPr>
                  <a:defRPr/>
                </a:pPr>
                <a:r>
                  <a:rPr lang="en-GB" noProof="0" dirty="0"/>
                  <a:t>Realistically, since both wavefunctions are altered by the same phase, they are tracked in software instead and the effects of applying X or Y gates are tracked instead.</a:t>
                </a:r>
              </a:p>
              <a:p>
                <a:pPr>
                  <a:defRPr/>
                </a:pPr>
                <a:endParaRPr lang="en-GB" noProof="0" dirty="0"/>
              </a:p>
            </p:txBody>
          </p:sp>
        </mc:Choice>
        <mc:Fallback xmlns="">
          <p:sp>
            <p:nvSpPr>
              <p:cNvPr id="1830870668" name="Content Placeholder 2"/>
              <p:cNvSpPr>
                <a:spLocks noGrp="1" noRot="1" noChangeAspect="1" noMove="1" noResize="1" noEditPoints="1" noAdjustHandles="1" noChangeArrowheads="1" noChangeShapeType="1" noTextEdit="1"/>
              </p:cNvSpPr>
              <p:nvPr>
                <p:ph idx="1"/>
              </p:nvPr>
            </p:nvSpPr>
            <p:spPr bwMode="auto">
              <a:blipFill>
                <a:blip r:embed="rId3"/>
                <a:stretch>
                  <a:fillRect l="-1043" t="-2241" r="-174"/>
                </a:stretch>
              </a:blipFill>
            </p:spPr>
            <p:txBody>
              <a:bodyPr/>
              <a:lstStyle/>
              <a:p>
                <a:r>
                  <a:rPr lang="en-IN">
                    <a:noFill/>
                  </a:rPr>
                  <a:t> </a:t>
                </a:r>
              </a:p>
            </p:txBody>
          </p:sp>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50599653" name="Title 1"/>
          <p:cNvSpPr>
            <a:spLocks noGrp="1"/>
          </p:cNvSpPr>
          <p:nvPr>
            <p:ph type="title"/>
          </p:nvPr>
        </p:nvSpPr>
        <p:spPr bwMode="auto"/>
        <p:txBody>
          <a:bodyPr/>
          <a:lstStyle/>
          <a:p>
            <a:pPr>
              <a:defRPr/>
            </a:pPr>
            <a:r>
              <a:rPr lang="en-GB" noProof="0" dirty="0"/>
              <a:t>Effects of Noise</a:t>
            </a:r>
          </a:p>
        </p:txBody>
      </p:sp>
      <p:sp>
        <p:nvSpPr>
          <p:cNvPr id="1982701581"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fontScale="90000" lnSpcReduction="2000"/>
          </a:bodyPr>
          <a:lstStyle/>
          <a:p>
            <a:pPr>
              <a:defRPr/>
            </a:pPr>
            <a:r>
              <a:rPr lang="en-GB" noProof="0" dirty="0"/>
              <a:t>Qubits are highly susceptible to noise which can be due to variations in the magnetic fields, thermal variations, fabrication limitations, crosstalk between two qubits, and so on.</a:t>
            </a:r>
          </a:p>
          <a:p>
            <a:pPr>
              <a:defRPr/>
            </a:pPr>
            <a:r>
              <a:rPr lang="en-GB" noProof="0" dirty="0"/>
              <a:t>These qubits are operated at very low temperatures to ensure that there are as few physical processes as possible that can interfere with the qubits.</a:t>
            </a:r>
          </a:p>
          <a:p>
            <a:pPr>
              <a:defRPr/>
            </a:pPr>
            <a:r>
              <a:rPr lang="en-GB" noProof="0" dirty="0"/>
              <a:t>As a metric, we use the coherence time to understand how long a qubit is usable.</a:t>
            </a:r>
          </a:p>
          <a:p>
            <a:pPr>
              <a:defRPr/>
            </a:pPr>
            <a:r>
              <a:rPr lang="en-GB" noProof="0" dirty="0"/>
              <a:t>Coherence time is defined as the duration for which the system can maintain its state without losing information.</a:t>
            </a:r>
          </a:p>
          <a:p>
            <a:pPr>
              <a:defRPr/>
            </a:pPr>
            <a:endParaRPr lang="en-GB" noProof="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26693060" name="Title 1"/>
          <p:cNvSpPr>
            <a:spLocks noGrp="1"/>
          </p:cNvSpPr>
          <p:nvPr>
            <p:ph type="title"/>
          </p:nvPr>
        </p:nvSpPr>
        <p:spPr bwMode="auto"/>
        <p:txBody>
          <a:bodyPr/>
          <a:lstStyle/>
          <a:p>
            <a:pPr>
              <a:defRPr/>
            </a:pPr>
            <a:r>
              <a:rPr lang="en-GB" noProof="0" dirty="0"/>
              <a:t>Effects of Noise (Continued)</a:t>
            </a:r>
          </a:p>
        </p:txBody>
      </p:sp>
      <mc:AlternateContent xmlns:mc="http://schemas.openxmlformats.org/markup-compatibility/2006" xmlns:a14="http://schemas.microsoft.com/office/drawing/2010/main">
        <mc:Choice Requires="a14">
          <p:sp>
            <p:nvSpPr>
              <p:cNvPr id="1173048160" name="Content Placeholder 2"/>
              <p:cNvSpPr>
                <a:spLocks noGrp="1"/>
              </p:cNvSpPr>
              <p:nvPr>
                <p:ph idx="1"/>
              </p:nvPr>
            </p:nvSpPr>
            <p:spPr bwMode="auto"/>
            <p:txBody>
              <a:bodyPr/>
              <a:lstStyle/>
              <a:p>
                <a:pPr>
                  <a:defRPr/>
                </a:pPr>
                <a:r>
                  <a:rPr lang="en-GB" noProof="0" dirty="0"/>
                  <a:t>The coherence times for the qubits discussed so far is typically in the range of </a:t>
                </a:r>
                <a14:m>
                  <m:oMath xmlns:m="http://schemas.openxmlformats.org/officeDocument/2006/math">
                    <m:r>
                      <a:rPr lang="en-GB" sz="2800" u="none" strike="noStrike" cap="none" spc="0" noProof="0" smtClean="0">
                        <a:solidFill>
                          <a:schemeClr val="tx1"/>
                        </a:solidFill>
                        <a:latin typeface="Cambria Math"/>
                        <a:ea typeface="Cambria Math"/>
                        <a:cs typeface="Cambria Math"/>
                      </a:rPr>
                      <m:t>10</m:t>
                    </m:r>
                    <m:r>
                      <a:rPr lang="en-GB" sz="2800" u="none" strike="noStrike" cap="none" spc="0" noProof="0" smtClean="0">
                        <a:solidFill>
                          <a:schemeClr val="tx1"/>
                        </a:solidFill>
                        <a:latin typeface="Cambria Math"/>
                        <a:ea typeface="Cambria Math"/>
                        <a:cs typeface="Cambria Math"/>
                      </a:rPr>
                      <m:t>𝜇</m:t>
                    </m:r>
                    <m:r>
                      <a:rPr lang="en-GB" sz="2800" u="none" strike="noStrike" cap="none" spc="0" noProof="0" smtClean="0">
                        <a:solidFill>
                          <a:schemeClr val="tx1"/>
                        </a:solidFill>
                        <a:latin typeface="Cambria Math"/>
                        <a:ea typeface="Cambria Math"/>
                        <a:cs typeface="Cambria Math"/>
                      </a:rPr>
                      <m:t>𝑠</m:t>
                    </m:r>
                    <m:r>
                      <a:rPr lang="en-GB" sz="2800" u="none" strike="noStrike" cap="none" spc="0" noProof="0" smtClean="0">
                        <a:solidFill>
                          <a:schemeClr val="tx1"/>
                        </a:solidFill>
                        <a:latin typeface="Cambria Math"/>
                        <a:ea typeface="Cambria Math"/>
                        <a:cs typeface="Cambria Math"/>
                      </a:rPr>
                      <m:t>−100</m:t>
                    </m:r>
                    <m:r>
                      <a:rPr lang="en-GB" sz="2800" u="none" strike="noStrike" cap="none" spc="0" noProof="0" smtClean="0">
                        <a:solidFill>
                          <a:schemeClr val="tx1"/>
                        </a:solidFill>
                        <a:latin typeface="Cambria Math"/>
                        <a:ea typeface="Cambria Math"/>
                        <a:cs typeface="Cambria Math"/>
                      </a:rPr>
                      <m:t>𝜇</m:t>
                    </m:r>
                    <m:r>
                      <a:rPr lang="en-GB" sz="2800" u="none" strike="noStrike" cap="none" spc="0" noProof="0" smtClean="0">
                        <a:solidFill>
                          <a:schemeClr val="tx1"/>
                        </a:solidFill>
                        <a:latin typeface="Cambria Math"/>
                        <a:ea typeface="Cambria Math"/>
                        <a:cs typeface="Cambria Math"/>
                      </a:rPr>
                      <m:t>𝑠</m:t>
                    </m:r>
                  </m:oMath>
                </a14:m>
                <a:r>
                  <a:rPr lang="en-GB" noProof="0" dirty="0"/>
                  <a:t>. </a:t>
                </a:r>
              </a:p>
              <a:p>
                <a:pPr>
                  <a:defRPr/>
                </a:pPr>
                <a:r>
                  <a:rPr lang="en-GB" noProof="0" dirty="0"/>
                  <a:t>This imposes severe limitations on the computational and communication capabilities of qubits.</a:t>
                </a:r>
              </a:p>
              <a:p>
                <a:pPr>
                  <a:defRPr/>
                </a:pPr>
                <a:r>
                  <a:rPr lang="en-GB" noProof="0" dirty="0"/>
                  <a:t>To remedy this, quantum error correction can be used.</a:t>
                </a:r>
              </a:p>
            </p:txBody>
          </p:sp>
        </mc:Choice>
        <mc:Fallback xmlns="">
          <p:sp>
            <p:nvSpPr>
              <p:cNvPr id="1173048160" name="Content Placeholder 2"/>
              <p:cNvSpPr>
                <a:spLocks noGrp="1" noRot="1" noChangeAspect="1" noMove="1" noResize="1" noEditPoints="1" noAdjustHandles="1" noChangeArrowheads="1" noChangeShapeType="1" noTextEdit="1"/>
              </p:cNvSpPr>
              <p:nvPr>
                <p:ph idx="1"/>
              </p:nvPr>
            </p:nvSpPr>
            <p:spPr bwMode="auto">
              <a:blipFill>
                <a:blip r:embed="rId3"/>
                <a:stretch>
                  <a:fillRect l="-1043" t="-2241" r="-290"/>
                </a:stretch>
              </a:blipFill>
            </p:spPr>
            <p:txBody>
              <a:bodyPr/>
              <a:lstStyle/>
              <a:p>
                <a:r>
                  <a:rPr lang="en-IN">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07751377" name="Title 1"/>
          <p:cNvSpPr>
            <a:spLocks noGrp="1"/>
          </p:cNvSpPr>
          <p:nvPr>
            <p:ph type="title"/>
          </p:nvPr>
        </p:nvSpPr>
        <p:spPr bwMode="auto"/>
        <p:txBody>
          <a:bodyPr/>
          <a:lstStyle/>
          <a:p>
            <a:pPr>
              <a:defRPr/>
            </a:pPr>
            <a:r>
              <a:rPr lang="en-GB" noProof="0" dirty="0"/>
              <a:t>Representation of Qubits</a:t>
            </a:r>
          </a:p>
        </p:txBody>
      </p:sp>
      <mc:AlternateContent xmlns:mc="http://schemas.openxmlformats.org/markup-compatibility/2006">
        <mc:Choice xmlns:a14="http://schemas.microsoft.com/office/drawing/2010/main" Requires="a14">
          <p:sp>
            <p:nvSpPr>
              <p:cNvPr id="363922955" name="Content Placeholder 2"/>
              <p:cNvSpPr>
                <a:spLocks noGrp="1"/>
              </p:cNvSpPr>
              <p:nvPr>
                <p:ph idx="1"/>
              </p:nvPr>
            </p:nvSpPr>
            <p:spPr bwMode="auto"/>
            <p:txBody>
              <a:bodyPr/>
              <a:lstStyle/>
              <a:p>
                <a:pPr>
                  <a:defRPr/>
                </a:pPr>
                <a:r>
                  <a:rPr lang="en-GB" noProof="0" dirty="0"/>
                  <a:t>Qubits are mathematically represented as vectors, and are written as </a:t>
                </a:r>
                <a14:m>
                  <m:oMath xmlns:m="http://schemas.openxmlformats.org/officeDocument/2006/math">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|0</m:t>
                        </m:r>
                      </m:e>
                    </m:d>
                  </m:oMath>
                </a14:m>
                <a:r>
                  <a:rPr lang="en-GB" noProof="0" dirty="0"/>
                  <a:t> and </a:t>
                </a:r>
                <a14:m>
                  <m:oMath xmlns:m="http://schemas.openxmlformats.org/officeDocument/2006/math">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|1</m:t>
                        </m:r>
                      </m:e>
                    </m:d>
                  </m:oMath>
                </a14:m>
                <a:r>
                  <a:rPr lang="en-GB" sz="2800" b="0" i="0" u="none" strike="noStrike" cap="none" spc="0" noProof="0" dirty="0">
                    <a:solidFill>
                      <a:schemeClr val="tx1"/>
                    </a:solidFill>
                  </a:rPr>
                  <a:t>.</a:t>
                </a:r>
                <a:r>
                  <a:rPr lang="en-GB" noProof="0" dirty="0"/>
                  <a:t> (The </a:t>
                </a:r>
                <a14:m>
                  <m:oMath xmlns:m="http://schemas.openxmlformats.org/officeDocument/2006/math">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m:t>
                        </m:r>
                      </m:e>
                    </m:d>
                  </m:oMath>
                </a14:m>
                <a:r>
                  <a:rPr lang="en-GB" sz="2800" b="0" i="0" u="none" strike="noStrike" cap="none" spc="0" noProof="0" dirty="0">
                    <a:solidFill>
                      <a:schemeClr val="tx1"/>
                    </a:solidFill>
                  </a:rPr>
                  <a:t> come from Dirac’s notation.)</a:t>
                </a:r>
                <a:endParaRPr lang="en-GB" noProof="0" dirty="0"/>
              </a:p>
              <a:p>
                <a:pPr>
                  <a:defRPr/>
                </a:pPr>
                <a:r>
                  <a:rPr lang="en-GB" noProof="0" dirty="0"/>
                  <a:t>A qubit is represented geometrically using a Bloch sphere (shown below), which has two degrees of freedom: the polar and azimuthal angles.</a:t>
                </a:r>
              </a:p>
            </p:txBody>
          </p:sp>
        </mc:Choice>
        <mc:Fallback>
          <p:sp>
            <p:nvSpPr>
              <p:cNvPr id="363922955" name="Content Placeholder 2"/>
              <p:cNvSpPr>
                <a:spLocks noGrp="1" noRot="1" noChangeAspect="1" noMove="1" noResize="1" noEditPoints="1" noAdjustHandles="1" noChangeArrowheads="1" noChangeShapeType="1" noTextEdit="1"/>
              </p:cNvSpPr>
              <p:nvPr>
                <p:ph idx="1"/>
              </p:nvPr>
            </p:nvSpPr>
            <p:spPr bwMode="auto">
              <a:blipFill>
                <a:blip r:embed="rId3"/>
                <a:stretch>
                  <a:fillRect l="-1043" t="-2241" r="-174"/>
                </a:stretch>
              </a:blipFill>
            </p:spPr>
            <p:txBody>
              <a:bodyPr/>
              <a:lstStyle/>
              <a:p>
                <a:r>
                  <a:rPr lang="en-GB">
                    <a:noFill/>
                  </a:rPr>
                  <a:t> </a:t>
                </a:r>
              </a:p>
            </p:txBody>
          </p:sp>
        </mc:Fallback>
      </mc:AlternateContent>
      <p:pic>
        <p:nvPicPr>
          <p:cNvPr id="530135038" name="Picture 530135037"/>
          <p:cNvPicPr>
            <a:picLocks noChangeAspect="1"/>
          </p:cNvPicPr>
          <p:nvPr/>
        </p:nvPicPr>
        <p:blipFill>
          <a:blip r:embed="rId4"/>
          <a:stretch/>
        </p:blipFill>
        <p:spPr bwMode="auto">
          <a:xfrm>
            <a:off x="4820272" y="3570110"/>
            <a:ext cx="2925549" cy="311749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E5810AB6-C42E-02D0-B860-C87A1B7CCCEE}"/>
            </a:ext>
          </a:extLst>
        </p:cNvPr>
        <p:cNvGrpSpPr/>
        <p:nvPr/>
      </p:nvGrpSpPr>
      <p:grpSpPr bwMode="auto">
        <a:xfrm>
          <a:off x="0" y="0"/>
          <a:ext cx="0" cy="0"/>
          <a:chOff x="0" y="0"/>
          <a:chExt cx="0" cy="0"/>
        </a:xfrm>
      </p:grpSpPr>
      <p:sp>
        <p:nvSpPr>
          <p:cNvPr id="624735752" name="Title 1">
            <a:extLst>
              <a:ext uri="{FF2B5EF4-FFF2-40B4-BE49-F238E27FC236}">
                <a16:creationId xmlns:a16="http://schemas.microsoft.com/office/drawing/2014/main" id="{EB2C8F1C-4CD1-B37E-816E-6027D1CF7B23}"/>
              </a:ext>
            </a:extLst>
          </p:cNvPr>
          <p:cNvSpPr>
            <a:spLocks noGrp="1"/>
          </p:cNvSpPr>
          <p:nvPr>
            <p:ph type="title"/>
          </p:nvPr>
        </p:nvSpPr>
        <p:spPr bwMode="auto">
          <a:xfrm>
            <a:off x="831849" y="1709737"/>
            <a:ext cx="10515600" cy="1719261"/>
          </a:xfrm>
        </p:spPr>
        <p:txBody>
          <a:bodyPr anchor="b"/>
          <a:lstStyle>
            <a:lvl1pPr>
              <a:defRPr sz="6000"/>
            </a:lvl1pPr>
          </a:lstStyle>
          <a:p>
            <a:pPr>
              <a:defRPr/>
            </a:pPr>
            <a:r>
              <a:rPr lang="en-GB" noProof="0" dirty="0"/>
              <a:t>Quantum Error Correction</a:t>
            </a:r>
          </a:p>
        </p:txBody>
      </p:sp>
      <p:sp>
        <p:nvSpPr>
          <p:cNvPr id="1153762837" name="Text Placeholder 2">
            <a:extLst>
              <a:ext uri="{FF2B5EF4-FFF2-40B4-BE49-F238E27FC236}">
                <a16:creationId xmlns:a16="http://schemas.microsoft.com/office/drawing/2014/main" id="{E90239DD-BAC2-5ECA-F21E-09254C660985}"/>
              </a:ext>
            </a:extLst>
          </p:cNvPr>
          <p:cNvSpPr>
            <a:spLocks noGrp="1"/>
          </p:cNvSpPr>
          <p:nvPr>
            <p:ph type="body" idx="1"/>
          </p:nvPr>
        </p:nvSpPr>
        <p:spPr bwMode="auto">
          <a:xfrm>
            <a:off x="831849" y="347821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a:defRPr/>
            </a:pPr>
            <a:r>
              <a:rPr lang="en-GB" noProof="0" dirty="0"/>
              <a:t>A brief introduction</a:t>
            </a:r>
          </a:p>
          <a:p>
            <a:pPr>
              <a:defRPr/>
            </a:pPr>
            <a:endParaRPr lang="en-GB" noProof="0" dirty="0"/>
          </a:p>
        </p:txBody>
      </p:sp>
    </p:spTree>
    <p:extLst>
      <p:ext uri="{BB962C8B-B14F-4D97-AF65-F5344CB8AC3E}">
        <p14:creationId xmlns:p14="http://schemas.microsoft.com/office/powerpoint/2010/main" val="11682554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94885278" name="Title 1"/>
          <p:cNvSpPr>
            <a:spLocks noGrp="1"/>
          </p:cNvSpPr>
          <p:nvPr>
            <p:ph type="title"/>
          </p:nvPr>
        </p:nvSpPr>
        <p:spPr bwMode="auto"/>
        <p:txBody>
          <a:bodyPr/>
          <a:lstStyle/>
          <a:p>
            <a:pPr>
              <a:defRPr/>
            </a:pPr>
            <a:r>
              <a:rPr lang="en-GB" noProof="0" dirty="0"/>
              <a:t>Quantum Error Correction</a:t>
            </a:r>
          </a:p>
        </p:txBody>
      </p:sp>
      <p:sp>
        <p:nvSpPr>
          <p:cNvPr id="982545157" name="Content Placeholder 2"/>
          <p:cNvSpPr>
            <a:spLocks noGrp="1"/>
          </p:cNvSpPr>
          <p:nvPr>
            <p:ph idx="1"/>
          </p:nvPr>
        </p:nvSpPr>
        <p:spPr bwMode="auto"/>
        <p:txBody>
          <a:bodyPr/>
          <a:lstStyle/>
          <a:p>
            <a:pPr>
              <a:defRPr/>
            </a:pPr>
            <a:r>
              <a:rPr lang="en-GB" noProof="0" dirty="0"/>
              <a:t>Like classical error correction, quantum error correction is performed by introducing redundancy.</a:t>
            </a:r>
          </a:p>
          <a:p>
            <a:pPr>
              <a:defRPr/>
            </a:pPr>
            <a:r>
              <a:rPr lang="en-GB" noProof="0" dirty="0"/>
              <a:t>In Classical Error Correction Codes (CECCs), parity bits are added which indicate the position of the error.</a:t>
            </a:r>
          </a:p>
          <a:p>
            <a:pPr>
              <a:defRPr/>
            </a:pPr>
            <a:r>
              <a:rPr lang="en-GB" noProof="0" dirty="0"/>
              <a:t>In Quantum Error Correction Codes (QECCs), parity qubits cannot simply be added because they will be entangled with the data carrying qubits.</a:t>
            </a:r>
          </a:p>
          <a:p>
            <a:pPr>
              <a:defRPr/>
            </a:pPr>
            <a:r>
              <a:rPr lang="en-GB" noProof="0" dirty="0"/>
              <a:t>The reason this is problematic is that measuring the parity qubit will also affect the other qubit that it is entangled with.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62408030" name="Title 1"/>
          <p:cNvSpPr>
            <a:spLocks noGrp="1"/>
          </p:cNvSpPr>
          <p:nvPr>
            <p:ph type="title"/>
          </p:nvPr>
        </p:nvSpPr>
        <p:spPr bwMode="auto"/>
        <p:txBody>
          <a:bodyPr/>
          <a:lstStyle/>
          <a:p>
            <a:pPr>
              <a:defRPr/>
            </a:pPr>
            <a:r>
              <a:rPr lang="en-GB" sz="4400" b="0" i="0" u="none" strike="noStrike" cap="none" spc="0" noProof="0" dirty="0">
                <a:solidFill>
                  <a:schemeClr val="tx1"/>
                </a:solidFill>
              </a:rPr>
              <a:t>Quantum Error Correction (Continued)</a:t>
            </a:r>
            <a:endParaRPr lang="en-GB" sz="4400" noProof="0" dirty="0"/>
          </a:p>
        </p:txBody>
      </p:sp>
      <p:sp>
        <p:nvSpPr>
          <p:cNvPr id="1247990182" name="Content Placeholder 2"/>
          <p:cNvSpPr>
            <a:spLocks noGrp="1"/>
          </p:cNvSpPr>
          <p:nvPr>
            <p:ph idx="1"/>
          </p:nvPr>
        </p:nvSpPr>
        <p:spPr bwMode="auto"/>
        <p:txBody>
          <a:bodyPr/>
          <a:lstStyle/>
          <a:p>
            <a:pPr>
              <a:defRPr/>
            </a:pPr>
            <a:r>
              <a:rPr lang="en-GB" noProof="0" dirty="0"/>
              <a:t>The simplest QECC is where, the data is repeated across at least 3 qubits.</a:t>
            </a:r>
          </a:p>
          <a:p>
            <a:pPr>
              <a:defRPr/>
            </a:pPr>
            <a:r>
              <a:rPr lang="en-GB" noProof="0" dirty="0"/>
              <a:t>The three qubits are together referred to as one logical qubit.</a:t>
            </a:r>
          </a:p>
          <a:p>
            <a:pPr>
              <a:defRPr/>
            </a:pPr>
            <a:r>
              <a:rPr lang="en-GB" noProof="0" dirty="0"/>
              <a:t>That way, if one of the qubits suffers an error, it can be compared with the other two and be corrected.</a:t>
            </a:r>
          </a:p>
          <a:p>
            <a:pPr>
              <a:defRPr/>
            </a:pPr>
            <a:r>
              <a:rPr lang="en-GB" noProof="0" dirty="0"/>
              <a:t>This only works for one error. If two errors occur, this scheme fails.</a:t>
            </a:r>
          </a:p>
          <a:p>
            <a:pPr>
              <a:defRPr/>
            </a:pPr>
            <a:r>
              <a:rPr lang="en-GB" noProof="0" dirty="0"/>
              <a:t>But how are the qubits compared? They can’t be measured due to their entangled nature.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115064880" name="Title 1"/>
          <p:cNvSpPr>
            <a:spLocks noGrp="1"/>
          </p:cNvSpPr>
          <p:nvPr>
            <p:ph type="title"/>
          </p:nvPr>
        </p:nvSpPr>
        <p:spPr bwMode="auto"/>
        <p:txBody>
          <a:bodyPr/>
          <a:lstStyle/>
          <a:p>
            <a:pPr>
              <a:defRPr/>
            </a:pPr>
            <a:r>
              <a:rPr lang="en-GB" noProof="0" dirty="0"/>
              <a:t>Quantum Error Correction (Continued)</a:t>
            </a:r>
          </a:p>
        </p:txBody>
      </p:sp>
      <p:sp>
        <p:nvSpPr>
          <p:cNvPr id="1247597082" name="Content Placeholder 2"/>
          <p:cNvSpPr>
            <a:spLocks noGrp="1"/>
          </p:cNvSpPr>
          <p:nvPr>
            <p:ph idx="1"/>
          </p:nvPr>
        </p:nvSpPr>
        <p:spPr bwMode="auto"/>
        <p:txBody>
          <a:bodyPr/>
          <a:lstStyle/>
          <a:p>
            <a:pPr marL="0" indent="0" algn="ctr">
              <a:buFont typeface="Arial"/>
              <a:buNone/>
              <a:defRPr/>
            </a:pPr>
            <a:r>
              <a:rPr lang="en-GB" sz="2200" b="0" i="1" u="none" strike="noStrike" cap="none" spc="0" noProof="0" dirty="0">
                <a:solidFill>
                  <a:schemeClr val="tx1"/>
                </a:solidFill>
                <a:ea typeface="Arial"/>
                <a:cs typeface="Arial"/>
              </a:rPr>
              <a:t>“We have learned that it is possible to ﬁght entanglement with entanglement</a:t>
            </a:r>
            <a:r>
              <a:rPr lang="en-GB" sz="2200" i="1" noProof="0" dirty="0"/>
              <a:t>” </a:t>
            </a:r>
          </a:p>
          <a:p>
            <a:pPr marL="0" indent="0" algn="ctr">
              <a:buFont typeface="Arial"/>
              <a:buNone/>
              <a:defRPr/>
            </a:pPr>
            <a:r>
              <a:rPr lang="en-GB" i="1" noProof="0" dirty="0"/>
              <a:t>- </a:t>
            </a:r>
            <a:r>
              <a:rPr lang="en-GB" sz="2200" i="0" noProof="0" dirty="0"/>
              <a:t>John Preskill.</a:t>
            </a:r>
          </a:p>
          <a:p>
            <a:pPr algn="l">
              <a:defRPr/>
            </a:pPr>
            <a:r>
              <a:rPr lang="en-GB" sz="2800" i="0" noProof="0" dirty="0"/>
              <a:t>The three qubits are instead entangled with two more auxiliary qubits (aka ancilla qubits).</a:t>
            </a:r>
          </a:p>
          <a:p>
            <a:pPr algn="l">
              <a:defRPr/>
            </a:pPr>
            <a:r>
              <a:rPr lang="en-GB" sz="2800" i="0" noProof="0" dirty="0"/>
              <a:t>Now these ancilla qubits can be measured without altering the states of the original three qubits.</a:t>
            </a:r>
          </a:p>
          <a:p>
            <a:pPr algn="l">
              <a:defRPr/>
            </a:pPr>
            <a:r>
              <a:rPr lang="en-GB" sz="2800" i="0" noProof="0" dirty="0"/>
              <a:t>Measuring the ancillas yields information about the position of the error, which can then be corrected. This is known as obtaining the syndrome.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09007984" name="Title 1"/>
          <p:cNvSpPr>
            <a:spLocks noGrp="1"/>
          </p:cNvSpPr>
          <p:nvPr>
            <p:ph type="title"/>
          </p:nvPr>
        </p:nvSpPr>
        <p:spPr bwMode="auto"/>
        <p:txBody>
          <a:bodyPr/>
          <a:lstStyle/>
          <a:p>
            <a:pPr>
              <a:defRPr/>
            </a:pPr>
            <a:r>
              <a:rPr lang="en-GB" noProof="0" dirty="0"/>
              <a:t>Quantum Error Correction (Continued)</a:t>
            </a:r>
          </a:p>
        </p:txBody>
      </p:sp>
      <mc:AlternateContent xmlns:mc="http://schemas.openxmlformats.org/markup-compatibility/2006" xmlns:a14="http://schemas.microsoft.com/office/drawing/2010/main">
        <mc:Choice Requires="a14">
          <p:sp>
            <p:nvSpPr>
              <p:cNvPr id="1738564933" name="Content Placeholder 2"/>
              <p:cNvSpPr>
                <a:spLocks noGrp="1"/>
              </p:cNvSpPr>
              <p:nvPr>
                <p:ph idx="1"/>
              </p:nvPr>
            </p:nvSpPr>
            <p:spPr bwMode="auto"/>
            <p:txBody>
              <a:bodyPr/>
              <a:lstStyle/>
              <a:p>
                <a:pPr>
                  <a:defRPr/>
                </a:pPr>
                <a:r>
                  <a:rPr lang="en-GB" noProof="0" dirty="0"/>
                  <a:t>The bit flip correction circuit:</a:t>
                </a:r>
              </a:p>
              <a:p>
                <a:pPr>
                  <a:defRPr/>
                </a:pPr>
                <a:endParaRPr lang="en-GB" noProof="0" dirty="0"/>
              </a:p>
              <a:p>
                <a:pPr>
                  <a:defRPr/>
                </a:pPr>
                <a:endParaRPr lang="en-GB" noProof="0" dirty="0"/>
              </a:p>
              <a:p>
                <a:pPr>
                  <a:defRPr/>
                </a:pPr>
                <a:endParaRPr lang="en-GB" noProof="0" dirty="0"/>
              </a:p>
              <a:p>
                <a:pPr>
                  <a:defRPr/>
                </a:pPr>
                <a:endParaRPr lang="en-GB" noProof="0" dirty="0"/>
              </a:p>
              <a:p>
                <a:pPr>
                  <a:defRPr/>
                </a:pPr>
                <a:endParaRPr lang="en-GB" noProof="0" dirty="0"/>
              </a:p>
              <a:p>
                <a:pPr>
                  <a:defRPr/>
                </a:pPr>
                <a:r>
                  <a:rPr lang="en-GB" noProof="0" dirty="0"/>
                  <a:t>There is an error on </a:t>
                </a:r>
                <a14:m>
                  <m:oMath xmlns:m="http://schemas.openxmlformats.org/officeDocument/2006/math">
                    <m:sSub>
                      <m:sSubPr>
                        <m:ctrlPr>
                          <a:rPr lang="en-GB" sz="2800" i="1" u="none" strike="noStrike" cap="none" spc="0" noProof="0" smtClean="0">
                            <a:solidFill>
                              <a:schemeClr val="tx1"/>
                            </a:solidFill>
                            <a:latin typeface="Cambria Math" panose="02040503050406030204" pitchFamily="18" charset="0"/>
                            <a:ea typeface="Cambria Math"/>
                            <a:cs typeface="Cambria Math"/>
                          </a:rPr>
                        </m:ctrlPr>
                      </m:sSubPr>
                      <m:e>
                        <m:r>
                          <a:rPr lang="en-GB" sz="2800" u="none" strike="noStrike" cap="none" spc="0" noProof="0" smtClean="0">
                            <a:solidFill>
                              <a:schemeClr val="tx1"/>
                            </a:solidFill>
                            <a:latin typeface="Cambria Math"/>
                            <a:ea typeface="Cambria Math"/>
                            <a:cs typeface="Cambria Math"/>
                          </a:rPr>
                          <m:t>𝑞𝑢𝑏𝑖𝑡</m:t>
                        </m:r>
                      </m:e>
                      <m:sub>
                        <m:r>
                          <a:rPr lang="en-GB" sz="2800" u="none" strike="noStrike" cap="none" spc="0" noProof="0" smtClean="0">
                            <a:solidFill>
                              <a:schemeClr val="tx1"/>
                            </a:solidFill>
                            <a:latin typeface="Cambria Math"/>
                            <a:ea typeface="Cambria Math"/>
                            <a:cs typeface="Cambria Math"/>
                          </a:rPr>
                          <m:t>1</m:t>
                        </m:r>
                      </m:sub>
                    </m:sSub>
                  </m:oMath>
                </a14:m>
                <a:r>
                  <a:rPr lang="en-GB" noProof="0" dirty="0"/>
                  <a:t>, which is reflected in the ancillas after the CNOT gates and detected finally after they are measured.</a:t>
                </a:r>
                <a:endParaRPr lang="en-GB" i="1" noProof="0" dirty="0"/>
              </a:p>
            </p:txBody>
          </p:sp>
        </mc:Choice>
        <mc:Fallback xmlns="">
          <p:sp>
            <p:nvSpPr>
              <p:cNvPr id="1738564933" name="Content Placeholder 2"/>
              <p:cNvSpPr>
                <a:spLocks noGrp="1" noRot="1" noChangeAspect="1" noMove="1" noResize="1" noEditPoints="1" noAdjustHandles="1" noChangeArrowheads="1" noChangeShapeType="1" noTextEdit="1"/>
              </p:cNvSpPr>
              <p:nvPr>
                <p:ph idx="1"/>
              </p:nvPr>
            </p:nvSpPr>
            <p:spPr bwMode="auto">
              <a:blipFill>
                <a:blip r:embed="rId3"/>
                <a:stretch>
                  <a:fillRect l="-1043" t="-2241"/>
                </a:stretch>
              </a:blipFill>
            </p:spPr>
            <p:txBody>
              <a:bodyPr/>
              <a:lstStyle/>
              <a:p>
                <a:r>
                  <a:rPr lang="en-IN">
                    <a:noFill/>
                  </a:rPr>
                  <a:t> </a:t>
                </a:r>
              </a:p>
            </p:txBody>
          </p:sp>
        </mc:Fallback>
      </mc:AlternateContent>
      <p:pic>
        <p:nvPicPr>
          <p:cNvPr id="802678272" name="Picture 802678271"/>
          <p:cNvPicPr>
            <a:picLocks noChangeAspect="1"/>
          </p:cNvPicPr>
          <p:nvPr/>
        </p:nvPicPr>
        <p:blipFill>
          <a:blip r:embed="rId4"/>
          <a:stretch/>
        </p:blipFill>
        <p:spPr bwMode="auto">
          <a:xfrm>
            <a:off x="249865" y="2240138"/>
            <a:ext cx="11692269" cy="254305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23B7-13FB-F360-8617-1DC21409C33B}"/>
              </a:ext>
            </a:extLst>
          </p:cNvPr>
          <p:cNvSpPr>
            <a:spLocks noGrp="1"/>
          </p:cNvSpPr>
          <p:nvPr>
            <p:ph type="title"/>
          </p:nvPr>
        </p:nvSpPr>
        <p:spPr/>
        <p:txBody>
          <a:bodyPr/>
          <a:lstStyle/>
          <a:p>
            <a:r>
              <a:rPr lang="en-GB" noProof="0" dirty="0"/>
              <a:t>Quantum Error Correction (Continued)</a:t>
            </a:r>
          </a:p>
        </p:txBody>
      </p:sp>
      <p:sp>
        <p:nvSpPr>
          <p:cNvPr id="3" name="Content Placeholder 2">
            <a:extLst>
              <a:ext uri="{FF2B5EF4-FFF2-40B4-BE49-F238E27FC236}">
                <a16:creationId xmlns:a16="http://schemas.microsoft.com/office/drawing/2014/main" id="{98D03CDD-6709-9BA4-952A-5CD5FA35B3DB}"/>
              </a:ext>
            </a:extLst>
          </p:cNvPr>
          <p:cNvSpPr>
            <a:spLocks noGrp="1"/>
          </p:cNvSpPr>
          <p:nvPr>
            <p:ph idx="1"/>
          </p:nvPr>
        </p:nvSpPr>
        <p:spPr/>
        <p:txBody>
          <a:bodyPr/>
          <a:lstStyle/>
          <a:p>
            <a:r>
              <a:rPr lang="en-GB" noProof="0" dirty="0"/>
              <a:t>This process of projecting the error onto ancillas and measuring them is the primary mechanism in use in all error correction codes to this day.</a:t>
            </a:r>
          </a:p>
          <a:p>
            <a:r>
              <a:rPr lang="en-GB" noProof="0" dirty="0"/>
              <a:t>A phase-flip code can also be made by simply adding Hadamard gates after encoding the logical qubit, and performing the same process.</a:t>
            </a:r>
          </a:p>
          <a:p>
            <a:r>
              <a:rPr lang="en-GB" noProof="0" dirty="0"/>
              <a:t>In 1995, Shor presented his 9-qubit code, which encodes a bit-flip code into the phase-flip code, protecting against both types of errors that can occur.</a:t>
            </a:r>
          </a:p>
        </p:txBody>
      </p:sp>
    </p:spTree>
    <p:extLst>
      <p:ext uri="{BB962C8B-B14F-4D97-AF65-F5344CB8AC3E}">
        <p14:creationId xmlns:p14="http://schemas.microsoft.com/office/powerpoint/2010/main" val="2637314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0C815-78BB-F761-1821-8A2DDE8FD694}"/>
              </a:ext>
            </a:extLst>
          </p:cNvPr>
          <p:cNvSpPr>
            <a:spLocks noGrp="1"/>
          </p:cNvSpPr>
          <p:nvPr>
            <p:ph type="title"/>
          </p:nvPr>
        </p:nvSpPr>
        <p:spPr/>
        <p:txBody>
          <a:bodyPr/>
          <a:lstStyle/>
          <a:p>
            <a:r>
              <a:rPr lang="en-GB" noProof="0" dirty="0"/>
              <a:t>A Very Brief Recap</a:t>
            </a:r>
          </a:p>
        </p:txBody>
      </p:sp>
      <p:sp>
        <p:nvSpPr>
          <p:cNvPr id="3" name="Content Placeholder 2">
            <a:extLst>
              <a:ext uri="{FF2B5EF4-FFF2-40B4-BE49-F238E27FC236}">
                <a16:creationId xmlns:a16="http://schemas.microsoft.com/office/drawing/2014/main" id="{4409B7AB-2211-55C5-545D-4BDAC4FBB372}"/>
              </a:ext>
            </a:extLst>
          </p:cNvPr>
          <p:cNvSpPr>
            <a:spLocks noGrp="1"/>
          </p:cNvSpPr>
          <p:nvPr>
            <p:ph idx="1"/>
          </p:nvPr>
        </p:nvSpPr>
        <p:spPr/>
        <p:txBody>
          <a:bodyPr/>
          <a:lstStyle/>
          <a:p>
            <a:r>
              <a:rPr lang="en-GB" noProof="0" dirty="0"/>
              <a:t>Qubits can be mathematically represented by vectors.</a:t>
            </a:r>
          </a:p>
          <a:p>
            <a:r>
              <a:rPr lang="en-GB" noProof="0" dirty="0"/>
              <a:t>Applying quantum gates causes the rotation of those vectors.</a:t>
            </a:r>
          </a:p>
          <a:p>
            <a:r>
              <a:rPr lang="en-GB" noProof="0" dirty="0"/>
              <a:t>Physically, qubits can be realised using Josephson junctions in a loop. </a:t>
            </a:r>
          </a:p>
          <a:p>
            <a:r>
              <a:rPr lang="en-GB" noProof="0" dirty="0"/>
              <a:t>Gates can be applied onto the qubits using microwave pulses and changing the magnetic fields.</a:t>
            </a:r>
          </a:p>
          <a:p>
            <a:r>
              <a:rPr lang="en-GB" noProof="0" dirty="0"/>
              <a:t>To combat low coherence times, quantum error correction can be used.</a:t>
            </a:r>
          </a:p>
        </p:txBody>
      </p:sp>
    </p:spTree>
    <p:extLst>
      <p:ext uri="{BB962C8B-B14F-4D97-AF65-F5344CB8AC3E}">
        <p14:creationId xmlns:p14="http://schemas.microsoft.com/office/powerpoint/2010/main" val="33858687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149221F-FF13-13CA-75D1-C79BAF4AB7EC}"/>
            </a:ext>
          </a:extLst>
        </p:cNvPr>
        <p:cNvGrpSpPr/>
        <p:nvPr/>
      </p:nvGrpSpPr>
      <p:grpSpPr bwMode="auto">
        <a:xfrm>
          <a:off x="0" y="0"/>
          <a:ext cx="0" cy="0"/>
          <a:chOff x="0" y="0"/>
          <a:chExt cx="0" cy="0"/>
        </a:xfrm>
      </p:grpSpPr>
      <p:sp>
        <p:nvSpPr>
          <p:cNvPr id="624735752" name="Title 1">
            <a:extLst>
              <a:ext uri="{FF2B5EF4-FFF2-40B4-BE49-F238E27FC236}">
                <a16:creationId xmlns:a16="http://schemas.microsoft.com/office/drawing/2014/main" id="{717ED931-C74E-4C1A-B8E3-24C3DF031202}"/>
              </a:ext>
            </a:extLst>
          </p:cNvPr>
          <p:cNvSpPr>
            <a:spLocks noGrp="1"/>
          </p:cNvSpPr>
          <p:nvPr>
            <p:ph type="title"/>
          </p:nvPr>
        </p:nvSpPr>
        <p:spPr bwMode="auto">
          <a:xfrm>
            <a:off x="831850" y="1822753"/>
            <a:ext cx="10515600" cy="1719261"/>
          </a:xfrm>
        </p:spPr>
        <p:txBody>
          <a:bodyPr anchor="b"/>
          <a:lstStyle>
            <a:lvl1pPr>
              <a:defRPr sz="6000"/>
            </a:lvl1pPr>
          </a:lstStyle>
          <a:p>
            <a:pPr algn="ctr">
              <a:defRPr/>
            </a:pPr>
            <a:r>
              <a:rPr lang="en-GB" noProof="0" dirty="0"/>
              <a:t>Thank You</a:t>
            </a:r>
          </a:p>
        </p:txBody>
      </p:sp>
      <p:sp>
        <p:nvSpPr>
          <p:cNvPr id="3" name="Text Placeholder 2">
            <a:extLst>
              <a:ext uri="{FF2B5EF4-FFF2-40B4-BE49-F238E27FC236}">
                <a16:creationId xmlns:a16="http://schemas.microsoft.com/office/drawing/2014/main" id="{C3788874-7A46-2D5B-2397-AB46273AAE7F}"/>
              </a:ext>
            </a:extLst>
          </p:cNvPr>
          <p:cNvSpPr>
            <a:spLocks noGrp="1"/>
          </p:cNvSpPr>
          <p:nvPr>
            <p:ph type="body" idx="1"/>
          </p:nvPr>
        </p:nvSpPr>
        <p:spPr/>
        <p:txBody>
          <a:bodyPr/>
          <a:lstStyle/>
          <a:p>
            <a:endParaRPr lang="en-GB" noProof="0" dirty="0"/>
          </a:p>
        </p:txBody>
      </p:sp>
    </p:spTree>
    <p:extLst>
      <p:ext uri="{BB962C8B-B14F-4D97-AF65-F5344CB8AC3E}">
        <p14:creationId xmlns:p14="http://schemas.microsoft.com/office/powerpoint/2010/main" val="25289175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AB694-7702-7010-EED4-8D4F1BFC52F9}"/>
              </a:ext>
            </a:extLst>
          </p:cNvPr>
          <p:cNvSpPr>
            <a:spLocks noGrp="1"/>
          </p:cNvSpPr>
          <p:nvPr>
            <p:ph type="ctrTitle"/>
          </p:nvPr>
        </p:nvSpPr>
        <p:spPr/>
        <p:txBody>
          <a:bodyPr/>
          <a:lstStyle/>
          <a:p>
            <a:r>
              <a:rPr lang="en-GB" dirty="0"/>
              <a:t>Q&amp;A</a:t>
            </a:r>
          </a:p>
        </p:txBody>
      </p:sp>
      <p:sp>
        <p:nvSpPr>
          <p:cNvPr id="3" name="Subtitle 2">
            <a:extLst>
              <a:ext uri="{FF2B5EF4-FFF2-40B4-BE49-F238E27FC236}">
                <a16:creationId xmlns:a16="http://schemas.microsoft.com/office/drawing/2014/main" id="{3C6BF739-169C-CA2E-6544-84BDADF9C90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681594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036126007" name="Title 1"/>
          <p:cNvSpPr>
            <a:spLocks noGrp="1"/>
          </p:cNvSpPr>
          <p:nvPr>
            <p:ph type="title"/>
          </p:nvPr>
        </p:nvSpPr>
        <p:spPr bwMode="auto"/>
        <p:txBody>
          <a:bodyPr/>
          <a:lstStyle/>
          <a:p>
            <a:pPr>
              <a:defRPr/>
            </a:pPr>
            <a:r>
              <a:rPr lang="en-GB" sz="4400" b="0" i="0" u="none" strike="noStrike" cap="none" spc="0" noProof="0" dirty="0">
                <a:solidFill>
                  <a:schemeClr val="tx1"/>
                </a:solidFill>
              </a:rPr>
              <a:t>Representation of Qubits (Continued)</a:t>
            </a:r>
            <a:endParaRPr lang="en-GB" sz="4400" noProof="0" dirty="0"/>
          </a:p>
        </p:txBody>
      </p:sp>
      <mc:AlternateContent xmlns:mc="http://schemas.openxmlformats.org/markup-compatibility/2006" xmlns:a14="http://schemas.microsoft.com/office/drawing/2010/main">
        <mc:Choice Requires="a14">
          <p:sp>
            <p:nvSpPr>
              <p:cNvPr id="72365776" name="Content Placeholder 2"/>
              <p:cNvSpPr>
                <a:spLocks noGrp="1"/>
              </p:cNvSpPr>
              <p:nvPr>
                <p:ph idx="1"/>
              </p:nvPr>
            </p:nvSpPr>
            <p:spPr bwMode="auto"/>
            <p:txBody>
              <a:bodyPr/>
              <a:lstStyle/>
              <a:p>
                <a:pPr>
                  <a:defRPr/>
                </a:pPr>
                <a:r>
                  <a:rPr lang="en-GB" noProof="0" dirty="0"/>
                  <a:t>Aren’t qubits represented by quantum particles? Why a mathematical representation?</a:t>
                </a:r>
              </a:p>
              <a:p>
                <a:pPr lvl="1">
                  <a:defRPr/>
                </a:pPr>
                <a:r>
                  <a:rPr lang="en-GB" noProof="0" dirty="0"/>
                  <a:t>It provides a layer of abstraction, simplifying the effects of applying quantum gates.</a:t>
                </a:r>
              </a:p>
              <a:p>
                <a:pPr lvl="0">
                  <a:defRPr/>
                </a:pPr>
                <a14:m>
                  <m:oMath xmlns:m="http://schemas.openxmlformats.org/officeDocument/2006/math">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|0</m:t>
                        </m:r>
                      </m:e>
                    </m:d>
                  </m:oMath>
                </a14:m>
                <a:r>
                  <a:rPr lang="en-GB" noProof="0" dirty="0"/>
                  <a:t> is on the north pole of the sphere, while </a:t>
                </a:r>
                <a14:m>
                  <m:oMath xmlns:m="http://schemas.openxmlformats.org/officeDocument/2006/math">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|1</m:t>
                        </m:r>
                      </m:e>
                    </m:d>
                  </m:oMath>
                </a14:m>
                <a:r>
                  <a:rPr lang="en-GB" sz="2800" b="0" i="0" u="none" strike="noStrike" cap="none" spc="0" noProof="0" dirty="0">
                    <a:solidFill>
                      <a:schemeClr val="tx1"/>
                    </a:solidFill>
                  </a:rPr>
                  <a:t> is on the south pole.</a:t>
                </a:r>
                <a:endParaRPr lang="en-GB" sz="2800" b="0" i="0" u="none" strike="noStrike" cap="none" spc="0" noProof="0" dirty="0">
                  <a:solidFill>
                    <a:schemeClr val="tx1"/>
                  </a:solidFill>
                  <a:cs typeface="Times New Roman"/>
                </a:endParaRPr>
              </a:p>
              <a:p>
                <a:pPr lvl="0">
                  <a:defRPr/>
                </a:pPr>
                <a:r>
                  <a:rPr lang="en-GB" sz="2800" b="0" i="0" u="none" strike="noStrike" cap="none" spc="0" noProof="0" dirty="0">
                    <a:solidFill>
                      <a:schemeClr val="tx1"/>
                    </a:solidFill>
                    <a:ea typeface="Arial"/>
                    <a:cs typeface="Arial"/>
                  </a:rPr>
                  <a:t>All other points on the sphere represent states in superposition.</a:t>
                </a:r>
                <a:endParaRPr lang="en-GB" sz="2800" b="0" i="0" u="none" strike="noStrike" cap="none" spc="0" noProof="0" dirty="0">
                  <a:solidFill>
                    <a:schemeClr val="tx1"/>
                  </a:solidFill>
                  <a:cs typeface="Times New Roman"/>
                </a:endParaRPr>
              </a:p>
              <a:p>
                <a:pPr lvl="0">
                  <a:defRPr/>
                </a:pPr>
                <a:endParaRPr lang="en-GB" noProof="0" dirty="0"/>
              </a:p>
            </p:txBody>
          </p:sp>
        </mc:Choice>
        <mc:Fallback xmlns="">
          <p:sp>
            <p:nvSpPr>
              <p:cNvPr id="72365776" name="Content Placeholder 2"/>
              <p:cNvSpPr>
                <a:spLocks noGrp="1" noRot="1" noChangeAspect="1" noMove="1" noResize="1" noEditPoints="1" noAdjustHandles="1" noChangeArrowheads="1" noChangeShapeType="1" noTextEdit="1"/>
              </p:cNvSpPr>
              <p:nvPr>
                <p:ph idx="1"/>
              </p:nvPr>
            </p:nvSpPr>
            <p:spPr bwMode="auto">
              <a:blipFill>
                <a:blip r:embed="rId3"/>
                <a:stretch>
                  <a:fillRect l="-1043" t="-2241"/>
                </a:stretch>
              </a:blipFill>
            </p:spPr>
            <p:txBody>
              <a:bodyPr/>
              <a:lstStyle/>
              <a:p>
                <a:r>
                  <a:rPr lang="en-IN">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66747403" name="Title 1"/>
          <p:cNvSpPr>
            <a:spLocks noGrp="1"/>
          </p:cNvSpPr>
          <p:nvPr>
            <p:ph type="title"/>
          </p:nvPr>
        </p:nvSpPr>
        <p:spPr bwMode="auto"/>
        <p:txBody>
          <a:bodyPr/>
          <a:lstStyle/>
          <a:p>
            <a:pPr>
              <a:defRPr/>
            </a:pPr>
            <a:r>
              <a:rPr lang="en-GB" noProof="0" dirty="0"/>
              <a:t>Representation of Qubits (Continued)</a:t>
            </a:r>
          </a:p>
        </p:txBody>
      </p:sp>
      <mc:AlternateContent xmlns:mc="http://schemas.openxmlformats.org/markup-compatibility/2006" xmlns:a14="http://schemas.microsoft.com/office/drawing/2010/main">
        <mc:Choice Requires="a14">
          <p:sp>
            <p:nvSpPr>
              <p:cNvPr id="1982088771"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fontScale="90000" lnSpcReduction="2000"/>
              </a:bodyPr>
              <a:lstStyle/>
              <a:p>
                <a:pPr>
                  <a:defRPr/>
                </a:pPr>
                <a:r>
                  <a:rPr lang="en-GB" noProof="0" dirty="0"/>
                  <a:t>What is superposition?</a:t>
                </a:r>
              </a:p>
              <a:p>
                <a:pPr lvl="1">
                  <a:defRPr/>
                </a:pPr>
                <a:r>
                  <a:rPr lang="en-GB" noProof="0" dirty="0"/>
                  <a:t>It is a property where the state has a probability of being in either state, i.e., we cannot say for sure whether its a </a:t>
                </a:r>
                <a14:m>
                  <m:oMath xmlns:m="http://schemas.openxmlformats.org/officeDocument/2006/math">
                    <m:d>
                      <m:dPr>
                        <m:begChr m:val=""/>
                        <m:endChr m:val="⟩"/>
                        <m:ctrlPr>
                          <a:rPr lang="en-GB" sz="2400" b="0" i="1" u="none" strike="noStrike" cap="none" spc="0" noProof="0" smtClean="0">
                            <a:solidFill>
                              <a:schemeClr val="tx1"/>
                            </a:solidFill>
                            <a:latin typeface="Cambria Math" panose="02040503050406030204" pitchFamily="18" charset="0"/>
                            <a:ea typeface="Cambria Math"/>
                            <a:cs typeface="Cambria Math"/>
                          </a:rPr>
                        </m:ctrlPr>
                      </m:dPr>
                      <m:e>
                        <m:r>
                          <a:rPr lang="en-GB" sz="2400" u="none" strike="noStrike" cap="none" spc="0" noProof="0" smtClean="0">
                            <a:solidFill>
                              <a:schemeClr val="tx1"/>
                            </a:solidFill>
                            <a:latin typeface="Cambria Math"/>
                            <a:ea typeface="Cambria Math"/>
                            <a:cs typeface="Cambria Math"/>
                          </a:rPr>
                          <m:t>|0</m:t>
                        </m:r>
                      </m:e>
                    </m:d>
                  </m:oMath>
                </a14:m>
                <a:r>
                  <a:rPr lang="en-GB" noProof="0" dirty="0"/>
                  <a:t> or a </a:t>
                </a:r>
                <a14:m>
                  <m:oMath xmlns:m="http://schemas.openxmlformats.org/officeDocument/2006/math">
                    <m:d>
                      <m:dPr>
                        <m:begChr m:val=""/>
                        <m:endChr m:val="⟩"/>
                        <m:ctrlPr>
                          <a:rPr lang="en-GB" sz="2400" b="0" i="1" u="none" strike="noStrike" cap="none" spc="0" noProof="0" smtClean="0">
                            <a:solidFill>
                              <a:schemeClr val="tx1"/>
                            </a:solidFill>
                            <a:latin typeface="Cambria Math" panose="02040503050406030204" pitchFamily="18" charset="0"/>
                            <a:ea typeface="Cambria Math"/>
                            <a:cs typeface="Cambria Math"/>
                          </a:rPr>
                        </m:ctrlPr>
                      </m:dPr>
                      <m:e>
                        <m:r>
                          <a:rPr lang="en-GB" sz="2400" u="none" strike="noStrike" cap="none" spc="0" noProof="0" smtClean="0">
                            <a:solidFill>
                              <a:schemeClr val="tx1"/>
                            </a:solidFill>
                            <a:latin typeface="Cambria Math"/>
                            <a:ea typeface="Cambria Math"/>
                            <a:cs typeface="Cambria Math"/>
                          </a:rPr>
                          <m:t>|1</m:t>
                        </m:r>
                      </m:e>
                    </m:d>
                  </m:oMath>
                </a14:m>
                <a:r>
                  <a:rPr lang="en-GB" sz="2400" b="0" i="0" u="none" strike="noStrike" cap="none" spc="0" noProof="0" dirty="0">
                    <a:solidFill>
                      <a:schemeClr val="tx1"/>
                    </a:solidFill>
                  </a:rPr>
                  <a:t>.</a:t>
                </a:r>
                <a:endParaRPr lang="en-GB" sz="2400" b="0" i="0" u="none" strike="noStrike" cap="none" spc="0" noProof="0" dirty="0">
                  <a:solidFill>
                    <a:schemeClr val="tx1"/>
                  </a:solidFill>
                  <a:cs typeface="Times New Roman"/>
                </a:endParaRPr>
              </a:p>
              <a:p>
                <a:pPr lvl="1">
                  <a:defRPr/>
                </a:pPr>
                <a:r>
                  <a:rPr lang="en-GB" sz="2400" b="0" i="0" u="none" strike="noStrike" cap="none" spc="0" noProof="0" dirty="0">
                    <a:solidFill>
                      <a:schemeClr val="tx1"/>
                    </a:solidFill>
                    <a:ea typeface="Arial"/>
                    <a:cs typeface="Arial"/>
                  </a:rPr>
                  <a:t>We describe the state as a function of the probabilities of those two states instead.</a:t>
                </a:r>
                <a:endParaRPr lang="en-GB" sz="2400" b="0" i="0" u="none" strike="noStrike" cap="none" spc="0" noProof="0" dirty="0">
                  <a:solidFill>
                    <a:schemeClr val="tx1"/>
                  </a:solidFill>
                  <a:cs typeface="Times New Roman"/>
                </a:endParaRPr>
              </a:p>
              <a:p>
                <a:pPr lvl="0">
                  <a:defRPr/>
                </a:pPr>
                <a:r>
                  <a:rPr lang="en-GB" sz="2800" b="0" i="0" u="none" strike="noStrike" cap="none" spc="0" noProof="0" dirty="0">
                    <a:solidFill>
                      <a:schemeClr val="tx1"/>
                    </a:solidFill>
                    <a:ea typeface="Arial"/>
                    <a:cs typeface="Arial"/>
                  </a:rPr>
                  <a:t>The equator represents all states that have a </a:t>
                </a:r>
                <a14:m>
                  <m:oMath xmlns:m="http://schemas.openxmlformats.org/officeDocument/2006/math">
                    <m:r>
                      <a:rPr lang="en-GB" sz="2800" u="none" strike="noStrike" cap="none" spc="0" noProof="0" smtClean="0">
                        <a:solidFill>
                          <a:schemeClr val="tx1"/>
                        </a:solidFill>
                        <a:latin typeface="Cambria Math"/>
                        <a:ea typeface="Cambria Math"/>
                        <a:cs typeface="Cambria Math"/>
                      </a:rPr>
                      <m:t>50%</m:t>
                    </m:r>
                  </m:oMath>
                </a14:m>
                <a:r>
                  <a:rPr lang="en-GB" sz="2800" b="0" i="0" u="none" strike="noStrike" cap="none" spc="0" noProof="0" dirty="0">
                    <a:solidFill>
                      <a:schemeClr val="tx1"/>
                    </a:solidFill>
                    <a:ea typeface="Arial"/>
                    <a:cs typeface="Arial"/>
                  </a:rPr>
                  <a:t> probability of being either a </a:t>
                </a:r>
                <a14:m>
                  <m:oMath xmlns:m="http://schemas.openxmlformats.org/officeDocument/2006/math">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|0</m:t>
                        </m:r>
                      </m:e>
                    </m:d>
                  </m:oMath>
                </a14:m>
                <a:r>
                  <a:rPr lang="en-GB" sz="2800" b="0" i="0" u="none" strike="noStrike" cap="none" spc="0" noProof="0" dirty="0">
                    <a:solidFill>
                      <a:schemeClr val="tx1"/>
                    </a:solidFill>
                    <a:ea typeface="Arial"/>
                    <a:cs typeface="Arial"/>
                  </a:rPr>
                  <a:t> or a </a:t>
                </a:r>
                <a14:m>
                  <m:oMath xmlns:m="http://schemas.openxmlformats.org/officeDocument/2006/math">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|1</m:t>
                        </m:r>
                      </m:e>
                    </m:d>
                  </m:oMath>
                </a14:m>
                <a:r>
                  <a:rPr lang="en-GB" sz="2800" b="0" i="0" u="none" strike="noStrike" cap="none" spc="0" noProof="0" dirty="0">
                    <a:solidFill>
                      <a:schemeClr val="tx1"/>
                    </a:solidFill>
                    <a:ea typeface="Arial"/>
                    <a:cs typeface="Arial"/>
                  </a:rPr>
                  <a:t>.</a:t>
                </a:r>
                <a:endParaRPr lang="en-GB" sz="2800" b="0" i="0" u="none" strike="noStrike" cap="none" spc="0" noProof="0" dirty="0">
                  <a:solidFill>
                    <a:schemeClr val="tx1"/>
                  </a:solidFill>
                  <a:cs typeface="Times New Roman"/>
                </a:endParaRPr>
              </a:p>
              <a:p>
                <a:pPr lvl="0">
                  <a:defRPr/>
                </a:pPr>
                <a:r>
                  <a:rPr lang="en-GB" sz="2800" b="0" i="0" u="none" strike="noStrike" cap="none" spc="0" noProof="0" dirty="0">
                    <a:solidFill>
                      <a:schemeClr val="tx1"/>
                    </a:solidFill>
                    <a:ea typeface="Arial"/>
                    <a:cs typeface="Arial"/>
                  </a:rPr>
                  <a:t>All states north of the equator have a higher probability of being </a:t>
                </a:r>
                <a14:m>
                  <m:oMath xmlns:m="http://schemas.openxmlformats.org/officeDocument/2006/math">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|0</m:t>
                        </m:r>
                      </m:e>
                    </m:d>
                  </m:oMath>
                </a14:m>
                <a:r>
                  <a:rPr lang="en-GB" sz="2800" b="0" i="0" u="none" strike="noStrike" cap="none" spc="0" noProof="0" dirty="0">
                    <a:solidFill>
                      <a:schemeClr val="tx1"/>
                    </a:solidFill>
                    <a:ea typeface="Arial"/>
                    <a:cs typeface="Arial"/>
                  </a:rPr>
                  <a:t>, with the probability increasing, as you move closer to the pole.</a:t>
                </a:r>
                <a:endParaRPr lang="en-GB" sz="2800" b="0" i="0" u="none" strike="noStrike" cap="none" spc="0" noProof="0" dirty="0">
                  <a:solidFill>
                    <a:schemeClr val="tx1"/>
                  </a:solidFill>
                  <a:cs typeface="Times New Roman"/>
                </a:endParaRPr>
              </a:p>
              <a:p>
                <a:pPr lvl="0">
                  <a:defRPr/>
                </a:pPr>
                <a:r>
                  <a:rPr lang="en-GB" sz="2800" b="0" i="0" u="none" strike="noStrike" cap="none" spc="0" noProof="0" dirty="0">
                    <a:solidFill>
                      <a:schemeClr val="tx1"/>
                    </a:solidFill>
                    <a:ea typeface="Arial"/>
                    <a:cs typeface="Arial"/>
                  </a:rPr>
                  <a:t>Likewise, all states south of the equator have a higher probability of being </a:t>
                </a:r>
                <a14:m>
                  <m:oMath xmlns:m="http://schemas.openxmlformats.org/officeDocument/2006/math">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|1</m:t>
                        </m:r>
                      </m:e>
                    </m:d>
                  </m:oMath>
                </a14:m>
                <a:r>
                  <a:rPr lang="en-GB" sz="2800" b="0" i="0" u="none" strike="noStrike" cap="none" spc="0" noProof="0" dirty="0">
                    <a:solidFill>
                      <a:schemeClr val="tx1"/>
                    </a:solidFill>
                  </a:rPr>
                  <a:t>.</a:t>
                </a:r>
                <a:endParaRPr lang="en-GB" noProof="0" dirty="0"/>
              </a:p>
            </p:txBody>
          </p:sp>
        </mc:Choice>
        <mc:Fallback xmlns="">
          <p:sp>
            <p:nvSpPr>
              <p:cNvPr id="1982088771" name="Content Placeholder 2"/>
              <p:cNvSpPr>
                <a:spLocks noGrp="1" noRot="1" noChangeAspect="1" noMove="1" noResize="1" noEditPoints="1" noAdjustHandles="1" noChangeArrowheads="1" noChangeShapeType="1" noTextEdit="1"/>
              </p:cNvSpPr>
              <p:nvPr>
                <p:ph idx="1"/>
              </p:nvPr>
            </p:nvSpPr>
            <p:spPr bwMode="auto">
              <a:blipFill>
                <a:blip r:embed="rId3"/>
                <a:stretch>
                  <a:fillRect l="-928" t="-2241" r="-580"/>
                </a:stretch>
              </a:blipFill>
            </p:spPr>
            <p:txBody>
              <a:bodyPr/>
              <a:lstStyle/>
              <a:p>
                <a:r>
                  <a:rPr lang="en-IN">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2977880" name="Title 1"/>
          <p:cNvSpPr>
            <a:spLocks noGrp="1"/>
          </p:cNvSpPr>
          <p:nvPr>
            <p:ph type="title"/>
          </p:nvPr>
        </p:nvSpPr>
        <p:spPr bwMode="auto"/>
        <p:txBody>
          <a:bodyPr/>
          <a:lstStyle/>
          <a:p>
            <a:pPr>
              <a:defRPr/>
            </a:pPr>
            <a:r>
              <a:rPr lang="en-GB" noProof="0" dirty="0"/>
              <a:t>Representation of Qubits (Continued)</a:t>
            </a:r>
          </a:p>
        </p:txBody>
      </p:sp>
      <mc:AlternateContent xmlns:mc="http://schemas.openxmlformats.org/markup-compatibility/2006" xmlns:a14="http://schemas.microsoft.com/office/drawing/2010/main">
        <mc:Choice Requires="a14">
          <p:sp>
            <p:nvSpPr>
              <p:cNvPr id="645119219" name="Content Placeholder 2"/>
              <p:cNvSpPr>
                <a:spLocks noGrp="1"/>
              </p:cNvSpPr>
              <p:nvPr>
                <p:ph idx="1"/>
              </p:nvPr>
            </p:nvSpPr>
            <p:spPr bwMode="auto"/>
            <p:txBody>
              <a:bodyPr/>
              <a:lstStyle/>
              <a:p>
                <a:pPr>
                  <a:defRPr/>
                </a:pPr>
                <a:r>
                  <a:rPr lang="en-GB" noProof="0" dirty="0"/>
                  <a:t>Mathematically, this is represented as </a:t>
                </a:r>
              </a:p>
              <a:p>
                <a:pPr marL="0" indent="0" algn="ctr">
                  <a:buFont typeface="Arial"/>
                  <a:buNone/>
                  <a:defRPr/>
                </a:pPr>
                <a14:m>
                  <m:oMath xmlns:m="http://schemas.openxmlformats.org/officeDocument/2006/math">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m:t>
                        </m:r>
                        <m:r>
                          <a:rPr lang="en-GB" sz="2800" u="none" strike="noStrike" cap="none" spc="0" noProof="0" smtClean="0">
                            <a:solidFill>
                              <a:schemeClr val="tx1"/>
                            </a:solidFill>
                            <a:latin typeface="Cambria Math"/>
                            <a:ea typeface="Cambria Math"/>
                            <a:cs typeface="Cambria Math"/>
                          </a:rPr>
                          <m:t>𝜓</m:t>
                        </m:r>
                      </m:e>
                    </m:d>
                    <m:r>
                      <a:rPr lang="en-GB" sz="2800" u="none" strike="noStrike" cap="none" spc="0" noProof="0" smtClean="0">
                        <a:solidFill>
                          <a:schemeClr val="tx1"/>
                        </a:solidFill>
                        <a:latin typeface="Cambria Math"/>
                        <a:ea typeface="Cambria Math"/>
                        <a:cs typeface="Cambria Math"/>
                      </a:rPr>
                      <m:t>=</m:t>
                    </m:r>
                    <m:r>
                      <a:rPr lang="en-GB" sz="2800" u="none" strike="noStrike" cap="none" spc="0" noProof="0" smtClean="0">
                        <a:solidFill>
                          <a:schemeClr val="tx1"/>
                        </a:solidFill>
                        <a:latin typeface="Cambria Math"/>
                        <a:ea typeface="Cambria Math"/>
                        <a:cs typeface="Cambria Math"/>
                      </a:rPr>
                      <m:t>𝛼</m:t>
                    </m:r>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|0</m:t>
                        </m:r>
                      </m:e>
                    </m:d>
                    <m:r>
                      <a:rPr lang="en-GB" sz="2800" u="none" strike="noStrike" cap="none" spc="0" noProof="0" smtClean="0">
                        <a:solidFill>
                          <a:schemeClr val="tx1"/>
                        </a:solidFill>
                        <a:latin typeface="Cambria Math"/>
                        <a:ea typeface="Cambria Math"/>
                        <a:cs typeface="Cambria Math"/>
                      </a:rPr>
                      <m:t>+</m:t>
                    </m:r>
                    <m:r>
                      <a:rPr lang="en-GB" sz="2800" u="none" strike="noStrike" cap="none" spc="0" noProof="0" smtClean="0">
                        <a:solidFill>
                          <a:schemeClr val="tx1"/>
                        </a:solidFill>
                        <a:latin typeface="Cambria Math"/>
                        <a:ea typeface="Cambria Math"/>
                        <a:cs typeface="Cambria Math"/>
                      </a:rPr>
                      <m:t>𝛽</m:t>
                    </m:r>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|1</m:t>
                        </m:r>
                      </m:e>
                    </m:d>
                    <m:r>
                      <a:rPr lang="en-GB" sz="2800" u="none" strike="noStrike" cap="none" spc="0" noProof="0" smtClean="0">
                        <a:solidFill>
                          <a:schemeClr val="tx1"/>
                        </a:solidFill>
                        <a:latin typeface="Cambria Math"/>
                        <a:ea typeface="Cambria Math"/>
                        <a:cs typeface="Cambria Math"/>
                      </a:rPr>
                      <m:t>, </m:t>
                    </m:r>
                    <m:r>
                      <a:rPr lang="en-GB" sz="2800" u="none" strike="noStrike" cap="none" spc="0" noProof="0" smtClean="0">
                        <a:solidFill>
                          <a:schemeClr val="tx1"/>
                        </a:solidFill>
                        <a:latin typeface="Cambria Math"/>
                        <a:ea typeface="Cambria Math"/>
                        <a:cs typeface="Cambria Math"/>
                      </a:rPr>
                      <m:t>𝛼</m:t>
                    </m:r>
                    <m:r>
                      <a:rPr lang="en-GB" sz="2800" u="none" strike="noStrike" cap="none" spc="0" noProof="0" smtClean="0">
                        <a:solidFill>
                          <a:schemeClr val="tx1"/>
                        </a:solidFill>
                        <a:latin typeface="Cambria Math"/>
                        <a:ea typeface="Cambria Math"/>
                        <a:cs typeface="Cambria Math"/>
                      </a:rPr>
                      <m:t>, </m:t>
                    </m:r>
                    <m:r>
                      <a:rPr lang="en-GB" sz="2800" u="none" strike="noStrike" cap="none" spc="0" noProof="0" smtClean="0">
                        <a:solidFill>
                          <a:schemeClr val="tx1"/>
                        </a:solidFill>
                        <a:latin typeface="Cambria Math"/>
                        <a:ea typeface="Cambria Math"/>
                        <a:cs typeface="Cambria Math"/>
                      </a:rPr>
                      <m:t>𝛽</m:t>
                    </m:r>
                    <m:r>
                      <a:rPr lang="en-GB" sz="2800" u="none" strike="noStrike" cap="none" spc="0" noProof="0" smtClean="0">
                        <a:solidFill>
                          <a:schemeClr val="tx1"/>
                        </a:solidFill>
                        <a:latin typeface="Cambria Math"/>
                        <a:ea typeface="Cambria Math"/>
                        <a:cs typeface="Cambria Math"/>
                      </a:rPr>
                      <m:t>∈</m:t>
                    </m:r>
                    <m:d>
                      <m:dPr>
                        <m:begChr m:val="["/>
                        <m:endChr m:val="]"/>
                        <m:ctrlPr>
                          <a:rPr lang="en-GB" sz="280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0,1</m:t>
                        </m:r>
                      </m:e>
                    </m:d>
                  </m:oMath>
                </a14:m>
                <a:r>
                  <a:rPr lang="en-GB" noProof="0" dirty="0"/>
                  <a:t> and </a:t>
                </a:r>
                <a14:m>
                  <m:oMath xmlns:m="http://schemas.openxmlformats.org/officeDocument/2006/math">
                    <m:sSup>
                      <m:sSupPr>
                        <m:ctrlPr>
                          <a:rPr lang="en-GB" sz="2800" i="1" u="none" strike="noStrike" cap="none" spc="0" noProof="0" smtClean="0">
                            <a:solidFill>
                              <a:schemeClr val="tx1"/>
                            </a:solidFill>
                            <a:latin typeface="Cambria Math" panose="02040503050406030204" pitchFamily="18" charset="0"/>
                            <a:ea typeface="Cambria Math"/>
                            <a:cs typeface="Cambria Math"/>
                          </a:rPr>
                        </m:ctrlPr>
                      </m:sSupPr>
                      <m:e>
                        <m:r>
                          <m:rPr>
                            <m:sty m:val="p"/>
                          </m:rPr>
                          <a:rPr lang="en-GB" sz="2800" u="none" strike="noStrike" cap="none" spc="0" noProof="0" smtClean="0">
                            <a:solidFill>
                              <a:schemeClr val="tx1"/>
                            </a:solidFill>
                            <a:latin typeface="Cambria Math"/>
                            <a:ea typeface="Cambria Math"/>
                            <a:cs typeface="Cambria Math"/>
                          </a:rPr>
                          <m:t>α</m:t>
                        </m:r>
                      </m:e>
                      <m:sup>
                        <m:r>
                          <a:rPr lang="en-GB" sz="2800" u="none" strike="noStrike" cap="none" spc="0" noProof="0" smtClean="0">
                            <a:solidFill>
                              <a:schemeClr val="tx1"/>
                            </a:solidFill>
                            <a:latin typeface="Cambria Math"/>
                            <a:ea typeface="Cambria Math"/>
                            <a:cs typeface="Cambria Math"/>
                          </a:rPr>
                          <m:t>2</m:t>
                        </m:r>
                      </m:sup>
                    </m:sSup>
                    <m:r>
                      <a:rPr lang="en-GB" sz="2800" u="none" strike="noStrike" cap="none" spc="0" noProof="0" smtClean="0">
                        <a:solidFill>
                          <a:schemeClr val="tx1"/>
                        </a:solidFill>
                        <a:latin typeface="Cambria Math"/>
                        <a:ea typeface="Cambria Math"/>
                        <a:cs typeface="Cambria Math"/>
                      </a:rPr>
                      <m:t>+</m:t>
                    </m:r>
                    <m:sSup>
                      <m:sSupPr>
                        <m:ctrlPr>
                          <a:rPr lang="en-GB" sz="2800" i="1" u="none" strike="noStrike" cap="none" spc="0" noProof="0" smtClean="0">
                            <a:solidFill>
                              <a:schemeClr val="tx1"/>
                            </a:solidFill>
                            <a:latin typeface="Cambria Math" panose="02040503050406030204" pitchFamily="18" charset="0"/>
                            <a:ea typeface="Cambria Math"/>
                            <a:cs typeface="Cambria Math"/>
                          </a:rPr>
                        </m:ctrlPr>
                      </m:sSupPr>
                      <m:e>
                        <m:r>
                          <a:rPr lang="en-GB" sz="2800" u="none" strike="noStrike" cap="none" spc="0" noProof="0" smtClean="0">
                            <a:solidFill>
                              <a:schemeClr val="tx1"/>
                            </a:solidFill>
                            <a:latin typeface="Cambria Math"/>
                            <a:ea typeface="Cambria Math"/>
                            <a:cs typeface="Cambria Math"/>
                          </a:rPr>
                          <m:t>𝛽</m:t>
                        </m:r>
                      </m:e>
                      <m:sup>
                        <m:r>
                          <a:rPr lang="en-GB" sz="2800" u="none" strike="noStrike" cap="none" spc="0" noProof="0" smtClean="0">
                            <a:solidFill>
                              <a:schemeClr val="tx1"/>
                            </a:solidFill>
                            <a:latin typeface="Cambria Math"/>
                            <a:ea typeface="Cambria Math"/>
                            <a:cs typeface="Cambria Math"/>
                          </a:rPr>
                          <m:t>2</m:t>
                        </m:r>
                      </m:sup>
                    </m:sSup>
                    <m:r>
                      <a:rPr lang="en-GB" sz="2800" u="none" strike="noStrike" cap="none" spc="0" noProof="0" smtClean="0">
                        <a:solidFill>
                          <a:schemeClr val="tx1"/>
                        </a:solidFill>
                        <a:latin typeface="Cambria Math"/>
                        <a:ea typeface="Cambria Math"/>
                        <a:cs typeface="Cambria Math"/>
                      </a:rPr>
                      <m:t>=1.</m:t>
                    </m:r>
                  </m:oMath>
                </a14:m>
                <a:endParaRPr lang="en-GB" noProof="0" dirty="0"/>
              </a:p>
              <a:p>
                <a:pPr algn="l">
                  <a:defRPr/>
                </a:pPr>
                <a14:m>
                  <m:oMath xmlns:m="http://schemas.openxmlformats.org/officeDocument/2006/math">
                    <m:r>
                      <a:rPr lang="en-GB" sz="2800" u="none" strike="noStrike" cap="none" spc="0" noProof="0" smtClean="0">
                        <a:solidFill>
                          <a:schemeClr val="tx1"/>
                        </a:solidFill>
                        <a:latin typeface="Cambria Math"/>
                        <a:ea typeface="Cambria Math"/>
                        <a:cs typeface="Cambria Math"/>
                      </a:rPr>
                      <m:t>𝛼</m:t>
                    </m:r>
                  </m:oMath>
                </a14:m>
                <a:r>
                  <a:rPr lang="en-GB" noProof="0" dirty="0"/>
                  <a:t> and </a:t>
                </a:r>
                <a14:m>
                  <m:oMath xmlns:m="http://schemas.openxmlformats.org/officeDocument/2006/math">
                    <m:r>
                      <a:rPr lang="en-GB" sz="2800" u="none" strike="noStrike" cap="none" spc="0" noProof="0" smtClean="0">
                        <a:solidFill>
                          <a:schemeClr val="tx1"/>
                        </a:solidFill>
                        <a:latin typeface="Cambria Math"/>
                        <a:ea typeface="Cambria Math"/>
                        <a:cs typeface="Cambria Math"/>
                      </a:rPr>
                      <m:t>𝛽</m:t>
                    </m:r>
                  </m:oMath>
                </a14:m>
                <a:r>
                  <a:rPr lang="en-GB" noProof="0" dirty="0"/>
                  <a:t> represent the amplitude of the states, and their squares represent the probabilities of the states.</a:t>
                </a:r>
              </a:p>
              <a:p>
                <a:pPr algn="l">
                  <a:defRPr/>
                </a:pPr>
                <a:r>
                  <a:rPr lang="en-GB" noProof="0" dirty="0"/>
                  <a:t>The above equation can be expressed in terms of angles in the Bloch sphere as</a:t>
                </a:r>
              </a:p>
              <a:p>
                <a:pPr marL="0" indent="0" algn="l">
                  <a:buFont typeface="Arial"/>
                  <a:buNone/>
                  <a:defRPr/>
                </a:pPr>
                <a14:m>
                  <m:oMathPara xmlns:m="http://schemas.openxmlformats.org/officeDocument/2006/math">
                    <m:oMathParaPr>
                      <m:jc m:val="centerGroup"/>
                    </m:oMathParaPr>
                    <m:oMath xmlns:m="http://schemas.openxmlformats.org/officeDocument/2006/math">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m:t>
                          </m:r>
                          <m:r>
                            <a:rPr lang="en-GB" sz="2800" u="none" strike="noStrike" cap="none" spc="0" noProof="0" smtClean="0">
                              <a:solidFill>
                                <a:schemeClr val="tx1"/>
                              </a:solidFill>
                              <a:latin typeface="Cambria Math"/>
                              <a:ea typeface="Cambria Math"/>
                              <a:cs typeface="Cambria Math"/>
                            </a:rPr>
                            <m:t>𝜓</m:t>
                          </m:r>
                        </m:e>
                      </m:d>
                      <m:r>
                        <a:rPr lang="en-GB" sz="2800" u="none" strike="noStrike" cap="none" spc="0" noProof="0" smtClean="0">
                          <a:solidFill>
                            <a:schemeClr val="tx1"/>
                          </a:solidFill>
                          <a:latin typeface="Cambria Math"/>
                          <a:ea typeface="Cambria Math"/>
                          <a:cs typeface="Cambria Math"/>
                        </a:rPr>
                        <m:t>=</m:t>
                      </m:r>
                      <m:func>
                        <m:funcPr>
                          <m:ctrlPr>
                            <a:rPr lang="en-GB" sz="2400" b="0" i="1" noProof="0" smtClean="0">
                              <a:latin typeface="Cambria Math" panose="02040503050406030204" pitchFamily="18" charset="0"/>
                              <a:ea typeface="Cambria Math"/>
                              <a:cs typeface="Cambria Math"/>
                            </a:rPr>
                          </m:ctrlPr>
                        </m:funcPr>
                        <m:fName>
                          <m:r>
                            <m:rPr>
                              <m:sty m:val="p"/>
                            </m:rPr>
                            <a:rPr lang="en-GB" sz="2400" b="0" i="0" noProof="0" smtClean="0">
                              <a:latin typeface="Cambria Math"/>
                              <a:ea typeface="Cambria Math"/>
                            </a:rPr>
                            <m:t>cos</m:t>
                          </m:r>
                        </m:fName>
                        <m:e>
                          <m:d>
                            <m:dPr>
                              <m:ctrlPr>
                                <a:rPr lang="en-GB" sz="2400" b="0" i="1" noProof="0" smtClean="0">
                                  <a:latin typeface="Cambria Math" panose="02040503050406030204" pitchFamily="18" charset="0"/>
                                  <a:ea typeface="Cambria Math"/>
                                  <a:cs typeface="Cambria Math"/>
                                </a:rPr>
                              </m:ctrlPr>
                            </m:dPr>
                            <m:e>
                              <m:f>
                                <m:fPr>
                                  <m:ctrlPr>
                                    <a:rPr lang="en-GB" sz="2400" b="0" i="1" noProof="0" smtClean="0">
                                      <a:latin typeface="Cambria Math" panose="02040503050406030204" pitchFamily="18" charset="0"/>
                                      <a:ea typeface="Cambria Math"/>
                                      <a:cs typeface="Cambria Math"/>
                                    </a:rPr>
                                  </m:ctrlPr>
                                </m:fPr>
                                <m:num>
                                  <m:r>
                                    <a:rPr lang="en-GB" sz="2400" b="0" i="1" noProof="0" smtClean="0">
                                      <a:latin typeface="Cambria Math"/>
                                      <a:ea typeface="Cambria Math"/>
                                    </a:rPr>
                                    <m:t>𝜃</m:t>
                                  </m:r>
                                </m:num>
                                <m:den>
                                  <m:r>
                                    <a:rPr lang="en-GB" sz="2400" b="0" i="1" noProof="0" smtClean="0">
                                      <a:latin typeface="Cambria Math"/>
                                      <a:ea typeface="Cambria Math"/>
                                    </a:rPr>
                                    <m:t>2</m:t>
                                  </m:r>
                                </m:den>
                              </m:f>
                            </m:e>
                          </m:d>
                        </m:e>
                      </m:func>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|0</m:t>
                          </m:r>
                        </m:e>
                      </m:d>
                      <m:r>
                        <a:rPr lang="en-GB" sz="2800" u="none" strike="noStrike" cap="none" spc="0" noProof="0" smtClean="0">
                          <a:solidFill>
                            <a:schemeClr val="tx1"/>
                          </a:solidFill>
                          <a:latin typeface="Cambria Math"/>
                          <a:ea typeface="Cambria Math"/>
                          <a:cs typeface="Cambria Math"/>
                        </a:rPr>
                        <m:t>+</m:t>
                      </m:r>
                      <m:sSup>
                        <m:sSupPr>
                          <m:ctrlPr>
                            <a:rPr lang="en-GB" sz="2400" b="0" i="1" noProof="0" smtClean="0">
                              <a:latin typeface="Cambria Math" panose="02040503050406030204" pitchFamily="18" charset="0"/>
                              <a:ea typeface="Cambria Math"/>
                              <a:cs typeface="Cambria Math"/>
                            </a:rPr>
                          </m:ctrlPr>
                        </m:sSupPr>
                        <m:e>
                          <m:r>
                            <a:rPr lang="en-GB" sz="2400" b="0" i="1" noProof="0" smtClean="0">
                              <a:latin typeface="Cambria Math"/>
                              <a:ea typeface="Cambria Math"/>
                            </a:rPr>
                            <m:t>𝑒</m:t>
                          </m:r>
                        </m:e>
                        <m:sup>
                          <m:r>
                            <a:rPr lang="en-GB" sz="2400" b="0" i="1" noProof="0" smtClean="0">
                              <a:latin typeface="Cambria Math"/>
                              <a:ea typeface="Cambria Math"/>
                            </a:rPr>
                            <m:t>𝑖</m:t>
                          </m:r>
                          <m:r>
                            <a:rPr lang="en-GB" sz="2400" b="0" i="1" noProof="0" smtClean="0">
                              <a:latin typeface="Cambria Math"/>
                              <a:ea typeface="Cambria Math"/>
                            </a:rPr>
                            <m:t>𝜙</m:t>
                          </m:r>
                        </m:sup>
                      </m:sSup>
                      <m:func>
                        <m:funcPr>
                          <m:ctrlPr>
                            <a:rPr lang="en-GB" sz="2400" b="0" i="1" noProof="0" smtClean="0">
                              <a:latin typeface="Cambria Math" panose="02040503050406030204" pitchFamily="18" charset="0"/>
                              <a:ea typeface="Cambria Math"/>
                              <a:cs typeface="Cambria Math"/>
                            </a:rPr>
                          </m:ctrlPr>
                        </m:funcPr>
                        <m:fName>
                          <m:r>
                            <m:rPr>
                              <m:sty m:val="p"/>
                            </m:rPr>
                            <a:rPr lang="en-GB" sz="2400" b="0" i="0" noProof="0" smtClean="0">
                              <a:latin typeface="Cambria Math"/>
                              <a:ea typeface="Cambria Math"/>
                            </a:rPr>
                            <m:t>sin</m:t>
                          </m:r>
                        </m:fName>
                        <m:e>
                          <m:d>
                            <m:dPr>
                              <m:ctrlPr>
                                <a:rPr lang="en-GB" sz="2400" b="0" i="1" noProof="0" smtClean="0">
                                  <a:latin typeface="Cambria Math" panose="02040503050406030204" pitchFamily="18" charset="0"/>
                                  <a:ea typeface="Cambria Math"/>
                                  <a:cs typeface="Cambria Math"/>
                                </a:rPr>
                              </m:ctrlPr>
                            </m:dPr>
                            <m:e>
                              <m:f>
                                <m:fPr>
                                  <m:ctrlPr>
                                    <a:rPr lang="en-GB" sz="2400" b="0" i="1" noProof="0" smtClean="0">
                                      <a:latin typeface="Cambria Math" panose="02040503050406030204" pitchFamily="18" charset="0"/>
                                      <a:ea typeface="Cambria Math"/>
                                      <a:cs typeface="Cambria Math"/>
                                    </a:rPr>
                                  </m:ctrlPr>
                                </m:fPr>
                                <m:num>
                                  <m:r>
                                    <a:rPr lang="en-GB" sz="2400" b="0" i="1" noProof="0" smtClean="0">
                                      <a:latin typeface="Cambria Math"/>
                                      <a:ea typeface="Cambria Math"/>
                                    </a:rPr>
                                    <m:t>𝜃</m:t>
                                  </m:r>
                                </m:num>
                                <m:den>
                                  <m:r>
                                    <a:rPr lang="en-GB" sz="2400" b="0" i="1" noProof="0" smtClean="0">
                                      <a:latin typeface="Cambria Math"/>
                                      <a:ea typeface="Cambria Math"/>
                                    </a:rPr>
                                    <m:t>2</m:t>
                                  </m:r>
                                </m:den>
                              </m:f>
                            </m:e>
                          </m:d>
                        </m:e>
                      </m:func>
                      <m:d>
                        <m:dPr>
                          <m:begChr m:val=""/>
                          <m:endChr m:val="⟩"/>
                          <m:ctrlPr>
                            <a:rPr lang="en-GB" sz="2800" b="0" i="1" u="none" strike="noStrike" cap="none" spc="0" noProof="0" smtClean="0">
                              <a:solidFill>
                                <a:schemeClr val="tx1"/>
                              </a:solidFill>
                              <a:latin typeface="Cambria Math" panose="02040503050406030204" pitchFamily="18" charset="0"/>
                              <a:ea typeface="Cambria Math"/>
                              <a:cs typeface="Cambria Math"/>
                            </a:rPr>
                          </m:ctrlPr>
                        </m:dPr>
                        <m:e>
                          <m:r>
                            <a:rPr lang="en-GB" sz="2800" u="none" strike="noStrike" cap="none" spc="0" noProof="0" smtClean="0">
                              <a:solidFill>
                                <a:schemeClr val="tx1"/>
                              </a:solidFill>
                              <a:latin typeface="Cambria Math"/>
                              <a:ea typeface="Cambria Math"/>
                              <a:cs typeface="Cambria Math"/>
                            </a:rPr>
                            <m:t>|1</m:t>
                          </m:r>
                        </m:e>
                      </m:d>
                      <m:r>
                        <a:rPr lang="en-GB" sz="2800" u="none" strike="noStrike" cap="none" spc="0" noProof="0" smtClean="0">
                          <a:solidFill>
                            <a:schemeClr val="tx1"/>
                          </a:solidFill>
                          <a:latin typeface="Cambria Math"/>
                          <a:ea typeface="Cambria Math"/>
                          <a:cs typeface="Cambria Math"/>
                        </a:rPr>
                        <m:t>.</m:t>
                      </m:r>
                    </m:oMath>
                  </m:oMathPara>
                </a14:m>
                <a:endParaRPr lang="en-GB" noProof="0" dirty="0"/>
              </a:p>
            </p:txBody>
          </p:sp>
        </mc:Choice>
        <mc:Fallback xmlns="">
          <p:sp>
            <p:nvSpPr>
              <p:cNvPr id="645119219" name="Content Placeholder 2"/>
              <p:cNvSpPr>
                <a:spLocks noGrp="1" noRot="1" noChangeAspect="1" noMove="1" noResize="1" noEditPoints="1" noAdjustHandles="1" noChangeArrowheads="1" noChangeShapeType="1" noTextEdit="1"/>
              </p:cNvSpPr>
              <p:nvPr>
                <p:ph idx="1"/>
              </p:nvPr>
            </p:nvSpPr>
            <p:spPr bwMode="auto">
              <a:blipFill>
                <a:blip r:embed="rId3"/>
                <a:stretch>
                  <a:fillRect l="-1043" t="-2241"/>
                </a:stretch>
              </a:blipFill>
            </p:spPr>
            <p:txBody>
              <a:bodyPr/>
              <a:lstStyle/>
              <a:p>
                <a:r>
                  <a:rPr lang="en-IN">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46358103" name="Title 1"/>
          <p:cNvSpPr>
            <a:spLocks noGrp="1"/>
          </p:cNvSpPr>
          <p:nvPr>
            <p:ph type="title"/>
          </p:nvPr>
        </p:nvSpPr>
        <p:spPr bwMode="auto"/>
        <p:txBody>
          <a:bodyPr/>
          <a:lstStyle/>
          <a:p>
            <a:pPr>
              <a:defRPr/>
            </a:pPr>
            <a:r>
              <a:rPr lang="en-GB" noProof="0" dirty="0"/>
              <a:t>Representation of Qubits (Continued)</a:t>
            </a:r>
          </a:p>
        </p:txBody>
      </p:sp>
      <p:pic>
        <p:nvPicPr>
          <p:cNvPr id="1734035707" name="Picture 1734035706"/>
          <p:cNvPicPr>
            <a:picLocks noChangeAspect="1"/>
          </p:cNvPicPr>
          <p:nvPr/>
        </p:nvPicPr>
        <p:blipFill>
          <a:blip r:embed="rId3"/>
          <a:srcRect t="6087"/>
          <a:stretch/>
        </p:blipFill>
        <p:spPr bwMode="auto">
          <a:xfrm>
            <a:off x="838198" y="1455211"/>
            <a:ext cx="2247732" cy="2203149"/>
          </a:xfrm>
          <a:prstGeom prst="rect">
            <a:avLst/>
          </a:prstGeom>
        </p:spPr>
      </p:pic>
      <p:pic>
        <p:nvPicPr>
          <p:cNvPr id="1010318510" name="Picture 1010318509"/>
          <p:cNvPicPr>
            <a:picLocks noChangeAspect="1"/>
          </p:cNvPicPr>
          <p:nvPr/>
        </p:nvPicPr>
        <p:blipFill>
          <a:blip r:embed="rId4"/>
          <a:srcRect t="6428"/>
          <a:stretch/>
        </p:blipFill>
        <p:spPr bwMode="auto">
          <a:xfrm>
            <a:off x="3086292" y="1398417"/>
            <a:ext cx="2314075" cy="2259943"/>
          </a:xfrm>
          <a:prstGeom prst="rect">
            <a:avLst/>
          </a:prstGeom>
        </p:spPr>
      </p:pic>
      <p:pic>
        <p:nvPicPr>
          <p:cNvPr id="1509568773" name="Picture 1509568772"/>
          <p:cNvPicPr>
            <a:picLocks noChangeAspect="1"/>
          </p:cNvPicPr>
          <p:nvPr/>
        </p:nvPicPr>
        <p:blipFill>
          <a:blip r:embed="rId5"/>
          <a:srcRect t="6537"/>
          <a:stretch/>
        </p:blipFill>
        <p:spPr bwMode="auto">
          <a:xfrm>
            <a:off x="6466416" y="1366889"/>
            <a:ext cx="2381405" cy="2322999"/>
          </a:xfrm>
          <a:prstGeom prst="rect">
            <a:avLst/>
          </a:prstGeom>
        </p:spPr>
      </p:pic>
      <p:pic>
        <p:nvPicPr>
          <p:cNvPr id="638407303" name="Picture 638407302"/>
          <p:cNvPicPr>
            <a:picLocks noChangeAspect="1"/>
          </p:cNvPicPr>
          <p:nvPr/>
        </p:nvPicPr>
        <p:blipFill>
          <a:blip r:embed="rId6"/>
          <a:srcRect t="5674"/>
          <a:stretch/>
        </p:blipFill>
        <p:spPr bwMode="auto">
          <a:xfrm>
            <a:off x="8743339" y="1307715"/>
            <a:ext cx="2387702" cy="2350645"/>
          </a:xfrm>
          <a:prstGeom prst="rect">
            <a:avLst/>
          </a:prstGeom>
        </p:spPr>
      </p:pic>
      <p:pic>
        <p:nvPicPr>
          <p:cNvPr id="1701457717" name="Picture 1701457716"/>
          <p:cNvPicPr>
            <a:picLocks noChangeAspect="1"/>
          </p:cNvPicPr>
          <p:nvPr/>
        </p:nvPicPr>
        <p:blipFill>
          <a:blip r:embed="rId7"/>
          <a:srcRect t="6310"/>
          <a:stretch/>
        </p:blipFill>
        <p:spPr bwMode="auto">
          <a:xfrm>
            <a:off x="8847821" y="3925247"/>
            <a:ext cx="2295212" cy="2244354"/>
          </a:xfrm>
          <a:prstGeom prst="rect">
            <a:avLst/>
          </a:prstGeom>
        </p:spPr>
      </p:pic>
      <p:pic>
        <p:nvPicPr>
          <p:cNvPr id="1830357340" name="Picture 1830357339"/>
          <p:cNvPicPr>
            <a:picLocks noChangeAspect="1"/>
          </p:cNvPicPr>
          <p:nvPr/>
        </p:nvPicPr>
        <p:blipFill>
          <a:blip r:embed="rId8"/>
          <a:srcRect t="6014"/>
          <a:stretch/>
        </p:blipFill>
        <p:spPr bwMode="auto">
          <a:xfrm>
            <a:off x="6462075" y="3925247"/>
            <a:ext cx="2281263" cy="2237759"/>
          </a:xfrm>
          <a:prstGeom prst="rect">
            <a:avLst/>
          </a:prstGeom>
        </p:spPr>
      </p:pic>
      <mc:AlternateContent xmlns:mc="http://schemas.openxmlformats.org/markup-compatibility/2006" xmlns:a14="http://schemas.microsoft.com/office/drawing/2010/main">
        <mc:Choice Requires="a14">
          <p:sp>
            <p:nvSpPr>
              <p:cNvPr id="810160356" name="TextBox 810160355"/>
              <p:cNvSpPr txBox="1"/>
              <p:nvPr/>
            </p:nvSpPr>
            <p:spPr bwMode="auto">
              <a:xfrm>
                <a:off x="1485456" y="3536597"/>
                <a:ext cx="1059053" cy="36298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noProof="0" dirty="0">
                    <a:latin typeface="Franklin Gothic Medium Cond" panose="020B0606030402020204" pitchFamily="34" charset="0"/>
                  </a:rPr>
                  <a:t>State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|0</m:t>
                        </m:r>
                      </m:e>
                    </m:d>
                  </m:oMath>
                </a14:m>
                <a:endParaRPr lang="en-GB" noProof="0" dirty="0">
                  <a:latin typeface="Franklin Gothic Medium Cond" panose="020B0606030402020204" pitchFamily="34" charset="0"/>
                </a:endParaRPr>
              </a:p>
            </p:txBody>
          </p:sp>
        </mc:Choice>
        <mc:Fallback xmlns="">
          <p:sp>
            <p:nvSpPr>
              <p:cNvPr id="810160356" name="TextBox 810160355"/>
              <p:cNvSpPr txBox="1">
                <a:spLocks noRot="1" noChangeAspect="1" noMove="1" noResize="1" noEditPoints="1" noAdjustHandles="1" noChangeArrowheads="1" noChangeShapeType="1" noTextEdit="1"/>
              </p:cNvSpPr>
              <p:nvPr/>
            </p:nvSpPr>
            <p:spPr bwMode="auto">
              <a:xfrm>
                <a:off x="1485456" y="3536597"/>
                <a:ext cx="1059053" cy="362984"/>
              </a:xfrm>
              <a:prstGeom prst="rect">
                <a:avLst/>
              </a:prstGeom>
              <a:blipFill>
                <a:blip r:embed="rId9"/>
                <a:stretch>
                  <a:fillRect l="-4046" t="-120000" r="-37572" b="-19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37798526" name="TextBox 1537798525"/>
              <p:cNvSpPr txBox="1"/>
              <p:nvPr/>
            </p:nvSpPr>
            <p:spPr bwMode="auto">
              <a:xfrm>
                <a:off x="3713263" y="3536597"/>
                <a:ext cx="1060132" cy="36298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noProof="0" dirty="0">
                    <a:latin typeface="Franklin Gothic Medium Cond" panose="020B0606030402020204" pitchFamily="34" charset="0"/>
                  </a:rPr>
                  <a:t>State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|1</m:t>
                        </m:r>
                      </m:e>
                    </m:d>
                  </m:oMath>
                </a14:m>
                <a:endParaRPr lang="en-GB" noProof="0" dirty="0">
                  <a:latin typeface="Franklin Gothic Medium Cond" panose="020B0606030402020204" pitchFamily="34" charset="0"/>
                </a:endParaRPr>
              </a:p>
            </p:txBody>
          </p:sp>
        </mc:Choice>
        <mc:Fallback xmlns="">
          <p:sp>
            <p:nvSpPr>
              <p:cNvPr id="1537798526" name="TextBox 1537798525"/>
              <p:cNvSpPr txBox="1">
                <a:spLocks noRot="1" noChangeAspect="1" noMove="1" noResize="1" noEditPoints="1" noAdjustHandles="1" noChangeArrowheads="1" noChangeShapeType="1" noTextEdit="1"/>
              </p:cNvSpPr>
              <p:nvPr/>
            </p:nvSpPr>
            <p:spPr bwMode="auto">
              <a:xfrm>
                <a:off x="3713263" y="3536597"/>
                <a:ext cx="1060132" cy="362984"/>
              </a:xfrm>
              <a:prstGeom prst="rect">
                <a:avLst/>
              </a:prstGeom>
              <a:blipFill>
                <a:blip r:embed="rId10"/>
                <a:stretch>
                  <a:fillRect l="-4023" t="-120000" r="-37356" b="-19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52644996" name="TextBox 2052644995"/>
              <p:cNvSpPr txBox="1"/>
              <p:nvPr/>
            </p:nvSpPr>
            <p:spPr bwMode="auto">
              <a:xfrm>
                <a:off x="7155315" y="3536597"/>
                <a:ext cx="1207140" cy="36298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noProof="0" dirty="0">
                    <a:latin typeface="Franklin Gothic Medium Cond" panose="020B0606030402020204" pitchFamily="34" charset="0"/>
                  </a:rPr>
                  <a:t>State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m:t>
                        </m:r>
                      </m:e>
                    </m:d>
                  </m:oMath>
                </a14:m>
                <a:endParaRPr lang="en-GB" noProof="0" dirty="0">
                  <a:latin typeface="Franklin Gothic Medium Cond" panose="020B0606030402020204" pitchFamily="34" charset="0"/>
                </a:endParaRPr>
              </a:p>
            </p:txBody>
          </p:sp>
        </mc:Choice>
        <mc:Fallback xmlns="">
          <p:sp>
            <p:nvSpPr>
              <p:cNvPr id="2052644996" name="TextBox 2052644995"/>
              <p:cNvSpPr txBox="1">
                <a:spLocks noRot="1" noChangeAspect="1" noMove="1" noResize="1" noEditPoints="1" noAdjustHandles="1" noChangeArrowheads="1" noChangeShapeType="1" noTextEdit="1"/>
              </p:cNvSpPr>
              <p:nvPr/>
            </p:nvSpPr>
            <p:spPr bwMode="auto">
              <a:xfrm>
                <a:off x="7155315" y="3536597"/>
                <a:ext cx="1207140" cy="362984"/>
              </a:xfrm>
              <a:prstGeom prst="rect">
                <a:avLst/>
              </a:prstGeom>
              <a:blipFill>
                <a:blip r:embed="rId11"/>
                <a:stretch>
                  <a:fillRect l="-3535" t="-120000" r="-28283" b="-19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33228128" name="TextBox 1633228127"/>
              <p:cNvSpPr txBox="1"/>
              <p:nvPr/>
            </p:nvSpPr>
            <p:spPr bwMode="auto">
              <a:xfrm>
                <a:off x="9450839" y="3536597"/>
                <a:ext cx="1208219" cy="36298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noProof="0" dirty="0">
                    <a:latin typeface="Franklin Gothic Medium Cond" panose="020B0606030402020204" pitchFamily="34" charset="0"/>
                  </a:rPr>
                  <a:t>State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m:t>
                        </m:r>
                      </m:e>
                    </m:d>
                  </m:oMath>
                </a14:m>
                <a:endParaRPr lang="en-GB" noProof="0" dirty="0">
                  <a:latin typeface="Franklin Gothic Medium Cond" panose="020B0606030402020204" pitchFamily="34" charset="0"/>
                </a:endParaRPr>
              </a:p>
            </p:txBody>
          </p:sp>
        </mc:Choice>
        <mc:Fallback xmlns="">
          <p:sp>
            <p:nvSpPr>
              <p:cNvPr id="1633228128" name="TextBox 1633228127"/>
              <p:cNvSpPr txBox="1">
                <a:spLocks noRot="1" noChangeAspect="1" noMove="1" noResize="1" noEditPoints="1" noAdjustHandles="1" noChangeArrowheads="1" noChangeShapeType="1" noTextEdit="1"/>
              </p:cNvSpPr>
              <p:nvPr/>
            </p:nvSpPr>
            <p:spPr bwMode="auto">
              <a:xfrm>
                <a:off x="9450839" y="3536597"/>
                <a:ext cx="1208219" cy="362984"/>
              </a:xfrm>
              <a:prstGeom prst="rect">
                <a:avLst/>
              </a:prstGeom>
              <a:blipFill>
                <a:blip r:embed="rId12"/>
                <a:stretch>
                  <a:fillRect l="-3518" t="-120000" r="-28141" b="-19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30238815" name="TextBox 630238814"/>
              <p:cNvSpPr txBox="1"/>
              <p:nvPr/>
            </p:nvSpPr>
            <p:spPr bwMode="auto">
              <a:xfrm>
                <a:off x="7053369" y="5975276"/>
                <a:ext cx="1208939" cy="36298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noProof="0" dirty="0">
                    <a:latin typeface="Franklin Gothic Medium Cond" panose="020B0606030402020204" pitchFamily="34" charset="0"/>
                  </a:rPr>
                  <a:t>State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m:t>
                        </m:r>
                        <m:r>
                          <a:rPr lang="en-GB" sz="1800" u="none" strike="noStrike" cap="none" spc="0" noProof="0" smtClean="0">
                            <a:solidFill>
                              <a:schemeClr val="tx1"/>
                            </a:solidFill>
                            <a:latin typeface="Cambria Math"/>
                            <a:ea typeface="Cambria Math"/>
                            <a:cs typeface="Cambria Math"/>
                          </a:rPr>
                          <m:t>𝑖</m:t>
                        </m:r>
                      </m:e>
                    </m:d>
                  </m:oMath>
                </a14:m>
                <a:endParaRPr lang="en-GB" noProof="0" dirty="0">
                  <a:latin typeface="Franklin Gothic Medium Cond" panose="020B0606030402020204" pitchFamily="34" charset="0"/>
                </a:endParaRPr>
              </a:p>
            </p:txBody>
          </p:sp>
        </mc:Choice>
        <mc:Fallback xmlns="">
          <p:sp>
            <p:nvSpPr>
              <p:cNvPr id="630238815" name="TextBox 630238814"/>
              <p:cNvSpPr txBox="1">
                <a:spLocks noRot="1" noChangeAspect="1" noMove="1" noResize="1" noEditPoints="1" noAdjustHandles="1" noChangeArrowheads="1" noChangeShapeType="1" noTextEdit="1"/>
              </p:cNvSpPr>
              <p:nvPr/>
            </p:nvSpPr>
            <p:spPr bwMode="auto">
              <a:xfrm>
                <a:off x="7053369" y="5975276"/>
                <a:ext cx="1208939" cy="362984"/>
              </a:xfrm>
              <a:prstGeom prst="rect">
                <a:avLst/>
              </a:prstGeom>
              <a:blipFill>
                <a:blip r:embed="rId13"/>
                <a:stretch>
                  <a:fillRect l="-3535" t="-120000" r="-39394" b="-19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07826080" name="TextBox 2107826079"/>
              <p:cNvSpPr txBox="1"/>
              <p:nvPr/>
            </p:nvSpPr>
            <p:spPr bwMode="auto">
              <a:xfrm>
                <a:off x="9390958" y="5975276"/>
                <a:ext cx="1210018" cy="362984"/>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a:defRPr/>
                </a:pPr>
                <a:r>
                  <a:rPr lang="en-GB" noProof="0" dirty="0">
                    <a:latin typeface="Franklin Gothic Medium Cond" panose="020B0606030402020204" pitchFamily="34" charset="0"/>
                  </a:rPr>
                  <a:t>State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m:t>
                        </m:r>
                        <m:r>
                          <a:rPr lang="en-GB" sz="1800" u="none" strike="noStrike" cap="none" spc="0" noProof="0" smtClean="0">
                            <a:solidFill>
                              <a:schemeClr val="tx1"/>
                            </a:solidFill>
                            <a:latin typeface="Cambria Math"/>
                            <a:ea typeface="Cambria Math"/>
                            <a:cs typeface="Cambria Math"/>
                          </a:rPr>
                          <m:t>𝑖</m:t>
                        </m:r>
                      </m:e>
                    </m:d>
                  </m:oMath>
                </a14:m>
                <a:endParaRPr lang="en-GB" noProof="0" dirty="0">
                  <a:latin typeface="Franklin Gothic Medium Cond" panose="020B0606030402020204" pitchFamily="34" charset="0"/>
                </a:endParaRPr>
              </a:p>
            </p:txBody>
          </p:sp>
        </mc:Choice>
        <mc:Fallback xmlns="">
          <p:sp>
            <p:nvSpPr>
              <p:cNvPr id="2107826080" name="TextBox 2107826079"/>
              <p:cNvSpPr txBox="1">
                <a:spLocks noRot="1" noChangeAspect="1" noMove="1" noResize="1" noEditPoints="1" noAdjustHandles="1" noChangeArrowheads="1" noChangeShapeType="1" noTextEdit="1"/>
              </p:cNvSpPr>
              <p:nvPr/>
            </p:nvSpPr>
            <p:spPr bwMode="auto">
              <a:xfrm>
                <a:off x="9390958" y="5975276"/>
                <a:ext cx="1210018" cy="362984"/>
              </a:xfrm>
              <a:prstGeom prst="rect">
                <a:avLst/>
              </a:prstGeom>
              <a:blipFill>
                <a:blip r:embed="rId14"/>
                <a:stretch>
                  <a:fillRect l="-3535" t="-120000" r="-38889" b="-190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3697993" name="TextBox 253697992"/>
              <p:cNvSpPr txBox="1"/>
              <p:nvPr/>
            </p:nvSpPr>
            <p:spPr bwMode="auto">
              <a:xfrm>
                <a:off x="1015138" y="4145138"/>
                <a:ext cx="5018983" cy="1950983"/>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marL="283879" indent="-283879">
                  <a:buFont typeface="Arial"/>
                  <a:buChar char="•"/>
                  <a:defRPr/>
                </a:pPr>
                <a:r>
                  <a:rPr lang="en-GB" noProof="0" dirty="0">
                    <a:latin typeface="Franklin Gothic Medium Cond" panose="020B0606030402020204" pitchFamily="34" charset="0"/>
                  </a:rPr>
                  <a:t>States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m:t>
                        </m:r>
                      </m:e>
                    </m:d>
                  </m:oMath>
                </a14:m>
                <a:r>
                  <a:rPr lang="en-GB" noProof="0" dirty="0">
                    <a:latin typeface="Franklin Gothic Medium Cond" panose="020B0606030402020204" pitchFamily="34" charset="0"/>
                  </a:rPr>
                  <a:t>,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m:t>
                        </m:r>
                      </m:e>
                    </m:d>
                  </m:oMath>
                </a14:m>
                <a:r>
                  <a:rPr lang="en-GB" noProof="0" dirty="0">
                    <a:latin typeface="Franklin Gothic Medium Cond" panose="020B0606030402020204" pitchFamily="34" charset="0"/>
                  </a:rPr>
                  <a:t>,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m:t>
                        </m:r>
                        <m:r>
                          <a:rPr lang="en-GB" sz="1800" u="none" strike="noStrike" cap="none" spc="0" noProof="0" smtClean="0">
                            <a:solidFill>
                              <a:schemeClr val="tx1"/>
                            </a:solidFill>
                            <a:latin typeface="Cambria Math"/>
                            <a:ea typeface="Cambria Math"/>
                            <a:cs typeface="Cambria Math"/>
                          </a:rPr>
                          <m:t>𝑖</m:t>
                        </m:r>
                      </m:e>
                    </m:d>
                  </m:oMath>
                </a14:m>
                <a:r>
                  <a:rPr lang="en-GB" noProof="0" dirty="0">
                    <a:latin typeface="Franklin Gothic Medium Cond" panose="020B0606030402020204" pitchFamily="34" charset="0"/>
                  </a:rPr>
                  <a:t> and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m:t>
                        </m:r>
                        <m:r>
                          <a:rPr lang="en-GB" sz="1800" u="none" strike="noStrike" cap="none" spc="0" noProof="0" smtClean="0">
                            <a:solidFill>
                              <a:schemeClr val="tx1"/>
                            </a:solidFill>
                            <a:latin typeface="Cambria Math"/>
                            <a:ea typeface="Cambria Math"/>
                            <a:cs typeface="Cambria Math"/>
                          </a:rPr>
                          <m:t>𝑖</m:t>
                        </m:r>
                      </m:e>
                    </m:d>
                  </m:oMath>
                </a14:m>
                <a:r>
                  <a:rPr lang="en-GB" noProof="0" dirty="0">
                    <a:latin typeface="Franklin Gothic Medium Cond" panose="020B0606030402020204" pitchFamily="34" charset="0"/>
                  </a:rPr>
                  <a:t> have a 50% probability of being a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|0</m:t>
                        </m:r>
                      </m:e>
                    </m:d>
                  </m:oMath>
                </a14:m>
                <a:r>
                  <a:rPr lang="en-GB" sz="1800" b="0" i="0" u="none" strike="noStrike" cap="none" spc="0" noProof="0" dirty="0">
                    <a:solidFill>
                      <a:schemeClr val="tx1"/>
                    </a:solidFill>
                    <a:latin typeface="Franklin Gothic Medium Cond" panose="020B0606030402020204" pitchFamily="34" charset="0"/>
                  </a:rPr>
                  <a:t> or a </a:t>
                </a:r>
                <a14:m>
                  <m:oMath xmlns:m="http://schemas.openxmlformats.org/officeDocument/2006/math">
                    <m:d>
                      <m:dPr>
                        <m:begChr m:val=""/>
                        <m:endChr m:val="⟩"/>
                        <m:ctrlPr>
                          <a:rPr lang="en-GB" sz="1800" b="0" i="1" u="none" strike="noStrike" cap="none" spc="0" noProof="0" smtClean="0">
                            <a:solidFill>
                              <a:schemeClr val="tx1"/>
                            </a:solidFill>
                            <a:latin typeface="Cambria Math" panose="02040503050406030204" pitchFamily="18" charset="0"/>
                            <a:ea typeface="Cambria Math"/>
                            <a:cs typeface="Cambria Math"/>
                          </a:rPr>
                        </m:ctrlPr>
                      </m:dPr>
                      <m:e>
                        <m:r>
                          <a:rPr lang="en-GB" sz="1800" u="none" strike="noStrike" cap="none" spc="0" noProof="0" smtClean="0">
                            <a:solidFill>
                              <a:schemeClr val="tx1"/>
                            </a:solidFill>
                            <a:latin typeface="Cambria Math"/>
                            <a:ea typeface="Cambria Math"/>
                            <a:cs typeface="Cambria Math"/>
                          </a:rPr>
                          <m:t>|1</m:t>
                        </m:r>
                      </m:e>
                    </m:d>
                  </m:oMath>
                </a14:m>
                <a:r>
                  <a:rPr lang="en-GB" sz="1800" b="0" i="0" u="none" strike="noStrike" cap="none" spc="0" noProof="0" dirty="0">
                    <a:solidFill>
                      <a:schemeClr val="tx1"/>
                    </a:solidFill>
                    <a:latin typeface="Franklin Gothic Medium Cond" panose="020B0606030402020204" pitchFamily="34" charset="0"/>
                  </a:rPr>
                  <a:t>.</a:t>
                </a:r>
                <a:endParaRPr lang="en-GB" sz="1800" b="0" i="0" u="none" strike="noStrike" cap="none" spc="0" noProof="0" dirty="0">
                  <a:solidFill>
                    <a:schemeClr val="tx1"/>
                  </a:solidFill>
                  <a:latin typeface="Franklin Gothic Medium Cond" panose="020B0606030402020204" pitchFamily="34" charset="0"/>
                  <a:cs typeface="Times New Roman"/>
                </a:endParaRPr>
              </a:p>
              <a:p>
                <a:pPr marL="283879" indent="-283879">
                  <a:buFont typeface="Arial"/>
                  <a:buChar char="•"/>
                  <a:defRPr/>
                </a:pPr>
                <a:r>
                  <a:rPr lang="en-GB" sz="1800" b="0" i="0" u="none" strike="noStrike" cap="none" spc="0" noProof="0" dirty="0">
                    <a:solidFill>
                      <a:schemeClr val="tx1"/>
                    </a:solidFill>
                    <a:latin typeface="Franklin Gothic Medium Cond" panose="020B0606030402020204" pitchFamily="34" charset="0"/>
                    <a:ea typeface="Arial"/>
                    <a:cs typeface="Arial"/>
                  </a:rPr>
                  <a:t>They differ in </a:t>
                </a:r>
                <a:r>
                  <a:rPr lang="en-GB" sz="1800" b="0" i="1" u="none" strike="noStrike" cap="none" spc="0" noProof="0" dirty="0">
                    <a:solidFill>
                      <a:schemeClr val="tx1"/>
                    </a:solidFill>
                    <a:latin typeface="Franklin Gothic Medium Cond" panose="020B0606030402020204" pitchFamily="34" charset="0"/>
                    <a:ea typeface="Arial"/>
                    <a:cs typeface="Arial"/>
                  </a:rPr>
                  <a:t>phase </a:t>
                </a:r>
                <a:r>
                  <a:rPr lang="en-GB" sz="1800" b="0" i="0" u="none" strike="noStrike" cap="none" spc="0" noProof="0" dirty="0">
                    <a:solidFill>
                      <a:schemeClr val="tx1"/>
                    </a:solidFill>
                    <a:latin typeface="Franklin Gothic Medium Cond" panose="020B0606030402020204" pitchFamily="34" charset="0"/>
                    <a:ea typeface="Arial"/>
                    <a:cs typeface="Arial"/>
                  </a:rPr>
                  <a:t>instead.</a:t>
                </a:r>
                <a:endParaRPr lang="en-GB" sz="1800" b="0" i="0" u="none" strike="noStrike" cap="none" spc="0" noProof="0" dirty="0">
                  <a:solidFill>
                    <a:schemeClr val="tx1"/>
                  </a:solidFill>
                  <a:latin typeface="Franklin Gothic Medium Cond" panose="020B0606030402020204" pitchFamily="34" charset="0"/>
                  <a:cs typeface="Times New Roman"/>
                </a:endParaRPr>
              </a:p>
              <a:p>
                <a:pPr marL="283879" indent="-283879">
                  <a:buFont typeface="Arial"/>
                  <a:buChar char="•"/>
                  <a:defRPr/>
                </a:pPr>
                <a:r>
                  <a:rPr lang="en-GB" sz="1800" b="0" i="0" u="none" strike="noStrike" cap="none" spc="0" noProof="0" dirty="0">
                    <a:solidFill>
                      <a:schemeClr val="tx1"/>
                    </a:solidFill>
                    <a:latin typeface="Franklin Gothic Medium Cond" panose="020B0606030402020204" pitchFamily="34" charset="0"/>
                    <a:ea typeface="Arial"/>
                    <a:cs typeface="Arial"/>
                  </a:rPr>
                  <a:t>This phase is denoted by </a:t>
                </a:r>
                <a14:m>
                  <m:oMath xmlns:m="http://schemas.openxmlformats.org/officeDocument/2006/math">
                    <m:r>
                      <a:rPr lang="en-GB" sz="1800" u="none" strike="noStrike" cap="none" spc="0" noProof="0" smtClean="0">
                        <a:solidFill>
                          <a:schemeClr val="tx1"/>
                        </a:solidFill>
                        <a:latin typeface="Cambria Math"/>
                        <a:ea typeface="Cambria Math"/>
                        <a:cs typeface="Cambria Math"/>
                      </a:rPr>
                      <m:t>𝜙</m:t>
                    </m:r>
                  </m:oMath>
                </a14:m>
                <a:r>
                  <a:rPr lang="en-GB" sz="1800" b="0" i="0" u="none" strike="noStrike" cap="none" spc="0" noProof="0" dirty="0">
                    <a:solidFill>
                      <a:schemeClr val="tx1"/>
                    </a:solidFill>
                    <a:latin typeface="Franklin Gothic Medium Cond" panose="020B0606030402020204" pitchFamily="34" charset="0"/>
                    <a:ea typeface="Arial"/>
                    <a:cs typeface="Arial"/>
                  </a:rPr>
                  <a:t>.</a:t>
                </a:r>
                <a:endParaRPr lang="en-GB" sz="1800" b="0" i="0" u="none" strike="noStrike" cap="none" spc="0" noProof="0" dirty="0">
                  <a:solidFill>
                    <a:schemeClr val="tx1"/>
                  </a:solidFill>
                  <a:latin typeface="Franklin Gothic Medium Cond" panose="020B0606030402020204" pitchFamily="34" charset="0"/>
                  <a:cs typeface="Times New Roman"/>
                </a:endParaRPr>
              </a:p>
              <a:p>
                <a:pPr marL="283879" indent="-283879">
                  <a:buFont typeface="Arial"/>
                  <a:buChar char="•"/>
                  <a:defRPr/>
                </a:pPr>
                <a:r>
                  <a:rPr lang="en-GB" sz="1800" b="0" i="0" u="none" strike="noStrike" cap="none" spc="0" noProof="0" dirty="0">
                    <a:solidFill>
                      <a:schemeClr val="tx1"/>
                    </a:solidFill>
                    <a:latin typeface="Franklin Gothic Medium Cond" panose="020B0606030402020204" pitchFamily="34" charset="0"/>
                    <a:ea typeface="Arial"/>
                    <a:cs typeface="Arial"/>
                  </a:rPr>
                  <a:t>The phase is utilised extensively by quantum algorithms.</a:t>
                </a:r>
                <a:endParaRPr lang="en-GB" sz="1800" b="0" i="0" u="none" strike="noStrike" cap="none" spc="0" noProof="0" dirty="0">
                  <a:solidFill>
                    <a:schemeClr val="tx1"/>
                  </a:solidFill>
                  <a:latin typeface="Franklin Gothic Medium Cond" panose="020B0606030402020204" pitchFamily="34" charset="0"/>
                  <a:cs typeface="Times New Roman"/>
                </a:endParaRPr>
              </a:p>
              <a:p>
                <a:pPr marL="683929" lvl="1" indent="-283879">
                  <a:buFont typeface="Arial"/>
                  <a:buChar char="•"/>
                  <a:defRPr/>
                </a:pPr>
                <a:r>
                  <a:rPr lang="en-GB" sz="1800" b="0" i="0" u="none" strike="noStrike" cap="none" spc="0" noProof="0" dirty="0">
                    <a:solidFill>
                      <a:schemeClr val="tx1"/>
                    </a:solidFill>
                    <a:latin typeface="Franklin Gothic Medium Cond" panose="020B0606030402020204" pitchFamily="34" charset="0"/>
                    <a:ea typeface="Arial"/>
                    <a:cs typeface="Arial"/>
                  </a:rPr>
                  <a:t>E.g. Quantum Fourier Transform (QFT)</a:t>
                </a:r>
                <a:endParaRPr lang="en-GB" sz="1800" b="0" i="0" u="none" strike="noStrike" cap="none" spc="0" noProof="0" dirty="0">
                  <a:solidFill>
                    <a:schemeClr val="tx1"/>
                  </a:solidFill>
                  <a:latin typeface="Franklin Gothic Medium Cond" panose="020B0606030402020204" pitchFamily="34" charset="0"/>
                  <a:cs typeface="Times New Roman"/>
                </a:endParaRPr>
              </a:p>
            </p:txBody>
          </p:sp>
        </mc:Choice>
        <mc:Fallback xmlns="">
          <p:sp>
            <p:nvSpPr>
              <p:cNvPr id="253697993" name="TextBox 253697992"/>
              <p:cNvSpPr txBox="1">
                <a:spLocks noRot="1" noChangeAspect="1" noMove="1" noResize="1" noEditPoints="1" noAdjustHandles="1" noChangeArrowheads="1" noChangeShapeType="1" noTextEdit="1"/>
              </p:cNvSpPr>
              <p:nvPr/>
            </p:nvSpPr>
            <p:spPr bwMode="auto">
              <a:xfrm>
                <a:off x="1015138" y="4145138"/>
                <a:ext cx="5018983" cy="1950983"/>
              </a:xfrm>
              <a:prstGeom prst="rect">
                <a:avLst/>
              </a:prstGeom>
              <a:blipFill>
                <a:blip r:embed="rId15"/>
                <a:stretch>
                  <a:fillRect l="-851" t="-22500" b="-3438"/>
                </a:stretch>
              </a:blipFill>
            </p:spPr>
            <p:txBody>
              <a:bodyPr/>
              <a:lstStyle/>
              <a:p>
                <a:r>
                  <a:rPr lang="en-IN">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97763052" name="Title 1"/>
          <p:cNvSpPr>
            <a:spLocks noGrp="1"/>
          </p:cNvSpPr>
          <p:nvPr>
            <p:ph type="title"/>
          </p:nvPr>
        </p:nvSpPr>
        <p:spPr bwMode="auto"/>
        <p:txBody>
          <a:bodyPr/>
          <a:lstStyle/>
          <a:p>
            <a:pPr>
              <a:defRPr/>
            </a:pPr>
            <a:r>
              <a:rPr lang="en-GB" noProof="0" dirty="0"/>
              <a:t>Quantum Gates</a:t>
            </a:r>
          </a:p>
        </p:txBody>
      </p:sp>
      <p:sp>
        <p:nvSpPr>
          <p:cNvPr id="847182773" name="Content Placeholder 2"/>
          <p:cNvSpPr>
            <a:spLocks noGrp="1"/>
          </p:cNvSpPr>
          <p:nvPr>
            <p:ph idx="1"/>
          </p:nvPr>
        </p:nvSpPr>
        <p:spPr bwMode="auto"/>
        <p:txBody>
          <a:bodyPr/>
          <a:lstStyle/>
          <a:p>
            <a:pPr>
              <a:defRPr/>
            </a:pPr>
            <a:r>
              <a:rPr lang="en-GB" noProof="0" dirty="0"/>
              <a:t>A review of classical gates:</a:t>
            </a:r>
          </a:p>
          <a:p>
            <a:pPr lvl="1">
              <a:defRPr/>
            </a:pPr>
            <a:r>
              <a:rPr lang="en-GB" noProof="0" dirty="0"/>
              <a:t>NOT gates cause a bit-flip. </a:t>
            </a:r>
          </a:p>
          <a:p>
            <a:pPr lvl="1">
              <a:defRPr/>
            </a:pPr>
            <a:r>
              <a:rPr lang="en-GB" noProof="0" dirty="0"/>
              <a:t>OR gates produce a HIGH output when at least one input is HIGH.</a:t>
            </a:r>
          </a:p>
          <a:p>
            <a:pPr lvl="1">
              <a:defRPr/>
            </a:pPr>
            <a:r>
              <a:rPr lang="en-GB" noProof="0" dirty="0"/>
              <a:t>AND gates produce a HIGH output only when all inputs are HIGH.</a:t>
            </a:r>
          </a:p>
          <a:p>
            <a:pPr lvl="0">
              <a:defRPr/>
            </a:pPr>
            <a:r>
              <a:rPr lang="en-GB" noProof="0" dirty="0"/>
              <a:t>NAND and NOR gates form the set of universal gates, using which all other logical operations can be realised.</a:t>
            </a:r>
          </a:p>
          <a:p>
            <a:pPr lvl="0">
              <a:defRPr/>
            </a:pPr>
            <a:r>
              <a:rPr lang="en-GB" noProof="0" dirty="0"/>
              <a:t>They usually take multiple inputs and provide one output.</a:t>
            </a:r>
          </a:p>
          <a:p>
            <a:pPr lvl="0">
              <a:defRPr/>
            </a:pPr>
            <a:r>
              <a:rPr lang="en-GB" noProof="0" dirty="0"/>
              <a:t>The numbers of inputs and outputs are equal in a quantum gate.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54230142" name="Title 1"/>
          <p:cNvSpPr>
            <a:spLocks noGrp="1"/>
          </p:cNvSpPr>
          <p:nvPr>
            <p:ph type="title"/>
          </p:nvPr>
        </p:nvSpPr>
        <p:spPr bwMode="auto"/>
        <p:txBody>
          <a:bodyPr/>
          <a:lstStyle/>
          <a:p>
            <a:pPr>
              <a:defRPr/>
            </a:pPr>
            <a:r>
              <a:rPr lang="en-GB" noProof="0" dirty="0"/>
              <a:t>Quantum Gates (Continued)</a:t>
            </a:r>
          </a:p>
        </p:txBody>
      </p:sp>
      <mc:AlternateContent xmlns:mc="http://schemas.openxmlformats.org/markup-compatibility/2006" xmlns:a14="http://schemas.microsoft.com/office/drawing/2010/main">
        <mc:Choice Requires="a14">
          <p:sp>
            <p:nvSpPr>
              <p:cNvPr id="1950632527" name="Content Placeholder 2"/>
              <p:cNvSpPr>
                <a:spLocks noGrp="1"/>
              </p:cNvSpPr>
              <p:nvPr>
                <p:ph idx="1"/>
              </p:nvPr>
            </p:nvSpPr>
            <p:spPr bwMode="auto"/>
            <p:txBody>
              <a:bodyPr/>
              <a:lstStyle/>
              <a:p>
                <a:pPr>
                  <a:defRPr/>
                </a:pPr>
                <a:r>
                  <a:rPr lang="en-GB" noProof="0" dirty="0"/>
                  <a:t>Applying a Quantum gate causes a rotation of the vector in the Bloch sphere.</a:t>
                </a:r>
              </a:p>
              <a:p>
                <a:pPr>
                  <a:defRPr/>
                </a:pPr>
                <a:r>
                  <a:rPr lang="en-GB" noProof="0" dirty="0"/>
                  <a:t>Rotation about the </a:t>
                </a:r>
                <a14:m>
                  <m:oMath xmlns:m="http://schemas.openxmlformats.org/officeDocument/2006/math">
                    <m:r>
                      <a:rPr lang="en-GB" sz="2800" u="none" strike="noStrike" cap="none" spc="0" noProof="0" smtClean="0">
                        <a:solidFill>
                          <a:schemeClr val="tx1"/>
                        </a:solidFill>
                        <a:latin typeface="Cambria Math"/>
                        <a:ea typeface="Cambria Math"/>
                        <a:cs typeface="Cambria Math"/>
                      </a:rPr>
                      <m:t>𝑥</m:t>
                    </m:r>
                  </m:oMath>
                </a14:m>
                <a:r>
                  <a:rPr lang="en-GB" noProof="0" dirty="0"/>
                  <a:t> axis causes the probability of states to change.</a:t>
                </a:r>
              </a:p>
              <a:p>
                <a:pPr>
                  <a:defRPr/>
                </a:pPr>
                <a:r>
                  <a:rPr lang="en-GB" noProof="0" dirty="0"/>
                  <a:t>Rotation about </a:t>
                </a:r>
                <a14:m>
                  <m:oMath xmlns:m="http://schemas.openxmlformats.org/officeDocument/2006/math">
                    <m:r>
                      <a:rPr lang="en-GB" sz="2800" u="none" strike="noStrike" cap="none" spc="0" noProof="0" smtClean="0">
                        <a:solidFill>
                          <a:schemeClr val="tx1"/>
                        </a:solidFill>
                        <a:latin typeface="Cambria Math"/>
                        <a:ea typeface="Cambria Math"/>
                        <a:cs typeface="Cambria Math"/>
                      </a:rPr>
                      <m:t>𝑧</m:t>
                    </m:r>
                  </m:oMath>
                </a14:m>
                <a:r>
                  <a:rPr lang="en-GB" sz="2800" b="0" i="0" u="none" strike="noStrike" cap="none" spc="0" noProof="0" dirty="0">
                    <a:solidFill>
                      <a:schemeClr val="tx1"/>
                    </a:solidFill>
                  </a:rPr>
                  <a:t> axis causes a change in phase.</a:t>
                </a:r>
                <a:endParaRPr lang="en-GB" sz="2800" b="0" i="0" u="none" strike="noStrike" cap="none" spc="0" noProof="0" dirty="0">
                  <a:solidFill>
                    <a:schemeClr val="tx1"/>
                  </a:solidFill>
                  <a:cs typeface="Times New Roman"/>
                </a:endParaRPr>
              </a:p>
              <a:p>
                <a:pPr>
                  <a:defRPr/>
                </a:pPr>
                <a:r>
                  <a:rPr lang="en-GB" sz="2800" b="0" i="0" u="none" strike="noStrike" cap="none" spc="0" noProof="0" dirty="0">
                    <a:solidFill>
                      <a:schemeClr val="tx1"/>
                    </a:solidFill>
                  </a:rPr>
                  <a:t>Rotation about </a:t>
                </a:r>
                <a14:m>
                  <m:oMath xmlns:m="http://schemas.openxmlformats.org/officeDocument/2006/math">
                    <m:r>
                      <a:rPr lang="en-GB" sz="2800" u="none" strike="noStrike" cap="none" spc="0" noProof="0" smtClean="0">
                        <a:solidFill>
                          <a:schemeClr val="tx1"/>
                        </a:solidFill>
                        <a:latin typeface="Cambria Math"/>
                        <a:ea typeface="Cambria Math"/>
                        <a:cs typeface="Cambria Math"/>
                      </a:rPr>
                      <m:t>𝑦</m:t>
                    </m:r>
                  </m:oMath>
                </a14:m>
                <a:r>
                  <a:rPr lang="en-GB" sz="2800" b="0" i="0" u="none" strike="noStrike" cap="none" spc="0" noProof="0" dirty="0">
                    <a:solidFill>
                      <a:schemeClr val="tx1"/>
                    </a:solidFill>
                    <a:ea typeface="Arial"/>
                    <a:cs typeface="Arial"/>
                  </a:rPr>
                  <a:t> axis causes a change in both probabilities and phase.</a:t>
                </a:r>
                <a:endParaRPr lang="en-GB" sz="2800" b="0" i="0" u="none" strike="noStrike" cap="none" spc="0" noProof="0" dirty="0">
                  <a:solidFill>
                    <a:schemeClr val="tx1"/>
                  </a:solidFill>
                  <a:cs typeface="Times New Roman"/>
                </a:endParaRPr>
              </a:p>
              <a:p>
                <a:pPr>
                  <a:defRPr/>
                </a:pPr>
                <a:endParaRPr lang="en-GB" noProof="0" dirty="0"/>
              </a:p>
            </p:txBody>
          </p:sp>
        </mc:Choice>
        <mc:Fallback xmlns="">
          <p:sp>
            <p:nvSpPr>
              <p:cNvPr id="1950632527" name="Content Placeholder 2"/>
              <p:cNvSpPr>
                <a:spLocks noGrp="1" noRot="1" noChangeAspect="1" noMove="1" noResize="1" noEditPoints="1" noAdjustHandles="1" noChangeArrowheads="1" noChangeShapeType="1" noTextEdit="1"/>
              </p:cNvSpPr>
              <p:nvPr>
                <p:ph idx="1"/>
              </p:nvPr>
            </p:nvSpPr>
            <p:spPr bwMode="auto">
              <a:blipFill>
                <a:blip r:embed="rId3"/>
                <a:stretch>
                  <a:fillRect l="-1043" t="-2241"/>
                </a:stretch>
              </a:blipFill>
            </p:spPr>
            <p:txBody>
              <a:bodyPr/>
              <a:lstStyle/>
              <a:p>
                <a:r>
                  <a:rPr lang="en-IN">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84</TotalTime>
  <Words>2651</Words>
  <Application>Microsoft Office PowerPoint</Application>
  <PresentationFormat>Widescreen</PresentationFormat>
  <Paragraphs>246</Paragraphs>
  <Slides>38</Slides>
  <Notes>35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Cambria Math</vt:lpstr>
      <vt:lpstr>Franklin Gothic Medium Cond</vt:lpstr>
      <vt:lpstr>Times New Roman</vt:lpstr>
      <vt:lpstr>Office Theme</vt:lpstr>
      <vt:lpstr>Quantum Gates and Circuits</vt:lpstr>
      <vt:lpstr>Quantum Bits</vt:lpstr>
      <vt:lpstr>Representation of Qubits</vt:lpstr>
      <vt:lpstr>Representation of Qubits (Continued)</vt:lpstr>
      <vt:lpstr>Representation of Qubits (Continued)</vt:lpstr>
      <vt:lpstr>Representation of Qubits (Continued)</vt:lpstr>
      <vt:lpstr>Representation of Qubits (Continued)</vt:lpstr>
      <vt:lpstr>Quantum Gates</vt:lpstr>
      <vt:lpstr>Quantum Gates (Continued)</vt:lpstr>
      <vt:lpstr>Quantum Gates (Continued)</vt:lpstr>
      <vt:lpstr>Quantum Gates (Continued)</vt:lpstr>
      <vt:lpstr>Quantum Gates (Continued)</vt:lpstr>
      <vt:lpstr>Quantum Gates (Continued)</vt:lpstr>
      <vt:lpstr>Quantum Gates (Continued)</vt:lpstr>
      <vt:lpstr>Quantum Circuits</vt:lpstr>
      <vt:lpstr>Measurements</vt:lpstr>
      <vt:lpstr>Measurements (Continued)</vt:lpstr>
      <vt:lpstr>Superconducting Qubits</vt:lpstr>
      <vt:lpstr>Superconductors</vt:lpstr>
      <vt:lpstr>Superconductors (Continued)</vt:lpstr>
      <vt:lpstr>Superconductors (Continued)</vt:lpstr>
      <vt:lpstr>Superconductors (Continued)</vt:lpstr>
      <vt:lpstr>Josephson Junctions</vt:lpstr>
      <vt:lpstr>Josephson Junctions (Continued)</vt:lpstr>
      <vt:lpstr>Superconducting Qubits</vt:lpstr>
      <vt:lpstr>Gates and Superconducting Qubits</vt:lpstr>
      <vt:lpstr>Gates and Superconducting Qubits (Contd.)</vt:lpstr>
      <vt:lpstr>Effects of Noise</vt:lpstr>
      <vt:lpstr>Effects of Noise (Continued)</vt:lpstr>
      <vt:lpstr>Quantum Error Correction</vt:lpstr>
      <vt:lpstr>Quantum Error Correction</vt:lpstr>
      <vt:lpstr>Quantum Error Correction (Continued)</vt:lpstr>
      <vt:lpstr>Quantum Error Correction (Continued)</vt:lpstr>
      <vt:lpstr>Quantum Error Correction (Continued)</vt:lpstr>
      <vt:lpstr>Quantum Error Correction (Continued)</vt:lpstr>
      <vt:lpstr>A Very Brief Recap</vt:lpstr>
      <vt:lpstr>Thank You</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Suhas Bharadwaj</cp:lastModifiedBy>
  <cp:revision>13</cp:revision>
  <dcterms:modified xsi:type="dcterms:W3CDTF">2025-03-08T03:33:35Z</dcterms:modified>
</cp:coreProperties>
</file>