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hyperlink" Target="http://www.youtube.com/watch?v=xZEcNLehiG0" TargetMode="External"/><Relationship Id="rId7" Type="http://schemas.openxmlformats.org/officeDocument/2006/relationships/image" Target="../media/image10.jpg"/><Relationship Id="rId8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g"/><Relationship Id="rId4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990975" cy="186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 rotWithShape="1">
          <a:blip r:embed="rId4">
            <a:alphaModFix/>
          </a:blip>
          <a:srcRect b="4470" l="0" r="0" t="0"/>
          <a:stretch/>
        </p:blipFill>
        <p:spPr>
          <a:xfrm>
            <a:off x="3990975" y="0"/>
            <a:ext cx="5153025" cy="240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025000"/>
            <a:ext cx="4464950" cy="311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 title="intello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559000" y="4704750"/>
            <a:ext cx="585000" cy="43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64950" y="2403000"/>
            <a:ext cx="4464950" cy="274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ANALYSIS</a:t>
            </a:r>
            <a:endParaRPr/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FUTURE SCOPE</a:t>
            </a:r>
            <a:endParaRPr/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2106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445025"/>
            <a:ext cx="757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AIM</a:t>
            </a:r>
            <a:endParaRPr/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11700" y="1483250"/>
            <a:ext cx="8520600" cy="30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980000"/>
                </a:solidFill>
              </a:rPr>
              <a:t>To build an application that can</a:t>
            </a:r>
            <a:br>
              <a:rPr lang="en">
                <a:solidFill>
                  <a:srgbClr val="980000"/>
                </a:solidFill>
              </a:rPr>
            </a:br>
            <a:r>
              <a:rPr lang="en">
                <a:solidFill>
                  <a:srgbClr val="980000"/>
                </a:solidFill>
              </a:rPr>
              <a:t>answer queries about the</a:t>
            </a:r>
            <a:br>
              <a:rPr lang="en">
                <a:solidFill>
                  <a:srgbClr val="980000"/>
                </a:solidFill>
              </a:rPr>
            </a:br>
            <a:r>
              <a:rPr lang="en">
                <a:solidFill>
                  <a:srgbClr val="980000"/>
                </a:solidFill>
              </a:rPr>
              <a:t>Admission procedure of an</a:t>
            </a:r>
            <a:br>
              <a:rPr lang="en">
                <a:solidFill>
                  <a:srgbClr val="980000"/>
                </a:solidFill>
              </a:rPr>
            </a:br>
            <a:r>
              <a:rPr lang="en">
                <a:solidFill>
                  <a:srgbClr val="980000"/>
                </a:solidFill>
              </a:rPr>
              <a:t>Educational institute. </a:t>
            </a:r>
            <a:r>
              <a:rPr lang="en">
                <a:solidFill>
                  <a:srgbClr val="980000"/>
                </a:solidFill>
              </a:rPr>
              <a:t> </a:t>
            </a:r>
            <a:br>
              <a:rPr lang="en">
                <a:solidFill>
                  <a:srgbClr val="980000"/>
                </a:solidFill>
              </a:rPr>
            </a:br>
            <a:br>
              <a:rPr lang="en">
                <a:solidFill>
                  <a:srgbClr val="980000"/>
                </a:solidFill>
              </a:rPr>
            </a:br>
            <a:r>
              <a:rPr lang="en">
                <a:solidFill>
                  <a:srgbClr val="980000"/>
                </a:solidFill>
              </a:rPr>
              <a:t>In other words, a CHATBOT! </a:t>
            </a:r>
            <a:endParaRPr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KNOWLEDGE</a:t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a Chatbot?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Types of models used for chatbots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Retrieval-based model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Generative model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Types of platforms for chatbots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Goal-oriented or transactional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Conversational platforms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ALICE Bot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Basics of AIML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393750"/>
            <a:ext cx="8520600" cy="41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Existing tools to develop chatbots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Api.ai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Wit.ai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Motion.ai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Architecture of a chatbot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1525" y="1038025"/>
            <a:ext cx="5203799" cy="363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THE PROJECT</a:t>
            </a:r>
            <a:endParaRPr/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chatbot will:</a:t>
            </a:r>
            <a:br>
              <a:rPr lang="en"/>
            </a:b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 find answers to common questions easier!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replace the FAQ section!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reduce the load of the office staff!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pre2.jpg"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57875"/>
            <a:ext cx="4449725" cy="1985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3.jpg" id="80" name="Shape 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500" y="2551250"/>
            <a:ext cx="4311500" cy="259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47850"/>
            <a:ext cx="8520600" cy="50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So, what kind of questions do I answer?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Shape 87"/>
          <p:cNvPicPr preferRelativeResize="0"/>
          <p:nvPr/>
        </p:nvPicPr>
        <p:blipFill rotWithShape="1">
          <a:blip r:embed="rId3">
            <a:alphaModFix/>
          </a:blip>
          <a:srcRect b="8781" l="15342" r="16008" t="8058"/>
          <a:stretch/>
        </p:blipFill>
        <p:spPr>
          <a:xfrm>
            <a:off x="1498500" y="783000"/>
            <a:ext cx="6277501" cy="30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/>
        </p:nvSpPr>
        <p:spPr>
          <a:xfrm>
            <a:off x="47850" y="4198550"/>
            <a:ext cx="9144000" cy="8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do I look like?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You’ll see me soon!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258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FEATURES</a:t>
            </a:r>
            <a:endParaRPr/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66325"/>
            <a:ext cx="8520600" cy="37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As of now, we are operating Intello through the default IDLE (Integrated Development Interface for Python) interface.</a:t>
            </a:r>
            <a:endParaRPr sz="1400"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Interface for Administrator					Interface for User</a:t>
            </a:r>
            <a:endParaRPr sz="1400"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4" y="2396512"/>
            <a:ext cx="3991421" cy="185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4975" y="2396494"/>
            <a:ext cx="4297325" cy="1850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Functional Requirements:</a:t>
            </a:r>
            <a:br>
              <a:rPr lang="en"/>
            </a:br>
            <a:r>
              <a:rPr lang="en" sz="1400">
                <a:solidFill>
                  <a:schemeClr val="dk1"/>
                </a:solidFill>
              </a:rPr>
              <a:t>A knowledge base to store patterns.</a:t>
            </a:r>
            <a:br>
              <a:rPr lang="en" sz="1400">
                <a:solidFill>
                  <a:schemeClr val="dk1"/>
                </a:solidFill>
              </a:rPr>
            </a:br>
            <a:r>
              <a:rPr lang="en" sz="1400">
                <a:solidFill>
                  <a:schemeClr val="dk1"/>
                </a:solidFill>
              </a:rPr>
              <a:t>The system should be able to understand the context of the queries.</a:t>
            </a:r>
            <a:br>
              <a:rPr lang="en" sz="1400">
                <a:solidFill>
                  <a:schemeClr val="dk1"/>
                </a:solidFill>
              </a:rPr>
            </a:br>
            <a:r>
              <a:rPr lang="en" sz="1400">
                <a:solidFill>
                  <a:schemeClr val="dk1"/>
                </a:solidFill>
              </a:rPr>
              <a:t>The admin must have access to manipulate the DB.</a:t>
            </a:r>
            <a:br>
              <a:rPr lang="en" sz="1400">
                <a:solidFill>
                  <a:schemeClr val="dk1"/>
                </a:solidFill>
              </a:rPr>
            </a:b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Non-Functional Requirements:</a:t>
            </a:r>
            <a:br>
              <a:rPr lang="en"/>
            </a:br>
            <a:r>
              <a:rPr lang="en" sz="1400">
                <a:solidFill>
                  <a:schemeClr val="dk1"/>
                </a:solidFill>
              </a:rPr>
              <a:t>Performance - should run on a variety of operating systems that support the Python, AIML and PHP. It usually takes close to 1 second for the kernel to get loaded the first time it is started. Corresponding loads take less than 0.5 seconds on average.</a:t>
            </a:r>
            <a:br>
              <a:rPr lang="en" sz="1400"/>
            </a:br>
            <a:r>
              <a:rPr lang="en" sz="1400">
                <a:solidFill>
                  <a:schemeClr val="dk1"/>
                </a:solidFill>
              </a:rPr>
              <a:t>Safety - shall not store or process any information about its users.</a:t>
            </a:r>
            <a:br>
              <a:rPr lang="en" sz="1400">
                <a:solidFill>
                  <a:schemeClr val="dk1"/>
                </a:solidFill>
              </a:rPr>
            </a:br>
            <a:r>
              <a:rPr lang="en" sz="1400">
                <a:solidFill>
                  <a:schemeClr val="dk1"/>
                </a:solidFill>
              </a:rPr>
              <a:t>Security - passwords should be stored using secure methods.</a:t>
            </a:r>
            <a:br>
              <a:rPr lang="en" sz="1400">
                <a:solidFill>
                  <a:schemeClr val="dk1"/>
                </a:solidFill>
              </a:rPr>
            </a:br>
            <a:r>
              <a:rPr lang="en" sz="1400">
                <a:solidFill>
                  <a:schemeClr val="dk1"/>
                </a:solidFill>
              </a:rPr>
              <a:t>Questions of unknown categories should be stored in a separate ‘machine learning’ file which will be used periodically to add a higher level of functionality.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800" y="735125"/>
            <a:ext cx="7708500" cy="433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