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Montserrat Bold" charset="1" panose="00000800000000000000"/>
      <p:regular r:id="rId22"/>
    </p:embeddedFont>
    <p:embeddedFont>
      <p:font typeface="Montserrat Medium" charset="1" panose="00000600000000000000"/>
      <p:regular r:id="rId23"/>
    </p:embeddedFont>
    <p:embeddedFont>
      <p:font typeface="Montserrat" charset="1" panose="00000500000000000000"/>
      <p:regular r:id="rId24"/>
    </p:embeddedFont>
    <p:embeddedFont>
      <p:font typeface="Ballpoint" charset="1" panose="00000000000000000000"/>
      <p:regular r:id="rId25"/>
    </p:embeddedFont>
    <p:embeddedFont>
      <p:font typeface="Montserrat Classic" charset="1" panose="00000500000000000000"/>
      <p:regular r:id="rId26"/>
    </p:embeddedFont>
    <p:embeddedFont>
      <p:font typeface="Montserrat Ultra-Bold" charset="1" panose="00000900000000000000"/>
      <p:regular r:id="rId27"/>
    </p:embeddedFont>
    <p:embeddedFont>
      <p:font typeface="Glacial Indifference" charset="1" panose="00000000000000000000"/>
      <p:regular r:id="rId28"/>
    </p:embeddedFont>
    <p:embeddedFont>
      <p:font typeface="Raleway Bold" charset="1" panose="00000000000000000000"/>
      <p:regular r:id="rId29"/>
    </p:embeddedFont>
    <p:embeddedFont>
      <p:font typeface="Raleway" charset="1" panose="00000000000000000000"/>
      <p:regular r:id="rId30"/>
    </p:embeddedFont>
    <p:embeddedFont>
      <p:font typeface="Raleway Medium" charset="1" panose="000000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7.png" Type="http://schemas.openxmlformats.org/officeDocument/2006/relationships/image"/><Relationship Id="rId7" Target="../media/image3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40.png" Type="http://schemas.openxmlformats.org/officeDocument/2006/relationships/image"/><Relationship Id="rId7" Target="../media/image4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14" Target="../media/image25.png" Type="http://schemas.openxmlformats.org/officeDocument/2006/relationships/image"/><Relationship Id="rId15" Target="../media/image26.svg" Type="http://schemas.openxmlformats.org/officeDocument/2006/relationships/image"/><Relationship Id="rId16" Target="../media/image27.png" Type="http://schemas.openxmlformats.org/officeDocument/2006/relationships/image"/><Relationship Id="rId17" Target="../media/image28.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1.png" Type="http://schemas.openxmlformats.org/officeDocument/2006/relationships/image"/><Relationship Id="rId7" Target="../media/image3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3.png" Type="http://schemas.openxmlformats.org/officeDocument/2006/relationships/image"/><Relationship Id="rId7" Target="../media/image34.png" Type="http://schemas.openxmlformats.org/officeDocument/2006/relationships/image"/><Relationship Id="rId8" Target="../media/image35.png" Type="http://schemas.openxmlformats.org/officeDocument/2006/relationships/image"/><Relationship Id="rId9" Target="../media/image3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true" flipV="false" rot="0">
            <a:off x="-3206581" y="6071427"/>
            <a:ext cx="10821542" cy="8814638"/>
          </a:xfrm>
          <a:custGeom>
            <a:avLst/>
            <a:gdLst/>
            <a:ahLst/>
            <a:cxnLst/>
            <a:rect r="r" b="b" t="t" l="l"/>
            <a:pathLst>
              <a:path h="8814638" w="10821542">
                <a:moveTo>
                  <a:pt x="10821542" y="0"/>
                </a:moveTo>
                <a:lnTo>
                  <a:pt x="0" y="0"/>
                </a:lnTo>
                <a:lnTo>
                  <a:pt x="0" y="8814638"/>
                </a:lnTo>
                <a:lnTo>
                  <a:pt x="10821542" y="8814638"/>
                </a:lnTo>
                <a:lnTo>
                  <a:pt x="1082154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73039" y="6071427"/>
            <a:ext cx="10821542" cy="8814638"/>
          </a:xfrm>
          <a:custGeom>
            <a:avLst/>
            <a:gdLst/>
            <a:ahLst/>
            <a:cxnLst/>
            <a:rect r="r" b="b" t="t" l="l"/>
            <a:pathLst>
              <a:path h="8814638" w="10821542">
                <a:moveTo>
                  <a:pt x="0" y="0"/>
                </a:moveTo>
                <a:lnTo>
                  <a:pt x="10821542" y="0"/>
                </a:lnTo>
                <a:lnTo>
                  <a:pt x="10821542" y="8814638"/>
                </a:lnTo>
                <a:lnTo>
                  <a:pt x="0" y="88146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538380" y="5143500"/>
            <a:ext cx="11211239" cy="6803595"/>
          </a:xfrm>
          <a:custGeom>
            <a:avLst/>
            <a:gdLst/>
            <a:ahLst/>
            <a:cxnLst/>
            <a:rect r="r" b="b" t="t" l="l"/>
            <a:pathLst>
              <a:path h="6803595" w="11211239">
                <a:moveTo>
                  <a:pt x="0" y="0"/>
                </a:moveTo>
                <a:lnTo>
                  <a:pt x="11211240" y="0"/>
                </a:lnTo>
                <a:lnTo>
                  <a:pt x="11211240" y="6803595"/>
                </a:lnTo>
                <a:lnTo>
                  <a:pt x="0" y="68035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958889"/>
            <a:ext cx="16230600" cy="2550530"/>
          </a:xfrm>
          <a:prstGeom prst="rect">
            <a:avLst/>
          </a:prstGeom>
        </p:spPr>
        <p:txBody>
          <a:bodyPr anchor="t" rtlCol="false" tIns="0" lIns="0" bIns="0" rIns="0">
            <a:spAutoFit/>
          </a:bodyPr>
          <a:lstStyle/>
          <a:p>
            <a:pPr algn="ctr">
              <a:lnSpc>
                <a:spcPts val="9989"/>
              </a:lnSpc>
            </a:pPr>
            <a:r>
              <a:rPr lang="en-US" sz="8999" spc="179">
                <a:solidFill>
                  <a:srgbClr val="63998C"/>
                </a:solidFill>
                <a:latin typeface="Montserrat Bold"/>
                <a:ea typeface="Montserrat Bold"/>
                <a:cs typeface="Montserrat Bold"/>
                <a:sym typeface="Montserrat Bold"/>
              </a:rPr>
              <a:t>EMPLOYEE ATTRITION ANALYSIS</a:t>
            </a:r>
          </a:p>
        </p:txBody>
      </p:sp>
      <p:sp>
        <p:nvSpPr>
          <p:cNvPr name="TextBox 6" id="6"/>
          <p:cNvSpPr txBox="true"/>
          <p:nvPr/>
        </p:nvSpPr>
        <p:spPr>
          <a:xfrm rot="0">
            <a:off x="1028700" y="3500083"/>
            <a:ext cx="16230600" cy="606425"/>
          </a:xfrm>
          <a:prstGeom prst="rect">
            <a:avLst/>
          </a:prstGeom>
        </p:spPr>
        <p:txBody>
          <a:bodyPr anchor="t" rtlCol="false" tIns="0" lIns="0" bIns="0" rIns="0">
            <a:spAutoFit/>
          </a:bodyPr>
          <a:lstStyle/>
          <a:p>
            <a:pPr algn="ctr">
              <a:lnSpc>
                <a:spcPts val="4900"/>
              </a:lnSpc>
              <a:spcBef>
                <a:spcPct val="0"/>
              </a:spcBef>
            </a:pPr>
            <a:r>
              <a:rPr lang="en-US" sz="3500" spc="35">
                <a:solidFill>
                  <a:srgbClr val="452721"/>
                </a:solidFill>
                <a:latin typeface="Montserrat Medium"/>
                <a:ea typeface="Montserrat Medium"/>
                <a:cs typeface="Montserrat Medium"/>
                <a:sym typeface="Montserrat Medium"/>
              </a:rPr>
              <a:t>Presentation by Ojas Chaudhary</a:t>
            </a:r>
          </a:p>
        </p:txBody>
      </p:sp>
      <p:sp>
        <p:nvSpPr>
          <p:cNvPr name="Freeform 7" id="7"/>
          <p:cNvSpPr/>
          <p:nvPr/>
        </p:nvSpPr>
        <p:spPr>
          <a:xfrm flipH="true" flipV="false" rot="8402361">
            <a:off x="-1707719" y="4930339"/>
            <a:ext cx="3882141" cy="3910581"/>
          </a:xfrm>
          <a:custGeom>
            <a:avLst/>
            <a:gdLst/>
            <a:ahLst/>
            <a:cxnLst/>
            <a:rect r="r" b="b" t="t" l="l"/>
            <a:pathLst>
              <a:path h="3910581" w="3882141">
                <a:moveTo>
                  <a:pt x="3882141" y="0"/>
                </a:moveTo>
                <a:lnTo>
                  <a:pt x="0" y="0"/>
                </a:lnTo>
                <a:lnTo>
                  <a:pt x="0" y="3910582"/>
                </a:lnTo>
                <a:lnTo>
                  <a:pt x="3882141" y="3910582"/>
                </a:lnTo>
                <a:lnTo>
                  <a:pt x="3882141"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8409860">
            <a:off x="16114135" y="4930339"/>
            <a:ext cx="3882141" cy="3910581"/>
          </a:xfrm>
          <a:custGeom>
            <a:avLst/>
            <a:gdLst/>
            <a:ahLst/>
            <a:cxnLst/>
            <a:rect r="r" b="b" t="t" l="l"/>
            <a:pathLst>
              <a:path h="3910581" w="3882141">
                <a:moveTo>
                  <a:pt x="0" y="0"/>
                </a:moveTo>
                <a:lnTo>
                  <a:pt x="3882140" y="0"/>
                </a:lnTo>
                <a:lnTo>
                  <a:pt x="3882140" y="3910582"/>
                </a:lnTo>
                <a:lnTo>
                  <a:pt x="0" y="39105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grpSp>
        <p:nvGrpSpPr>
          <p:cNvPr name="Group 2" id="2"/>
          <p:cNvGrpSpPr/>
          <p:nvPr/>
        </p:nvGrpSpPr>
        <p:grpSpPr>
          <a:xfrm rot="0">
            <a:off x="1028700" y="723500"/>
            <a:ext cx="6173762" cy="1202153"/>
            <a:chOff x="0" y="0"/>
            <a:chExt cx="1626011" cy="316616"/>
          </a:xfrm>
        </p:grpSpPr>
        <p:sp>
          <p:nvSpPr>
            <p:cNvPr name="Freeform 3" id="3"/>
            <p:cNvSpPr/>
            <p:nvPr/>
          </p:nvSpPr>
          <p:spPr>
            <a:xfrm flipH="false" flipV="false" rot="0">
              <a:off x="0" y="0"/>
              <a:ext cx="1626011" cy="316616"/>
            </a:xfrm>
            <a:custGeom>
              <a:avLst/>
              <a:gdLst/>
              <a:ahLst/>
              <a:cxnLst/>
              <a:rect r="r" b="b" t="t" l="l"/>
              <a:pathLst>
                <a:path h="316616" w="1626011">
                  <a:moveTo>
                    <a:pt x="62700" y="0"/>
                  </a:moveTo>
                  <a:lnTo>
                    <a:pt x="1563311" y="0"/>
                  </a:lnTo>
                  <a:cubicBezTo>
                    <a:pt x="1579940" y="0"/>
                    <a:pt x="1595888" y="6606"/>
                    <a:pt x="1607647" y="18364"/>
                  </a:cubicBezTo>
                  <a:cubicBezTo>
                    <a:pt x="1619406" y="30123"/>
                    <a:pt x="1626011" y="46071"/>
                    <a:pt x="1626011" y="62700"/>
                  </a:cubicBezTo>
                  <a:lnTo>
                    <a:pt x="1626011" y="253916"/>
                  </a:lnTo>
                  <a:cubicBezTo>
                    <a:pt x="1626011" y="270545"/>
                    <a:pt x="1619406" y="286493"/>
                    <a:pt x="1607647" y="298252"/>
                  </a:cubicBezTo>
                  <a:cubicBezTo>
                    <a:pt x="1595888" y="310010"/>
                    <a:pt x="1579940" y="316616"/>
                    <a:pt x="1563311" y="316616"/>
                  </a:cubicBezTo>
                  <a:lnTo>
                    <a:pt x="62700" y="316616"/>
                  </a:lnTo>
                  <a:cubicBezTo>
                    <a:pt x="46071" y="316616"/>
                    <a:pt x="30123" y="310010"/>
                    <a:pt x="18364" y="298252"/>
                  </a:cubicBezTo>
                  <a:cubicBezTo>
                    <a:pt x="6606" y="286493"/>
                    <a:pt x="0" y="270545"/>
                    <a:pt x="0" y="253916"/>
                  </a:cubicBezTo>
                  <a:lnTo>
                    <a:pt x="0" y="62700"/>
                  </a:lnTo>
                  <a:cubicBezTo>
                    <a:pt x="0" y="46071"/>
                    <a:pt x="6606" y="30123"/>
                    <a:pt x="18364" y="18364"/>
                  </a:cubicBezTo>
                  <a:cubicBezTo>
                    <a:pt x="30123" y="6606"/>
                    <a:pt x="46071" y="0"/>
                    <a:pt x="62700" y="0"/>
                  </a:cubicBezTo>
                  <a:close/>
                </a:path>
              </a:pathLst>
            </a:custGeom>
            <a:solidFill>
              <a:srgbClr val="63998C"/>
            </a:solidFill>
          </p:spPr>
        </p:sp>
        <p:sp>
          <p:nvSpPr>
            <p:cNvPr name="TextBox 4" id="4"/>
            <p:cNvSpPr txBox="true"/>
            <p:nvPr/>
          </p:nvSpPr>
          <p:spPr>
            <a:xfrm>
              <a:off x="0" y="-66675"/>
              <a:ext cx="1626011" cy="383291"/>
            </a:xfrm>
            <a:prstGeom prst="rect">
              <a:avLst/>
            </a:prstGeom>
          </p:spPr>
          <p:txBody>
            <a:bodyPr anchor="ctr" rtlCol="false" tIns="254000" lIns="254000" bIns="254000" rIns="254000"/>
            <a:lstStyle/>
            <a:p>
              <a:pPr algn="ctr">
                <a:lnSpc>
                  <a:spcPts val="5599"/>
                </a:lnSpc>
              </a:pPr>
              <a:r>
                <a:rPr lang="en-US" sz="3999" spc="39">
                  <a:solidFill>
                    <a:srgbClr val="FFDDB3"/>
                  </a:solidFill>
                  <a:latin typeface="Montserrat Bold"/>
                  <a:ea typeface="Montserrat Bold"/>
                  <a:cs typeface="Montserrat Bold"/>
                  <a:sym typeface="Montserrat Bold"/>
                </a:rPr>
                <a:t>Job Related Factors</a:t>
              </a:r>
            </a:p>
          </p:txBody>
        </p:sp>
      </p:grpSp>
      <p:grpSp>
        <p:nvGrpSpPr>
          <p:cNvPr name="Group 5" id="5"/>
          <p:cNvGrpSpPr/>
          <p:nvPr/>
        </p:nvGrpSpPr>
        <p:grpSpPr>
          <a:xfrm rot="0">
            <a:off x="1028700" y="2211418"/>
            <a:ext cx="3909885" cy="973074"/>
            <a:chOff x="0" y="0"/>
            <a:chExt cx="1029764" cy="256283"/>
          </a:xfrm>
        </p:grpSpPr>
        <p:sp>
          <p:nvSpPr>
            <p:cNvPr name="Freeform 6" id="6"/>
            <p:cNvSpPr/>
            <p:nvPr/>
          </p:nvSpPr>
          <p:spPr>
            <a:xfrm flipH="false" flipV="false" rot="0">
              <a:off x="0" y="0"/>
              <a:ext cx="1029764" cy="256283"/>
            </a:xfrm>
            <a:custGeom>
              <a:avLst/>
              <a:gdLst/>
              <a:ahLst/>
              <a:cxnLst/>
              <a:rect r="r" b="b" t="t" l="l"/>
              <a:pathLst>
                <a:path h="256283" w="1029764">
                  <a:moveTo>
                    <a:pt x="99004" y="0"/>
                  </a:moveTo>
                  <a:lnTo>
                    <a:pt x="930760" y="0"/>
                  </a:lnTo>
                  <a:cubicBezTo>
                    <a:pt x="985438" y="0"/>
                    <a:pt x="1029764" y="44326"/>
                    <a:pt x="1029764" y="99004"/>
                  </a:cubicBezTo>
                  <a:lnTo>
                    <a:pt x="1029764" y="157278"/>
                  </a:lnTo>
                  <a:cubicBezTo>
                    <a:pt x="1029764" y="183536"/>
                    <a:pt x="1019333" y="208718"/>
                    <a:pt x="1000766" y="227285"/>
                  </a:cubicBezTo>
                  <a:cubicBezTo>
                    <a:pt x="982199" y="245852"/>
                    <a:pt x="957017" y="256283"/>
                    <a:pt x="930760" y="256283"/>
                  </a:cubicBezTo>
                  <a:lnTo>
                    <a:pt x="99004" y="256283"/>
                  </a:lnTo>
                  <a:cubicBezTo>
                    <a:pt x="44326" y="256283"/>
                    <a:pt x="0" y="211957"/>
                    <a:pt x="0" y="157278"/>
                  </a:cubicBezTo>
                  <a:lnTo>
                    <a:pt x="0" y="99004"/>
                  </a:lnTo>
                  <a:cubicBezTo>
                    <a:pt x="0" y="44326"/>
                    <a:pt x="44326" y="0"/>
                    <a:pt x="99004" y="0"/>
                  </a:cubicBezTo>
                  <a:close/>
                </a:path>
              </a:pathLst>
            </a:custGeom>
            <a:solidFill>
              <a:srgbClr val="FFB699"/>
            </a:solidFill>
          </p:spPr>
        </p:sp>
        <p:sp>
          <p:nvSpPr>
            <p:cNvPr name="TextBox 7" id="7"/>
            <p:cNvSpPr txBox="true"/>
            <p:nvPr/>
          </p:nvSpPr>
          <p:spPr>
            <a:xfrm>
              <a:off x="0" y="-47625"/>
              <a:ext cx="1029764" cy="303908"/>
            </a:xfrm>
            <a:prstGeom prst="rect">
              <a:avLst/>
            </a:prstGeom>
          </p:spPr>
          <p:txBody>
            <a:bodyPr anchor="ctr" rtlCol="false" tIns="254000" lIns="254000" bIns="254000" rIns="254000"/>
            <a:lstStyle/>
            <a:p>
              <a:pPr algn="ctr">
                <a:lnSpc>
                  <a:spcPts val="4199"/>
                </a:lnSpc>
              </a:pPr>
              <a:r>
                <a:rPr lang="en-US" sz="2999" spc="29">
                  <a:solidFill>
                    <a:srgbClr val="452721"/>
                  </a:solidFill>
                  <a:latin typeface="Montserrat Bold"/>
                  <a:ea typeface="Montserrat Bold"/>
                  <a:cs typeface="Montserrat Bold"/>
                  <a:sym typeface="Montserrat Bold"/>
                </a:rPr>
                <a:t>1. Department</a:t>
              </a:r>
            </a:p>
          </p:txBody>
        </p:sp>
      </p:grpSp>
      <p:sp>
        <p:nvSpPr>
          <p:cNvPr name="Freeform 8" id="8"/>
          <p:cNvSpPr/>
          <p:nvPr/>
        </p:nvSpPr>
        <p:spPr>
          <a:xfrm flipH="true" flipV="false" rot="0">
            <a:off x="-2828213" y="8473529"/>
            <a:ext cx="8081965" cy="6583128"/>
          </a:xfrm>
          <a:custGeom>
            <a:avLst/>
            <a:gdLst/>
            <a:ahLst/>
            <a:cxnLst/>
            <a:rect r="r" b="b" t="t" l="l"/>
            <a:pathLst>
              <a:path h="6583128" w="8081965">
                <a:moveTo>
                  <a:pt x="8081965" y="0"/>
                </a:moveTo>
                <a:lnTo>
                  <a:pt x="0" y="0"/>
                </a:lnTo>
                <a:lnTo>
                  <a:pt x="0" y="6583128"/>
                </a:lnTo>
                <a:lnTo>
                  <a:pt x="8081965" y="6583128"/>
                </a:lnTo>
                <a:lnTo>
                  <a:pt x="808196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true" rot="0">
            <a:off x="13159849" y="-3808372"/>
            <a:ext cx="8198902" cy="6678378"/>
          </a:xfrm>
          <a:custGeom>
            <a:avLst/>
            <a:gdLst/>
            <a:ahLst/>
            <a:cxnLst/>
            <a:rect r="r" b="b" t="t" l="l"/>
            <a:pathLst>
              <a:path h="6678378" w="8198902">
                <a:moveTo>
                  <a:pt x="0" y="6678379"/>
                </a:moveTo>
                <a:lnTo>
                  <a:pt x="8198902" y="6678379"/>
                </a:lnTo>
                <a:lnTo>
                  <a:pt x="8198902" y="0"/>
                </a:lnTo>
                <a:lnTo>
                  <a:pt x="0" y="0"/>
                </a:lnTo>
                <a:lnTo>
                  <a:pt x="0" y="66783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false" rot="2872934">
            <a:off x="1120529" y="8696325"/>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0">
            <a:off x="1028700" y="5590501"/>
            <a:ext cx="3086881" cy="973074"/>
            <a:chOff x="0" y="0"/>
            <a:chExt cx="813006" cy="256283"/>
          </a:xfrm>
        </p:grpSpPr>
        <p:sp>
          <p:nvSpPr>
            <p:cNvPr name="Freeform 13" id="13"/>
            <p:cNvSpPr/>
            <p:nvPr/>
          </p:nvSpPr>
          <p:spPr>
            <a:xfrm flipH="false" flipV="false" rot="0">
              <a:off x="0" y="0"/>
              <a:ext cx="813006" cy="256283"/>
            </a:xfrm>
            <a:custGeom>
              <a:avLst/>
              <a:gdLst/>
              <a:ahLst/>
              <a:cxnLst/>
              <a:rect r="r" b="b" t="t" l="l"/>
              <a:pathLst>
                <a:path h="256283" w="813006">
                  <a:moveTo>
                    <a:pt x="125400" y="0"/>
                  </a:moveTo>
                  <a:lnTo>
                    <a:pt x="687605" y="0"/>
                  </a:lnTo>
                  <a:cubicBezTo>
                    <a:pt x="756862" y="0"/>
                    <a:pt x="813006" y="56144"/>
                    <a:pt x="813006" y="125400"/>
                  </a:cubicBezTo>
                  <a:lnTo>
                    <a:pt x="813006" y="130882"/>
                  </a:lnTo>
                  <a:cubicBezTo>
                    <a:pt x="813006" y="164141"/>
                    <a:pt x="799794" y="196037"/>
                    <a:pt x="776277" y="219554"/>
                  </a:cubicBezTo>
                  <a:cubicBezTo>
                    <a:pt x="752760" y="243071"/>
                    <a:pt x="720864" y="256283"/>
                    <a:pt x="687605" y="256283"/>
                  </a:cubicBezTo>
                  <a:lnTo>
                    <a:pt x="125400" y="256283"/>
                  </a:lnTo>
                  <a:cubicBezTo>
                    <a:pt x="56144" y="256283"/>
                    <a:pt x="0" y="200139"/>
                    <a:pt x="0" y="130882"/>
                  </a:cubicBezTo>
                  <a:lnTo>
                    <a:pt x="0" y="125400"/>
                  </a:lnTo>
                  <a:cubicBezTo>
                    <a:pt x="0" y="56144"/>
                    <a:pt x="56144" y="0"/>
                    <a:pt x="125400" y="0"/>
                  </a:cubicBezTo>
                  <a:close/>
                </a:path>
              </a:pathLst>
            </a:custGeom>
            <a:solidFill>
              <a:srgbClr val="FFB699"/>
            </a:solidFill>
          </p:spPr>
        </p:sp>
        <p:sp>
          <p:nvSpPr>
            <p:cNvPr name="TextBox 14" id="14"/>
            <p:cNvSpPr txBox="true"/>
            <p:nvPr/>
          </p:nvSpPr>
          <p:spPr>
            <a:xfrm>
              <a:off x="0" y="-47625"/>
              <a:ext cx="813006" cy="303908"/>
            </a:xfrm>
            <a:prstGeom prst="rect">
              <a:avLst/>
            </a:prstGeom>
          </p:spPr>
          <p:txBody>
            <a:bodyPr anchor="ctr" rtlCol="false" tIns="254000" lIns="254000" bIns="254000" rIns="254000"/>
            <a:lstStyle/>
            <a:p>
              <a:pPr algn="ctr">
                <a:lnSpc>
                  <a:spcPts val="4199"/>
                </a:lnSpc>
              </a:pPr>
              <a:r>
                <a:rPr lang="en-US" sz="2999" spc="29">
                  <a:solidFill>
                    <a:srgbClr val="452721"/>
                  </a:solidFill>
                  <a:latin typeface="Montserrat Bold"/>
                  <a:ea typeface="Montserrat Bold"/>
                  <a:cs typeface="Montserrat Bold"/>
                  <a:sym typeface="Montserrat Bold"/>
                </a:rPr>
                <a:t>2. Job Role</a:t>
              </a:r>
            </a:p>
          </p:txBody>
        </p:sp>
      </p:grpSp>
      <p:sp>
        <p:nvSpPr>
          <p:cNvPr name="Freeform 15" id="15"/>
          <p:cNvSpPr/>
          <p:nvPr/>
        </p:nvSpPr>
        <p:spPr>
          <a:xfrm flipH="false" flipV="false" rot="0">
            <a:off x="10644627" y="1490582"/>
            <a:ext cx="6310844" cy="3808846"/>
          </a:xfrm>
          <a:custGeom>
            <a:avLst/>
            <a:gdLst/>
            <a:ahLst/>
            <a:cxnLst/>
            <a:rect r="r" b="b" t="t" l="l"/>
            <a:pathLst>
              <a:path h="3808846" w="6310844">
                <a:moveTo>
                  <a:pt x="0" y="0"/>
                </a:moveTo>
                <a:lnTo>
                  <a:pt x="6310845" y="0"/>
                </a:lnTo>
                <a:lnTo>
                  <a:pt x="6310845" y="3808846"/>
                </a:lnTo>
                <a:lnTo>
                  <a:pt x="0" y="3808846"/>
                </a:lnTo>
                <a:lnTo>
                  <a:pt x="0" y="0"/>
                </a:lnTo>
                <a:close/>
              </a:path>
            </a:pathLst>
          </a:custGeom>
          <a:blipFill>
            <a:blip r:embed="rId6"/>
            <a:stretch>
              <a:fillRect l="0" t="0" r="0" b="0"/>
            </a:stretch>
          </a:blipFill>
        </p:spPr>
      </p:sp>
      <p:sp>
        <p:nvSpPr>
          <p:cNvPr name="Freeform 16" id="16"/>
          <p:cNvSpPr/>
          <p:nvPr/>
        </p:nvSpPr>
        <p:spPr>
          <a:xfrm flipH="false" flipV="false" rot="0">
            <a:off x="10644627" y="5590501"/>
            <a:ext cx="7258205" cy="4060349"/>
          </a:xfrm>
          <a:custGeom>
            <a:avLst/>
            <a:gdLst/>
            <a:ahLst/>
            <a:cxnLst/>
            <a:rect r="r" b="b" t="t" l="l"/>
            <a:pathLst>
              <a:path h="4060349" w="7258205">
                <a:moveTo>
                  <a:pt x="0" y="0"/>
                </a:moveTo>
                <a:lnTo>
                  <a:pt x="7258205" y="0"/>
                </a:lnTo>
                <a:lnTo>
                  <a:pt x="7258205" y="4060349"/>
                </a:lnTo>
                <a:lnTo>
                  <a:pt x="0" y="4060349"/>
                </a:lnTo>
                <a:lnTo>
                  <a:pt x="0" y="0"/>
                </a:lnTo>
                <a:close/>
              </a:path>
            </a:pathLst>
          </a:custGeom>
          <a:blipFill>
            <a:blip r:embed="rId7"/>
            <a:stretch>
              <a:fillRect l="0" t="0" r="0" b="0"/>
            </a:stretch>
          </a:blipFill>
        </p:spPr>
      </p:sp>
      <p:sp>
        <p:nvSpPr>
          <p:cNvPr name="TextBox 17" id="17"/>
          <p:cNvSpPr txBox="true"/>
          <p:nvPr/>
        </p:nvSpPr>
        <p:spPr>
          <a:xfrm rot="0">
            <a:off x="1028700" y="3308703"/>
            <a:ext cx="9126677" cy="1799564"/>
          </a:xfrm>
          <a:prstGeom prst="rect">
            <a:avLst/>
          </a:prstGeom>
        </p:spPr>
        <p:txBody>
          <a:bodyPr anchor="t" rtlCol="false" tIns="0" lIns="0" bIns="0" rIns="0">
            <a:spAutoFit/>
          </a:bodyPr>
          <a:lstStyle/>
          <a:p>
            <a:pPr algn="just">
              <a:lnSpc>
                <a:spcPts val="2875"/>
              </a:lnSpc>
              <a:spcBef>
                <a:spcPct val="0"/>
              </a:spcBef>
            </a:pPr>
            <a:r>
              <a:rPr lang="en-US" sz="2396" spc="23">
                <a:solidFill>
                  <a:srgbClr val="000000"/>
                </a:solidFill>
                <a:latin typeface="Montserrat"/>
                <a:ea typeface="Montserrat"/>
                <a:cs typeface="Montserrat"/>
                <a:sym typeface="Montserrat"/>
              </a:rPr>
              <a:t>The </a:t>
            </a:r>
            <a:r>
              <a:rPr lang="en-US" sz="2396" spc="23">
                <a:solidFill>
                  <a:srgbClr val="63998C"/>
                </a:solidFill>
                <a:latin typeface="Montserrat Bold"/>
                <a:ea typeface="Montserrat Bold"/>
                <a:cs typeface="Montserrat Bold"/>
                <a:sym typeface="Montserrat Bold"/>
              </a:rPr>
              <a:t>high attrition rate in Human Resources</a:t>
            </a:r>
            <a:r>
              <a:rPr lang="en-US" sz="2396" spc="23">
                <a:solidFill>
                  <a:srgbClr val="000000"/>
                </a:solidFill>
                <a:latin typeface="Montserrat"/>
                <a:ea typeface="Montserrat"/>
                <a:cs typeface="Montserrat"/>
                <a:sym typeface="Montserrat"/>
              </a:rPr>
              <a:t> suggests possible dissatisfaction within this department, perhaps due to job stress, lack of growth opportunities, or insufficient support. Research &amp; Development and Sales have relatively lower attrition rates but are still significant.</a:t>
            </a:r>
          </a:p>
        </p:txBody>
      </p:sp>
      <p:sp>
        <p:nvSpPr>
          <p:cNvPr name="TextBox 18" id="18"/>
          <p:cNvSpPr txBox="true"/>
          <p:nvPr/>
        </p:nvSpPr>
        <p:spPr>
          <a:xfrm rot="0">
            <a:off x="1028700" y="6687400"/>
            <a:ext cx="9126677" cy="2161381"/>
          </a:xfrm>
          <a:prstGeom prst="rect">
            <a:avLst/>
          </a:prstGeom>
        </p:spPr>
        <p:txBody>
          <a:bodyPr anchor="t" rtlCol="false" tIns="0" lIns="0" bIns="0" rIns="0">
            <a:spAutoFit/>
          </a:bodyPr>
          <a:lstStyle/>
          <a:p>
            <a:pPr algn="just">
              <a:lnSpc>
                <a:spcPts val="2875"/>
              </a:lnSpc>
              <a:spcBef>
                <a:spcPct val="0"/>
              </a:spcBef>
            </a:pPr>
            <a:r>
              <a:rPr lang="en-US" sz="2396" spc="23">
                <a:solidFill>
                  <a:srgbClr val="000000"/>
                </a:solidFill>
                <a:latin typeface="Montserrat"/>
                <a:ea typeface="Montserrat"/>
                <a:cs typeface="Montserrat"/>
                <a:sym typeface="Montserrat"/>
              </a:rPr>
              <a:t>The </a:t>
            </a:r>
            <a:r>
              <a:rPr lang="en-US" sz="2396" spc="23">
                <a:solidFill>
                  <a:srgbClr val="63998C"/>
                </a:solidFill>
                <a:latin typeface="Montserrat Bold"/>
                <a:ea typeface="Montserrat Bold"/>
                <a:cs typeface="Montserrat Bold"/>
                <a:sym typeface="Montserrat Bold"/>
              </a:rPr>
              <a:t>highest attrition rates are among Research Directors and Research Scientists</a:t>
            </a:r>
            <a:r>
              <a:rPr lang="en-US" sz="2396" spc="23">
                <a:solidFill>
                  <a:srgbClr val="000000"/>
                </a:solidFill>
                <a:latin typeface="Montserrat"/>
                <a:ea typeface="Montserrat"/>
                <a:cs typeface="Montserrat"/>
                <a:sym typeface="Montserrat"/>
              </a:rPr>
              <a:t>, indicating potential issues with job satisfaction or career progression in these roles. Lower attrition rates among Managers and Manufacturing Directors suggest better job stability and satisfaction.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grpSp>
        <p:nvGrpSpPr>
          <p:cNvPr name="Group 2" id="2"/>
          <p:cNvGrpSpPr/>
          <p:nvPr/>
        </p:nvGrpSpPr>
        <p:grpSpPr>
          <a:xfrm rot="0">
            <a:off x="1028700" y="723500"/>
            <a:ext cx="4563338" cy="1202153"/>
            <a:chOff x="0" y="0"/>
            <a:chExt cx="1201867" cy="316616"/>
          </a:xfrm>
        </p:grpSpPr>
        <p:sp>
          <p:nvSpPr>
            <p:cNvPr name="Freeform 3" id="3"/>
            <p:cNvSpPr/>
            <p:nvPr/>
          </p:nvSpPr>
          <p:spPr>
            <a:xfrm flipH="false" flipV="false" rot="0">
              <a:off x="0" y="0"/>
              <a:ext cx="1201867" cy="316616"/>
            </a:xfrm>
            <a:custGeom>
              <a:avLst/>
              <a:gdLst/>
              <a:ahLst/>
              <a:cxnLst/>
              <a:rect r="r" b="b" t="t" l="l"/>
              <a:pathLst>
                <a:path h="316616" w="1201867">
                  <a:moveTo>
                    <a:pt x="84827" y="0"/>
                  </a:moveTo>
                  <a:lnTo>
                    <a:pt x="1117039" y="0"/>
                  </a:lnTo>
                  <a:cubicBezTo>
                    <a:pt x="1163888" y="0"/>
                    <a:pt x="1201867" y="37979"/>
                    <a:pt x="1201867" y="84827"/>
                  </a:cubicBezTo>
                  <a:lnTo>
                    <a:pt x="1201867" y="231789"/>
                  </a:lnTo>
                  <a:cubicBezTo>
                    <a:pt x="1201867" y="278638"/>
                    <a:pt x="1163888" y="316616"/>
                    <a:pt x="1117039" y="316616"/>
                  </a:cubicBezTo>
                  <a:lnTo>
                    <a:pt x="84827" y="316616"/>
                  </a:lnTo>
                  <a:cubicBezTo>
                    <a:pt x="37979" y="316616"/>
                    <a:pt x="0" y="278638"/>
                    <a:pt x="0" y="231789"/>
                  </a:cubicBezTo>
                  <a:lnTo>
                    <a:pt x="0" y="84827"/>
                  </a:lnTo>
                  <a:cubicBezTo>
                    <a:pt x="0" y="37979"/>
                    <a:pt x="37979" y="0"/>
                    <a:pt x="84827" y="0"/>
                  </a:cubicBezTo>
                  <a:close/>
                </a:path>
              </a:pathLst>
            </a:custGeom>
            <a:solidFill>
              <a:srgbClr val="63998C"/>
            </a:solidFill>
          </p:spPr>
        </p:sp>
        <p:sp>
          <p:nvSpPr>
            <p:cNvPr name="TextBox 4" id="4"/>
            <p:cNvSpPr txBox="true"/>
            <p:nvPr/>
          </p:nvSpPr>
          <p:spPr>
            <a:xfrm>
              <a:off x="0" y="-66675"/>
              <a:ext cx="1201867" cy="383291"/>
            </a:xfrm>
            <a:prstGeom prst="rect">
              <a:avLst/>
            </a:prstGeom>
          </p:spPr>
          <p:txBody>
            <a:bodyPr anchor="ctr" rtlCol="false" tIns="254000" lIns="254000" bIns="254000" rIns="254000"/>
            <a:lstStyle/>
            <a:p>
              <a:pPr algn="ctr">
                <a:lnSpc>
                  <a:spcPts val="5599"/>
                </a:lnSpc>
              </a:pPr>
              <a:r>
                <a:rPr lang="en-US" sz="3999" spc="39">
                  <a:solidFill>
                    <a:srgbClr val="FFDDB3"/>
                  </a:solidFill>
                  <a:latin typeface="Montserrat Bold"/>
                  <a:ea typeface="Montserrat Bold"/>
                  <a:cs typeface="Montserrat Bold"/>
                  <a:sym typeface="Montserrat Bold"/>
                </a:rPr>
                <a:t>Work Culture</a:t>
              </a:r>
            </a:p>
          </p:txBody>
        </p:sp>
      </p:grpSp>
      <p:grpSp>
        <p:nvGrpSpPr>
          <p:cNvPr name="Group 5" id="5"/>
          <p:cNvGrpSpPr/>
          <p:nvPr/>
        </p:nvGrpSpPr>
        <p:grpSpPr>
          <a:xfrm rot="0">
            <a:off x="1028700" y="2211418"/>
            <a:ext cx="7769767" cy="973074"/>
            <a:chOff x="0" y="0"/>
            <a:chExt cx="2046358" cy="256283"/>
          </a:xfrm>
        </p:grpSpPr>
        <p:sp>
          <p:nvSpPr>
            <p:cNvPr name="Freeform 6" id="6"/>
            <p:cNvSpPr/>
            <p:nvPr/>
          </p:nvSpPr>
          <p:spPr>
            <a:xfrm flipH="false" flipV="false" rot="0">
              <a:off x="0" y="0"/>
              <a:ext cx="2046358" cy="256283"/>
            </a:xfrm>
            <a:custGeom>
              <a:avLst/>
              <a:gdLst/>
              <a:ahLst/>
              <a:cxnLst/>
              <a:rect r="r" b="b" t="t" l="l"/>
              <a:pathLst>
                <a:path h="256283" w="2046358">
                  <a:moveTo>
                    <a:pt x="49821" y="0"/>
                  </a:moveTo>
                  <a:lnTo>
                    <a:pt x="1996538" y="0"/>
                  </a:lnTo>
                  <a:cubicBezTo>
                    <a:pt x="2009751" y="0"/>
                    <a:pt x="2022423" y="5249"/>
                    <a:pt x="2031766" y="14592"/>
                  </a:cubicBezTo>
                  <a:cubicBezTo>
                    <a:pt x="2041110" y="23935"/>
                    <a:pt x="2046358" y="36608"/>
                    <a:pt x="2046358" y="49821"/>
                  </a:cubicBezTo>
                  <a:lnTo>
                    <a:pt x="2046358" y="206462"/>
                  </a:lnTo>
                  <a:cubicBezTo>
                    <a:pt x="2046358" y="233977"/>
                    <a:pt x="2024053" y="256283"/>
                    <a:pt x="1996538" y="256283"/>
                  </a:cubicBezTo>
                  <a:lnTo>
                    <a:pt x="49821" y="256283"/>
                  </a:lnTo>
                  <a:cubicBezTo>
                    <a:pt x="22306" y="256283"/>
                    <a:pt x="0" y="233977"/>
                    <a:pt x="0" y="206462"/>
                  </a:cubicBezTo>
                  <a:lnTo>
                    <a:pt x="0" y="49821"/>
                  </a:lnTo>
                  <a:cubicBezTo>
                    <a:pt x="0" y="22306"/>
                    <a:pt x="22306" y="0"/>
                    <a:pt x="49821" y="0"/>
                  </a:cubicBezTo>
                  <a:close/>
                </a:path>
              </a:pathLst>
            </a:custGeom>
            <a:solidFill>
              <a:srgbClr val="FFB699"/>
            </a:solidFill>
          </p:spPr>
        </p:sp>
        <p:sp>
          <p:nvSpPr>
            <p:cNvPr name="TextBox 7" id="7"/>
            <p:cNvSpPr txBox="true"/>
            <p:nvPr/>
          </p:nvSpPr>
          <p:spPr>
            <a:xfrm>
              <a:off x="0" y="-47625"/>
              <a:ext cx="2046358" cy="303908"/>
            </a:xfrm>
            <a:prstGeom prst="rect">
              <a:avLst/>
            </a:prstGeom>
          </p:spPr>
          <p:txBody>
            <a:bodyPr anchor="ctr" rtlCol="false" tIns="254000" lIns="254000" bIns="254000" rIns="254000"/>
            <a:lstStyle/>
            <a:p>
              <a:pPr algn="ctr">
                <a:lnSpc>
                  <a:spcPts val="4199"/>
                </a:lnSpc>
              </a:pPr>
              <a:r>
                <a:rPr lang="en-US" sz="2999" spc="29">
                  <a:solidFill>
                    <a:srgbClr val="452721"/>
                  </a:solidFill>
                  <a:latin typeface="Montserrat Bold"/>
                  <a:ea typeface="Montserrat Bold"/>
                  <a:cs typeface="Montserrat Bold"/>
                  <a:sym typeface="Montserrat Bold"/>
                </a:rPr>
                <a:t>Job Satisfaction based on Job Role</a:t>
              </a:r>
            </a:p>
          </p:txBody>
        </p:sp>
      </p:grpSp>
      <p:sp>
        <p:nvSpPr>
          <p:cNvPr name="Freeform 8" id="8"/>
          <p:cNvSpPr/>
          <p:nvPr/>
        </p:nvSpPr>
        <p:spPr>
          <a:xfrm flipH="true" flipV="false" rot="0">
            <a:off x="-2828213" y="8473529"/>
            <a:ext cx="8081965" cy="6583128"/>
          </a:xfrm>
          <a:custGeom>
            <a:avLst/>
            <a:gdLst/>
            <a:ahLst/>
            <a:cxnLst/>
            <a:rect r="r" b="b" t="t" l="l"/>
            <a:pathLst>
              <a:path h="6583128" w="8081965">
                <a:moveTo>
                  <a:pt x="8081965" y="0"/>
                </a:moveTo>
                <a:lnTo>
                  <a:pt x="0" y="0"/>
                </a:lnTo>
                <a:lnTo>
                  <a:pt x="0" y="6583128"/>
                </a:lnTo>
                <a:lnTo>
                  <a:pt x="8081965" y="6583128"/>
                </a:lnTo>
                <a:lnTo>
                  <a:pt x="808196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true" rot="0">
            <a:off x="13159849" y="-3808372"/>
            <a:ext cx="8198902" cy="6678378"/>
          </a:xfrm>
          <a:custGeom>
            <a:avLst/>
            <a:gdLst/>
            <a:ahLst/>
            <a:cxnLst/>
            <a:rect r="r" b="b" t="t" l="l"/>
            <a:pathLst>
              <a:path h="6678378" w="8198902">
                <a:moveTo>
                  <a:pt x="0" y="6678379"/>
                </a:moveTo>
                <a:lnTo>
                  <a:pt x="8198902" y="6678379"/>
                </a:lnTo>
                <a:lnTo>
                  <a:pt x="8198902" y="0"/>
                </a:lnTo>
                <a:lnTo>
                  <a:pt x="0" y="0"/>
                </a:lnTo>
                <a:lnTo>
                  <a:pt x="0" y="66783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false" rot="2872934">
            <a:off x="1120529" y="8696325"/>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9144000" y="2870007"/>
            <a:ext cx="8115300" cy="5754069"/>
          </a:xfrm>
          <a:custGeom>
            <a:avLst/>
            <a:gdLst/>
            <a:ahLst/>
            <a:cxnLst/>
            <a:rect r="r" b="b" t="t" l="l"/>
            <a:pathLst>
              <a:path h="5754069" w="8115300">
                <a:moveTo>
                  <a:pt x="0" y="0"/>
                </a:moveTo>
                <a:lnTo>
                  <a:pt x="8115300" y="0"/>
                </a:lnTo>
                <a:lnTo>
                  <a:pt x="8115300" y="5754068"/>
                </a:lnTo>
                <a:lnTo>
                  <a:pt x="0" y="5754068"/>
                </a:lnTo>
                <a:lnTo>
                  <a:pt x="0" y="0"/>
                </a:lnTo>
                <a:close/>
              </a:path>
            </a:pathLst>
          </a:custGeom>
          <a:blipFill>
            <a:blip r:embed="rId6"/>
            <a:stretch>
              <a:fillRect l="-1327" t="-584" r="-158" b="-584"/>
            </a:stretch>
          </a:blipFill>
        </p:spPr>
      </p:sp>
      <p:sp>
        <p:nvSpPr>
          <p:cNvPr name="TextBox 13" id="13"/>
          <p:cNvSpPr txBox="true"/>
          <p:nvPr/>
        </p:nvSpPr>
        <p:spPr>
          <a:xfrm rot="0">
            <a:off x="1028700" y="3308703"/>
            <a:ext cx="7769767" cy="5247084"/>
          </a:xfrm>
          <a:prstGeom prst="rect">
            <a:avLst/>
          </a:prstGeom>
        </p:spPr>
        <p:txBody>
          <a:bodyPr anchor="t" rtlCol="false" tIns="0" lIns="0" bIns="0" rIns="0">
            <a:spAutoFit/>
          </a:bodyPr>
          <a:lstStyle/>
          <a:p>
            <a:pPr algn="just">
              <a:lnSpc>
                <a:spcPts val="3475"/>
              </a:lnSpc>
              <a:spcBef>
                <a:spcPct val="0"/>
              </a:spcBef>
            </a:pPr>
            <a:r>
              <a:rPr lang="en-US" sz="2896" spc="28">
                <a:solidFill>
                  <a:srgbClr val="000000"/>
                </a:solidFill>
                <a:latin typeface="Montserrat"/>
                <a:ea typeface="Montserrat"/>
                <a:cs typeface="Montserrat"/>
                <a:sym typeface="Montserrat"/>
              </a:rPr>
              <a:t>Employees with the lowest satisfaction with their job (rating 1) have the highest attrition rate. </a:t>
            </a:r>
            <a:r>
              <a:rPr lang="en-US" sz="2896" spc="28">
                <a:solidFill>
                  <a:srgbClr val="63998C"/>
                </a:solidFill>
                <a:latin typeface="Montserrat Bold"/>
                <a:ea typeface="Montserrat Bold"/>
                <a:cs typeface="Montserrat Bold"/>
                <a:sym typeface="Montserrat Bold"/>
              </a:rPr>
              <a:t>As satisfaction increases, attrition decreases significantly</a:t>
            </a:r>
            <a:r>
              <a:rPr lang="en-US" sz="2896" spc="28">
                <a:solidFill>
                  <a:srgbClr val="000000"/>
                </a:solidFill>
                <a:latin typeface="Montserrat"/>
                <a:ea typeface="Montserrat"/>
                <a:cs typeface="Montserrat"/>
                <a:sym typeface="Montserrat"/>
              </a:rPr>
              <a:t>, indicating that a positive work environment plays a crucial role in retaining employees. Poor work environment and job satisfaction can lead to high turnover, reducing team cohesion and productivity. Highlighting the importance of ensuring employees find their roles fulfilling and rewarding.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grpSp>
        <p:nvGrpSpPr>
          <p:cNvPr name="Group 2" id="2"/>
          <p:cNvGrpSpPr/>
          <p:nvPr/>
        </p:nvGrpSpPr>
        <p:grpSpPr>
          <a:xfrm rot="0">
            <a:off x="1028700" y="723500"/>
            <a:ext cx="6173762" cy="1202153"/>
            <a:chOff x="0" y="0"/>
            <a:chExt cx="1626011" cy="316616"/>
          </a:xfrm>
        </p:grpSpPr>
        <p:sp>
          <p:nvSpPr>
            <p:cNvPr name="Freeform 3" id="3"/>
            <p:cNvSpPr/>
            <p:nvPr/>
          </p:nvSpPr>
          <p:spPr>
            <a:xfrm flipH="false" flipV="false" rot="0">
              <a:off x="0" y="0"/>
              <a:ext cx="1626011" cy="316616"/>
            </a:xfrm>
            <a:custGeom>
              <a:avLst/>
              <a:gdLst/>
              <a:ahLst/>
              <a:cxnLst/>
              <a:rect r="r" b="b" t="t" l="l"/>
              <a:pathLst>
                <a:path h="316616" w="1626011">
                  <a:moveTo>
                    <a:pt x="62700" y="0"/>
                  </a:moveTo>
                  <a:lnTo>
                    <a:pt x="1563311" y="0"/>
                  </a:lnTo>
                  <a:cubicBezTo>
                    <a:pt x="1579940" y="0"/>
                    <a:pt x="1595888" y="6606"/>
                    <a:pt x="1607647" y="18364"/>
                  </a:cubicBezTo>
                  <a:cubicBezTo>
                    <a:pt x="1619406" y="30123"/>
                    <a:pt x="1626011" y="46071"/>
                    <a:pt x="1626011" y="62700"/>
                  </a:cubicBezTo>
                  <a:lnTo>
                    <a:pt x="1626011" y="253916"/>
                  </a:lnTo>
                  <a:cubicBezTo>
                    <a:pt x="1626011" y="270545"/>
                    <a:pt x="1619406" y="286493"/>
                    <a:pt x="1607647" y="298252"/>
                  </a:cubicBezTo>
                  <a:cubicBezTo>
                    <a:pt x="1595888" y="310010"/>
                    <a:pt x="1579940" y="316616"/>
                    <a:pt x="1563311" y="316616"/>
                  </a:cubicBezTo>
                  <a:lnTo>
                    <a:pt x="62700" y="316616"/>
                  </a:lnTo>
                  <a:cubicBezTo>
                    <a:pt x="46071" y="316616"/>
                    <a:pt x="30123" y="310010"/>
                    <a:pt x="18364" y="298252"/>
                  </a:cubicBezTo>
                  <a:cubicBezTo>
                    <a:pt x="6606" y="286493"/>
                    <a:pt x="0" y="270545"/>
                    <a:pt x="0" y="253916"/>
                  </a:cubicBezTo>
                  <a:lnTo>
                    <a:pt x="0" y="62700"/>
                  </a:lnTo>
                  <a:cubicBezTo>
                    <a:pt x="0" y="46071"/>
                    <a:pt x="6606" y="30123"/>
                    <a:pt x="18364" y="18364"/>
                  </a:cubicBezTo>
                  <a:cubicBezTo>
                    <a:pt x="30123" y="6606"/>
                    <a:pt x="46071" y="0"/>
                    <a:pt x="62700" y="0"/>
                  </a:cubicBezTo>
                  <a:close/>
                </a:path>
              </a:pathLst>
            </a:custGeom>
            <a:solidFill>
              <a:srgbClr val="63998C"/>
            </a:solidFill>
          </p:spPr>
        </p:sp>
        <p:sp>
          <p:nvSpPr>
            <p:cNvPr name="TextBox 4" id="4"/>
            <p:cNvSpPr txBox="true"/>
            <p:nvPr/>
          </p:nvSpPr>
          <p:spPr>
            <a:xfrm>
              <a:off x="0" y="-66675"/>
              <a:ext cx="1626011" cy="383291"/>
            </a:xfrm>
            <a:prstGeom prst="rect">
              <a:avLst/>
            </a:prstGeom>
          </p:spPr>
          <p:txBody>
            <a:bodyPr anchor="ctr" rtlCol="false" tIns="254000" lIns="254000" bIns="254000" rIns="254000"/>
            <a:lstStyle/>
            <a:p>
              <a:pPr algn="ctr">
                <a:lnSpc>
                  <a:spcPts val="5599"/>
                </a:lnSpc>
              </a:pPr>
              <a:r>
                <a:rPr lang="en-US" sz="3999" spc="39">
                  <a:solidFill>
                    <a:srgbClr val="FFDDB3"/>
                  </a:solidFill>
                  <a:latin typeface="Montserrat Bold"/>
                  <a:ea typeface="Montserrat Bold"/>
                  <a:cs typeface="Montserrat Bold"/>
                  <a:sym typeface="Montserrat Bold"/>
                </a:rPr>
                <a:t>Employee Portfolio</a:t>
              </a:r>
            </a:p>
          </p:txBody>
        </p:sp>
      </p:grpSp>
      <p:grpSp>
        <p:nvGrpSpPr>
          <p:cNvPr name="Group 5" id="5"/>
          <p:cNvGrpSpPr/>
          <p:nvPr/>
        </p:nvGrpSpPr>
        <p:grpSpPr>
          <a:xfrm rot="0">
            <a:off x="1028700" y="2211418"/>
            <a:ext cx="5365880" cy="973074"/>
            <a:chOff x="0" y="0"/>
            <a:chExt cx="1413236" cy="256283"/>
          </a:xfrm>
        </p:grpSpPr>
        <p:sp>
          <p:nvSpPr>
            <p:cNvPr name="Freeform 6" id="6"/>
            <p:cNvSpPr/>
            <p:nvPr/>
          </p:nvSpPr>
          <p:spPr>
            <a:xfrm flipH="false" flipV="false" rot="0">
              <a:off x="0" y="0"/>
              <a:ext cx="1413236" cy="256283"/>
            </a:xfrm>
            <a:custGeom>
              <a:avLst/>
              <a:gdLst/>
              <a:ahLst/>
              <a:cxnLst/>
              <a:rect r="r" b="b" t="t" l="l"/>
              <a:pathLst>
                <a:path h="256283" w="1413236">
                  <a:moveTo>
                    <a:pt x="72140" y="0"/>
                  </a:moveTo>
                  <a:lnTo>
                    <a:pt x="1341096" y="0"/>
                  </a:lnTo>
                  <a:cubicBezTo>
                    <a:pt x="1380938" y="0"/>
                    <a:pt x="1413236" y="32298"/>
                    <a:pt x="1413236" y="72140"/>
                  </a:cubicBezTo>
                  <a:lnTo>
                    <a:pt x="1413236" y="184143"/>
                  </a:lnTo>
                  <a:cubicBezTo>
                    <a:pt x="1413236" y="203275"/>
                    <a:pt x="1405635" y="221624"/>
                    <a:pt x="1392107" y="235153"/>
                  </a:cubicBezTo>
                  <a:cubicBezTo>
                    <a:pt x="1378578" y="248682"/>
                    <a:pt x="1360229" y="256283"/>
                    <a:pt x="1341096" y="256283"/>
                  </a:cubicBezTo>
                  <a:lnTo>
                    <a:pt x="72140" y="256283"/>
                  </a:lnTo>
                  <a:cubicBezTo>
                    <a:pt x="32298" y="256283"/>
                    <a:pt x="0" y="223984"/>
                    <a:pt x="0" y="184143"/>
                  </a:cubicBezTo>
                  <a:lnTo>
                    <a:pt x="0" y="72140"/>
                  </a:lnTo>
                  <a:cubicBezTo>
                    <a:pt x="0" y="53007"/>
                    <a:pt x="7600" y="34658"/>
                    <a:pt x="21129" y="21129"/>
                  </a:cubicBezTo>
                  <a:cubicBezTo>
                    <a:pt x="34658" y="7600"/>
                    <a:pt x="53007" y="0"/>
                    <a:pt x="72140" y="0"/>
                  </a:cubicBezTo>
                  <a:close/>
                </a:path>
              </a:pathLst>
            </a:custGeom>
            <a:solidFill>
              <a:srgbClr val="FFB699"/>
            </a:solidFill>
          </p:spPr>
        </p:sp>
        <p:sp>
          <p:nvSpPr>
            <p:cNvPr name="TextBox 7" id="7"/>
            <p:cNvSpPr txBox="true"/>
            <p:nvPr/>
          </p:nvSpPr>
          <p:spPr>
            <a:xfrm>
              <a:off x="0" y="-47625"/>
              <a:ext cx="1413236" cy="303908"/>
            </a:xfrm>
            <a:prstGeom prst="rect">
              <a:avLst/>
            </a:prstGeom>
          </p:spPr>
          <p:txBody>
            <a:bodyPr anchor="ctr" rtlCol="false" tIns="254000" lIns="254000" bIns="254000" rIns="254000"/>
            <a:lstStyle/>
            <a:p>
              <a:pPr algn="ctr">
                <a:lnSpc>
                  <a:spcPts val="4199"/>
                </a:lnSpc>
              </a:pPr>
              <a:r>
                <a:rPr lang="en-US" sz="2999" spc="29">
                  <a:solidFill>
                    <a:srgbClr val="452721"/>
                  </a:solidFill>
                  <a:latin typeface="Montserrat Bold"/>
                  <a:ea typeface="Montserrat Bold"/>
                  <a:cs typeface="Montserrat Bold"/>
                  <a:sym typeface="Montserrat Bold"/>
                </a:rPr>
                <a:t>1. Performance Rating</a:t>
              </a:r>
            </a:p>
          </p:txBody>
        </p:sp>
      </p:grpSp>
      <p:sp>
        <p:nvSpPr>
          <p:cNvPr name="Freeform 8" id="8"/>
          <p:cNvSpPr/>
          <p:nvPr/>
        </p:nvSpPr>
        <p:spPr>
          <a:xfrm flipH="true" flipV="false" rot="0">
            <a:off x="-2828213" y="8473529"/>
            <a:ext cx="8081965" cy="6583128"/>
          </a:xfrm>
          <a:custGeom>
            <a:avLst/>
            <a:gdLst/>
            <a:ahLst/>
            <a:cxnLst/>
            <a:rect r="r" b="b" t="t" l="l"/>
            <a:pathLst>
              <a:path h="6583128" w="8081965">
                <a:moveTo>
                  <a:pt x="8081965" y="0"/>
                </a:moveTo>
                <a:lnTo>
                  <a:pt x="0" y="0"/>
                </a:lnTo>
                <a:lnTo>
                  <a:pt x="0" y="6583128"/>
                </a:lnTo>
                <a:lnTo>
                  <a:pt x="8081965" y="6583128"/>
                </a:lnTo>
                <a:lnTo>
                  <a:pt x="808196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true" rot="0">
            <a:off x="13159849" y="-3808372"/>
            <a:ext cx="8198902" cy="6678378"/>
          </a:xfrm>
          <a:custGeom>
            <a:avLst/>
            <a:gdLst/>
            <a:ahLst/>
            <a:cxnLst/>
            <a:rect r="r" b="b" t="t" l="l"/>
            <a:pathLst>
              <a:path h="6678378" w="8198902">
                <a:moveTo>
                  <a:pt x="0" y="6678379"/>
                </a:moveTo>
                <a:lnTo>
                  <a:pt x="8198902" y="6678379"/>
                </a:lnTo>
                <a:lnTo>
                  <a:pt x="8198902" y="0"/>
                </a:lnTo>
                <a:lnTo>
                  <a:pt x="0" y="0"/>
                </a:lnTo>
                <a:lnTo>
                  <a:pt x="0" y="66783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false" rot="2872934">
            <a:off x="1120529" y="8696325"/>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0">
            <a:off x="1028700" y="5590501"/>
            <a:ext cx="4953987" cy="973074"/>
            <a:chOff x="0" y="0"/>
            <a:chExt cx="1304754" cy="256283"/>
          </a:xfrm>
        </p:grpSpPr>
        <p:sp>
          <p:nvSpPr>
            <p:cNvPr name="Freeform 13" id="13"/>
            <p:cNvSpPr/>
            <p:nvPr/>
          </p:nvSpPr>
          <p:spPr>
            <a:xfrm flipH="false" flipV="false" rot="0">
              <a:off x="0" y="0"/>
              <a:ext cx="1304754" cy="256283"/>
            </a:xfrm>
            <a:custGeom>
              <a:avLst/>
              <a:gdLst/>
              <a:ahLst/>
              <a:cxnLst/>
              <a:rect r="r" b="b" t="t" l="l"/>
              <a:pathLst>
                <a:path h="256283" w="1304754">
                  <a:moveTo>
                    <a:pt x="78138" y="0"/>
                  </a:moveTo>
                  <a:lnTo>
                    <a:pt x="1226616" y="0"/>
                  </a:lnTo>
                  <a:cubicBezTo>
                    <a:pt x="1269770" y="0"/>
                    <a:pt x="1304754" y="34984"/>
                    <a:pt x="1304754" y="78138"/>
                  </a:cubicBezTo>
                  <a:lnTo>
                    <a:pt x="1304754" y="178145"/>
                  </a:lnTo>
                  <a:cubicBezTo>
                    <a:pt x="1304754" y="221299"/>
                    <a:pt x="1269770" y="256283"/>
                    <a:pt x="1226616" y="256283"/>
                  </a:cubicBezTo>
                  <a:lnTo>
                    <a:pt x="78138" y="256283"/>
                  </a:lnTo>
                  <a:cubicBezTo>
                    <a:pt x="34984" y="256283"/>
                    <a:pt x="0" y="221299"/>
                    <a:pt x="0" y="178145"/>
                  </a:cubicBezTo>
                  <a:lnTo>
                    <a:pt x="0" y="78138"/>
                  </a:lnTo>
                  <a:cubicBezTo>
                    <a:pt x="0" y="34984"/>
                    <a:pt x="34984" y="0"/>
                    <a:pt x="78138" y="0"/>
                  </a:cubicBezTo>
                  <a:close/>
                </a:path>
              </a:pathLst>
            </a:custGeom>
            <a:solidFill>
              <a:srgbClr val="FFB699"/>
            </a:solidFill>
          </p:spPr>
        </p:sp>
        <p:sp>
          <p:nvSpPr>
            <p:cNvPr name="TextBox 14" id="14"/>
            <p:cNvSpPr txBox="true"/>
            <p:nvPr/>
          </p:nvSpPr>
          <p:spPr>
            <a:xfrm>
              <a:off x="0" y="-47625"/>
              <a:ext cx="1304754" cy="303908"/>
            </a:xfrm>
            <a:prstGeom prst="rect">
              <a:avLst/>
            </a:prstGeom>
          </p:spPr>
          <p:txBody>
            <a:bodyPr anchor="ctr" rtlCol="false" tIns="254000" lIns="254000" bIns="254000" rIns="254000"/>
            <a:lstStyle/>
            <a:p>
              <a:pPr algn="ctr">
                <a:lnSpc>
                  <a:spcPts val="4199"/>
                </a:lnSpc>
              </a:pPr>
              <a:r>
                <a:rPr lang="en-US" sz="2999" spc="29">
                  <a:solidFill>
                    <a:srgbClr val="452721"/>
                  </a:solidFill>
                  <a:latin typeface="Montserrat Bold"/>
                  <a:ea typeface="Montserrat Bold"/>
                  <a:cs typeface="Montserrat Bold"/>
                  <a:sym typeface="Montserrat Bold"/>
                </a:rPr>
                <a:t>2. Years At Company</a:t>
              </a:r>
            </a:p>
          </p:txBody>
        </p:sp>
      </p:grpSp>
      <p:sp>
        <p:nvSpPr>
          <p:cNvPr name="Freeform 15" id="15"/>
          <p:cNvSpPr/>
          <p:nvPr/>
        </p:nvSpPr>
        <p:spPr>
          <a:xfrm flipH="false" flipV="false" rot="0">
            <a:off x="10644627" y="1193564"/>
            <a:ext cx="6339482" cy="4211227"/>
          </a:xfrm>
          <a:custGeom>
            <a:avLst/>
            <a:gdLst/>
            <a:ahLst/>
            <a:cxnLst/>
            <a:rect r="r" b="b" t="t" l="l"/>
            <a:pathLst>
              <a:path h="4211227" w="6339482">
                <a:moveTo>
                  <a:pt x="0" y="0"/>
                </a:moveTo>
                <a:lnTo>
                  <a:pt x="6339482" y="0"/>
                </a:lnTo>
                <a:lnTo>
                  <a:pt x="6339482" y="4211227"/>
                </a:lnTo>
                <a:lnTo>
                  <a:pt x="0" y="4211227"/>
                </a:lnTo>
                <a:lnTo>
                  <a:pt x="0" y="0"/>
                </a:lnTo>
                <a:close/>
              </a:path>
            </a:pathLst>
          </a:custGeom>
          <a:blipFill>
            <a:blip r:embed="rId6"/>
            <a:stretch>
              <a:fillRect l="0" t="0" r="0" b="0"/>
            </a:stretch>
          </a:blipFill>
          <a:ln cap="rnd">
            <a:noFill/>
            <a:prstDash val="solid"/>
            <a:round/>
          </a:ln>
        </p:spPr>
      </p:sp>
      <p:sp>
        <p:nvSpPr>
          <p:cNvPr name="Freeform 16" id="16"/>
          <p:cNvSpPr/>
          <p:nvPr/>
        </p:nvSpPr>
        <p:spPr>
          <a:xfrm flipH="false" flipV="false" rot="0">
            <a:off x="10644627" y="5590501"/>
            <a:ext cx="7103923" cy="3802958"/>
          </a:xfrm>
          <a:custGeom>
            <a:avLst/>
            <a:gdLst/>
            <a:ahLst/>
            <a:cxnLst/>
            <a:rect r="r" b="b" t="t" l="l"/>
            <a:pathLst>
              <a:path h="3802958" w="7103923">
                <a:moveTo>
                  <a:pt x="0" y="0"/>
                </a:moveTo>
                <a:lnTo>
                  <a:pt x="7103924" y="0"/>
                </a:lnTo>
                <a:lnTo>
                  <a:pt x="7103924" y="3802958"/>
                </a:lnTo>
                <a:lnTo>
                  <a:pt x="0" y="3802958"/>
                </a:lnTo>
                <a:lnTo>
                  <a:pt x="0" y="0"/>
                </a:lnTo>
                <a:close/>
              </a:path>
            </a:pathLst>
          </a:custGeom>
          <a:blipFill>
            <a:blip r:embed="rId7"/>
            <a:stretch>
              <a:fillRect l="0" t="-667" r="-8620" b="-1611"/>
            </a:stretch>
          </a:blipFill>
        </p:spPr>
      </p:sp>
      <p:sp>
        <p:nvSpPr>
          <p:cNvPr name="TextBox 17" id="17"/>
          <p:cNvSpPr txBox="true"/>
          <p:nvPr/>
        </p:nvSpPr>
        <p:spPr>
          <a:xfrm rot="0">
            <a:off x="1028700" y="3299178"/>
            <a:ext cx="9126677" cy="2000250"/>
          </a:xfrm>
          <a:prstGeom prst="rect">
            <a:avLst/>
          </a:prstGeom>
        </p:spPr>
        <p:txBody>
          <a:bodyPr anchor="t" rtlCol="false" tIns="0" lIns="0" bIns="0" rIns="0">
            <a:spAutoFit/>
          </a:bodyPr>
          <a:lstStyle/>
          <a:p>
            <a:pPr algn="just">
              <a:lnSpc>
                <a:spcPts val="2635"/>
              </a:lnSpc>
              <a:spcBef>
                <a:spcPct val="0"/>
              </a:spcBef>
            </a:pPr>
            <a:r>
              <a:rPr lang="en-US" sz="2196" spc="21">
                <a:solidFill>
                  <a:srgbClr val="63998C"/>
                </a:solidFill>
                <a:latin typeface="Montserrat Bold"/>
                <a:ea typeface="Montserrat Bold"/>
                <a:cs typeface="Montserrat Bold"/>
                <a:sym typeface="Montserrat Bold"/>
              </a:rPr>
              <a:t>Employees with higher performance ratings (4) have a higher attrition rate compared to those with a lower rating (3)</a:t>
            </a:r>
            <a:r>
              <a:rPr lang="en-US" sz="2196" spc="21">
                <a:solidFill>
                  <a:srgbClr val="000000"/>
                </a:solidFill>
                <a:latin typeface="Montserrat"/>
                <a:ea typeface="Montserrat"/>
                <a:cs typeface="Montserrat"/>
                <a:sym typeface="Montserrat"/>
              </a:rPr>
              <a:t>. High performers may feel underappreciated or seek better opportunities elsewhere. These employees often drive innovation and efficiency within the company, and their departure can result in decreased performance and morale.</a:t>
            </a:r>
          </a:p>
        </p:txBody>
      </p:sp>
      <p:sp>
        <p:nvSpPr>
          <p:cNvPr name="TextBox 18" id="18"/>
          <p:cNvSpPr txBox="true"/>
          <p:nvPr/>
        </p:nvSpPr>
        <p:spPr>
          <a:xfrm rot="0">
            <a:off x="1028700" y="6677875"/>
            <a:ext cx="9126677" cy="2333625"/>
          </a:xfrm>
          <a:prstGeom prst="rect">
            <a:avLst/>
          </a:prstGeom>
        </p:spPr>
        <p:txBody>
          <a:bodyPr anchor="t" rtlCol="false" tIns="0" lIns="0" bIns="0" rIns="0">
            <a:spAutoFit/>
          </a:bodyPr>
          <a:lstStyle/>
          <a:p>
            <a:pPr algn="just">
              <a:lnSpc>
                <a:spcPts val="2635"/>
              </a:lnSpc>
            </a:pPr>
            <a:r>
              <a:rPr lang="en-US" sz="2196" spc="21">
                <a:solidFill>
                  <a:srgbClr val="63998C"/>
                </a:solidFill>
                <a:latin typeface="Montserrat Bold"/>
                <a:ea typeface="Montserrat Bold"/>
                <a:cs typeface="Montserrat Bold"/>
                <a:sym typeface="Montserrat Bold"/>
              </a:rPr>
              <a:t>Attrition rates are higher at 0 Years (36.36%)</a:t>
            </a:r>
            <a:r>
              <a:rPr lang="en-US" sz="2196" spc="21">
                <a:solidFill>
                  <a:srgbClr val="000000"/>
                </a:solidFill>
                <a:latin typeface="Montserrat"/>
                <a:ea typeface="Montserrat"/>
                <a:cs typeface="Montserrat"/>
                <a:sym typeface="Montserrat"/>
              </a:rPr>
              <a:t>, 1 Year (34.50%), and again at higher tenure milestones like 23 Years (50%) and 40 Years (100%).</a:t>
            </a:r>
          </a:p>
          <a:p>
            <a:pPr algn="just">
              <a:lnSpc>
                <a:spcPts val="2635"/>
              </a:lnSpc>
              <a:spcBef>
                <a:spcPct val="0"/>
              </a:spcBef>
            </a:pPr>
            <a:r>
              <a:rPr lang="en-US" sz="2196" spc="21">
                <a:solidFill>
                  <a:srgbClr val="63998C"/>
                </a:solidFill>
                <a:latin typeface="Montserrat Bold"/>
                <a:ea typeface="Montserrat Bold"/>
                <a:cs typeface="Montserrat Bold"/>
                <a:sym typeface="Montserrat Bold"/>
              </a:rPr>
              <a:t>High early attrition suggests issues with integration</a:t>
            </a:r>
            <a:r>
              <a:rPr lang="en-US" sz="2196" spc="21">
                <a:solidFill>
                  <a:srgbClr val="000000"/>
                </a:solidFill>
                <a:latin typeface="Montserrat"/>
                <a:ea typeface="Montserrat"/>
                <a:cs typeface="Montserrat"/>
                <a:sym typeface="Montserrat"/>
              </a:rPr>
              <a:t> or satisfaction during the initial employment period. Attrition after longer tenures may be due to retirement or seeking new challenges.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false" flipV="false" rot="0">
            <a:off x="0" y="22539"/>
            <a:ext cx="18288000" cy="10241921"/>
          </a:xfrm>
          <a:custGeom>
            <a:avLst/>
            <a:gdLst/>
            <a:ahLst/>
            <a:cxnLst/>
            <a:rect r="r" b="b" t="t" l="l"/>
            <a:pathLst>
              <a:path h="10241921" w="18288000">
                <a:moveTo>
                  <a:pt x="0" y="0"/>
                </a:moveTo>
                <a:lnTo>
                  <a:pt x="18288000" y="0"/>
                </a:lnTo>
                <a:lnTo>
                  <a:pt x="18288000" y="10241922"/>
                </a:lnTo>
                <a:lnTo>
                  <a:pt x="0" y="10241922"/>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TextBox 2" id="2"/>
          <p:cNvSpPr txBox="true"/>
          <p:nvPr/>
        </p:nvSpPr>
        <p:spPr>
          <a:xfrm rot="0">
            <a:off x="3373226" y="1007631"/>
            <a:ext cx="11541548" cy="1104801"/>
          </a:xfrm>
          <a:prstGeom prst="rect">
            <a:avLst/>
          </a:prstGeom>
        </p:spPr>
        <p:txBody>
          <a:bodyPr anchor="t" rtlCol="false" tIns="0" lIns="0" bIns="0" rIns="0">
            <a:spAutoFit/>
          </a:bodyPr>
          <a:lstStyle/>
          <a:p>
            <a:pPr algn="ctr">
              <a:lnSpc>
                <a:spcPts val="8759"/>
              </a:lnSpc>
            </a:pPr>
            <a:r>
              <a:rPr lang="en-US" sz="7299" spc="72">
                <a:solidFill>
                  <a:srgbClr val="63998C"/>
                </a:solidFill>
                <a:latin typeface="Montserrat Bold"/>
                <a:ea typeface="Montserrat Bold"/>
                <a:cs typeface="Montserrat Bold"/>
                <a:sym typeface="Montserrat Bold"/>
              </a:rPr>
              <a:t>SUMMARY</a:t>
            </a:r>
          </a:p>
        </p:txBody>
      </p:sp>
      <p:sp>
        <p:nvSpPr>
          <p:cNvPr name="Freeform 3" id="3"/>
          <p:cNvSpPr/>
          <p:nvPr/>
        </p:nvSpPr>
        <p:spPr>
          <a:xfrm flipH="true" flipV="false" rot="0">
            <a:off x="-2325531" y="8091150"/>
            <a:ext cx="8081965" cy="6583128"/>
          </a:xfrm>
          <a:custGeom>
            <a:avLst/>
            <a:gdLst/>
            <a:ahLst/>
            <a:cxnLst/>
            <a:rect r="r" b="b" t="t" l="l"/>
            <a:pathLst>
              <a:path h="6583128" w="8081965">
                <a:moveTo>
                  <a:pt x="8081966" y="0"/>
                </a:moveTo>
                <a:lnTo>
                  <a:pt x="0" y="0"/>
                </a:lnTo>
                <a:lnTo>
                  <a:pt x="0" y="6583128"/>
                </a:lnTo>
                <a:lnTo>
                  <a:pt x="8081966" y="6583128"/>
                </a:lnTo>
                <a:lnTo>
                  <a:pt x="80819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3159849" y="-3808372"/>
            <a:ext cx="8198902" cy="6678378"/>
          </a:xfrm>
          <a:custGeom>
            <a:avLst/>
            <a:gdLst/>
            <a:ahLst/>
            <a:cxnLst/>
            <a:rect r="r" b="b" t="t" l="l"/>
            <a:pathLst>
              <a:path h="6678378" w="8198902">
                <a:moveTo>
                  <a:pt x="0" y="6678379"/>
                </a:moveTo>
                <a:lnTo>
                  <a:pt x="8198902" y="6678379"/>
                </a:lnTo>
                <a:lnTo>
                  <a:pt x="8198902" y="0"/>
                </a:lnTo>
                <a:lnTo>
                  <a:pt x="0" y="0"/>
                </a:lnTo>
                <a:lnTo>
                  <a:pt x="0" y="66783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2872934">
            <a:off x="2375295" y="8690977"/>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7" id="7"/>
          <p:cNvSpPr/>
          <p:nvPr/>
        </p:nvSpPr>
        <p:spPr>
          <a:xfrm flipH="true">
            <a:off x="2417832" y="2798051"/>
            <a:ext cx="74156" cy="3594093"/>
          </a:xfrm>
          <a:prstGeom prst="line">
            <a:avLst/>
          </a:prstGeom>
          <a:ln cap="flat" w="57150">
            <a:solidFill>
              <a:srgbClr val="141414"/>
            </a:solidFill>
            <a:prstDash val="sysDash"/>
            <a:headEnd type="none" len="sm" w="sm"/>
            <a:tailEnd type="arrow" len="sm" w="med"/>
          </a:ln>
        </p:spPr>
      </p:sp>
      <p:grpSp>
        <p:nvGrpSpPr>
          <p:cNvPr name="Group 8" id="8"/>
          <p:cNvGrpSpPr/>
          <p:nvPr/>
        </p:nvGrpSpPr>
        <p:grpSpPr>
          <a:xfrm rot="0">
            <a:off x="6316404" y="2483907"/>
            <a:ext cx="1235888" cy="628288"/>
            <a:chOff x="0" y="0"/>
            <a:chExt cx="799418" cy="406400"/>
          </a:xfrm>
        </p:grpSpPr>
        <p:sp>
          <p:nvSpPr>
            <p:cNvPr name="Freeform 9" id="9"/>
            <p:cNvSpPr/>
            <p:nvPr/>
          </p:nvSpPr>
          <p:spPr>
            <a:xfrm flipH="false" flipV="false" rot="0">
              <a:off x="0" y="0"/>
              <a:ext cx="799418" cy="406400"/>
            </a:xfrm>
            <a:custGeom>
              <a:avLst/>
              <a:gdLst/>
              <a:ahLst/>
              <a:cxnLst/>
              <a:rect r="r" b="b" t="t" l="l"/>
              <a:pathLst>
                <a:path h="406400" w="799418">
                  <a:moveTo>
                    <a:pt x="596218" y="0"/>
                  </a:moveTo>
                  <a:cubicBezTo>
                    <a:pt x="708442" y="0"/>
                    <a:pt x="799418" y="90976"/>
                    <a:pt x="799418" y="203200"/>
                  </a:cubicBezTo>
                  <a:cubicBezTo>
                    <a:pt x="799418" y="315424"/>
                    <a:pt x="708442" y="406400"/>
                    <a:pt x="596218" y="406400"/>
                  </a:cubicBezTo>
                  <a:lnTo>
                    <a:pt x="203200" y="406400"/>
                  </a:lnTo>
                  <a:cubicBezTo>
                    <a:pt x="90976" y="406400"/>
                    <a:pt x="0" y="315424"/>
                    <a:pt x="0" y="203200"/>
                  </a:cubicBezTo>
                  <a:cubicBezTo>
                    <a:pt x="0" y="90976"/>
                    <a:pt x="90976" y="0"/>
                    <a:pt x="203200" y="0"/>
                  </a:cubicBezTo>
                  <a:close/>
                </a:path>
              </a:pathLst>
            </a:custGeom>
            <a:solidFill>
              <a:srgbClr val="FFB699"/>
            </a:solidFill>
            <a:ln w="19050" cap="sq">
              <a:solidFill>
                <a:srgbClr val="141414"/>
              </a:solidFill>
              <a:prstDash val="solid"/>
              <a:miter/>
            </a:ln>
          </p:spPr>
        </p:sp>
        <p:sp>
          <p:nvSpPr>
            <p:cNvPr name="TextBox 10" id="10"/>
            <p:cNvSpPr txBox="true"/>
            <p:nvPr/>
          </p:nvSpPr>
          <p:spPr>
            <a:xfrm>
              <a:off x="0" y="-19050"/>
              <a:ext cx="799418" cy="425450"/>
            </a:xfrm>
            <a:prstGeom prst="rect">
              <a:avLst/>
            </a:prstGeom>
          </p:spPr>
          <p:txBody>
            <a:bodyPr anchor="ctr" rtlCol="false" tIns="13422" lIns="13422" bIns="13422" rIns="13422"/>
            <a:lstStyle/>
            <a:p>
              <a:pPr algn="ctr" marL="0" indent="0" lvl="0">
                <a:lnSpc>
                  <a:spcPts val="943"/>
                </a:lnSpc>
                <a:spcBef>
                  <a:spcPct val="0"/>
                </a:spcBef>
              </a:pPr>
            </a:p>
          </p:txBody>
        </p:sp>
      </p:grpSp>
      <p:grpSp>
        <p:nvGrpSpPr>
          <p:cNvPr name="Group 11" id="11"/>
          <p:cNvGrpSpPr/>
          <p:nvPr/>
        </p:nvGrpSpPr>
        <p:grpSpPr>
          <a:xfrm rot="0">
            <a:off x="10443287" y="2483907"/>
            <a:ext cx="1235888" cy="628288"/>
            <a:chOff x="0" y="0"/>
            <a:chExt cx="799418" cy="406400"/>
          </a:xfrm>
        </p:grpSpPr>
        <p:sp>
          <p:nvSpPr>
            <p:cNvPr name="Freeform 12" id="12"/>
            <p:cNvSpPr/>
            <p:nvPr/>
          </p:nvSpPr>
          <p:spPr>
            <a:xfrm flipH="false" flipV="false" rot="0">
              <a:off x="0" y="0"/>
              <a:ext cx="799418" cy="406400"/>
            </a:xfrm>
            <a:custGeom>
              <a:avLst/>
              <a:gdLst/>
              <a:ahLst/>
              <a:cxnLst/>
              <a:rect r="r" b="b" t="t" l="l"/>
              <a:pathLst>
                <a:path h="406400" w="799418">
                  <a:moveTo>
                    <a:pt x="596218" y="0"/>
                  </a:moveTo>
                  <a:cubicBezTo>
                    <a:pt x="708442" y="0"/>
                    <a:pt x="799418" y="90976"/>
                    <a:pt x="799418" y="203200"/>
                  </a:cubicBezTo>
                  <a:cubicBezTo>
                    <a:pt x="799418" y="315424"/>
                    <a:pt x="708442" y="406400"/>
                    <a:pt x="596218" y="406400"/>
                  </a:cubicBezTo>
                  <a:lnTo>
                    <a:pt x="203200" y="406400"/>
                  </a:lnTo>
                  <a:cubicBezTo>
                    <a:pt x="90976" y="406400"/>
                    <a:pt x="0" y="315424"/>
                    <a:pt x="0" y="203200"/>
                  </a:cubicBezTo>
                  <a:cubicBezTo>
                    <a:pt x="0" y="90976"/>
                    <a:pt x="90976" y="0"/>
                    <a:pt x="203200" y="0"/>
                  </a:cubicBezTo>
                  <a:close/>
                </a:path>
              </a:pathLst>
            </a:custGeom>
            <a:solidFill>
              <a:srgbClr val="FFB699"/>
            </a:solidFill>
            <a:ln w="19050" cap="sq">
              <a:solidFill>
                <a:srgbClr val="141414"/>
              </a:solidFill>
              <a:prstDash val="solid"/>
              <a:miter/>
            </a:ln>
          </p:spPr>
        </p:sp>
        <p:sp>
          <p:nvSpPr>
            <p:cNvPr name="TextBox 13" id="13"/>
            <p:cNvSpPr txBox="true"/>
            <p:nvPr/>
          </p:nvSpPr>
          <p:spPr>
            <a:xfrm>
              <a:off x="0" y="-19050"/>
              <a:ext cx="799418" cy="425450"/>
            </a:xfrm>
            <a:prstGeom prst="rect">
              <a:avLst/>
            </a:prstGeom>
          </p:spPr>
          <p:txBody>
            <a:bodyPr anchor="ctr" rtlCol="false" tIns="13422" lIns="13422" bIns="13422" rIns="13422"/>
            <a:lstStyle/>
            <a:p>
              <a:pPr algn="ctr" marL="0" indent="0" lvl="0">
                <a:lnSpc>
                  <a:spcPts val="943"/>
                </a:lnSpc>
                <a:spcBef>
                  <a:spcPct val="0"/>
                </a:spcBef>
              </a:pPr>
            </a:p>
          </p:txBody>
        </p:sp>
      </p:grpSp>
      <p:grpSp>
        <p:nvGrpSpPr>
          <p:cNvPr name="Group 14" id="14"/>
          <p:cNvGrpSpPr/>
          <p:nvPr/>
        </p:nvGrpSpPr>
        <p:grpSpPr>
          <a:xfrm rot="0">
            <a:off x="14570171" y="2483907"/>
            <a:ext cx="1235888" cy="628288"/>
            <a:chOff x="0" y="0"/>
            <a:chExt cx="799418" cy="406400"/>
          </a:xfrm>
        </p:grpSpPr>
        <p:sp>
          <p:nvSpPr>
            <p:cNvPr name="Freeform 15" id="15"/>
            <p:cNvSpPr/>
            <p:nvPr/>
          </p:nvSpPr>
          <p:spPr>
            <a:xfrm flipH="false" flipV="false" rot="0">
              <a:off x="0" y="0"/>
              <a:ext cx="799418" cy="406400"/>
            </a:xfrm>
            <a:custGeom>
              <a:avLst/>
              <a:gdLst/>
              <a:ahLst/>
              <a:cxnLst/>
              <a:rect r="r" b="b" t="t" l="l"/>
              <a:pathLst>
                <a:path h="406400" w="799418">
                  <a:moveTo>
                    <a:pt x="596218" y="0"/>
                  </a:moveTo>
                  <a:cubicBezTo>
                    <a:pt x="708442" y="0"/>
                    <a:pt x="799418" y="90976"/>
                    <a:pt x="799418" y="203200"/>
                  </a:cubicBezTo>
                  <a:cubicBezTo>
                    <a:pt x="799418" y="315424"/>
                    <a:pt x="708442" y="406400"/>
                    <a:pt x="596218" y="406400"/>
                  </a:cubicBezTo>
                  <a:lnTo>
                    <a:pt x="203200" y="406400"/>
                  </a:lnTo>
                  <a:cubicBezTo>
                    <a:pt x="90976" y="406400"/>
                    <a:pt x="0" y="315424"/>
                    <a:pt x="0" y="203200"/>
                  </a:cubicBezTo>
                  <a:cubicBezTo>
                    <a:pt x="0" y="90976"/>
                    <a:pt x="90976" y="0"/>
                    <a:pt x="203200" y="0"/>
                  </a:cubicBezTo>
                  <a:close/>
                </a:path>
              </a:pathLst>
            </a:custGeom>
            <a:solidFill>
              <a:srgbClr val="FFB699"/>
            </a:solidFill>
            <a:ln w="19050" cap="sq">
              <a:solidFill>
                <a:srgbClr val="141414"/>
              </a:solidFill>
              <a:prstDash val="solid"/>
              <a:miter/>
            </a:ln>
          </p:spPr>
        </p:sp>
        <p:sp>
          <p:nvSpPr>
            <p:cNvPr name="TextBox 16" id="16"/>
            <p:cNvSpPr txBox="true"/>
            <p:nvPr/>
          </p:nvSpPr>
          <p:spPr>
            <a:xfrm>
              <a:off x="0" y="-19050"/>
              <a:ext cx="799418" cy="425450"/>
            </a:xfrm>
            <a:prstGeom prst="rect">
              <a:avLst/>
            </a:prstGeom>
          </p:spPr>
          <p:txBody>
            <a:bodyPr anchor="ctr" rtlCol="false" tIns="13422" lIns="13422" bIns="13422" rIns="13422"/>
            <a:lstStyle/>
            <a:p>
              <a:pPr algn="ctr" marL="0" indent="0" lvl="0">
                <a:lnSpc>
                  <a:spcPts val="943"/>
                </a:lnSpc>
                <a:spcBef>
                  <a:spcPct val="0"/>
                </a:spcBef>
              </a:pPr>
            </a:p>
          </p:txBody>
        </p:sp>
      </p:grpSp>
      <p:grpSp>
        <p:nvGrpSpPr>
          <p:cNvPr name="Group 17" id="17"/>
          <p:cNvGrpSpPr/>
          <p:nvPr/>
        </p:nvGrpSpPr>
        <p:grpSpPr>
          <a:xfrm rot="0">
            <a:off x="12098647" y="6053360"/>
            <a:ext cx="1235888" cy="628288"/>
            <a:chOff x="0" y="0"/>
            <a:chExt cx="799418" cy="406400"/>
          </a:xfrm>
        </p:grpSpPr>
        <p:sp>
          <p:nvSpPr>
            <p:cNvPr name="Freeform 18" id="18"/>
            <p:cNvSpPr/>
            <p:nvPr/>
          </p:nvSpPr>
          <p:spPr>
            <a:xfrm flipH="false" flipV="false" rot="0">
              <a:off x="0" y="0"/>
              <a:ext cx="799418" cy="406400"/>
            </a:xfrm>
            <a:custGeom>
              <a:avLst/>
              <a:gdLst/>
              <a:ahLst/>
              <a:cxnLst/>
              <a:rect r="r" b="b" t="t" l="l"/>
              <a:pathLst>
                <a:path h="406400" w="799418">
                  <a:moveTo>
                    <a:pt x="596218" y="0"/>
                  </a:moveTo>
                  <a:cubicBezTo>
                    <a:pt x="708442" y="0"/>
                    <a:pt x="799418" y="90976"/>
                    <a:pt x="799418" y="203200"/>
                  </a:cubicBezTo>
                  <a:cubicBezTo>
                    <a:pt x="799418" y="315424"/>
                    <a:pt x="708442" y="406400"/>
                    <a:pt x="596218" y="406400"/>
                  </a:cubicBezTo>
                  <a:lnTo>
                    <a:pt x="203200" y="406400"/>
                  </a:lnTo>
                  <a:cubicBezTo>
                    <a:pt x="90976" y="406400"/>
                    <a:pt x="0" y="315424"/>
                    <a:pt x="0" y="203200"/>
                  </a:cubicBezTo>
                  <a:cubicBezTo>
                    <a:pt x="0" y="90976"/>
                    <a:pt x="90976" y="0"/>
                    <a:pt x="203200" y="0"/>
                  </a:cubicBezTo>
                  <a:close/>
                </a:path>
              </a:pathLst>
            </a:custGeom>
            <a:solidFill>
              <a:srgbClr val="FFB699"/>
            </a:solidFill>
            <a:ln w="19050" cap="sq">
              <a:solidFill>
                <a:srgbClr val="141414"/>
              </a:solidFill>
              <a:prstDash val="solid"/>
              <a:miter/>
            </a:ln>
          </p:spPr>
        </p:sp>
        <p:sp>
          <p:nvSpPr>
            <p:cNvPr name="TextBox 19" id="19"/>
            <p:cNvSpPr txBox="true"/>
            <p:nvPr/>
          </p:nvSpPr>
          <p:spPr>
            <a:xfrm>
              <a:off x="0" y="-19050"/>
              <a:ext cx="799418" cy="425450"/>
            </a:xfrm>
            <a:prstGeom prst="rect">
              <a:avLst/>
            </a:prstGeom>
          </p:spPr>
          <p:txBody>
            <a:bodyPr anchor="ctr" rtlCol="false" tIns="13422" lIns="13422" bIns="13422" rIns="13422"/>
            <a:lstStyle/>
            <a:p>
              <a:pPr algn="ctr" marL="0" indent="0" lvl="0">
                <a:lnSpc>
                  <a:spcPts val="943"/>
                </a:lnSpc>
                <a:spcBef>
                  <a:spcPct val="0"/>
                </a:spcBef>
              </a:pPr>
            </a:p>
          </p:txBody>
        </p:sp>
      </p:grpSp>
      <p:grpSp>
        <p:nvGrpSpPr>
          <p:cNvPr name="Group 20" id="20"/>
          <p:cNvGrpSpPr/>
          <p:nvPr/>
        </p:nvGrpSpPr>
        <p:grpSpPr>
          <a:xfrm rot="0">
            <a:off x="8205284" y="6067920"/>
            <a:ext cx="1235888" cy="628288"/>
            <a:chOff x="0" y="0"/>
            <a:chExt cx="799418" cy="406400"/>
          </a:xfrm>
        </p:grpSpPr>
        <p:sp>
          <p:nvSpPr>
            <p:cNvPr name="Freeform 21" id="21"/>
            <p:cNvSpPr/>
            <p:nvPr/>
          </p:nvSpPr>
          <p:spPr>
            <a:xfrm flipH="false" flipV="false" rot="0">
              <a:off x="0" y="0"/>
              <a:ext cx="799418" cy="406400"/>
            </a:xfrm>
            <a:custGeom>
              <a:avLst/>
              <a:gdLst/>
              <a:ahLst/>
              <a:cxnLst/>
              <a:rect r="r" b="b" t="t" l="l"/>
              <a:pathLst>
                <a:path h="406400" w="799418">
                  <a:moveTo>
                    <a:pt x="596218" y="0"/>
                  </a:moveTo>
                  <a:cubicBezTo>
                    <a:pt x="708442" y="0"/>
                    <a:pt x="799418" y="90976"/>
                    <a:pt x="799418" y="203200"/>
                  </a:cubicBezTo>
                  <a:cubicBezTo>
                    <a:pt x="799418" y="315424"/>
                    <a:pt x="708442" y="406400"/>
                    <a:pt x="596218" y="406400"/>
                  </a:cubicBezTo>
                  <a:lnTo>
                    <a:pt x="203200" y="406400"/>
                  </a:lnTo>
                  <a:cubicBezTo>
                    <a:pt x="90976" y="406400"/>
                    <a:pt x="0" y="315424"/>
                    <a:pt x="0" y="203200"/>
                  </a:cubicBezTo>
                  <a:cubicBezTo>
                    <a:pt x="0" y="90976"/>
                    <a:pt x="90976" y="0"/>
                    <a:pt x="203200" y="0"/>
                  </a:cubicBezTo>
                  <a:close/>
                </a:path>
              </a:pathLst>
            </a:custGeom>
            <a:solidFill>
              <a:srgbClr val="FFB699"/>
            </a:solidFill>
            <a:ln w="19050" cap="sq">
              <a:solidFill>
                <a:srgbClr val="141414"/>
              </a:solidFill>
              <a:prstDash val="solid"/>
              <a:miter/>
            </a:ln>
          </p:spPr>
        </p:sp>
        <p:sp>
          <p:nvSpPr>
            <p:cNvPr name="TextBox 22" id="22"/>
            <p:cNvSpPr txBox="true"/>
            <p:nvPr/>
          </p:nvSpPr>
          <p:spPr>
            <a:xfrm>
              <a:off x="0" y="-19050"/>
              <a:ext cx="799418" cy="425450"/>
            </a:xfrm>
            <a:prstGeom prst="rect">
              <a:avLst/>
            </a:prstGeom>
          </p:spPr>
          <p:txBody>
            <a:bodyPr anchor="ctr" rtlCol="false" tIns="13422" lIns="13422" bIns="13422" rIns="13422"/>
            <a:lstStyle/>
            <a:p>
              <a:pPr algn="ctr" marL="0" indent="0" lvl="0">
                <a:lnSpc>
                  <a:spcPts val="943"/>
                </a:lnSpc>
                <a:spcBef>
                  <a:spcPct val="0"/>
                </a:spcBef>
              </a:pPr>
            </a:p>
          </p:txBody>
        </p:sp>
      </p:grpSp>
      <p:grpSp>
        <p:nvGrpSpPr>
          <p:cNvPr name="Group 23" id="23"/>
          <p:cNvGrpSpPr/>
          <p:nvPr/>
        </p:nvGrpSpPr>
        <p:grpSpPr>
          <a:xfrm rot="0">
            <a:off x="4313024" y="6067920"/>
            <a:ext cx="1235888" cy="628288"/>
            <a:chOff x="0" y="0"/>
            <a:chExt cx="799418" cy="406400"/>
          </a:xfrm>
        </p:grpSpPr>
        <p:sp>
          <p:nvSpPr>
            <p:cNvPr name="Freeform 24" id="24"/>
            <p:cNvSpPr/>
            <p:nvPr/>
          </p:nvSpPr>
          <p:spPr>
            <a:xfrm flipH="false" flipV="false" rot="0">
              <a:off x="0" y="0"/>
              <a:ext cx="799418" cy="406400"/>
            </a:xfrm>
            <a:custGeom>
              <a:avLst/>
              <a:gdLst/>
              <a:ahLst/>
              <a:cxnLst/>
              <a:rect r="r" b="b" t="t" l="l"/>
              <a:pathLst>
                <a:path h="406400" w="799418">
                  <a:moveTo>
                    <a:pt x="596218" y="0"/>
                  </a:moveTo>
                  <a:cubicBezTo>
                    <a:pt x="708442" y="0"/>
                    <a:pt x="799418" y="90976"/>
                    <a:pt x="799418" y="203200"/>
                  </a:cubicBezTo>
                  <a:cubicBezTo>
                    <a:pt x="799418" y="315424"/>
                    <a:pt x="708442" y="406400"/>
                    <a:pt x="596218" y="406400"/>
                  </a:cubicBezTo>
                  <a:lnTo>
                    <a:pt x="203200" y="406400"/>
                  </a:lnTo>
                  <a:cubicBezTo>
                    <a:pt x="90976" y="406400"/>
                    <a:pt x="0" y="315424"/>
                    <a:pt x="0" y="203200"/>
                  </a:cubicBezTo>
                  <a:cubicBezTo>
                    <a:pt x="0" y="90976"/>
                    <a:pt x="90976" y="0"/>
                    <a:pt x="203200" y="0"/>
                  </a:cubicBezTo>
                  <a:close/>
                </a:path>
              </a:pathLst>
            </a:custGeom>
            <a:solidFill>
              <a:srgbClr val="FFB699"/>
            </a:solidFill>
            <a:ln w="19050" cap="sq">
              <a:solidFill>
                <a:srgbClr val="141414"/>
              </a:solidFill>
              <a:prstDash val="solid"/>
              <a:miter/>
            </a:ln>
          </p:spPr>
        </p:sp>
        <p:sp>
          <p:nvSpPr>
            <p:cNvPr name="TextBox 25" id="25"/>
            <p:cNvSpPr txBox="true"/>
            <p:nvPr/>
          </p:nvSpPr>
          <p:spPr>
            <a:xfrm>
              <a:off x="0" y="-19050"/>
              <a:ext cx="799418" cy="425450"/>
            </a:xfrm>
            <a:prstGeom prst="rect">
              <a:avLst/>
            </a:prstGeom>
          </p:spPr>
          <p:txBody>
            <a:bodyPr anchor="ctr" rtlCol="false" tIns="13422" lIns="13422" bIns="13422" rIns="13422"/>
            <a:lstStyle/>
            <a:p>
              <a:pPr algn="ctr" marL="0" indent="0" lvl="0">
                <a:lnSpc>
                  <a:spcPts val="943"/>
                </a:lnSpc>
                <a:spcBef>
                  <a:spcPct val="0"/>
                </a:spcBef>
              </a:pPr>
            </a:p>
          </p:txBody>
        </p:sp>
      </p:grpSp>
      <p:grpSp>
        <p:nvGrpSpPr>
          <p:cNvPr name="Group 26" id="26"/>
          <p:cNvGrpSpPr/>
          <p:nvPr/>
        </p:nvGrpSpPr>
        <p:grpSpPr>
          <a:xfrm rot="0">
            <a:off x="2189520" y="2483907"/>
            <a:ext cx="1235888" cy="628288"/>
            <a:chOff x="0" y="0"/>
            <a:chExt cx="799418" cy="406400"/>
          </a:xfrm>
        </p:grpSpPr>
        <p:sp>
          <p:nvSpPr>
            <p:cNvPr name="Freeform 27" id="27"/>
            <p:cNvSpPr/>
            <p:nvPr/>
          </p:nvSpPr>
          <p:spPr>
            <a:xfrm flipH="false" flipV="false" rot="0">
              <a:off x="0" y="0"/>
              <a:ext cx="799418" cy="406400"/>
            </a:xfrm>
            <a:custGeom>
              <a:avLst/>
              <a:gdLst/>
              <a:ahLst/>
              <a:cxnLst/>
              <a:rect r="r" b="b" t="t" l="l"/>
              <a:pathLst>
                <a:path h="406400" w="799418">
                  <a:moveTo>
                    <a:pt x="596218" y="0"/>
                  </a:moveTo>
                  <a:cubicBezTo>
                    <a:pt x="708442" y="0"/>
                    <a:pt x="799418" y="90976"/>
                    <a:pt x="799418" y="203200"/>
                  </a:cubicBezTo>
                  <a:cubicBezTo>
                    <a:pt x="799418" y="315424"/>
                    <a:pt x="708442" y="406400"/>
                    <a:pt x="596218" y="406400"/>
                  </a:cubicBezTo>
                  <a:lnTo>
                    <a:pt x="203200" y="406400"/>
                  </a:lnTo>
                  <a:cubicBezTo>
                    <a:pt x="90976" y="406400"/>
                    <a:pt x="0" y="315424"/>
                    <a:pt x="0" y="203200"/>
                  </a:cubicBezTo>
                  <a:cubicBezTo>
                    <a:pt x="0" y="90976"/>
                    <a:pt x="90976" y="0"/>
                    <a:pt x="203200" y="0"/>
                  </a:cubicBezTo>
                  <a:close/>
                </a:path>
              </a:pathLst>
            </a:custGeom>
            <a:solidFill>
              <a:srgbClr val="FFB699"/>
            </a:solidFill>
            <a:ln w="19050" cap="sq">
              <a:solidFill>
                <a:srgbClr val="141414"/>
              </a:solidFill>
              <a:prstDash val="solid"/>
              <a:miter/>
            </a:ln>
          </p:spPr>
        </p:sp>
        <p:sp>
          <p:nvSpPr>
            <p:cNvPr name="TextBox 28" id="28"/>
            <p:cNvSpPr txBox="true"/>
            <p:nvPr/>
          </p:nvSpPr>
          <p:spPr>
            <a:xfrm>
              <a:off x="0" y="-19050"/>
              <a:ext cx="799418" cy="425450"/>
            </a:xfrm>
            <a:prstGeom prst="rect">
              <a:avLst/>
            </a:prstGeom>
          </p:spPr>
          <p:txBody>
            <a:bodyPr anchor="ctr" rtlCol="false" tIns="13422" lIns="13422" bIns="13422" rIns="13422"/>
            <a:lstStyle/>
            <a:p>
              <a:pPr algn="ctr" marL="0" indent="0" lvl="0">
                <a:lnSpc>
                  <a:spcPts val="943"/>
                </a:lnSpc>
                <a:spcBef>
                  <a:spcPct val="0"/>
                </a:spcBef>
              </a:pPr>
            </a:p>
          </p:txBody>
        </p:sp>
      </p:grpSp>
      <p:sp>
        <p:nvSpPr>
          <p:cNvPr name="TextBox 29" id="29"/>
          <p:cNvSpPr txBox="true"/>
          <p:nvPr/>
        </p:nvSpPr>
        <p:spPr>
          <a:xfrm rot="0">
            <a:off x="2417832" y="2787250"/>
            <a:ext cx="779264" cy="164417"/>
          </a:xfrm>
          <a:prstGeom prst="rect">
            <a:avLst/>
          </a:prstGeom>
        </p:spPr>
        <p:txBody>
          <a:bodyPr anchor="t" rtlCol="false" tIns="0" lIns="0" bIns="0" rIns="0">
            <a:spAutoFit/>
          </a:bodyPr>
          <a:lstStyle/>
          <a:p>
            <a:pPr algn="ctr">
              <a:lnSpc>
                <a:spcPts val="1042"/>
              </a:lnSpc>
            </a:pPr>
            <a:r>
              <a:rPr lang="en-US" sz="2085">
                <a:solidFill>
                  <a:srgbClr val="141414"/>
                </a:solidFill>
                <a:latin typeface="Montserrat Bold"/>
                <a:ea typeface="Montserrat Bold"/>
                <a:cs typeface="Montserrat Bold"/>
                <a:sym typeface="Montserrat Bold"/>
              </a:rPr>
              <a:t>1.</a:t>
            </a:r>
          </a:p>
        </p:txBody>
      </p:sp>
      <p:sp>
        <p:nvSpPr>
          <p:cNvPr name="TextBox 30" id="30"/>
          <p:cNvSpPr txBox="true"/>
          <p:nvPr/>
        </p:nvSpPr>
        <p:spPr>
          <a:xfrm rot="0">
            <a:off x="4541336" y="6356733"/>
            <a:ext cx="779264" cy="164417"/>
          </a:xfrm>
          <a:prstGeom prst="rect">
            <a:avLst/>
          </a:prstGeom>
        </p:spPr>
        <p:txBody>
          <a:bodyPr anchor="t" rtlCol="false" tIns="0" lIns="0" bIns="0" rIns="0">
            <a:spAutoFit/>
          </a:bodyPr>
          <a:lstStyle/>
          <a:p>
            <a:pPr algn="ctr">
              <a:lnSpc>
                <a:spcPts val="1042"/>
              </a:lnSpc>
            </a:pPr>
            <a:r>
              <a:rPr lang="en-US" sz="2085">
                <a:solidFill>
                  <a:srgbClr val="141414"/>
                </a:solidFill>
                <a:latin typeface="Montserrat Bold"/>
                <a:ea typeface="Montserrat Bold"/>
                <a:cs typeface="Montserrat Bold"/>
                <a:sym typeface="Montserrat Bold"/>
              </a:rPr>
              <a:t>7.</a:t>
            </a:r>
          </a:p>
        </p:txBody>
      </p:sp>
      <p:sp>
        <p:nvSpPr>
          <p:cNvPr name="TextBox 31" id="31"/>
          <p:cNvSpPr txBox="true"/>
          <p:nvPr/>
        </p:nvSpPr>
        <p:spPr>
          <a:xfrm rot="0">
            <a:off x="8433596" y="6371293"/>
            <a:ext cx="779264" cy="164417"/>
          </a:xfrm>
          <a:prstGeom prst="rect">
            <a:avLst/>
          </a:prstGeom>
        </p:spPr>
        <p:txBody>
          <a:bodyPr anchor="t" rtlCol="false" tIns="0" lIns="0" bIns="0" rIns="0">
            <a:spAutoFit/>
          </a:bodyPr>
          <a:lstStyle/>
          <a:p>
            <a:pPr algn="ctr">
              <a:lnSpc>
                <a:spcPts val="1042"/>
              </a:lnSpc>
            </a:pPr>
            <a:r>
              <a:rPr lang="en-US" sz="2085">
                <a:solidFill>
                  <a:srgbClr val="141414"/>
                </a:solidFill>
                <a:latin typeface="Montserrat Bold"/>
                <a:ea typeface="Montserrat Bold"/>
                <a:cs typeface="Montserrat Bold"/>
                <a:sym typeface="Montserrat Bold"/>
              </a:rPr>
              <a:t>6.</a:t>
            </a:r>
          </a:p>
        </p:txBody>
      </p:sp>
      <p:sp>
        <p:nvSpPr>
          <p:cNvPr name="TextBox 32" id="32"/>
          <p:cNvSpPr txBox="true"/>
          <p:nvPr/>
        </p:nvSpPr>
        <p:spPr>
          <a:xfrm rot="0">
            <a:off x="6544715" y="2787250"/>
            <a:ext cx="779264" cy="164417"/>
          </a:xfrm>
          <a:prstGeom prst="rect">
            <a:avLst/>
          </a:prstGeom>
        </p:spPr>
        <p:txBody>
          <a:bodyPr anchor="t" rtlCol="false" tIns="0" lIns="0" bIns="0" rIns="0">
            <a:spAutoFit/>
          </a:bodyPr>
          <a:lstStyle/>
          <a:p>
            <a:pPr algn="ctr">
              <a:lnSpc>
                <a:spcPts val="1042"/>
              </a:lnSpc>
            </a:pPr>
            <a:r>
              <a:rPr lang="en-US" sz="2085">
                <a:solidFill>
                  <a:srgbClr val="141414"/>
                </a:solidFill>
                <a:latin typeface="Montserrat Bold"/>
                <a:ea typeface="Montserrat Bold"/>
                <a:cs typeface="Montserrat Bold"/>
                <a:sym typeface="Montserrat Bold"/>
              </a:rPr>
              <a:t>2.</a:t>
            </a:r>
          </a:p>
        </p:txBody>
      </p:sp>
      <p:sp>
        <p:nvSpPr>
          <p:cNvPr name="TextBox 33" id="33"/>
          <p:cNvSpPr txBox="true"/>
          <p:nvPr/>
        </p:nvSpPr>
        <p:spPr>
          <a:xfrm rot="0">
            <a:off x="1028700" y="3319907"/>
            <a:ext cx="3557528" cy="278541"/>
          </a:xfrm>
          <a:prstGeom prst="rect">
            <a:avLst/>
          </a:prstGeom>
        </p:spPr>
        <p:txBody>
          <a:bodyPr anchor="t" rtlCol="false" tIns="0" lIns="0" bIns="0" rIns="0">
            <a:spAutoFit/>
          </a:bodyPr>
          <a:lstStyle/>
          <a:p>
            <a:pPr algn="ctr" marL="0" indent="0" lvl="0">
              <a:lnSpc>
                <a:spcPts val="2194"/>
              </a:lnSpc>
              <a:spcBef>
                <a:spcPct val="0"/>
              </a:spcBef>
            </a:pPr>
            <a:r>
              <a:rPr lang="en-US" sz="1828" spc="40">
                <a:solidFill>
                  <a:srgbClr val="141414"/>
                </a:solidFill>
                <a:latin typeface="Montserrat Ultra-Bold"/>
                <a:ea typeface="Montserrat Ultra-Bold"/>
                <a:cs typeface="Montserrat Ultra-Bold"/>
                <a:sym typeface="Montserrat Ultra-Bold"/>
              </a:rPr>
              <a:t>Demographies</a:t>
            </a:r>
          </a:p>
        </p:txBody>
      </p:sp>
      <p:sp>
        <p:nvSpPr>
          <p:cNvPr name="TextBox 34" id="34"/>
          <p:cNvSpPr txBox="true"/>
          <p:nvPr/>
        </p:nvSpPr>
        <p:spPr>
          <a:xfrm rot="0">
            <a:off x="3213079" y="6860109"/>
            <a:ext cx="3557528" cy="278541"/>
          </a:xfrm>
          <a:prstGeom prst="rect">
            <a:avLst/>
          </a:prstGeom>
        </p:spPr>
        <p:txBody>
          <a:bodyPr anchor="t" rtlCol="false" tIns="0" lIns="0" bIns="0" rIns="0">
            <a:spAutoFit/>
          </a:bodyPr>
          <a:lstStyle/>
          <a:p>
            <a:pPr algn="ctr" marL="0" indent="0" lvl="0">
              <a:lnSpc>
                <a:spcPts val="2194"/>
              </a:lnSpc>
              <a:spcBef>
                <a:spcPct val="0"/>
              </a:spcBef>
            </a:pPr>
            <a:r>
              <a:rPr lang="en-US" sz="1828" spc="40">
                <a:solidFill>
                  <a:srgbClr val="141414"/>
                </a:solidFill>
                <a:latin typeface="Montserrat Ultra-Bold"/>
                <a:ea typeface="Montserrat Ultra-Bold"/>
                <a:cs typeface="Montserrat Ultra-Bold"/>
                <a:sym typeface="Montserrat Ultra-Bold"/>
              </a:rPr>
              <a:t>Employee Portfolio</a:t>
            </a:r>
          </a:p>
        </p:txBody>
      </p:sp>
      <p:sp>
        <p:nvSpPr>
          <p:cNvPr name="TextBox 35" id="35"/>
          <p:cNvSpPr txBox="true"/>
          <p:nvPr/>
        </p:nvSpPr>
        <p:spPr>
          <a:xfrm rot="0">
            <a:off x="7044464" y="6855299"/>
            <a:ext cx="3557528" cy="278541"/>
          </a:xfrm>
          <a:prstGeom prst="rect">
            <a:avLst/>
          </a:prstGeom>
        </p:spPr>
        <p:txBody>
          <a:bodyPr anchor="t" rtlCol="false" tIns="0" lIns="0" bIns="0" rIns="0">
            <a:spAutoFit/>
          </a:bodyPr>
          <a:lstStyle/>
          <a:p>
            <a:pPr algn="ctr" marL="0" indent="0" lvl="0">
              <a:lnSpc>
                <a:spcPts val="2194"/>
              </a:lnSpc>
              <a:spcBef>
                <a:spcPct val="0"/>
              </a:spcBef>
            </a:pPr>
            <a:r>
              <a:rPr lang="en-US" sz="1828" spc="40">
                <a:solidFill>
                  <a:srgbClr val="141414"/>
                </a:solidFill>
                <a:latin typeface="Montserrat Ultra-Bold"/>
                <a:ea typeface="Montserrat Ultra-Bold"/>
                <a:cs typeface="Montserrat Ultra-Bold"/>
                <a:sym typeface="Montserrat Ultra-Bold"/>
              </a:rPr>
              <a:t>Commute &amp; Travel</a:t>
            </a:r>
          </a:p>
        </p:txBody>
      </p:sp>
      <p:sp>
        <p:nvSpPr>
          <p:cNvPr name="TextBox 36" id="36"/>
          <p:cNvSpPr txBox="true"/>
          <p:nvPr/>
        </p:nvSpPr>
        <p:spPr>
          <a:xfrm rot="0">
            <a:off x="5161538" y="3319907"/>
            <a:ext cx="3557528" cy="557082"/>
          </a:xfrm>
          <a:prstGeom prst="rect">
            <a:avLst/>
          </a:prstGeom>
        </p:spPr>
        <p:txBody>
          <a:bodyPr anchor="t" rtlCol="false" tIns="0" lIns="0" bIns="0" rIns="0">
            <a:spAutoFit/>
          </a:bodyPr>
          <a:lstStyle/>
          <a:p>
            <a:pPr algn="ctr" marL="0" indent="0" lvl="0">
              <a:lnSpc>
                <a:spcPts val="2194"/>
              </a:lnSpc>
              <a:spcBef>
                <a:spcPct val="0"/>
              </a:spcBef>
            </a:pPr>
            <a:r>
              <a:rPr lang="en-US" sz="1828" spc="40">
                <a:solidFill>
                  <a:srgbClr val="141414"/>
                </a:solidFill>
                <a:latin typeface="Montserrat Ultra-Bold"/>
                <a:ea typeface="Montserrat Ultra-Bold"/>
                <a:cs typeface="Montserrat Ultra-Bold"/>
                <a:sym typeface="Montserrat Ultra-Bold"/>
              </a:rPr>
              <a:t>Salary &amp; Financial Incentives</a:t>
            </a:r>
          </a:p>
        </p:txBody>
      </p:sp>
      <p:sp>
        <p:nvSpPr>
          <p:cNvPr name="TextBox 37" id="37"/>
          <p:cNvSpPr txBox="true"/>
          <p:nvPr/>
        </p:nvSpPr>
        <p:spPr>
          <a:xfrm rot="0">
            <a:off x="9282467" y="3319907"/>
            <a:ext cx="3557528" cy="278541"/>
          </a:xfrm>
          <a:prstGeom prst="rect">
            <a:avLst/>
          </a:prstGeom>
        </p:spPr>
        <p:txBody>
          <a:bodyPr anchor="t" rtlCol="false" tIns="0" lIns="0" bIns="0" rIns="0">
            <a:spAutoFit/>
          </a:bodyPr>
          <a:lstStyle/>
          <a:p>
            <a:pPr algn="ctr" marL="0" indent="0" lvl="0">
              <a:lnSpc>
                <a:spcPts val="2194"/>
              </a:lnSpc>
              <a:spcBef>
                <a:spcPct val="0"/>
              </a:spcBef>
            </a:pPr>
            <a:r>
              <a:rPr lang="en-US" sz="1828" spc="40">
                <a:solidFill>
                  <a:srgbClr val="141414"/>
                </a:solidFill>
                <a:latin typeface="Montserrat Ultra-Bold"/>
                <a:ea typeface="Montserrat Ultra-Bold"/>
                <a:cs typeface="Montserrat Ultra-Bold"/>
                <a:sym typeface="Montserrat Ultra-Bold"/>
              </a:rPr>
              <a:t>Job Related Factors</a:t>
            </a:r>
          </a:p>
        </p:txBody>
      </p:sp>
      <p:sp>
        <p:nvSpPr>
          <p:cNvPr name="TextBox 38" id="38"/>
          <p:cNvSpPr txBox="true"/>
          <p:nvPr/>
        </p:nvSpPr>
        <p:spPr>
          <a:xfrm rot="0">
            <a:off x="13409351" y="3319907"/>
            <a:ext cx="3557528" cy="278541"/>
          </a:xfrm>
          <a:prstGeom prst="rect">
            <a:avLst/>
          </a:prstGeom>
        </p:spPr>
        <p:txBody>
          <a:bodyPr anchor="t" rtlCol="false" tIns="0" lIns="0" bIns="0" rIns="0">
            <a:spAutoFit/>
          </a:bodyPr>
          <a:lstStyle/>
          <a:p>
            <a:pPr algn="ctr" marL="0" indent="0" lvl="0">
              <a:lnSpc>
                <a:spcPts val="2194"/>
              </a:lnSpc>
              <a:spcBef>
                <a:spcPct val="0"/>
              </a:spcBef>
            </a:pPr>
            <a:r>
              <a:rPr lang="en-US" sz="1828" spc="40">
                <a:solidFill>
                  <a:srgbClr val="141414"/>
                </a:solidFill>
                <a:latin typeface="Montserrat Ultra-Bold"/>
                <a:ea typeface="Montserrat Ultra-Bold"/>
                <a:cs typeface="Montserrat Ultra-Bold"/>
                <a:sym typeface="Montserrat Ultra-Bold"/>
              </a:rPr>
              <a:t>Work Culture</a:t>
            </a:r>
          </a:p>
        </p:txBody>
      </p:sp>
      <p:sp>
        <p:nvSpPr>
          <p:cNvPr name="TextBox 39" id="39"/>
          <p:cNvSpPr txBox="true"/>
          <p:nvPr/>
        </p:nvSpPr>
        <p:spPr>
          <a:xfrm rot="0">
            <a:off x="10936723" y="6855299"/>
            <a:ext cx="3557528" cy="278541"/>
          </a:xfrm>
          <a:prstGeom prst="rect">
            <a:avLst/>
          </a:prstGeom>
        </p:spPr>
        <p:txBody>
          <a:bodyPr anchor="t" rtlCol="false" tIns="0" lIns="0" bIns="0" rIns="0">
            <a:spAutoFit/>
          </a:bodyPr>
          <a:lstStyle/>
          <a:p>
            <a:pPr algn="ctr" marL="0" indent="0" lvl="0">
              <a:lnSpc>
                <a:spcPts val="2194"/>
              </a:lnSpc>
              <a:spcBef>
                <a:spcPct val="0"/>
              </a:spcBef>
            </a:pPr>
            <a:r>
              <a:rPr lang="en-US" sz="1828" spc="40">
                <a:solidFill>
                  <a:srgbClr val="141414"/>
                </a:solidFill>
                <a:latin typeface="Montserrat Ultra-Bold"/>
                <a:ea typeface="Montserrat Ultra-Bold"/>
                <a:cs typeface="Montserrat Ultra-Bold"/>
                <a:sym typeface="Montserrat Ultra-Bold"/>
              </a:rPr>
              <a:t>Career Progression</a:t>
            </a:r>
          </a:p>
        </p:txBody>
      </p:sp>
      <p:sp>
        <p:nvSpPr>
          <p:cNvPr name="TextBox 40" id="40"/>
          <p:cNvSpPr txBox="true"/>
          <p:nvPr/>
        </p:nvSpPr>
        <p:spPr>
          <a:xfrm rot="0">
            <a:off x="10671599" y="2787250"/>
            <a:ext cx="779264" cy="164417"/>
          </a:xfrm>
          <a:prstGeom prst="rect">
            <a:avLst/>
          </a:prstGeom>
        </p:spPr>
        <p:txBody>
          <a:bodyPr anchor="t" rtlCol="false" tIns="0" lIns="0" bIns="0" rIns="0">
            <a:spAutoFit/>
          </a:bodyPr>
          <a:lstStyle/>
          <a:p>
            <a:pPr algn="ctr">
              <a:lnSpc>
                <a:spcPts val="1042"/>
              </a:lnSpc>
            </a:pPr>
            <a:r>
              <a:rPr lang="en-US" sz="2085">
                <a:solidFill>
                  <a:srgbClr val="141414"/>
                </a:solidFill>
                <a:latin typeface="Montserrat Bold"/>
                <a:ea typeface="Montserrat Bold"/>
                <a:cs typeface="Montserrat Bold"/>
                <a:sym typeface="Montserrat Bold"/>
              </a:rPr>
              <a:t>3.</a:t>
            </a:r>
          </a:p>
        </p:txBody>
      </p:sp>
      <p:sp>
        <p:nvSpPr>
          <p:cNvPr name="TextBox 41" id="41"/>
          <p:cNvSpPr txBox="true"/>
          <p:nvPr/>
        </p:nvSpPr>
        <p:spPr>
          <a:xfrm rot="0">
            <a:off x="14798483" y="2787250"/>
            <a:ext cx="779264" cy="164417"/>
          </a:xfrm>
          <a:prstGeom prst="rect">
            <a:avLst/>
          </a:prstGeom>
        </p:spPr>
        <p:txBody>
          <a:bodyPr anchor="t" rtlCol="false" tIns="0" lIns="0" bIns="0" rIns="0">
            <a:spAutoFit/>
          </a:bodyPr>
          <a:lstStyle/>
          <a:p>
            <a:pPr algn="ctr">
              <a:lnSpc>
                <a:spcPts val="1042"/>
              </a:lnSpc>
            </a:pPr>
            <a:r>
              <a:rPr lang="en-US" sz="2085">
                <a:solidFill>
                  <a:srgbClr val="141414"/>
                </a:solidFill>
                <a:latin typeface="Montserrat Bold"/>
                <a:ea typeface="Montserrat Bold"/>
                <a:cs typeface="Montserrat Bold"/>
                <a:sym typeface="Montserrat Bold"/>
              </a:rPr>
              <a:t>4.</a:t>
            </a:r>
          </a:p>
        </p:txBody>
      </p:sp>
      <p:sp>
        <p:nvSpPr>
          <p:cNvPr name="TextBox 42" id="42"/>
          <p:cNvSpPr txBox="true"/>
          <p:nvPr/>
        </p:nvSpPr>
        <p:spPr>
          <a:xfrm rot="0">
            <a:off x="12325855" y="6371293"/>
            <a:ext cx="779264" cy="164417"/>
          </a:xfrm>
          <a:prstGeom prst="rect">
            <a:avLst/>
          </a:prstGeom>
        </p:spPr>
        <p:txBody>
          <a:bodyPr anchor="t" rtlCol="false" tIns="0" lIns="0" bIns="0" rIns="0">
            <a:spAutoFit/>
          </a:bodyPr>
          <a:lstStyle/>
          <a:p>
            <a:pPr algn="ctr">
              <a:lnSpc>
                <a:spcPts val="1042"/>
              </a:lnSpc>
            </a:pPr>
            <a:r>
              <a:rPr lang="en-US" sz="2085">
                <a:solidFill>
                  <a:srgbClr val="141414"/>
                </a:solidFill>
                <a:latin typeface="Montserrat Bold"/>
                <a:ea typeface="Montserrat Bold"/>
                <a:cs typeface="Montserrat Bold"/>
                <a:sym typeface="Montserrat Bold"/>
              </a:rPr>
              <a:t>5.</a:t>
            </a:r>
          </a:p>
        </p:txBody>
      </p:sp>
      <p:sp>
        <p:nvSpPr>
          <p:cNvPr name="TextBox 43" id="43"/>
          <p:cNvSpPr txBox="true"/>
          <p:nvPr/>
        </p:nvSpPr>
        <p:spPr>
          <a:xfrm rot="0">
            <a:off x="1034655" y="3971762"/>
            <a:ext cx="3545619" cy="1613284"/>
          </a:xfrm>
          <a:prstGeom prst="rect">
            <a:avLst/>
          </a:prstGeom>
        </p:spPr>
        <p:txBody>
          <a:bodyPr anchor="t" rtlCol="false" tIns="0" lIns="0" bIns="0" rIns="0">
            <a:spAutoFit/>
          </a:bodyPr>
          <a:lstStyle/>
          <a:p>
            <a:pPr algn="ctr">
              <a:lnSpc>
                <a:spcPts val="2607"/>
              </a:lnSpc>
            </a:pPr>
            <a:r>
              <a:rPr lang="en-US" sz="1823">
                <a:solidFill>
                  <a:srgbClr val="141414"/>
                </a:solidFill>
                <a:latin typeface="Glacial Indifference"/>
                <a:ea typeface="Glacial Indifference"/>
                <a:cs typeface="Glacial Indifference"/>
                <a:sym typeface="Glacial Indifference"/>
              </a:rPr>
              <a:t> Higher attrition among younger employees, single individuals, and males. Younger employees (18-22) and single employees have significantly higher attrition rates.</a:t>
            </a:r>
          </a:p>
        </p:txBody>
      </p:sp>
      <p:sp>
        <p:nvSpPr>
          <p:cNvPr name="TextBox 44" id="44"/>
          <p:cNvSpPr txBox="true"/>
          <p:nvPr/>
        </p:nvSpPr>
        <p:spPr>
          <a:xfrm rot="0">
            <a:off x="3219034" y="7335089"/>
            <a:ext cx="3545619" cy="1937068"/>
          </a:xfrm>
          <a:prstGeom prst="rect">
            <a:avLst/>
          </a:prstGeom>
        </p:spPr>
        <p:txBody>
          <a:bodyPr anchor="t" rtlCol="false" tIns="0" lIns="0" bIns="0" rIns="0">
            <a:spAutoFit/>
          </a:bodyPr>
          <a:lstStyle/>
          <a:p>
            <a:pPr algn="ctr">
              <a:lnSpc>
                <a:spcPts val="2607"/>
              </a:lnSpc>
            </a:pPr>
            <a:r>
              <a:rPr lang="en-US" sz="1823">
                <a:solidFill>
                  <a:srgbClr val="141414"/>
                </a:solidFill>
                <a:latin typeface="Glacial Indifference"/>
                <a:ea typeface="Glacial Indifference"/>
                <a:cs typeface="Glacial Indifference"/>
                <a:sym typeface="Glacial Indifference"/>
              </a:rPr>
              <a:t>Higher attrition rates among employees with varied job histories and extensive work experience. New hires and those with many previous employers are more likely to leave.</a:t>
            </a:r>
          </a:p>
        </p:txBody>
      </p:sp>
      <p:sp>
        <p:nvSpPr>
          <p:cNvPr name="TextBox 45" id="45"/>
          <p:cNvSpPr txBox="true"/>
          <p:nvPr/>
        </p:nvSpPr>
        <p:spPr>
          <a:xfrm rot="0">
            <a:off x="7050418" y="7335089"/>
            <a:ext cx="3545619" cy="1937068"/>
          </a:xfrm>
          <a:prstGeom prst="rect">
            <a:avLst/>
          </a:prstGeom>
        </p:spPr>
        <p:txBody>
          <a:bodyPr anchor="t" rtlCol="false" tIns="0" lIns="0" bIns="0" rIns="0">
            <a:spAutoFit/>
          </a:bodyPr>
          <a:lstStyle/>
          <a:p>
            <a:pPr algn="ctr">
              <a:lnSpc>
                <a:spcPts val="2607"/>
              </a:lnSpc>
            </a:pPr>
            <a:r>
              <a:rPr lang="en-US" sz="1823">
                <a:solidFill>
                  <a:srgbClr val="141414"/>
                </a:solidFill>
                <a:latin typeface="Glacial Indifference"/>
                <a:ea typeface="Glacial Indifference"/>
                <a:cs typeface="Glacial Indifference"/>
                <a:sym typeface="Glacial Indifference"/>
              </a:rPr>
              <a:t>Greater attrition among employees with long commutes and frequent business travel. Employees with longer commutes (15+ units) and frequent travelers have higher attrition rates.</a:t>
            </a:r>
          </a:p>
        </p:txBody>
      </p:sp>
      <p:sp>
        <p:nvSpPr>
          <p:cNvPr name="TextBox 46" id="46"/>
          <p:cNvSpPr txBox="true"/>
          <p:nvPr/>
        </p:nvSpPr>
        <p:spPr>
          <a:xfrm rot="0">
            <a:off x="5161538" y="3971762"/>
            <a:ext cx="3545619" cy="1937068"/>
          </a:xfrm>
          <a:prstGeom prst="rect">
            <a:avLst/>
          </a:prstGeom>
        </p:spPr>
        <p:txBody>
          <a:bodyPr anchor="t" rtlCol="false" tIns="0" lIns="0" bIns="0" rIns="0">
            <a:spAutoFit/>
          </a:bodyPr>
          <a:lstStyle/>
          <a:p>
            <a:pPr algn="ctr">
              <a:lnSpc>
                <a:spcPts val="2607"/>
              </a:lnSpc>
            </a:pPr>
            <a:r>
              <a:rPr lang="en-US" sz="1823">
                <a:solidFill>
                  <a:srgbClr val="141414"/>
                </a:solidFill>
                <a:latin typeface="Glacial Indifference"/>
                <a:ea typeface="Glacial Indifference"/>
                <a:cs typeface="Glacial Indifference"/>
                <a:sym typeface="Glacial Indifference"/>
              </a:rPr>
              <a:t>Moderate correlation between stock options, salary hikes, and attrition. Higher attrition in employees with lower stock options and those receiving minimal salary hikes.</a:t>
            </a:r>
          </a:p>
        </p:txBody>
      </p:sp>
      <p:sp>
        <p:nvSpPr>
          <p:cNvPr name="TextBox 47" id="47"/>
          <p:cNvSpPr txBox="true"/>
          <p:nvPr/>
        </p:nvSpPr>
        <p:spPr>
          <a:xfrm rot="0">
            <a:off x="9288422" y="3971762"/>
            <a:ext cx="3545619" cy="1613284"/>
          </a:xfrm>
          <a:prstGeom prst="rect">
            <a:avLst/>
          </a:prstGeom>
        </p:spPr>
        <p:txBody>
          <a:bodyPr anchor="t" rtlCol="false" tIns="0" lIns="0" bIns="0" rIns="0">
            <a:spAutoFit/>
          </a:bodyPr>
          <a:lstStyle/>
          <a:p>
            <a:pPr algn="ctr">
              <a:lnSpc>
                <a:spcPts val="2607"/>
              </a:lnSpc>
            </a:pPr>
            <a:r>
              <a:rPr lang="en-US" sz="1823">
                <a:solidFill>
                  <a:srgbClr val="141414"/>
                </a:solidFill>
                <a:latin typeface="Glacial Indifference"/>
                <a:ea typeface="Glacial Indifference"/>
                <a:cs typeface="Glacial Indifference"/>
                <a:sym typeface="Glacial Indifference"/>
              </a:rPr>
              <a:t>Higher attrition in Human Resources and certain roles like Research Directors. Employees with 0 years under current manager have the highest attrition.</a:t>
            </a:r>
          </a:p>
        </p:txBody>
      </p:sp>
      <p:sp>
        <p:nvSpPr>
          <p:cNvPr name="TextBox 48" id="48"/>
          <p:cNvSpPr txBox="true"/>
          <p:nvPr/>
        </p:nvSpPr>
        <p:spPr>
          <a:xfrm rot="0">
            <a:off x="13415306" y="3971762"/>
            <a:ext cx="3545619" cy="1289501"/>
          </a:xfrm>
          <a:prstGeom prst="rect">
            <a:avLst/>
          </a:prstGeom>
        </p:spPr>
        <p:txBody>
          <a:bodyPr anchor="t" rtlCol="false" tIns="0" lIns="0" bIns="0" rIns="0">
            <a:spAutoFit/>
          </a:bodyPr>
          <a:lstStyle/>
          <a:p>
            <a:pPr algn="ctr">
              <a:lnSpc>
                <a:spcPts val="2607"/>
              </a:lnSpc>
            </a:pPr>
            <a:r>
              <a:rPr lang="en-US" sz="1823">
                <a:solidFill>
                  <a:srgbClr val="141414"/>
                </a:solidFill>
                <a:latin typeface="Glacial Indifference"/>
                <a:ea typeface="Glacial Indifference"/>
                <a:cs typeface="Glacial Indifference"/>
                <a:sym typeface="Glacial Indifference"/>
              </a:rPr>
              <a:t>Poor work environment satisfaction, low job satisfaction, and poor work-life balance are linked to higher attrition rates. </a:t>
            </a:r>
          </a:p>
        </p:txBody>
      </p:sp>
      <p:sp>
        <p:nvSpPr>
          <p:cNvPr name="TextBox 49" id="49"/>
          <p:cNvSpPr txBox="true"/>
          <p:nvPr/>
        </p:nvSpPr>
        <p:spPr>
          <a:xfrm rot="0">
            <a:off x="10948633" y="7457690"/>
            <a:ext cx="3545619" cy="1937068"/>
          </a:xfrm>
          <a:prstGeom prst="rect">
            <a:avLst/>
          </a:prstGeom>
        </p:spPr>
        <p:txBody>
          <a:bodyPr anchor="t" rtlCol="false" tIns="0" lIns="0" bIns="0" rIns="0">
            <a:spAutoFit/>
          </a:bodyPr>
          <a:lstStyle/>
          <a:p>
            <a:pPr algn="ctr">
              <a:lnSpc>
                <a:spcPts val="2607"/>
              </a:lnSpc>
            </a:pPr>
            <a:r>
              <a:rPr lang="en-US" sz="1823">
                <a:solidFill>
                  <a:srgbClr val="141414"/>
                </a:solidFill>
                <a:latin typeface="Glacial Indifference"/>
                <a:ea typeface="Glacial Indifference"/>
                <a:cs typeface="Glacial Indifference"/>
                <a:sym typeface="Glacial Indifference"/>
              </a:rPr>
              <a:t>Higher attrition among employees at lower job levels and those with fewer years since last promotion. Frequent job changes and lack of recent promotions contribute to turnover.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true" flipV="false" rot="0">
            <a:off x="-2353374" y="8049532"/>
            <a:ext cx="8081965" cy="6583128"/>
          </a:xfrm>
          <a:custGeom>
            <a:avLst/>
            <a:gdLst/>
            <a:ahLst/>
            <a:cxnLst/>
            <a:rect r="r" b="b" t="t" l="l"/>
            <a:pathLst>
              <a:path h="6583128" w="8081965">
                <a:moveTo>
                  <a:pt x="8081966" y="0"/>
                </a:moveTo>
                <a:lnTo>
                  <a:pt x="0" y="0"/>
                </a:lnTo>
                <a:lnTo>
                  <a:pt x="0" y="6583128"/>
                </a:lnTo>
                <a:lnTo>
                  <a:pt x="8081966" y="6583128"/>
                </a:lnTo>
                <a:lnTo>
                  <a:pt x="80819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3159849" y="-3808372"/>
            <a:ext cx="8198902" cy="6678378"/>
          </a:xfrm>
          <a:custGeom>
            <a:avLst/>
            <a:gdLst/>
            <a:ahLst/>
            <a:cxnLst/>
            <a:rect r="r" b="b" t="t" l="l"/>
            <a:pathLst>
              <a:path h="6678378" w="8198902">
                <a:moveTo>
                  <a:pt x="0" y="6678379"/>
                </a:moveTo>
                <a:lnTo>
                  <a:pt x="8198902" y="6678379"/>
                </a:lnTo>
                <a:lnTo>
                  <a:pt x="8198902" y="0"/>
                </a:lnTo>
                <a:lnTo>
                  <a:pt x="0" y="0"/>
                </a:lnTo>
                <a:lnTo>
                  <a:pt x="0" y="66783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468335" y="851558"/>
            <a:ext cx="11051723" cy="2247635"/>
          </a:xfrm>
          <a:prstGeom prst="rect">
            <a:avLst/>
          </a:prstGeom>
        </p:spPr>
        <p:txBody>
          <a:bodyPr anchor="t" rtlCol="false" tIns="0" lIns="0" bIns="0" rIns="0">
            <a:spAutoFit/>
          </a:bodyPr>
          <a:lstStyle/>
          <a:p>
            <a:pPr algn="l">
              <a:lnSpc>
                <a:spcPts val="8879"/>
              </a:lnSpc>
            </a:pPr>
            <a:r>
              <a:rPr lang="en-US" sz="7399" spc="73">
                <a:solidFill>
                  <a:srgbClr val="63998C"/>
                </a:solidFill>
                <a:latin typeface="Montserrat Bold"/>
                <a:ea typeface="Montserrat Bold"/>
                <a:cs typeface="Montserrat Bold"/>
                <a:sym typeface="Montserrat Bold"/>
              </a:rPr>
              <a:t>MY RECOMMENDATIONS</a:t>
            </a:r>
          </a:p>
        </p:txBody>
      </p:sp>
      <p:sp>
        <p:nvSpPr>
          <p:cNvPr name="Freeform 6" id="6"/>
          <p:cNvSpPr/>
          <p:nvPr/>
        </p:nvSpPr>
        <p:spPr>
          <a:xfrm flipH="true" flipV="false" rot="2872934">
            <a:off x="2377235" y="8696325"/>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320534" y="3550188"/>
            <a:ext cx="13047613" cy="772596"/>
          </a:xfrm>
          <a:prstGeom prst="rect">
            <a:avLst/>
          </a:prstGeom>
        </p:spPr>
        <p:txBody>
          <a:bodyPr anchor="t" rtlCol="false" tIns="0" lIns="0" bIns="0" rIns="0">
            <a:spAutoFit/>
          </a:bodyPr>
          <a:lstStyle/>
          <a:p>
            <a:pPr algn="just">
              <a:lnSpc>
                <a:spcPts val="3080"/>
              </a:lnSpc>
              <a:spcBef>
                <a:spcPct val="0"/>
              </a:spcBef>
            </a:pPr>
            <a:r>
              <a:rPr lang="en-US" sz="2200">
                <a:solidFill>
                  <a:srgbClr val="63998C"/>
                </a:solidFill>
                <a:latin typeface="Raleway Bold"/>
                <a:ea typeface="Raleway Bold"/>
                <a:cs typeface="Raleway Bold"/>
                <a:sym typeface="Raleway Bold"/>
              </a:rPr>
              <a:t>Enhance Employee Engagement:</a:t>
            </a:r>
            <a:r>
              <a:rPr lang="en-US" sz="2200">
                <a:solidFill>
                  <a:srgbClr val="FFFFFF"/>
                </a:solidFill>
                <a:latin typeface="Raleway"/>
                <a:ea typeface="Raleway"/>
                <a:cs typeface="Raleway"/>
                <a:sym typeface="Raleway"/>
              </a:rPr>
              <a:t> </a:t>
            </a:r>
            <a:r>
              <a:rPr lang="en-US" sz="2200">
                <a:solidFill>
                  <a:srgbClr val="452721"/>
                </a:solidFill>
                <a:latin typeface="Raleway"/>
                <a:ea typeface="Raleway"/>
                <a:cs typeface="Raleway"/>
                <a:sym typeface="Raleway"/>
              </a:rPr>
              <a:t>Implement programs to improve job satisfaction and work-life balance, especially targeting younger and single employees.</a:t>
            </a:r>
          </a:p>
        </p:txBody>
      </p:sp>
      <p:sp>
        <p:nvSpPr>
          <p:cNvPr name="TextBox 8" id="8"/>
          <p:cNvSpPr txBox="true"/>
          <p:nvPr/>
        </p:nvSpPr>
        <p:spPr>
          <a:xfrm rot="0">
            <a:off x="1919854" y="3604018"/>
            <a:ext cx="1317818" cy="803499"/>
          </a:xfrm>
          <a:prstGeom prst="rect">
            <a:avLst/>
          </a:prstGeom>
        </p:spPr>
        <p:txBody>
          <a:bodyPr anchor="t" rtlCol="false" tIns="0" lIns="0" bIns="0" rIns="0">
            <a:spAutoFit/>
          </a:bodyPr>
          <a:lstStyle/>
          <a:p>
            <a:pPr algn="l" marL="0" indent="0" lvl="1">
              <a:lnSpc>
                <a:spcPts val="5707"/>
              </a:lnSpc>
            </a:pPr>
            <a:r>
              <a:rPr lang="en-US" sz="6341" spc="-291">
                <a:solidFill>
                  <a:srgbClr val="63998C"/>
                </a:solidFill>
                <a:latin typeface="Raleway Medium"/>
                <a:ea typeface="Raleway Medium"/>
                <a:cs typeface="Raleway Medium"/>
                <a:sym typeface="Raleway Medium"/>
              </a:rPr>
              <a:t>01.</a:t>
            </a:r>
          </a:p>
        </p:txBody>
      </p:sp>
      <p:sp>
        <p:nvSpPr>
          <p:cNvPr name="TextBox 9" id="9"/>
          <p:cNvSpPr txBox="true"/>
          <p:nvPr/>
        </p:nvSpPr>
        <p:spPr>
          <a:xfrm rot="0">
            <a:off x="1919854" y="4475846"/>
            <a:ext cx="1317818" cy="803431"/>
          </a:xfrm>
          <a:prstGeom prst="rect">
            <a:avLst/>
          </a:prstGeom>
        </p:spPr>
        <p:txBody>
          <a:bodyPr anchor="t" rtlCol="false" tIns="0" lIns="0" bIns="0" rIns="0">
            <a:spAutoFit/>
          </a:bodyPr>
          <a:lstStyle/>
          <a:p>
            <a:pPr algn="l" marL="0" indent="0" lvl="1">
              <a:lnSpc>
                <a:spcPts val="5706"/>
              </a:lnSpc>
            </a:pPr>
            <a:r>
              <a:rPr lang="en-US" sz="6340" spc="-291">
                <a:solidFill>
                  <a:srgbClr val="63998C"/>
                </a:solidFill>
                <a:latin typeface="Raleway Medium"/>
                <a:ea typeface="Raleway Medium"/>
                <a:cs typeface="Raleway Medium"/>
                <a:sym typeface="Raleway Medium"/>
              </a:rPr>
              <a:t>02.</a:t>
            </a:r>
          </a:p>
        </p:txBody>
      </p:sp>
      <p:sp>
        <p:nvSpPr>
          <p:cNvPr name="TextBox 10" id="10"/>
          <p:cNvSpPr txBox="true"/>
          <p:nvPr/>
        </p:nvSpPr>
        <p:spPr>
          <a:xfrm rot="0">
            <a:off x="1919854" y="5277820"/>
            <a:ext cx="1317818" cy="803431"/>
          </a:xfrm>
          <a:prstGeom prst="rect">
            <a:avLst/>
          </a:prstGeom>
        </p:spPr>
        <p:txBody>
          <a:bodyPr anchor="t" rtlCol="false" tIns="0" lIns="0" bIns="0" rIns="0">
            <a:spAutoFit/>
          </a:bodyPr>
          <a:lstStyle/>
          <a:p>
            <a:pPr algn="l" marL="0" indent="0" lvl="1">
              <a:lnSpc>
                <a:spcPts val="5706"/>
              </a:lnSpc>
            </a:pPr>
            <a:r>
              <a:rPr lang="en-US" sz="6340" spc="-291">
                <a:solidFill>
                  <a:srgbClr val="63998C"/>
                </a:solidFill>
                <a:latin typeface="Raleway Medium"/>
                <a:ea typeface="Raleway Medium"/>
                <a:cs typeface="Raleway Medium"/>
                <a:sym typeface="Raleway Medium"/>
              </a:rPr>
              <a:t>03.</a:t>
            </a:r>
          </a:p>
        </p:txBody>
      </p:sp>
      <p:sp>
        <p:nvSpPr>
          <p:cNvPr name="TextBox 11" id="11"/>
          <p:cNvSpPr txBox="true"/>
          <p:nvPr/>
        </p:nvSpPr>
        <p:spPr>
          <a:xfrm rot="0">
            <a:off x="1919854" y="6127082"/>
            <a:ext cx="1317818" cy="803431"/>
          </a:xfrm>
          <a:prstGeom prst="rect">
            <a:avLst/>
          </a:prstGeom>
        </p:spPr>
        <p:txBody>
          <a:bodyPr anchor="t" rtlCol="false" tIns="0" lIns="0" bIns="0" rIns="0">
            <a:spAutoFit/>
          </a:bodyPr>
          <a:lstStyle/>
          <a:p>
            <a:pPr algn="l" marL="0" indent="0" lvl="1">
              <a:lnSpc>
                <a:spcPts val="5706"/>
              </a:lnSpc>
            </a:pPr>
            <a:r>
              <a:rPr lang="en-US" sz="6340" spc="-291">
                <a:solidFill>
                  <a:srgbClr val="63998C"/>
                </a:solidFill>
                <a:latin typeface="Raleway Medium"/>
                <a:ea typeface="Raleway Medium"/>
                <a:cs typeface="Raleway Medium"/>
                <a:sym typeface="Raleway Medium"/>
              </a:rPr>
              <a:t>04.</a:t>
            </a:r>
          </a:p>
        </p:txBody>
      </p:sp>
      <p:sp>
        <p:nvSpPr>
          <p:cNvPr name="TextBox 12" id="12"/>
          <p:cNvSpPr txBox="true"/>
          <p:nvPr/>
        </p:nvSpPr>
        <p:spPr>
          <a:xfrm rot="0">
            <a:off x="1919854" y="6955678"/>
            <a:ext cx="1317818" cy="803431"/>
          </a:xfrm>
          <a:prstGeom prst="rect">
            <a:avLst/>
          </a:prstGeom>
        </p:spPr>
        <p:txBody>
          <a:bodyPr anchor="t" rtlCol="false" tIns="0" lIns="0" bIns="0" rIns="0">
            <a:spAutoFit/>
          </a:bodyPr>
          <a:lstStyle/>
          <a:p>
            <a:pPr algn="l" marL="0" indent="0" lvl="1">
              <a:lnSpc>
                <a:spcPts val="5706"/>
              </a:lnSpc>
            </a:pPr>
            <a:r>
              <a:rPr lang="en-US" sz="6340" spc="-291">
                <a:solidFill>
                  <a:srgbClr val="63998C"/>
                </a:solidFill>
                <a:latin typeface="Raleway Medium"/>
                <a:ea typeface="Raleway Medium"/>
                <a:cs typeface="Raleway Medium"/>
                <a:sym typeface="Raleway Medium"/>
              </a:rPr>
              <a:t>05.</a:t>
            </a:r>
          </a:p>
        </p:txBody>
      </p:sp>
      <p:sp>
        <p:nvSpPr>
          <p:cNvPr name="TextBox 13" id="13"/>
          <p:cNvSpPr txBox="true"/>
          <p:nvPr/>
        </p:nvSpPr>
        <p:spPr>
          <a:xfrm rot="0">
            <a:off x="1919854" y="7877705"/>
            <a:ext cx="1317818" cy="803431"/>
          </a:xfrm>
          <a:prstGeom prst="rect">
            <a:avLst/>
          </a:prstGeom>
        </p:spPr>
        <p:txBody>
          <a:bodyPr anchor="t" rtlCol="false" tIns="0" lIns="0" bIns="0" rIns="0">
            <a:spAutoFit/>
          </a:bodyPr>
          <a:lstStyle/>
          <a:p>
            <a:pPr algn="l" marL="0" indent="0" lvl="1">
              <a:lnSpc>
                <a:spcPts val="5706"/>
              </a:lnSpc>
            </a:pPr>
            <a:r>
              <a:rPr lang="en-US" sz="6340" spc="-291">
                <a:solidFill>
                  <a:srgbClr val="63998C"/>
                </a:solidFill>
                <a:latin typeface="Raleway Medium"/>
                <a:ea typeface="Raleway Medium"/>
                <a:cs typeface="Raleway Medium"/>
                <a:sym typeface="Raleway Medium"/>
              </a:rPr>
              <a:t>06.</a:t>
            </a:r>
          </a:p>
        </p:txBody>
      </p:sp>
      <p:sp>
        <p:nvSpPr>
          <p:cNvPr name="TextBox 14" id="14"/>
          <p:cNvSpPr txBox="true"/>
          <p:nvPr/>
        </p:nvSpPr>
        <p:spPr>
          <a:xfrm rot="0">
            <a:off x="3320534" y="4386488"/>
            <a:ext cx="13047613" cy="772596"/>
          </a:xfrm>
          <a:prstGeom prst="rect">
            <a:avLst/>
          </a:prstGeom>
        </p:spPr>
        <p:txBody>
          <a:bodyPr anchor="t" rtlCol="false" tIns="0" lIns="0" bIns="0" rIns="0">
            <a:spAutoFit/>
          </a:bodyPr>
          <a:lstStyle/>
          <a:p>
            <a:pPr algn="just">
              <a:lnSpc>
                <a:spcPts val="3080"/>
              </a:lnSpc>
              <a:spcBef>
                <a:spcPct val="0"/>
              </a:spcBef>
            </a:pPr>
            <a:r>
              <a:rPr lang="en-US" sz="2200">
                <a:solidFill>
                  <a:srgbClr val="63998C"/>
                </a:solidFill>
                <a:latin typeface="Raleway Bold"/>
                <a:ea typeface="Raleway Bold"/>
                <a:cs typeface="Raleway Bold"/>
                <a:sym typeface="Raleway Bold"/>
              </a:rPr>
              <a:t>Review Financial Incentives:</a:t>
            </a:r>
            <a:r>
              <a:rPr lang="en-US" sz="2200">
                <a:solidFill>
                  <a:srgbClr val="452721"/>
                </a:solidFill>
                <a:latin typeface="Raleway"/>
                <a:ea typeface="Raleway"/>
                <a:cs typeface="Raleway"/>
                <a:sym typeface="Raleway"/>
              </a:rPr>
              <a:t> Offer competitive salary hikes and stock options to retain talent, focusing on those receiving minimal increments.</a:t>
            </a:r>
          </a:p>
        </p:txBody>
      </p:sp>
      <p:sp>
        <p:nvSpPr>
          <p:cNvPr name="TextBox 15" id="15"/>
          <p:cNvSpPr txBox="true"/>
          <p:nvPr/>
        </p:nvSpPr>
        <p:spPr>
          <a:xfrm rot="0">
            <a:off x="3320534" y="5222788"/>
            <a:ext cx="13047613" cy="772596"/>
          </a:xfrm>
          <a:prstGeom prst="rect">
            <a:avLst/>
          </a:prstGeom>
        </p:spPr>
        <p:txBody>
          <a:bodyPr anchor="t" rtlCol="false" tIns="0" lIns="0" bIns="0" rIns="0">
            <a:spAutoFit/>
          </a:bodyPr>
          <a:lstStyle/>
          <a:p>
            <a:pPr algn="just">
              <a:lnSpc>
                <a:spcPts val="3080"/>
              </a:lnSpc>
              <a:spcBef>
                <a:spcPct val="0"/>
              </a:spcBef>
            </a:pPr>
            <a:r>
              <a:rPr lang="en-US" sz="2200">
                <a:solidFill>
                  <a:srgbClr val="63998C"/>
                </a:solidFill>
                <a:latin typeface="Raleway Bold"/>
                <a:ea typeface="Raleway Bold"/>
                <a:cs typeface="Raleway Bold"/>
                <a:sym typeface="Raleway Bold"/>
              </a:rPr>
              <a:t>Support Career Development:</a:t>
            </a:r>
            <a:r>
              <a:rPr lang="en-US" sz="2200">
                <a:solidFill>
                  <a:srgbClr val="452721"/>
                </a:solidFill>
                <a:latin typeface="Raleway"/>
                <a:ea typeface="Raleway"/>
                <a:cs typeface="Raleway"/>
                <a:sym typeface="Raleway"/>
              </a:rPr>
              <a:t> Create clear career progression paths and provide regular promotions and training opportunities to boost employee morale.</a:t>
            </a:r>
          </a:p>
        </p:txBody>
      </p:sp>
      <p:sp>
        <p:nvSpPr>
          <p:cNvPr name="TextBox 16" id="16"/>
          <p:cNvSpPr txBox="true"/>
          <p:nvPr/>
        </p:nvSpPr>
        <p:spPr>
          <a:xfrm rot="0">
            <a:off x="3320534" y="6038113"/>
            <a:ext cx="13047613" cy="772596"/>
          </a:xfrm>
          <a:prstGeom prst="rect">
            <a:avLst/>
          </a:prstGeom>
        </p:spPr>
        <p:txBody>
          <a:bodyPr anchor="t" rtlCol="false" tIns="0" lIns="0" bIns="0" rIns="0">
            <a:spAutoFit/>
          </a:bodyPr>
          <a:lstStyle/>
          <a:p>
            <a:pPr algn="just">
              <a:lnSpc>
                <a:spcPts val="3080"/>
              </a:lnSpc>
              <a:spcBef>
                <a:spcPct val="0"/>
              </a:spcBef>
            </a:pPr>
            <a:r>
              <a:rPr lang="en-US" sz="2200">
                <a:solidFill>
                  <a:srgbClr val="63998C"/>
                </a:solidFill>
                <a:latin typeface="Raleway Bold"/>
                <a:ea typeface="Raleway Bold"/>
                <a:cs typeface="Raleway Bold"/>
                <a:sym typeface="Raleway Bold"/>
              </a:rPr>
              <a:t>Improve Work Environment:</a:t>
            </a:r>
            <a:r>
              <a:rPr lang="en-US" sz="2200">
                <a:solidFill>
                  <a:srgbClr val="452721"/>
                </a:solidFill>
                <a:latin typeface="Raleway"/>
                <a:ea typeface="Raleway"/>
                <a:cs typeface="Raleway"/>
                <a:sym typeface="Raleway"/>
              </a:rPr>
              <a:t> Foster a positive work culture with a focus on environment satisfaction and job involvement to reduce turnover.</a:t>
            </a:r>
          </a:p>
        </p:txBody>
      </p:sp>
      <p:sp>
        <p:nvSpPr>
          <p:cNvPr name="TextBox 17" id="17"/>
          <p:cNvSpPr txBox="true"/>
          <p:nvPr/>
        </p:nvSpPr>
        <p:spPr>
          <a:xfrm rot="0">
            <a:off x="3320534" y="6934339"/>
            <a:ext cx="13047613" cy="772596"/>
          </a:xfrm>
          <a:prstGeom prst="rect">
            <a:avLst/>
          </a:prstGeom>
        </p:spPr>
        <p:txBody>
          <a:bodyPr anchor="t" rtlCol="false" tIns="0" lIns="0" bIns="0" rIns="0">
            <a:spAutoFit/>
          </a:bodyPr>
          <a:lstStyle/>
          <a:p>
            <a:pPr algn="just">
              <a:lnSpc>
                <a:spcPts val="3080"/>
              </a:lnSpc>
              <a:spcBef>
                <a:spcPct val="0"/>
              </a:spcBef>
            </a:pPr>
            <a:r>
              <a:rPr lang="en-US" sz="2200">
                <a:solidFill>
                  <a:srgbClr val="63998C"/>
                </a:solidFill>
                <a:latin typeface="Raleway Bold"/>
                <a:ea typeface="Raleway Bold"/>
                <a:cs typeface="Raleway Bold"/>
                <a:sym typeface="Raleway Bold"/>
              </a:rPr>
              <a:t>Optimize Commute and Travel Policies:</a:t>
            </a:r>
            <a:r>
              <a:rPr lang="en-US" sz="2200">
                <a:solidFill>
                  <a:srgbClr val="452721"/>
                </a:solidFill>
                <a:latin typeface="Raleway"/>
                <a:ea typeface="Raleway"/>
                <a:cs typeface="Raleway"/>
                <a:sym typeface="Raleway"/>
              </a:rPr>
              <a:t> Introduce flexible working arrangements and reduce the need for frequent business travel to lower attrition rates.</a:t>
            </a:r>
          </a:p>
        </p:txBody>
      </p:sp>
      <p:sp>
        <p:nvSpPr>
          <p:cNvPr name="TextBox 18" id="18"/>
          <p:cNvSpPr txBox="true"/>
          <p:nvPr/>
        </p:nvSpPr>
        <p:spPr>
          <a:xfrm rot="0">
            <a:off x="3320534" y="7788347"/>
            <a:ext cx="13047613" cy="772596"/>
          </a:xfrm>
          <a:prstGeom prst="rect">
            <a:avLst/>
          </a:prstGeom>
        </p:spPr>
        <p:txBody>
          <a:bodyPr anchor="t" rtlCol="false" tIns="0" lIns="0" bIns="0" rIns="0">
            <a:spAutoFit/>
          </a:bodyPr>
          <a:lstStyle/>
          <a:p>
            <a:pPr algn="just">
              <a:lnSpc>
                <a:spcPts val="3080"/>
              </a:lnSpc>
              <a:spcBef>
                <a:spcPct val="0"/>
              </a:spcBef>
            </a:pPr>
            <a:r>
              <a:rPr lang="en-US" sz="2200">
                <a:solidFill>
                  <a:srgbClr val="63998C"/>
                </a:solidFill>
                <a:latin typeface="Raleway Bold"/>
                <a:ea typeface="Raleway Bold"/>
                <a:cs typeface="Raleway Bold"/>
                <a:sym typeface="Raleway Bold"/>
              </a:rPr>
              <a:t>Monitor and Support New Hires:</a:t>
            </a:r>
            <a:r>
              <a:rPr lang="en-US" sz="2200">
                <a:solidFill>
                  <a:srgbClr val="452721"/>
                </a:solidFill>
                <a:latin typeface="Raleway"/>
                <a:ea typeface="Raleway"/>
                <a:cs typeface="Raleway"/>
                <a:sym typeface="Raleway"/>
              </a:rPr>
              <a:t> Pay special attention to new hires and those with diverse job histories, providing mentorship and integration support to increase retention.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TextBox 2" id="2"/>
          <p:cNvSpPr txBox="true"/>
          <p:nvPr/>
        </p:nvSpPr>
        <p:spPr>
          <a:xfrm rot="0">
            <a:off x="1028700" y="3268102"/>
            <a:ext cx="8850314" cy="1438176"/>
          </a:xfrm>
          <a:prstGeom prst="rect">
            <a:avLst/>
          </a:prstGeom>
        </p:spPr>
        <p:txBody>
          <a:bodyPr anchor="t" rtlCol="false" tIns="0" lIns="0" bIns="0" rIns="0">
            <a:spAutoFit/>
          </a:bodyPr>
          <a:lstStyle/>
          <a:p>
            <a:pPr algn="l">
              <a:lnSpc>
                <a:spcPts val="11399"/>
              </a:lnSpc>
            </a:pPr>
            <a:r>
              <a:rPr lang="en-US" sz="9499" spc="94">
                <a:solidFill>
                  <a:srgbClr val="63998C"/>
                </a:solidFill>
                <a:latin typeface="Montserrat Bold"/>
                <a:ea typeface="Montserrat Bold"/>
                <a:cs typeface="Montserrat Bold"/>
                <a:sym typeface="Montserrat Bold"/>
              </a:rPr>
              <a:t>THANK YOU!</a:t>
            </a:r>
          </a:p>
        </p:txBody>
      </p:sp>
      <p:sp>
        <p:nvSpPr>
          <p:cNvPr name="Freeform 3" id="3"/>
          <p:cNvSpPr/>
          <p:nvPr/>
        </p:nvSpPr>
        <p:spPr>
          <a:xfrm flipH="false" flipV="false" rot="0">
            <a:off x="9735391" y="1280615"/>
            <a:ext cx="7346505" cy="7725770"/>
          </a:xfrm>
          <a:custGeom>
            <a:avLst/>
            <a:gdLst/>
            <a:ahLst/>
            <a:cxnLst/>
            <a:rect r="r" b="b" t="t" l="l"/>
            <a:pathLst>
              <a:path h="7725770" w="7346505">
                <a:moveTo>
                  <a:pt x="0" y="0"/>
                </a:moveTo>
                <a:lnTo>
                  <a:pt x="7346505" y="0"/>
                </a:lnTo>
                <a:lnTo>
                  <a:pt x="7346505" y="7725770"/>
                </a:lnTo>
                <a:lnTo>
                  <a:pt x="0" y="77257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4945047"/>
            <a:ext cx="8850314" cy="1028568"/>
          </a:xfrm>
          <a:prstGeom prst="rect">
            <a:avLst/>
          </a:prstGeom>
        </p:spPr>
        <p:txBody>
          <a:bodyPr anchor="t" rtlCol="false" tIns="0" lIns="0" bIns="0" rIns="0">
            <a:spAutoFit/>
          </a:bodyPr>
          <a:lstStyle/>
          <a:p>
            <a:pPr algn="l">
              <a:lnSpc>
                <a:spcPts val="8159"/>
              </a:lnSpc>
            </a:pPr>
            <a:r>
              <a:rPr lang="en-US" sz="6799" spc="67">
                <a:solidFill>
                  <a:srgbClr val="FFB699"/>
                </a:solidFill>
                <a:latin typeface="Montserrat Bold"/>
                <a:ea typeface="Montserrat Bold"/>
                <a:cs typeface="Montserrat Bold"/>
                <a:sym typeface="Montserrat Bold"/>
              </a:rPr>
              <a:t>FOR YOUR TIME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false" flipV="false" rot="0">
            <a:off x="9870740" y="1361078"/>
            <a:ext cx="6925989" cy="7564843"/>
          </a:xfrm>
          <a:custGeom>
            <a:avLst/>
            <a:gdLst/>
            <a:ahLst/>
            <a:cxnLst/>
            <a:rect r="r" b="b" t="t" l="l"/>
            <a:pathLst>
              <a:path h="7564843" w="6925989">
                <a:moveTo>
                  <a:pt x="0" y="0"/>
                </a:moveTo>
                <a:lnTo>
                  <a:pt x="6925989" y="0"/>
                </a:lnTo>
                <a:lnTo>
                  <a:pt x="6925989" y="7564844"/>
                </a:lnTo>
                <a:lnTo>
                  <a:pt x="0" y="75648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91271" y="2000183"/>
            <a:ext cx="7688745" cy="869823"/>
          </a:xfrm>
          <a:prstGeom prst="rect">
            <a:avLst/>
          </a:prstGeom>
        </p:spPr>
        <p:txBody>
          <a:bodyPr anchor="t" rtlCol="false" tIns="0" lIns="0" bIns="0" rIns="0">
            <a:spAutoFit/>
          </a:bodyPr>
          <a:lstStyle/>
          <a:p>
            <a:pPr algn="l">
              <a:lnSpc>
                <a:spcPts val="6771"/>
              </a:lnSpc>
            </a:pPr>
            <a:r>
              <a:rPr lang="en-US" sz="6100" spc="122">
                <a:solidFill>
                  <a:srgbClr val="63998C"/>
                </a:solidFill>
                <a:latin typeface="Montserrat Bold"/>
                <a:ea typeface="Montserrat Bold"/>
                <a:cs typeface="Montserrat Bold"/>
                <a:sym typeface="Montserrat Bold"/>
              </a:rPr>
              <a:t>INTRODUCTION</a:t>
            </a:r>
          </a:p>
        </p:txBody>
      </p:sp>
      <p:sp>
        <p:nvSpPr>
          <p:cNvPr name="TextBox 4" id="4"/>
          <p:cNvSpPr txBox="true"/>
          <p:nvPr/>
        </p:nvSpPr>
        <p:spPr>
          <a:xfrm rot="0">
            <a:off x="1491271" y="3119413"/>
            <a:ext cx="7688745" cy="5229812"/>
          </a:xfrm>
          <a:prstGeom prst="rect">
            <a:avLst/>
          </a:prstGeom>
        </p:spPr>
        <p:txBody>
          <a:bodyPr anchor="t" rtlCol="false" tIns="0" lIns="0" bIns="0" rIns="0">
            <a:spAutoFit/>
          </a:bodyPr>
          <a:lstStyle/>
          <a:p>
            <a:pPr algn="just">
              <a:lnSpc>
                <a:spcPts val="3496"/>
              </a:lnSpc>
            </a:pPr>
            <a:r>
              <a:rPr lang="en-US" sz="2300" spc="23">
                <a:solidFill>
                  <a:srgbClr val="452721"/>
                </a:solidFill>
                <a:latin typeface="Montserrat Medium"/>
                <a:ea typeface="Montserrat Medium"/>
                <a:cs typeface="Montserrat Medium"/>
                <a:sym typeface="Montserrat Medium"/>
              </a:rPr>
              <a:t>Employee attrition is a critical challenge for organizations, impacting productivity, team morale, and operational costs. Our project focuses on analyzing employee data to understand the underlying reasons behind a company' s high attrition rate. Through comprehensive HR analytics, we aim to uncover key factors contributing to employee attrition. Our data-driven approach will enable the company to make informed decisions to reduce the attrition rate, thereby enhancing productivity and reducing financial losses. </a:t>
            </a:r>
          </a:p>
        </p:txBody>
      </p:sp>
      <p:sp>
        <p:nvSpPr>
          <p:cNvPr name="Freeform 5" id="5"/>
          <p:cNvSpPr/>
          <p:nvPr/>
        </p:nvSpPr>
        <p:spPr>
          <a:xfrm flipH="false" flipV="true" rot="0">
            <a:off x="13159849" y="-3808372"/>
            <a:ext cx="8198902" cy="6678378"/>
          </a:xfrm>
          <a:custGeom>
            <a:avLst/>
            <a:gdLst/>
            <a:ahLst/>
            <a:cxnLst/>
            <a:rect r="r" b="b" t="t" l="l"/>
            <a:pathLst>
              <a:path h="6678378" w="8198902">
                <a:moveTo>
                  <a:pt x="0" y="6678379"/>
                </a:moveTo>
                <a:lnTo>
                  <a:pt x="8198902" y="6678379"/>
                </a:lnTo>
                <a:lnTo>
                  <a:pt x="8198902" y="0"/>
                </a:lnTo>
                <a:lnTo>
                  <a:pt x="0" y="0"/>
                </a:lnTo>
                <a:lnTo>
                  <a:pt x="0" y="667837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2325531" y="7863129"/>
            <a:ext cx="8081965" cy="6583128"/>
          </a:xfrm>
          <a:custGeom>
            <a:avLst/>
            <a:gdLst/>
            <a:ahLst/>
            <a:cxnLst/>
            <a:rect r="r" b="b" t="t" l="l"/>
            <a:pathLst>
              <a:path h="6583128" w="8081965">
                <a:moveTo>
                  <a:pt x="8081966" y="0"/>
                </a:moveTo>
                <a:lnTo>
                  <a:pt x="0" y="0"/>
                </a:lnTo>
                <a:lnTo>
                  <a:pt x="0" y="6583128"/>
                </a:lnTo>
                <a:lnTo>
                  <a:pt x="8081966" y="6583128"/>
                </a:lnTo>
                <a:lnTo>
                  <a:pt x="808196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2872934">
            <a:off x="2377235" y="8513629"/>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false" flipV="false" rot="0">
            <a:off x="10977063" y="2614839"/>
            <a:ext cx="6282237" cy="6421745"/>
          </a:xfrm>
          <a:custGeom>
            <a:avLst/>
            <a:gdLst/>
            <a:ahLst/>
            <a:cxnLst/>
            <a:rect r="r" b="b" t="t" l="l"/>
            <a:pathLst>
              <a:path h="6421745" w="6282237">
                <a:moveTo>
                  <a:pt x="0" y="0"/>
                </a:moveTo>
                <a:lnTo>
                  <a:pt x="6282237" y="0"/>
                </a:lnTo>
                <a:lnTo>
                  <a:pt x="6282237" y="6421745"/>
                </a:lnTo>
                <a:lnTo>
                  <a:pt x="0" y="6421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198224" y="624690"/>
            <a:ext cx="8579396" cy="1687566"/>
          </a:xfrm>
          <a:prstGeom prst="rect">
            <a:avLst/>
          </a:prstGeom>
        </p:spPr>
        <p:txBody>
          <a:bodyPr anchor="t" rtlCol="false" tIns="0" lIns="0" bIns="0" rIns="0">
            <a:spAutoFit/>
          </a:bodyPr>
          <a:lstStyle/>
          <a:p>
            <a:pPr algn="l">
              <a:lnSpc>
                <a:spcPts val="6660"/>
              </a:lnSpc>
            </a:pPr>
            <a:r>
              <a:rPr lang="en-US" sz="6000" spc="120">
                <a:solidFill>
                  <a:srgbClr val="63998C"/>
                </a:solidFill>
                <a:latin typeface="Montserrat Bold"/>
                <a:ea typeface="Montserrat Bold"/>
                <a:cs typeface="Montserrat Bold"/>
                <a:sym typeface="Montserrat Bold"/>
              </a:rPr>
              <a:t>BUSINESS PROBLEM STATEMENT</a:t>
            </a:r>
          </a:p>
        </p:txBody>
      </p:sp>
      <p:sp>
        <p:nvSpPr>
          <p:cNvPr name="TextBox 4" id="4"/>
          <p:cNvSpPr txBox="true"/>
          <p:nvPr/>
        </p:nvSpPr>
        <p:spPr>
          <a:xfrm rot="0">
            <a:off x="1198224" y="2427873"/>
            <a:ext cx="9507124" cy="5690493"/>
          </a:xfrm>
          <a:prstGeom prst="rect">
            <a:avLst/>
          </a:prstGeom>
        </p:spPr>
        <p:txBody>
          <a:bodyPr anchor="t" rtlCol="false" tIns="0" lIns="0" bIns="0" rIns="0">
            <a:spAutoFit/>
          </a:bodyPr>
          <a:lstStyle/>
          <a:p>
            <a:pPr algn="just">
              <a:lnSpc>
                <a:spcPts val="3766"/>
              </a:lnSpc>
            </a:pPr>
            <a:r>
              <a:rPr lang="en-US" sz="2478" spc="24">
                <a:solidFill>
                  <a:srgbClr val="452721"/>
                </a:solidFill>
                <a:latin typeface="Montserrat Medium"/>
                <a:ea typeface="Montserrat Medium"/>
                <a:cs typeface="Montserrat Medium"/>
                <a:sym typeface="Montserrat Medium"/>
              </a:rPr>
              <a:t>A Company, established a few years ago, is grappling with a </a:t>
            </a:r>
            <a:r>
              <a:rPr lang="en-US" sz="2478" spc="24">
                <a:solidFill>
                  <a:srgbClr val="63998C"/>
                </a:solidFill>
                <a:latin typeface="Montserrat Bold"/>
                <a:ea typeface="Montserrat Bold"/>
                <a:cs typeface="Montserrat Bold"/>
                <a:sym typeface="Montserrat Bold"/>
              </a:rPr>
              <a:t>persistent 15% annual employee attrition rate</a:t>
            </a:r>
            <a:r>
              <a:rPr lang="en-US" sz="2478" spc="24">
                <a:solidFill>
                  <a:srgbClr val="452721"/>
                </a:solidFill>
                <a:latin typeface="Montserrat Medium"/>
                <a:ea typeface="Montserrat Medium"/>
                <a:cs typeface="Montserrat Medium"/>
                <a:sym typeface="Montserrat Medium"/>
              </a:rPr>
              <a:t>. This high turnover is significantly impacting productivity, team morale, and operational costs. Analysis shows that replacing an employee cost approximately 1.5 to 2 times their annual salary and much more in lost productivity, translating to substantial financial losses for the company. To address this issue, we propose conducting a HR analytics study. This data-driven approach will enable the company to make informed decisions, potentially </a:t>
            </a:r>
            <a:r>
              <a:rPr lang="en-US" sz="2478" spc="24">
                <a:solidFill>
                  <a:srgbClr val="63998C"/>
                </a:solidFill>
                <a:latin typeface="Montserrat Bold"/>
                <a:ea typeface="Montserrat Bold"/>
                <a:cs typeface="Montserrat Bold"/>
                <a:sym typeface="Montserrat Bold"/>
              </a:rPr>
              <a:t>reducing the attrition rate to below 10% within the next fiscal year</a:t>
            </a:r>
            <a:r>
              <a:rPr lang="en-US" sz="2478" spc="24">
                <a:solidFill>
                  <a:srgbClr val="452721"/>
                </a:solidFill>
                <a:latin typeface="Montserrat Medium"/>
                <a:ea typeface="Montserrat Medium"/>
                <a:cs typeface="Montserrat Medium"/>
                <a:sym typeface="Montserrat Medium"/>
              </a:rPr>
              <a:t> and saving financial losses for the company. </a:t>
            </a:r>
          </a:p>
        </p:txBody>
      </p:sp>
      <p:sp>
        <p:nvSpPr>
          <p:cNvPr name="Freeform 5" id="5"/>
          <p:cNvSpPr/>
          <p:nvPr/>
        </p:nvSpPr>
        <p:spPr>
          <a:xfrm flipH="false" flipV="true" rot="0">
            <a:off x="13159849" y="-3808372"/>
            <a:ext cx="8198902" cy="6678378"/>
          </a:xfrm>
          <a:custGeom>
            <a:avLst/>
            <a:gdLst/>
            <a:ahLst/>
            <a:cxnLst/>
            <a:rect r="r" b="b" t="t" l="l"/>
            <a:pathLst>
              <a:path h="6678378" w="8198902">
                <a:moveTo>
                  <a:pt x="0" y="6678379"/>
                </a:moveTo>
                <a:lnTo>
                  <a:pt x="8198902" y="6678379"/>
                </a:lnTo>
                <a:lnTo>
                  <a:pt x="8198902" y="0"/>
                </a:lnTo>
                <a:lnTo>
                  <a:pt x="0" y="0"/>
                </a:lnTo>
                <a:lnTo>
                  <a:pt x="0" y="667837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2325531" y="7863129"/>
            <a:ext cx="8081965" cy="6583128"/>
          </a:xfrm>
          <a:custGeom>
            <a:avLst/>
            <a:gdLst/>
            <a:ahLst/>
            <a:cxnLst/>
            <a:rect r="r" b="b" t="t" l="l"/>
            <a:pathLst>
              <a:path h="6583128" w="8081965">
                <a:moveTo>
                  <a:pt x="8081966" y="0"/>
                </a:moveTo>
                <a:lnTo>
                  <a:pt x="0" y="0"/>
                </a:lnTo>
                <a:lnTo>
                  <a:pt x="0" y="6583128"/>
                </a:lnTo>
                <a:lnTo>
                  <a:pt x="8081966" y="6583128"/>
                </a:lnTo>
                <a:lnTo>
                  <a:pt x="808196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2872934">
            <a:off x="2377235" y="8513629"/>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TextBox 2" id="2"/>
          <p:cNvSpPr txBox="true"/>
          <p:nvPr/>
        </p:nvSpPr>
        <p:spPr>
          <a:xfrm rot="0">
            <a:off x="2485420" y="905214"/>
            <a:ext cx="13317160" cy="1727073"/>
          </a:xfrm>
          <a:prstGeom prst="rect">
            <a:avLst/>
          </a:prstGeom>
        </p:spPr>
        <p:txBody>
          <a:bodyPr anchor="t" rtlCol="false" tIns="0" lIns="0" bIns="0" rIns="0">
            <a:spAutoFit/>
          </a:bodyPr>
          <a:lstStyle/>
          <a:p>
            <a:pPr algn="ctr">
              <a:lnSpc>
                <a:spcPts val="6771"/>
              </a:lnSpc>
            </a:pPr>
            <a:r>
              <a:rPr lang="en-US" sz="6100" spc="122">
                <a:solidFill>
                  <a:srgbClr val="63998C"/>
                </a:solidFill>
                <a:latin typeface="Montserrat Bold"/>
                <a:ea typeface="Montserrat Bold"/>
                <a:cs typeface="Montserrat Bold"/>
                <a:sym typeface="Montserrat Bold"/>
              </a:rPr>
              <a:t>KEY PERFORMANCE INDICATORS (KPIs)</a:t>
            </a:r>
          </a:p>
        </p:txBody>
      </p:sp>
      <p:sp>
        <p:nvSpPr>
          <p:cNvPr name="Freeform 3" id="3"/>
          <p:cNvSpPr/>
          <p:nvPr/>
        </p:nvSpPr>
        <p:spPr>
          <a:xfrm flipH="false" flipV="true" rot="0">
            <a:off x="13159849" y="-3808372"/>
            <a:ext cx="8198902" cy="6678378"/>
          </a:xfrm>
          <a:custGeom>
            <a:avLst/>
            <a:gdLst/>
            <a:ahLst/>
            <a:cxnLst/>
            <a:rect r="r" b="b" t="t" l="l"/>
            <a:pathLst>
              <a:path h="6678378" w="8198902">
                <a:moveTo>
                  <a:pt x="0" y="6678379"/>
                </a:moveTo>
                <a:lnTo>
                  <a:pt x="8198902" y="6678379"/>
                </a:lnTo>
                <a:lnTo>
                  <a:pt x="8198902" y="0"/>
                </a:lnTo>
                <a:lnTo>
                  <a:pt x="0" y="0"/>
                </a:lnTo>
                <a:lnTo>
                  <a:pt x="0" y="66783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2325531" y="7863129"/>
            <a:ext cx="8081965" cy="6583128"/>
          </a:xfrm>
          <a:custGeom>
            <a:avLst/>
            <a:gdLst/>
            <a:ahLst/>
            <a:cxnLst/>
            <a:rect r="r" b="b" t="t" l="l"/>
            <a:pathLst>
              <a:path h="6583128" w="8081965">
                <a:moveTo>
                  <a:pt x="8081966" y="0"/>
                </a:moveTo>
                <a:lnTo>
                  <a:pt x="0" y="0"/>
                </a:lnTo>
                <a:lnTo>
                  <a:pt x="0" y="6583128"/>
                </a:lnTo>
                <a:lnTo>
                  <a:pt x="8081966" y="6583128"/>
                </a:lnTo>
                <a:lnTo>
                  <a:pt x="80819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2872934">
            <a:off x="2377235" y="8513629"/>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7544797" y="2831907"/>
            <a:ext cx="8631443" cy="6681682"/>
          </a:xfrm>
          <a:prstGeom prst="rect">
            <a:avLst/>
          </a:prstGeom>
        </p:spPr>
        <p:txBody>
          <a:bodyPr anchor="t" rtlCol="false" tIns="0" lIns="0" bIns="0" rIns="0">
            <a:spAutoFit/>
          </a:bodyPr>
          <a:lstStyle/>
          <a:p>
            <a:pPr algn="just">
              <a:lnSpc>
                <a:spcPts val="3359"/>
              </a:lnSpc>
            </a:pPr>
            <a:r>
              <a:rPr lang="en-US" sz="2400" spc="24">
                <a:solidFill>
                  <a:srgbClr val="000000"/>
                </a:solidFill>
                <a:latin typeface="Montserrat"/>
                <a:ea typeface="Montserrat"/>
                <a:cs typeface="Montserrat"/>
                <a:sym typeface="Montserrat"/>
              </a:rPr>
              <a:t>Key Performance Indicators (KPIs) are critical metrics that help in evaluating the effectiveness and overall health of the organization. They provide insights into various aspects of the workforce, such as attrition, retention, salary, performance, and employee satisfaction. </a:t>
            </a:r>
          </a:p>
          <a:p>
            <a:pPr algn="just">
              <a:lnSpc>
                <a:spcPts val="3359"/>
              </a:lnSpc>
            </a:pPr>
          </a:p>
          <a:p>
            <a:pPr algn="just" marL="518160" indent="-259080" lvl="1">
              <a:lnSpc>
                <a:spcPts val="3359"/>
              </a:lnSpc>
              <a:buFont typeface="Arial"/>
              <a:buChar char="•"/>
            </a:pPr>
            <a:r>
              <a:rPr lang="en-US" sz="2400" spc="24">
                <a:solidFill>
                  <a:srgbClr val="000000"/>
                </a:solidFill>
                <a:latin typeface="Montserrat"/>
                <a:ea typeface="Montserrat"/>
                <a:cs typeface="Montserrat"/>
                <a:sym typeface="Montserrat"/>
              </a:rPr>
              <a:t>Department-wise, Research &amp; Development has the highest attrition rate at 63.71%, followed by Sales at 28.27%, and Human Resources at 8.02%. </a:t>
            </a:r>
          </a:p>
          <a:p>
            <a:pPr algn="just" marL="518160" indent="-259080" lvl="1">
              <a:lnSpc>
                <a:spcPts val="3359"/>
              </a:lnSpc>
              <a:buFont typeface="Arial"/>
              <a:buChar char="•"/>
            </a:pPr>
            <a:r>
              <a:rPr lang="en-US" sz="2400" spc="24">
                <a:solidFill>
                  <a:srgbClr val="000000"/>
                </a:solidFill>
                <a:latin typeface="Montserrat"/>
                <a:ea typeface="Montserrat"/>
                <a:cs typeface="Montserrat"/>
                <a:sym typeface="Montserrat"/>
              </a:rPr>
              <a:t>The average distance from home to the office is 9.19 miles. </a:t>
            </a:r>
          </a:p>
          <a:p>
            <a:pPr algn="just" marL="518160" indent="-259080" lvl="1">
              <a:lnSpc>
                <a:spcPts val="3359"/>
              </a:lnSpc>
              <a:buFont typeface="Arial"/>
              <a:buChar char="•"/>
            </a:pPr>
            <a:r>
              <a:rPr lang="en-US" sz="2400" spc="24">
                <a:solidFill>
                  <a:srgbClr val="000000"/>
                </a:solidFill>
                <a:latin typeface="Montserrat"/>
                <a:ea typeface="Montserrat"/>
                <a:cs typeface="Montserrat"/>
                <a:sym typeface="Montserrat"/>
              </a:rPr>
              <a:t>The average employee experience is 11.28 years. </a:t>
            </a:r>
          </a:p>
          <a:p>
            <a:pPr algn="just" marL="518160" indent="-259080" lvl="1">
              <a:lnSpc>
                <a:spcPts val="3359"/>
              </a:lnSpc>
              <a:spcBef>
                <a:spcPct val="0"/>
              </a:spcBef>
              <a:buFont typeface="Arial"/>
              <a:buChar char="•"/>
            </a:pPr>
            <a:r>
              <a:rPr lang="en-US" sz="2400" spc="24">
                <a:solidFill>
                  <a:srgbClr val="000000"/>
                </a:solidFill>
                <a:latin typeface="Montserrat"/>
                <a:ea typeface="Montserrat"/>
                <a:cs typeface="Montserrat"/>
                <a:sym typeface="Montserrat"/>
              </a:rPr>
              <a:t>Work environment, job satisfaction, and work-life balance have average ratings of 2.73, 2.73, and 2.76 respectively. </a:t>
            </a:r>
          </a:p>
        </p:txBody>
      </p:sp>
      <p:grpSp>
        <p:nvGrpSpPr>
          <p:cNvPr name="Group 8" id="8"/>
          <p:cNvGrpSpPr/>
          <p:nvPr/>
        </p:nvGrpSpPr>
        <p:grpSpPr>
          <a:xfrm rot="0">
            <a:off x="1715452" y="2870007"/>
            <a:ext cx="4755480" cy="950812"/>
            <a:chOff x="0" y="0"/>
            <a:chExt cx="1252472" cy="250420"/>
          </a:xfrm>
        </p:grpSpPr>
        <p:sp>
          <p:nvSpPr>
            <p:cNvPr name="Freeform 9" id="9"/>
            <p:cNvSpPr/>
            <p:nvPr/>
          </p:nvSpPr>
          <p:spPr>
            <a:xfrm flipH="false" flipV="false" rot="0">
              <a:off x="0" y="0"/>
              <a:ext cx="1252472" cy="250420"/>
            </a:xfrm>
            <a:custGeom>
              <a:avLst/>
              <a:gdLst/>
              <a:ahLst/>
              <a:cxnLst/>
              <a:rect r="r" b="b" t="t" l="l"/>
              <a:pathLst>
                <a:path h="250420" w="1252472">
                  <a:moveTo>
                    <a:pt x="56980" y="0"/>
                  </a:moveTo>
                  <a:lnTo>
                    <a:pt x="1195492" y="0"/>
                  </a:lnTo>
                  <a:cubicBezTo>
                    <a:pt x="1210604" y="0"/>
                    <a:pt x="1225097" y="6003"/>
                    <a:pt x="1235783" y="16689"/>
                  </a:cubicBezTo>
                  <a:cubicBezTo>
                    <a:pt x="1246469" y="27375"/>
                    <a:pt x="1252472" y="41868"/>
                    <a:pt x="1252472" y="56980"/>
                  </a:cubicBezTo>
                  <a:lnTo>
                    <a:pt x="1252472" y="193440"/>
                  </a:lnTo>
                  <a:cubicBezTo>
                    <a:pt x="1252472" y="224909"/>
                    <a:pt x="1226961" y="250420"/>
                    <a:pt x="1195492" y="250420"/>
                  </a:cubicBezTo>
                  <a:lnTo>
                    <a:pt x="56980" y="250420"/>
                  </a:lnTo>
                  <a:cubicBezTo>
                    <a:pt x="25511" y="250420"/>
                    <a:pt x="0" y="224909"/>
                    <a:pt x="0" y="193440"/>
                  </a:cubicBezTo>
                  <a:lnTo>
                    <a:pt x="0" y="56980"/>
                  </a:lnTo>
                  <a:cubicBezTo>
                    <a:pt x="0" y="25511"/>
                    <a:pt x="25511" y="0"/>
                    <a:pt x="56980" y="0"/>
                  </a:cubicBezTo>
                  <a:close/>
                </a:path>
              </a:pathLst>
            </a:custGeom>
            <a:solidFill>
              <a:srgbClr val="FFB699"/>
            </a:solidFill>
          </p:spPr>
        </p:sp>
        <p:sp>
          <p:nvSpPr>
            <p:cNvPr name="TextBox 10" id="10"/>
            <p:cNvSpPr txBox="true"/>
            <p:nvPr/>
          </p:nvSpPr>
          <p:spPr>
            <a:xfrm>
              <a:off x="0" y="-38100"/>
              <a:ext cx="1252472" cy="288520"/>
            </a:xfrm>
            <a:prstGeom prst="rect">
              <a:avLst/>
            </a:prstGeom>
          </p:spPr>
          <p:txBody>
            <a:bodyPr anchor="ctr" rtlCol="false" tIns="254000" lIns="254000" bIns="254000" rIns="254000"/>
            <a:lstStyle/>
            <a:p>
              <a:pPr algn="ctr">
                <a:lnSpc>
                  <a:spcPts val="3499"/>
                </a:lnSpc>
              </a:pPr>
              <a:r>
                <a:rPr lang="en-US" sz="2499" spc="24">
                  <a:solidFill>
                    <a:srgbClr val="452721"/>
                  </a:solidFill>
                  <a:latin typeface="Montserrat Bold"/>
                  <a:ea typeface="Montserrat Bold"/>
                  <a:cs typeface="Montserrat Bold"/>
                  <a:sym typeface="Montserrat Bold"/>
                </a:rPr>
                <a:t>Attrition Rate: 16.2%</a:t>
              </a:r>
            </a:p>
          </p:txBody>
        </p:sp>
      </p:grpSp>
      <p:grpSp>
        <p:nvGrpSpPr>
          <p:cNvPr name="Group 11" id="11"/>
          <p:cNvGrpSpPr/>
          <p:nvPr/>
        </p:nvGrpSpPr>
        <p:grpSpPr>
          <a:xfrm rot="0">
            <a:off x="1717391" y="4416131"/>
            <a:ext cx="4755480" cy="950812"/>
            <a:chOff x="0" y="0"/>
            <a:chExt cx="1252472" cy="250420"/>
          </a:xfrm>
        </p:grpSpPr>
        <p:sp>
          <p:nvSpPr>
            <p:cNvPr name="Freeform 12" id="12"/>
            <p:cNvSpPr/>
            <p:nvPr/>
          </p:nvSpPr>
          <p:spPr>
            <a:xfrm flipH="false" flipV="false" rot="0">
              <a:off x="0" y="0"/>
              <a:ext cx="1252472" cy="250420"/>
            </a:xfrm>
            <a:custGeom>
              <a:avLst/>
              <a:gdLst/>
              <a:ahLst/>
              <a:cxnLst/>
              <a:rect r="r" b="b" t="t" l="l"/>
              <a:pathLst>
                <a:path h="250420" w="1252472">
                  <a:moveTo>
                    <a:pt x="56980" y="0"/>
                  </a:moveTo>
                  <a:lnTo>
                    <a:pt x="1195492" y="0"/>
                  </a:lnTo>
                  <a:cubicBezTo>
                    <a:pt x="1210604" y="0"/>
                    <a:pt x="1225097" y="6003"/>
                    <a:pt x="1235783" y="16689"/>
                  </a:cubicBezTo>
                  <a:cubicBezTo>
                    <a:pt x="1246469" y="27375"/>
                    <a:pt x="1252472" y="41868"/>
                    <a:pt x="1252472" y="56980"/>
                  </a:cubicBezTo>
                  <a:lnTo>
                    <a:pt x="1252472" y="193440"/>
                  </a:lnTo>
                  <a:cubicBezTo>
                    <a:pt x="1252472" y="224909"/>
                    <a:pt x="1226961" y="250420"/>
                    <a:pt x="1195492" y="250420"/>
                  </a:cubicBezTo>
                  <a:lnTo>
                    <a:pt x="56980" y="250420"/>
                  </a:lnTo>
                  <a:cubicBezTo>
                    <a:pt x="25511" y="250420"/>
                    <a:pt x="0" y="224909"/>
                    <a:pt x="0" y="193440"/>
                  </a:cubicBezTo>
                  <a:lnTo>
                    <a:pt x="0" y="56980"/>
                  </a:lnTo>
                  <a:cubicBezTo>
                    <a:pt x="0" y="25511"/>
                    <a:pt x="25511" y="0"/>
                    <a:pt x="56980" y="0"/>
                  </a:cubicBezTo>
                  <a:close/>
                </a:path>
              </a:pathLst>
            </a:custGeom>
            <a:solidFill>
              <a:srgbClr val="FFB699"/>
            </a:solidFill>
          </p:spPr>
        </p:sp>
        <p:sp>
          <p:nvSpPr>
            <p:cNvPr name="TextBox 13" id="13"/>
            <p:cNvSpPr txBox="true"/>
            <p:nvPr/>
          </p:nvSpPr>
          <p:spPr>
            <a:xfrm>
              <a:off x="0" y="-38100"/>
              <a:ext cx="1252472" cy="288520"/>
            </a:xfrm>
            <a:prstGeom prst="rect">
              <a:avLst/>
            </a:prstGeom>
          </p:spPr>
          <p:txBody>
            <a:bodyPr anchor="ctr" rtlCol="false" tIns="254000" lIns="254000" bIns="254000" rIns="254000"/>
            <a:lstStyle/>
            <a:p>
              <a:pPr algn="ctr">
                <a:lnSpc>
                  <a:spcPts val="3499"/>
                </a:lnSpc>
              </a:pPr>
              <a:r>
                <a:rPr lang="en-US" sz="2499" spc="24">
                  <a:solidFill>
                    <a:srgbClr val="452721"/>
                  </a:solidFill>
                  <a:latin typeface="Montserrat Bold"/>
                  <a:ea typeface="Montserrat Bold"/>
                  <a:cs typeface="Montserrat Bold"/>
                  <a:sym typeface="Montserrat Bold"/>
                </a:rPr>
                <a:t>Employee Avg Age: 37</a:t>
              </a:r>
            </a:p>
          </p:txBody>
        </p:sp>
      </p:grpSp>
      <p:grpSp>
        <p:nvGrpSpPr>
          <p:cNvPr name="Group 14" id="14"/>
          <p:cNvGrpSpPr/>
          <p:nvPr/>
        </p:nvGrpSpPr>
        <p:grpSpPr>
          <a:xfrm rot="0">
            <a:off x="1715452" y="5967017"/>
            <a:ext cx="4755480" cy="950812"/>
            <a:chOff x="0" y="0"/>
            <a:chExt cx="1252472" cy="250420"/>
          </a:xfrm>
        </p:grpSpPr>
        <p:sp>
          <p:nvSpPr>
            <p:cNvPr name="Freeform 15" id="15"/>
            <p:cNvSpPr/>
            <p:nvPr/>
          </p:nvSpPr>
          <p:spPr>
            <a:xfrm flipH="false" flipV="false" rot="0">
              <a:off x="0" y="0"/>
              <a:ext cx="1252472" cy="250420"/>
            </a:xfrm>
            <a:custGeom>
              <a:avLst/>
              <a:gdLst/>
              <a:ahLst/>
              <a:cxnLst/>
              <a:rect r="r" b="b" t="t" l="l"/>
              <a:pathLst>
                <a:path h="250420" w="1252472">
                  <a:moveTo>
                    <a:pt x="56980" y="0"/>
                  </a:moveTo>
                  <a:lnTo>
                    <a:pt x="1195492" y="0"/>
                  </a:lnTo>
                  <a:cubicBezTo>
                    <a:pt x="1210604" y="0"/>
                    <a:pt x="1225097" y="6003"/>
                    <a:pt x="1235783" y="16689"/>
                  </a:cubicBezTo>
                  <a:cubicBezTo>
                    <a:pt x="1246469" y="27375"/>
                    <a:pt x="1252472" y="41868"/>
                    <a:pt x="1252472" y="56980"/>
                  </a:cubicBezTo>
                  <a:lnTo>
                    <a:pt x="1252472" y="193440"/>
                  </a:lnTo>
                  <a:cubicBezTo>
                    <a:pt x="1252472" y="224909"/>
                    <a:pt x="1226961" y="250420"/>
                    <a:pt x="1195492" y="250420"/>
                  </a:cubicBezTo>
                  <a:lnTo>
                    <a:pt x="56980" y="250420"/>
                  </a:lnTo>
                  <a:cubicBezTo>
                    <a:pt x="25511" y="250420"/>
                    <a:pt x="0" y="224909"/>
                    <a:pt x="0" y="193440"/>
                  </a:cubicBezTo>
                  <a:lnTo>
                    <a:pt x="0" y="56980"/>
                  </a:lnTo>
                  <a:cubicBezTo>
                    <a:pt x="0" y="25511"/>
                    <a:pt x="25511" y="0"/>
                    <a:pt x="56980" y="0"/>
                  </a:cubicBezTo>
                  <a:close/>
                </a:path>
              </a:pathLst>
            </a:custGeom>
            <a:solidFill>
              <a:srgbClr val="FFB699"/>
            </a:solidFill>
          </p:spPr>
        </p:sp>
        <p:sp>
          <p:nvSpPr>
            <p:cNvPr name="TextBox 16" id="16"/>
            <p:cNvSpPr txBox="true"/>
            <p:nvPr/>
          </p:nvSpPr>
          <p:spPr>
            <a:xfrm>
              <a:off x="0" y="-38100"/>
              <a:ext cx="1252472" cy="288520"/>
            </a:xfrm>
            <a:prstGeom prst="rect">
              <a:avLst/>
            </a:prstGeom>
          </p:spPr>
          <p:txBody>
            <a:bodyPr anchor="ctr" rtlCol="false" tIns="254000" lIns="254000" bIns="254000" rIns="254000"/>
            <a:lstStyle/>
            <a:p>
              <a:pPr algn="ctr">
                <a:lnSpc>
                  <a:spcPts val="3499"/>
                </a:lnSpc>
              </a:pPr>
              <a:r>
                <a:rPr lang="en-US" sz="2499" spc="24">
                  <a:solidFill>
                    <a:srgbClr val="452721"/>
                  </a:solidFill>
                  <a:latin typeface="Montserrat Bold"/>
                  <a:ea typeface="Montserrat Bold"/>
                  <a:cs typeface="Montserrat Bold"/>
                  <a:sym typeface="Montserrat Bold"/>
                </a:rPr>
                <a:t>Average Salary: $65.1K</a:t>
              </a:r>
            </a:p>
          </p:txBody>
        </p:sp>
      </p:grpSp>
      <p:grpSp>
        <p:nvGrpSpPr>
          <p:cNvPr name="Group 17" id="17"/>
          <p:cNvGrpSpPr/>
          <p:nvPr/>
        </p:nvGrpSpPr>
        <p:grpSpPr>
          <a:xfrm rot="0">
            <a:off x="1715452" y="7390771"/>
            <a:ext cx="4755480" cy="950812"/>
            <a:chOff x="0" y="0"/>
            <a:chExt cx="1252472" cy="250420"/>
          </a:xfrm>
        </p:grpSpPr>
        <p:sp>
          <p:nvSpPr>
            <p:cNvPr name="Freeform 18" id="18"/>
            <p:cNvSpPr/>
            <p:nvPr/>
          </p:nvSpPr>
          <p:spPr>
            <a:xfrm flipH="false" flipV="false" rot="0">
              <a:off x="0" y="0"/>
              <a:ext cx="1252472" cy="250420"/>
            </a:xfrm>
            <a:custGeom>
              <a:avLst/>
              <a:gdLst/>
              <a:ahLst/>
              <a:cxnLst/>
              <a:rect r="r" b="b" t="t" l="l"/>
              <a:pathLst>
                <a:path h="250420" w="1252472">
                  <a:moveTo>
                    <a:pt x="56980" y="0"/>
                  </a:moveTo>
                  <a:lnTo>
                    <a:pt x="1195492" y="0"/>
                  </a:lnTo>
                  <a:cubicBezTo>
                    <a:pt x="1210604" y="0"/>
                    <a:pt x="1225097" y="6003"/>
                    <a:pt x="1235783" y="16689"/>
                  </a:cubicBezTo>
                  <a:cubicBezTo>
                    <a:pt x="1246469" y="27375"/>
                    <a:pt x="1252472" y="41868"/>
                    <a:pt x="1252472" y="56980"/>
                  </a:cubicBezTo>
                  <a:lnTo>
                    <a:pt x="1252472" y="193440"/>
                  </a:lnTo>
                  <a:cubicBezTo>
                    <a:pt x="1252472" y="224909"/>
                    <a:pt x="1226961" y="250420"/>
                    <a:pt x="1195492" y="250420"/>
                  </a:cubicBezTo>
                  <a:lnTo>
                    <a:pt x="56980" y="250420"/>
                  </a:lnTo>
                  <a:cubicBezTo>
                    <a:pt x="25511" y="250420"/>
                    <a:pt x="0" y="224909"/>
                    <a:pt x="0" y="193440"/>
                  </a:cubicBezTo>
                  <a:lnTo>
                    <a:pt x="0" y="56980"/>
                  </a:lnTo>
                  <a:cubicBezTo>
                    <a:pt x="0" y="25511"/>
                    <a:pt x="25511" y="0"/>
                    <a:pt x="56980" y="0"/>
                  </a:cubicBezTo>
                  <a:close/>
                </a:path>
              </a:pathLst>
            </a:custGeom>
            <a:solidFill>
              <a:srgbClr val="FFB699"/>
            </a:solidFill>
          </p:spPr>
        </p:sp>
        <p:sp>
          <p:nvSpPr>
            <p:cNvPr name="TextBox 19" id="19"/>
            <p:cNvSpPr txBox="true"/>
            <p:nvPr/>
          </p:nvSpPr>
          <p:spPr>
            <a:xfrm>
              <a:off x="0" y="-38100"/>
              <a:ext cx="1252472" cy="288520"/>
            </a:xfrm>
            <a:prstGeom prst="rect">
              <a:avLst/>
            </a:prstGeom>
          </p:spPr>
          <p:txBody>
            <a:bodyPr anchor="ctr" rtlCol="false" tIns="254000" lIns="254000" bIns="254000" rIns="254000"/>
            <a:lstStyle/>
            <a:p>
              <a:pPr algn="ctr">
                <a:lnSpc>
                  <a:spcPts val="3499"/>
                </a:lnSpc>
              </a:pPr>
              <a:r>
                <a:rPr lang="en-US" sz="2499" spc="24">
                  <a:solidFill>
                    <a:srgbClr val="452721"/>
                  </a:solidFill>
                  <a:latin typeface="Montserrat Bold"/>
                  <a:ea typeface="Montserrat Bold"/>
                  <a:cs typeface="Montserrat Bold"/>
                  <a:sym typeface="Montserrat Bold"/>
                </a:rPr>
                <a:t>Avg Years At Company: 7</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TextBox 2" id="2"/>
          <p:cNvSpPr txBox="true"/>
          <p:nvPr/>
        </p:nvSpPr>
        <p:spPr>
          <a:xfrm rot="0">
            <a:off x="3952588" y="1366838"/>
            <a:ext cx="10382823" cy="812066"/>
          </a:xfrm>
          <a:prstGeom prst="rect">
            <a:avLst/>
          </a:prstGeom>
        </p:spPr>
        <p:txBody>
          <a:bodyPr anchor="t" rtlCol="false" tIns="0" lIns="0" bIns="0" rIns="0">
            <a:spAutoFit/>
          </a:bodyPr>
          <a:lstStyle/>
          <a:p>
            <a:pPr algn="ctr">
              <a:lnSpc>
                <a:spcPts val="6100"/>
              </a:lnSpc>
            </a:pPr>
            <a:r>
              <a:rPr lang="en-US" sz="6100" spc="61">
                <a:solidFill>
                  <a:srgbClr val="63998C"/>
                </a:solidFill>
                <a:latin typeface="Montserrat Bold"/>
                <a:ea typeface="Montserrat Bold"/>
                <a:cs typeface="Montserrat Bold"/>
                <a:sym typeface="Montserrat Bold"/>
              </a:rPr>
              <a:t>ANALYSIS &amp; INSIGHTS</a:t>
            </a:r>
          </a:p>
        </p:txBody>
      </p:sp>
      <p:sp>
        <p:nvSpPr>
          <p:cNvPr name="Freeform 3" id="3"/>
          <p:cNvSpPr/>
          <p:nvPr/>
        </p:nvSpPr>
        <p:spPr>
          <a:xfrm flipH="true" flipV="false" rot="0">
            <a:off x="-2325531" y="7863129"/>
            <a:ext cx="8081965" cy="6583128"/>
          </a:xfrm>
          <a:custGeom>
            <a:avLst/>
            <a:gdLst/>
            <a:ahLst/>
            <a:cxnLst/>
            <a:rect r="r" b="b" t="t" l="l"/>
            <a:pathLst>
              <a:path h="6583128" w="8081965">
                <a:moveTo>
                  <a:pt x="8081966" y="0"/>
                </a:moveTo>
                <a:lnTo>
                  <a:pt x="0" y="0"/>
                </a:lnTo>
                <a:lnTo>
                  <a:pt x="0" y="6583128"/>
                </a:lnTo>
                <a:lnTo>
                  <a:pt x="8081966" y="6583128"/>
                </a:lnTo>
                <a:lnTo>
                  <a:pt x="80819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2872934">
            <a:off x="2377235" y="8513629"/>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602394" y="4910365"/>
            <a:ext cx="6802810" cy="5376635"/>
          </a:xfrm>
          <a:custGeom>
            <a:avLst/>
            <a:gdLst/>
            <a:ahLst/>
            <a:cxnLst/>
            <a:rect r="r" b="b" t="t" l="l"/>
            <a:pathLst>
              <a:path h="5376635" w="6802810">
                <a:moveTo>
                  <a:pt x="0" y="0"/>
                </a:moveTo>
                <a:lnTo>
                  <a:pt x="6802810" y="0"/>
                </a:lnTo>
                <a:lnTo>
                  <a:pt x="6802810" y="5376635"/>
                </a:lnTo>
                <a:lnTo>
                  <a:pt x="0" y="53766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0">
            <a:off x="13159849" y="-3808372"/>
            <a:ext cx="8198902" cy="6678378"/>
          </a:xfrm>
          <a:custGeom>
            <a:avLst/>
            <a:gdLst/>
            <a:ahLst/>
            <a:cxnLst/>
            <a:rect r="r" b="b" t="t" l="l"/>
            <a:pathLst>
              <a:path h="6678378" w="8198902">
                <a:moveTo>
                  <a:pt x="0" y="6678379"/>
                </a:moveTo>
                <a:lnTo>
                  <a:pt x="8198902" y="6678379"/>
                </a:lnTo>
                <a:lnTo>
                  <a:pt x="8198902" y="0"/>
                </a:lnTo>
                <a:lnTo>
                  <a:pt x="0" y="0"/>
                </a:lnTo>
                <a:lnTo>
                  <a:pt x="0" y="66783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717391" y="2871026"/>
            <a:ext cx="14458848" cy="2164854"/>
          </a:xfrm>
          <a:prstGeom prst="rect">
            <a:avLst/>
          </a:prstGeom>
        </p:spPr>
        <p:txBody>
          <a:bodyPr anchor="t" rtlCol="false" tIns="0" lIns="0" bIns="0" rIns="0">
            <a:spAutoFit/>
          </a:bodyPr>
          <a:lstStyle/>
          <a:p>
            <a:pPr algn="just">
              <a:lnSpc>
                <a:spcPts val="3499"/>
              </a:lnSpc>
            </a:pPr>
            <a:r>
              <a:rPr lang="en-US" sz="2499" spc="24">
                <a:solidFill>
                  <a:srgbClr val="000000"/>
                </a:solidFill>
                <a:latin typeface="Montserrat"/>
                <a:ea typeface="Montserrat"/>
                <a:cs typeface="Montserrat"/>
                <a:sym typeface="Montserrat"/>
              </a:rPr>
              <a:t>To facilitate a comprehensive understanding of the various factors contributing to employee attrition, we have grouped them into several key categories. </a:t>
            </a:r>
          </a:p>
          <a:p>
            <a:pPr algn="just">
              <a:lnSpc>
                <a:spcPts val="3499"/>
              </a:lnSpc>
              <a:spcBef>
                <a:spcPct val="0"/>
              </a:spcBef>
            </a:pPr>
            <a:r>
              <a:rPr lang="en-US" sz="2499" spc="24">
                <a:solidFill>
                  <a:srgbClr val="000000"/>
                </a:solidFill>
                <a:latin typeface="Montserrat"/>
                <a:ea typeface="Montserrat"/>
                <a:cs typeface="Montserrat"/>
                <a:sym typeface="Montserrat"/>
              </a:rPr>
              <a:t>These groupings are essential because no single factor can solely account for attrition. By categorizing similar factors, we can gain comprehensive insights into the reasons for attrition and identify areas that require attention.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false" flipV="false" rot="0">
            <a:off x="5680115" y="4859012"/>
            <a:ext cx="1287959" cy="651154"/>
          </a:xfrm>
          <a:custGeom>
            <a:avLst/>
            <a:gdLst/>
            <a:ahLst/>
            <a:cxnLst/>
            <a:rect r="r" b="b" t="t" l="l"/>
            <a:pathLst>
              <a:path h="651154" w="1287959">
                <a:moveTo>
                  <a:pt x="0" y="0"/>
                </a:moveTo>
                <a:lnTo>
                  <a:pt x="1287958" y="0"/>
                </a:lnTo>
                <a:lnTo>
                  <a:pt x="1287958" y="651153"/>
                </a:lnTo>
                <a:lnTo>
                  <a:pt x="0" y="651153"/>
                </a:lnTo>
                <a:lnTo>
                  <a:pt x="0" y="0"/>
                </a:lnTo>
                <a:close/>
              </a:path>
            </a:pathLst>
          </a:custGeom>
          <a:blipFill>
            <a:blip r:embed="rId2">
              <a:extLst>
                <a:ext uri="{96DAC541-7B7A-43D3-8B79-37D633B846F1}">
                  <asvg:svgBlip xmlns:asvg="http://schemas.microsoft.com/office/drawing/2016/SVG/main" r:embed="rId3"/>
                </a:ext>
              </a:extLst>
            </a:blip>
            <a:stretch>
              <a:fillRect l="0" t="-559805" r="-206263" b="-1152"/>
            </a:stretch>
          </a:blipFill>
        </p:spPr>
      </p:sp>
      <p:sp>
        <p:nvSpPr>
          <p:cNvPr name="Freeform 3" id="3"/>
          <p:cNvSpPr/>
          <p:nvPr/>
        </p:nvSpPr>
        <p:spPr>
          <a:xfrm flipH="false" flipV="false" rot="-5400000">
            <a:off x="8261480" y="6722293"/>
            <a:ext cx="1765039" cy="548256"/>
          </a:xfrm>
          <a:custGeom>
            <a:avLst/>
            <a:gdLst/>
            <a:ahLst/>
            <a:cxnLst/>
            <a:rect r="r" b="b" t="t" l="l"/>
            <a:pathLst>
              <a:path h="548256" w="1765039">
                <a:moveTo>
                  <a:pt x="0" y="0"/>
                </a:moveTo>
                <a:lnTo>
                  <a:pt x="1765040" y="0"/>
                </a:lnTo>
                <a:lnTo>
                  <a:pt x="1765040" y="548255"/>
                </a:lnTo>
                <a:lnTo>
                  <a:pt x="0" y="548255"/>
                </a:lnTo>
                <a:lnTo>
                  <a:pt x="0" y="0"/>
                </a:lnTo>
                <a:close/>
              </a:path>
            </a:pathLst>
          </a:custGeom>
          <a:blipFill>
            <a:blip r:embed="rId2">
              <a:extLst>
                <a:ext uri="{96DAC541-7B7A-43D3-8B79-37D633B846F1}">
                  <asvg:svgBlip xmlns:asvg="http://schemas.microsoft.com/office/drawing/2016/SVG/main" r:embed="rId3"/>
                </a:ext>
              </a:extLst>
            </a:blip>
            <a:stretch>
              <a:fillRect l="0" t="-553429" r="-86023" b="0"/>
            </a:stretch>
          </a:blipFill>
        </p:spPr>
      </p:sp>
      <p:sp>
        <p:nvSpPr>
          <p:cNvPr name="Freeform 4" id="4"/>
          <p:cNvSpPr/>
          <p:nvPr/>
        </p:nvSpPr>
        <p:spPr>
          <a:xfrm flipH="true" flipV="false" rot="0">
            <a:off x="11291080" y="4808202"/>
            <a:ext cx="1321780" cy="668253"/>
          </a:xfrm>
          <a:custGeom>
            <a:avLst/>
            <a:gdLst/>
            <a:ahLst/>
            <a:cxnLst/>
            <a:rect r="r" b="b" t="t" l="l"/>
            <a:pathLst>
              <a:path h="668253" w="1321780">
                <a:moveTo>
                  <a:pt x="1321780" y="0"/>
                </a:moveTo>
                <a:lnTo>
                  <a:pt x="0" y="0"/>
                </a:lnTo>
                <a:lnTo>
                  <a:pt x="0" y="668253"/>
                </a:lnTo>
                <a:lnTo>
                  <a:pt x="1321780" y="668253"/>
                </a:lnTo>
                <a:lnTo>
                  <a:pt x="1321780" y="0"/>
                </a:lnTo>
                <a:close/>
              </a:path>
            </a:pathLst>
          </a:custGeom>
          <a:blipFill>
            <a:blip r:embed="rId2">
              <a:extLst>
                <a:ext uri="{96DAC541-7B7A-43D3-8B79-37D633B846F1}">
                  <asvg:svgBlip xmlns:asvg="http://schemas.microsoft.com/office/drawing/2016/SVG/main" r:embed="rId3"/>
                </a:ext>
              </a:extLst>
            </a:blip>
            <a:stretch>
              <a:fillRect l="0" t="-559805" r="-206263" b="-1152"/>
            </a:stretch>
          </a:blipFill>
        </p:spPr>
      </p:sp>
      <p:sp>
        <p:nvSpPr>
          <p:cNvPr name="Freeform 5" id="5"/>
          <p:cNvSpPr/>
          <p:nvPr/>
        </p:nvSpPr>
        <p:spPr>
          <a:xfrm flipH="false" flipV="false" rot="0">
            <a:off x="6842724" y="3698820"/>
            <a:ext cx="4624392" cy="2645282"/>
          </a:xfrm>
          <a:custGeom>
            <a:avLst/>
            <a:gdLst/>
            <a:ahLst/>
            <a:cxnLst/>
            <a:rect r="r" b="b" t="t" l="l"/>
            <a:pathLst>
              <a:path h="2645282" w="4624392">
                <a:moveTo>
                  <a:pt x="0" y="0"/>
                </a:moveTo>
                <a:lnTo>
                  <a:pt x="4624392" y="0"/>
                </a:lnTo>
                <a:lnTo>
                  <a:pt x="4624392" y="2645282"/>
                </a:lnTo>
                <a:lnTo>
                  <a:pt x="0" y="26452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5633411" y="1512010"/>
            <a:ext cx="2302015" cy="2186810"/>
            <a:chOff x="0" y="0"/>
            <a:chExt cx="3069353" cy="2915747"/>
          </a:xfrm>
        </p:grpSpPr>
        <p:sp>
          <p:nvSpPr>
            <p:cNvPr name="Freeform 7" id="7"/>
            <p:cNvSpPr/>
            <p:nvPr/>
          </p:nvSpPr>
          <p:spPr>
            <a:xfrm flipH="false" flipV="false" rot="-265290">
              <a:off x="93864" y="94966"/>
              <a:ext cx="2561491" cy="2533948"/>
            </a:xfrm>
            <a:custGeom>
              <a:avLst/>
              <a:gdLst/>
              <a:ahLst/>
              <a:cxnLst/>
              <a:rect r="r" b="b" t="t" l="l"/>
              <a:pathLst>
                <a:path h="2533948" w="2561491">
                  <a:moveTo>
                    <a:pt x="0" y="0"/>
                  </a:moveTo>
                  <a:lnTo>
                    <a:pt x="2561490" y="0"/>
                  </a:lnTo>
                  <a:lnTo>
                    <a:pt x="2561490" y="2533948"/>
                  </a:lnTo>
                  <a:lnTo>
                    <a:pt x="0" y="2533948"/>
                  </a:lnTo>
                  <a:lnTo>
                    <a:pt x="0" y="0"/>
                  </a:lnTo>
                  <a:close/>
                </a:path>
              </a:pathLst>
            </a:custGeom>
            <a:blipFill>
              <a:blip r:embed="rId6">
                <a:extLst>
                  <a:ext uri="{96DAC541-7B7A-43D3-8B79-37D633B846F1}">
                    <asvg:svgBlip xmlns:asvg="http://schemas.microsoft.com/office/drawing/2016/SVG/main" r:embed="rId7"/>
                  </a:ext>
                </a:extLst>
              </a:blip>
              <a:stretch>
                <a:fillRect l="-3225" t="-40669" r="-208743" b="-40971"/>
              </a:stretch>
            </a:blipFill>
          </p:spPr>
        </p:sp>
        <p:sp>
          <p:nvSpPr>
            <p:cNvPr name="Freeform 8" id="8"/>
            <p:cNvSpPr/>
            <p:nvPr/>
          </p:nvSpPr>
          <p:spPr>
            <a:xfrm flipH="false" flipV="false" rot="1277563">
              <a:off x="2678302" y="2281320"/>
              <a:ext cx="337936" cy="356063"/>
            </a:xfrm>
            <a:custGeom>
              <a:avLst/>
              <a:gdLst/>
              <a:ahLst/>
              <a:cxnLst/>
              <a:rect r="r" b="b" t="t" l="l"/>
              <a:pathLst>
                <a:path h="356063" w="337936">
                  <a:moveTo>
                    <a:pt x="0" y="0"/>
                  </a:moveTo>
                  <a:lnTo>
                    <a:pt x="337936" y="0"/>
                  </a:lnTo>
                  <a:lnTo>
                    <a:pt x="337936" y="356063"/>
                  </a:lnTo>
                  <a:lnTo>
                    <a:pt x="0" y="3560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6893191">
              <a:off x="1962973" y="2509518"/>
              <a:ext cx="337936" cy="356063"/>
            </a:xfrm>
            <a:custGeom>
              <a:avLst/>
              <a:gdLst/>
              <a:ahLst/>
              <a:cxnLst/>
              <a:rect r="r" b="b" t="t" l="l"/>
              <a:pathLst>
                <a:path h="356063" w="337936">
                  <a:moveTo>
                    <a:pt x="0" y="0"/>
                  </a:moveTo>
                  <a:lnTo>
                    <a:pt x="337936" y="0"/>
                  </a:lnTo>
                  <a:lnTo>
                    <a:pt x="337936" y="356063"/>
                  </a:lnTo>
                  <a:lnTo>
                    <a:pt x="0" y="3560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10" id="10"/>
          <p:cNvGrpSpPr/>
          <p:nvPr/>
        </p:nvGrpSpPr>
        <p:grpSpPr>
          <a:xfrm rot="10476000">
            <a:off x="10375649" y="6578780"/>
            <a:ext cx="2036548" cy="1934629"/>
            <a:chOff x="0" y="0"/>
            <a:chExt cx="2715398" cy="2579506"/>
          </a:xfrm>
        </p:grpSpPr>
        <p:sp>
          <p:nvSpPr>
            <p:cNvPr name="Freeform 11" id="11"/>
            <p:cNvSpPr/>
            <p:nvPr/>
          </p:nvSpPr>
          <p:spPr>
            <a:xfrm flipH="false" flipV="false" rot="-265290">
              <a:off x="83039" y="84015"/>
              <a:ext cx="2266102" cy="2241735"/>
            </a:xfrm>
            <a:custGeom>
              <a:avLst/>
              <a:gdLst/>
              <a:ahLst/>
              <a:cxnLst/>
              <a:rect r="r" b="b" t="t" l="l"/>
              <a:pathLst>
                <a:path h="2241735" w="2266102">
                  <a:moveTo>
                    <a:pt x="0" y="0"/>
                  </a:moveTo>
                  <a:lnTo>
                    <a:pt x="2266102" y="0"/>
                  </a:lnTo>
                  <a:lnTo>
                    <a:pt x="2266102" y="2241735"/>
                  </a:lnTo>
                  <a:lnTo>
                    <a:pt x="0" y="2241735"/>
                  </a:lnTo>
                  <a:lnTo>
                    <a:pt x="0" y="0"/>
                  </a:lnTo>
                  <a:close/>
                </a:path>
              </a:pathLst>
            </a:custGeom>
            <a:blipFill>
              <a:blip r:embed="rId6">
                <a:extLst>
                  <a:ext uri="{96DAC541-7B7A-43D3-8B79-37D633B846F1}">
                    <asvg:svgBlip xmlns:asvg="http://schemas.microsoft.com/office/drawing/2016/SVG/main" r:embed="rId7"/>
                  </a:ext>
                </a:extLst>
              </a:blip>
              <a:stretch>
                <a:fillRect l="-3225" t="-40669" r="-208743" b="-40971"/>
              </a:stretch>
            </a:blipFill>
          </p:spPr>
        </p:sp>
        <p:sp>
          <p:nvSpPr>
            <p:cNvPr name="Freeform 12" id="12"/>
            <p:cNvSpPr/>
            <p:nvPr/>
          </p:nvSpPr>
          <p:spPr>
            <a:xfrm flipH="false" flipV="false" rot="1277563">
              <a:off x="2369443" y="2018240"/>
              <a:ext cx="298966" cy="315002"/>
            </a:xfrm>
            <a:custGeom>
              <a:avLst/>
              <a:gdLst/>
              <a:ahLst/>
              <a:cxnLst/>
              <a:rect r="r" b="b" t="t" l="l"/>
              <a:pathLst>
                <a:path h="315002" w="298966">
                  <a:moveTo>
                    <a:pt x="0" y="0"/>
                  </a:moveTo>
                  <a:lnTo>
                    <a:pt x="298965" y="0"/>
                  </a:lnTo>
                  <a:lnTo>
                    <a:pt x="298965" y="315002"/>
                  </a:lnTo>
                  <a:lnTo>
                    <a:pt x="0" y="31500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6893191">
              <a:off x="1736605" y="2220122"/>
              <a:ext cx="298966" cy="315002"/>
            </a:xfrm>
            <a:custGeom>
              <a:avLst/>
              <a:gdLst/>
              <a:ahLst/>
              <a:cxnLst/>
              <a:rect r="r" b="b" t="t" l="l"/>
              <a:pathLst>
                <a:path h="315002" w="298966">
                  <a:moveTo>
                    <a:pt x="0" y="0"/>
                  </a:moveTo>
                  <a:lnTo>
                    <a:pt x="298965" y="0"/>
                  </a:lnTo>
                  <a:lnTo>
                    <a:pt x="298965" y="315002"/>
                  </a:lnTo>
                  <a:lnTo>
                    <a:pt x="0" y="31500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14" id="14"/>
          <p:cNvGrpSpPr/>
          <p:nvPr/>
        </p:nvGrpSpPr>
        <p:grpSpPr>
          <a:xfrm rot="0">
            <a:off x="10494229" y="1512010"/>
            <a:ext cx="2118631" cy="2170810"/>
            <a:chOff x="0" y="0"/>
            <a:chExt cx="2824841" cy="2894413"/>
          </a:xfrm>
        </p:grpSpPr>
        <p:sp>
          <p:nvSpPr>
            <p:cNvPr name="Freeform 15" id="15"/>
            <p:cNvSpPr/>
            <p:nvPr/>
          </p:nvSpPr>
          <p:spPr>
            <a:xfrm flipH="true" flipV="false" rot="-265290">
              <a:off x="196606" y="93996"/>
              <a:ext cx="2535330" cy="2508069"/>
            </a:xfrm>
            <a:custGeom>
              <a:avLst/>
              <a:gdLst/>
              <a:ahLst/>
              <a:cxnLst/>
              <a:rect r="r" b="b" t="t" l="l"/>
              <a:pathLst>
                <a:path h="2508069" w="2535330">
                  <a:moveTo>
                    <a:pt x="2535330" y="0"/>
                  </a:moveTo>
                  <a:lnTo>
                    <a:pt x="0" y="0"/>
                  </a:lnTo>
                  <a:lnTo>
                    <a:pt x="0" y="2508069"/>
                  </a:lnTo>
                  <a:lnTo>
                    <a:pt x="2535330" y="2508069"/>
                  </a:lnTo>
                  <a:lnTo>
                    <a:pt x="2535330" y="0"/>
                  </a:lnTo>
                  <a:close/>
                </a:path>
              </a:pathLst>
            </a:custGeom>
            <a:blipFill>
              <a:blip r:embed="rId6">
                <a:extLst>
                  <a:ext uri="{96DAC541-7B7A-43D3-8B79-37D633B846F1}">
                    <asvg:svgBlip xmlns:asvg="http://schemas.microsoft.com/office/drawing/2016/SVG/main" r:embed="rId7"/>
                  </a:ext>
                </a:extLst>
              </a:blip>
              <a:stretch>
                <a:fillRect l="-3225" t="-40669" r="-208743" b="-40971"/>
              </a:stretch>
            </a:blipFill>
          </p:spPr>
        </p:sp>
        <p:sp>
          <p:nvSpPr>
            <p:cNvPr name="Freeform 16" id="16"/>
            <p:cNvSpPr/>
            <p:nvPr/>
          </p:nvSpPr>
          <p:spPr>
            <a:xfrm flipH="false" flipV="false" rot="3010760">
              <a:off x="749249" y="2476904"/>
              <a:ext cx="334485" cy="352426"/>
            </a:xfrm>
            <a:custGeom>
              <a:avLst/>
              <a:gdLst/>
              <a:ahLst/>
              <a:cxnLst/>
              <a:rect r="r" b="b" t="t" l="l"/>
              <a:pathLst>
                <a:path h="352426" w="334485">
                  <a:moveTo>
                    <a:pt x="0" y="0"/>
                  </a:moveTo>
                  <a:lnTo>
                    <a:pt x="334485" y="0"/>
                  </a:lnTo>
                  <a:lnTo>
                    <a:pt x="334485" y="352427"/>
                  </a:lnTo>
                  <a:lnTo>
                    <a:pt x="0" y="35242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5159993">
              <a:off x="20208" y="2332638"/>
              <a:ext cx="334485" cy="352426"/>
            </a:xfrm>
            <a:custGeom>
              <a:avLst/>
              <a:gdLst/>
              <a:ahLst/>
              <a:cxnLst/>
              <a:rect r="r" b="b" t="t" l="l"/>
              <a:pathLst>
                <a:path h="352426" w="334485">
                  <a:moveTo>
                    <a:pt x="0" y="0"/>
                  </a:moveTo>
                  <a:lnTo>
                    <a:pt x="334485" y="0"/>
                  </a:lnTo>
                  <a:lnTo>
                    <a:pt x="334485" y="352426"/>
                  </a:lnTo>
                  <a:lnTo>
                    <a:pt x="0" y="3524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18" id="18"/>
          <p:cNvGrpSpPr/>
          <p:nvPr/>
        </p:nvGrpSpPr>
        <p:grpSpPr>
          <a:xfrm rot="-10452241">
            <a:off x="5892573" y="6590566"/>
            <a:ext cx="1917882" cy="1965116"/>
            <a:chOff x="0" y="0"/>
            <a:chExt cx="2557175" cy="2620155"/>
          </a:xfrm>
        </p:grpSpPr>
        <p:sp>
          <p:nvSpPr>
            <p:cNvPr name="Freeform 19" id="19"/>
            <p:cNvSpPr/>
            <p:nvPr/>
          </p:nvSpPr>
          <p:spPr>
            <a:xfrm flipH="true" flipV="false" rot="-265290">
              <a:off x="177977" y="85090"/>
              <a:ext cx="2295097" cy="2270419"/>
            </a:xfrm>
            <a:custGeom>
              <a:avLst/>
              <a:gdLst/>
              <a:ahLst/>
              <a:cxnLst/>
              <a:rect r="r" b="b" t="t" l="l"/>
              <a:pathLst>
                <a:path h="2270419" w="2295097">
                  <a:moveTo>
                    <a:pt x="2295097" y="0"/>
                  </a:moveTo>
                  <a:lnTo>
                    <a:pt x="0" y="0"/>
                  </a:lnTo>
                  <a:lnTo>
                    <a:pt x="0" y="2270418"/>
                  </a:lnTo>
                  <a:lnTo>
                    <a:pt x="2295097" y="2270418"/>
                  </a:lnTo>
                  <a:lnTo>
                    <a:pt x="2295097" y="0"/>
                  </a:lnTo>
                  <a:close/>
                </a:path>
              </a:pathLst>
            </a:custGeom>
            <a:blipFill>
              <a:blip r:embed="rId6">
                <a:extLst>
                  <a:ext uri="{96DAC541-7B7A-43D3-8B79-37D633B846F1}">
                    <asvg:svgBlip xmlns:asvg="http://schemas.microsoft.com/office/drawing/2016/SVG/main" r:embed="rId7"/>
                  </a:ext>
                </a:extLst>
              </a:blip>
              <a:stretch>
                <a:fillRect l="-3225" t="-40669" r="-208743" b="-40971"/>
              </a:stretch>
            </a:blipFill>
          </p:spPr>
        </p:sp>
        <p:sp>
          <p:nvSpPr>
            <p:cNvPr name="Freeform 20" id="20"/>
            <p:cNvSpPr/>
            <p:nvPr/>
          </p:nvSpPr>
          <p:spPr>
            <a:xfrm flipH="false" flipV="false" rot="3010760">
              <a:off x="678255" y="2242207"/>
              <a:ext cx="302791" cy="319033"/>
            </a:xfrm>
            <a:custGeom>
              <a:avLst/>
              <a:gdLst/>
              <a:ahLst/>
              <a:cxnLst/>
              <a:rect r="r" b="b" t="t" l="l"/>
              <a:pathLst>
                <a:path h="319033" w="302791">
                  <a:moveTo>
                    <a:pt x="0" y="0"/>
                  </a:moveTo>
                  <a:lnTo>
                    <a:pt x="302790" y="0"/>
                  </a:lnTo>
                  <a:lnTo>
                    <a:pt x="302790" y="319033"/>
                  </a:lnTo>
                  <a:lnTo>
                    <a:pt x="0" y="3190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5159993">
              <a:off x="18293" y="2111611"/>
              <a:ext cx="302791" cy="319033"/>
            </a:xfrm>
            <a:custGeom>
              <a:avLst/>
              <a:gdLst/>
              <a:ahLst/>
              <a:cxnLst/>
              <a:rect r="r" b="b" t="t" l="l"/>
              <a:pathLst>
                <a:path h="319033" w="302791">
                  <a:moveTo>
                    <a:pt x="0" y="0"/>
                  </a:moveTo>
                  <a:lnTo>
                    <a:pt x="302791" y="0"/>
                  </a:lnTo>
                  <a:lnTo>
                    <a:pt x="302791" y="319032"/>
                  </a:lnTo>
                  <a:lnTo>
                    <a:pt x="0" y="3190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22" id="22"/>
          <p:cNvGrpSpPr/>
          <p:nvPr/>
        </p:nvGrpSpPr>
        <p:grpSpPr>
          <a:xfrm rot="0">
            <a:off x="770393" y="384408"/>
            <a:ext cx="4578816" cy="780834"/>
            <a:chOff x="0" y="0"/>
            <a:chExt cx="2436040" cy="415422"/>
          </a:xfrm>
        </p:grpSpPr>
        <p:sp>
          <p:nvSpPr>
            <p:cNvPr name="Freeform 23" id="23"/>
            <p:cNvSpPr/>
            <p:nvPr/>
          </p:nvSpPr>
          <p:spPr>
            <a:xfrm flipH="false" flipV="false" rot="0">
              <a:off x="38100" y="44450"/>
              <a:ext cx="2399211" cy="370972"/>
            </a:xfrm>
            <a:custGeom>
              <a:avLst/>
              <a:gdLst/>
              <a:ahLst/>
              <a:cxnLst/>
              <a:rect r="r" b="b" t="t" l="l"/>
              <a:pathLst>
                <a:path h="370972" w="2399211">
                  <a:moveTo>
                    <a:pt x="2540" y="340492"/>
                  </a:moveTo>
                  <a:cubicBezTo>
                    <a:pt x="0" y="349382"/>
                    <a:pt x="5080" y="355732"/>
                    <a:pt x="17727" y="357002"/>
                  </a:cubicBezTo>
                  <a:cubicBezTo>
                    <a:pt x="32268" y="358272"/>
                    <a:pt x="44991" y="358272"/>
                    <a:pt x="59532" y="358272"/>
                  </a:cubicBezTo>
                  <a:cubicBezTo>
                    <a:pt x="117696" y="359542"/>
                    <a:pt x="175859" y="359542"/>
                    <a:pt x="235840" y="360812"/>
                  </a:cubicBezTo>
                  <a:cubicBezTo>
                    <a:pt x="268557" y="362082"/>
                    <a:pt x="301274" y="363352"/>
                    <a:pt x="332174" y="364622"/>
                  </a:cubicBezTo>
                  <a:cubicBezTo>
                    <a:pt x="386702" y="365892"/>
                    <a:pt x="439413" y="365892"/>
                    <a:pt x="493941" y="367162"/>
                  </a:cubicBezTo>
                  <a:cubicBezTo>
                    <a:pt x="515753" y="367162"/>
                    <a:pt x="535746" y="367162"/>
                    <a:pt x="557558" y="365892"/>
                  </a:cubicBezTo>
                  <a:cubicBezTo>
                    <a:pt x="566646" y="365892"/>
                    <a:pt x="577552" y="364622"/>
                    <a:pt x="586640" y="364622"/>
                  </a:cubicBezTo>
                  <a:cubicBezTo>
                    <a:pt x="622992" y="365892"/>
                    <a:pt x="1350037" y="357002"/>
                    <a:pt x="1386389" y="358272"/>
                  </a:cubicBezTo>
                  <a:cubicBezTo>
                    <a:pt x="1437282" y="359542"/>
                    <a:pt x="1577239" y="359542"/>
                    <a:pt x="1628132" y="359542"/>
                  </a:cubicBezTo>
                  <a:cubicBezTo>
                    <a:pt x="1648126" y="359542"/>
                    <a:pt x="1666302" y="358272"/>
                    <a:pt x="1686295" y="358272"/>
                  </a:cubicBezTo>
                  <a:lnTo>
                    <a:pt x="1784447" y="362082"/>
                  </a:lnTo>
                  <a:cubicBezTo>
                    <a:pt x="1855333" y="364622"/>
                    <a:pt x="1924403" y="362082"/>
                    <a:pt x="1995289" y="365892"/>
                  </a:cubicBezTo>
                  <a:cubicBezTo>
                    <a:pt x="2113434" y="370972"/>
                    <a:pt x="2233397" y="364622"/>
                    <a:pt x="2334440" y="369702"/>
                  </a:cubicBezTo>
                  <a:cubicBezTo>
                    <a:pt x="2354761" y="370972"/>
                    <a:pt x="2375080" y="369702"/>
                    <a:pt x="2397940" y="369702"/>
                  </a:cubicBezTo>
                  <a:lnTo>
                    <a:pt x="2397940" y="310012"/>
                  </a:lnTo>
                  <a:cubicBezTo>
                    <a:pt x="2396670" y="275284"/>
                    <a:pt x="2395400" y="264844"/>
                    <a:pt x="2395400" y="253751"/>
                  </a:cubicBezTo>
                  <a:cubicBezTo>
                    <a:pt x="2395400" y="240917"/>
                    <a:pt x="2399211" y="227867"/>
                    <a:pt x="2392861" y="215033"/>
                  </a:cubicBezTo>
                  <a:cubicBezTo>
                    <a:pt x="2385240" y="206550"/>
                    <a:pt x="2373811" y="39284"/>
                    <a:pt x="2373811" y="30801"/>
                  </a:cubicBezTo>
                  <a:cubicBezTo>
                    <a:pt x="2371270" y="24928"/>
                    <a:pt x="2370000" y="18838"/>
                    <a:pt x="2367461" y="12965"/>
                  </a:cubicBezTo>
                  <a:cubicBezTo>
                    <a:pt x="2367461" y="11225"/>
                    <a:pt x="2366190" y="9485"/>
                    <a:pt x="2364920" y="6350"/>
                  </a:cubicBezTo>
                  <a:cubicBezTo>
                    <a:pt x="2354761" y="3810"/>
                    <a:pt x="2345870" y="2540"/>
                    <a:pt x="2335711" y="1270"/>
                  </a:cubicBezTo>
                  <a:cubicBezTo>
                    <a:pt x="2328090" y="0"/>
                    <a:pt x="2320470" y="1270"/>
                    <a:pt x="2314120" y="1270"/>
                  </a:cubicBezTo>
                  <a:lnTo>
                    <a:pt x="8639" y="6350"/>
                  </a:lnTo>
                  <a:lnTo>
                    <a:pt x="2540" y="340492"/>
                  </a:lnTo>
                  <a:close/>
                </a:path>
              </a:pathLst>
            </a:custGeom>
            <a:solidFill>
              <a:srgbClr val="FFB699"/>
            </a:solidFill>
          </p:spPr>
        </p:sp>
        <p:sp>
          <p:nvSpPr>
            <p:cNvPr name="Freeform 24" id="24"/>
            <p:cNvSpPr/>
            <p:nvPr/>
          </p:nvSpPr>
          <p:spPr>
            <a:xfrm flipH="false" flipV="false" rot="0">
              <a:off x="11430" y="16510"/>
              <a:ext cx="2375081" cy="360812"/>
            </a:xfrm>
            <a:custGeom>
              <a:avLst/>
              <a:gdLst/>
              <a:ahLst/>
              <a:cxnLst/>
              <a:rect r="r" b="b" t="t" l="l"/>
              <a:pathLst>
                <a:path h="360812" w="2375081">
                  <a:moveTo>
                    <a:pt x="2375081" y="360812"/>
                  </a:moveTo>
                  <a:lnTo>
                    <a:pt x="0" y="353192"/>
                  </a:lnTo>
                  <a:lnTo>
                    <a:pt x="0" y="131825"/>
                  </a:lnTo>
                  <a:lnTo>
                    <a:pt x="7620" y="20320"/>
                  </a:lnTo>
                  <a:lnTo>
                    <a:pt x="1185858" y="0"/>
                  </a:lnTo>
                  <a:lnTo>
                    <a:pt x="2353491" y="8890"/>
                  </a:lnTo>
                  <a:close/>
                </a:path>
              </a:pathLst>
            </a:custGeom>
            <a:solidFill>
              <a:srgbClr val="EFEFEF"/>
            </a:solidFill>
          </p:spPr>
        </p:sp>
        <p:sp>
          <p:nvSpPr>
            <p:cNvPr name="Freeform 25" id="25"/>
            <p:cNvSpPr/>
            <p:nvPr/>
          </p:nvSpPr>
          <p:spPr>
            <a:xfrm flipH="false" flipV="false" rot="0">
              <a:off x="-3810" y="0"/>
              <a:ext cx="2404290" cy="387482"/>
            </a:xfrm>
            <a:custGeom>
              <a:avLst/>
              <a:gdLst/>
              <a:ahLst/>
              <a:cxnLst/>
              <a:rect r="r" b="b" t="t" l="l"/>
              <a:pathLst>
                <a:path h="387482" w="2404290">
                  <a:moveTo>
                    <a:pt x="2370000" y="21590"/>
                  </a:moveTo>
                  <a:cubicBezTo>
                    <a:pt x="2371271" y="34290"/>
                    <a:pt x="2371271" y="44450"/>
                    <a:pt x="2372540" y="52412"/>
                  </a:cubicBezTo>
                  <a:cubicBezTo>
                    <a:pt x="2375080" y="58285"/>
                    <a:pt x="2376350" y="64375"/>
                    <a:pt x="2378890" y="70248"/>
                  </a:cubicBezTo>
                  <a:cubicBezTo>
                    <a:pt x="2378890" y="78731"/>
                    <a:pt x="2391590" y="245998"/>
                    <a:pt x="2397940" y="254481"/>
                  </a:cubicBezTo>
                  <a:cubicBezTo>
                    <a:pt x="2404290" y="267314"/>
                    <a:pt x="2400480" y="280365"/>
                    <a:pt x="2400480" y="293198"/>
                  </a:cubicBezTo>
                  <a:cubicBezTo>
                    <a:pt x="2400480" y="304508"/>
                    <a:pt x="2401750" y="314949"/>
                    <a:pt x="2403021" y="326522"/>
                  </a:cubicBezTo>
                  <a:lnTo>
                    <a:pt x="2403021" y="386212"/>
                  </a:lnTo>
                  <a:cubicBezTo>
                    <a:pt x="2380160" y="386212"/>
                    <a:pt x="2359840" y="387482"/>
                    <a:pt x="2339521" y="386212"/>
                  </a:cubicBezTo>
                  <a:cubicBezTo>
                    <a:pt x="2222596" y="381132"/>
                    <a:pt x="2102634" y="387482"/>
                    <a:pt x="1984489" y="382402"/>
                  </a:cubicBezTo>
                  <a:cubicBezTo>
                    <a:pt x="1913602" y="378592"/>
                    <a:pt x="1844533" y="381132"/>
                    <a:pt x="1773646" y="378592"/>
                  </a:cubicBezTo>
                  <a:lnTo>
                    <a:pt x="1675495" y="374782"/>
                  </a:lnTo>
                  <a:cubicBezTo>
                    <a:pt x="1655501" y="374782"/>
                    <a:pt x="1637325" y="376052"/>
                    <a:pt x="1617331" y="376052"/>
                  </a:cubicBezTo>
                  <a:cubicBezTo>
                    <a:pt x="1566438" y="374782"/>
                    <a:pt x="1426482" y="376052"/>
                    <a:pt x="1375588" y="374782"/>
                  </a:cubicBezTo>
                  <a:cubicBezTo>
                    <a:pt x="1339236" y="373512"/>
                    <a:pt x="612191" y="382402"/>
                    <a:pt x="575839" y="381132"/>
                  </a:cubicBezTo>
                  <a:cubicBezTo>
                    <a:pt x="566751" y="381132"/>
                    <a:pt x="555845" y="382402"/>
                    <a:pt x="546757" y="382402"/>
                  </a:cubicBezTo>
                  <a:cubicBezTo>
                    <a:pt x="524946" y="382402"/>
                    <a:pt x="504952" y="383672"/>
                    <a:pt x="483141" y="383672"/>
                  </a:cubicBezTo>
                  <a:cubicBezTo>
                    <a:pt x="428612" y="383672"/>
                    <a:pt x="375901" y="382402"/>
                    <a:pt x="321373" y="381132"/>
                  </a:cubicBezTo>
                  <a:cubicBezTo>
                    <a:pt x="288656" y="379862"/>
                    <a:pt x="255939" y="378592"/>
                    <a:pt x="225040" y="377322"/>
                  </a:cubicBezTo>
                  <a:cubicBezTo>
                    <a:pt x="166876" y="376052"/>
                    <a:pt x="108712" y="374782"/>
                    <a:pt x="48731"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63272" y="30480"/>
                    <a:pt x="92354" y="29210"/>
                  </a:cubicBezTo>
                  <a:cubicBezTo>
                    <a:pt x="141429" y="25400"/>
                    <a:pt x="190505" y="22860"/>
                    <a:pt x="241398" y="20320"/>
                  </a:cubicBezTo>
                  <a:cubicBezTo>
                    <a:pt x="275933" y="17780"/>
                    <a:pt x="310467" y="16510"/>
                    <a:pt x="343184" y="13970"/>
                  </a:cubicBezTo>
                  <a:cubicBezTo>
                    <a:pt x="375901" y="11430"/>
                    <a:pt x="410436" y="8890"/>
                    <a:pt x="443153" y="8890"/>
                  </a:cubicBezTo>
                  <a:cubicBezTo>
                    <a:pt x="479505" y="7620"/>
                    <a:pt x="515858" y="10160"/>
                    <a:pt x="552210" y="8890"/>
                  </a:cubicBezTo>
                  <a:cubicBezTo>
                    <a:pt x="597650" y="8890"/>
                    <a:pt x="1421029" y="6350"/>
                    <a:pt x="1466469" y="5080"/>
                  </a:cubicBezTo>
                  <a:cubicBezTo>
                    <a:pt x="1510092" y="3810"/>
                    <a:pt x="1553715" y="2540"/>
                    <a:pt x="1599155" y="2540"/>
                  </a:cubicBezTo>
                  <a:cubicBezTo>
                    <a:pt x="1673677" y="1270"/>
                    <a:pt x="1746382" y="0"/>
                    <a:pt x="1820904" y="0"/>
                  </a:cubicBezTo>
                  <a:cubicBezTo>
                    <a:pt x="1851803" y="0"/>
                    <a:pt x="1884520" y="2540"/>
                    <a:pt x="1915419" y="2540"/>
                  </a:cubicBezTo>
                  <a:cubicBezTo>
                    <a:pt x="2000847" y="3810"/>
                    <a:pt x="2088093" y="5080"/>
                    <a:pt x="2173520" y="7620"/>
                  </a:cubicBezTo>
                  <a:cubicBezTo>
                    <a:pt x="2218961" y="8890"/>
                    <a:pt x="2264401" y="12700"/>
                    <a:pt x="2309841" y="16510"/>
                  </a:cubicBezTo>
                  <a:lnTo>
                    <a:pt x="2339521" y="16510"/>
                  </a:lnTo>
                  <a:cubicBezTo>
                    <a:pt x="2350950" y="17780"/>
                    <a:pt x="2359840" y="20320"/>
                    <a:pt x="2370000" y="21590"/>
                  </a:cubicBezTo>
                  <a:close/>
                  <a:moveTo>
                    <a:pt x="2380160" y="369702"/>
                  </a:moveTo>
                  <a:cubicBezTo>
                    <a:pt x="2381430" y="353192"/>
                    <a:pt x="2382700" y="340492"/>
                    <a:pt x="2382700" y="327792"/>
                  </a:cubicBezTo>
                  <a:cubicBezTo>
                    <a:pt x="2381430" y="313861"/>
                    <a:pt x="2380160" y="302333"/>
                    <a:pt x="2380160" y="289935"/>
                  </a:cubicBezTo>
                  <a:cubicBezTo>
                    <a:pt x="2380160" y="284280"/>
                    <a:pt x="2382700" y="278625"/>
                    <a:pt x="2381430" y="272969"/>
                  </a:cubicBezTo>
                  <a:cubicBezTo>
                    <a:pt x="2381430" y="267749"/>
                    <a:pt x="2380160" y="262311"/>
                    <a:pt x="2378890" y="257091"/>
                  </a:cubicBezTo>
                  <a:cubicBezTo>
                    <a:pt x="2373810" y="249043"/>
                    <a:pt x="2362380" y="82429"/>
                    <a:pt x="2362380" y="74381"/>
                  </a:cubicBezTo>
                  <a:cubicBezTo>
                    <a:pt x="2359840" y="67638"/>
                    <a:pt x="2357300" y="60678"/>
                    <a:pt x="2354760" y="53935"/>
                  </a:cubicBezTo>
                  <a:cubicBezTo>
                    <a:pt x="2353490" y="44450"/>
                    <a:pt x="2352221" y="43180"/>
                    <a:pt x="2335288" y="41910"/>
                  </a:cubicBezTo>
                  <a:cubicBezTo>
                    <a:pt x="2329835" y="41910"/>
                    <a:pt x="2326200" y="41910"/>
                    <a:pt x="2320747" y="40640"/>
                  </a:cubicBezTo>
                  <a:cubicBezTo>
                    <a:pt x="2275307" y="36830"/>
                    <a:pt x="2228049" y="31750"/>
                    <a:pt x="2182609" y="30480"/>
                  </a:cubicBezTo>
                  <a:cubicBezTo>
                    <a:pt x="2071734" y="26670"/>
                    <a:pt x="1959042" y="25400"/>
                    <a:pt x="1848168" y="22860"/>
                  </a:cubicBezTo>
                  <a:lnTo>
                    <a:pt x="1717300" y="22860"/>
                  </a:lnTo>
                  <a:cubicBezTo>
                    <a:pt x="1659136" y="22860"/>
                    <a:pt x="1600972" y="22860"/>
                    <a:pt x="1544627" y="24130"/>
                  </a:cubicBezTo>
                  <a:cubicBezTo>
                    <a:pt x="1495551" y="25400"/>
                    <a:pt x="668537" y="29210"/>
                    <a:pt x="619462" y="29210"/>
                  </a:cubicBezTo>
                  <a:cubicBezTo>
                    <a:pt x="539487" y="29210"/>
                    <a:pt x="459512" y="26670"/>
                    <a:pt x="379537" y="33020"/>
                  </a:cubicBezTo>
                  <a:cubicBezTo>
                    <a:pt x="337732" y="36830"/>
                    <a:pt x="297744" y="36830"/>
                    <a:pt x="257757" y="38100"/>
                  </a:cubicBezTo>
                  <a:cubicBezTo>
                    <a:pt x="188687" y="41910"/>
                    <a:pt x="119618" y="45720"/>
                    <a:pt x="50549"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6907" y="351922"/>
                    <a:pt x="92354" y="353192"/>
                    <a:pt x="115983" y="353192"/>
                  </a:cubicBezTo>
                  <a:cubicBezTo>
                    <a:pt x="150517" y="353192"/>
                    <a:pt x="186870" y="350652"/>
                    <a:pt x="221404" y="353192"/>
                  </a:cubicBezTo>
                  <a:cubicBezTo>
                    <a:pt x="277750" y="357002"/>
                    <a:pt x="334096" y="359542"/>
                    <a:pt x="390442" y="358272"/>
                  </a:cubicBezTo>
                  <a:cubicBezTo>
                    <a:pt x="426795" y="357002"/>
                    <a:pt x="461329" y="359542"/>
                    <a:pt x="497682" y="359542"/>
                  </a:cubicBezTo>
                  <a:cubicBezTo>
                    <a:pt x="550392" y="359542"/>
                    <a:pt x="603103" y="358272"/>
                    <a:pt x="655814" y="359542"/>
                  </a:cubicBezTo>
                  <a:cubicBezTo>
                    <a:pt x="733971" y="360812"/>
                    <a:pt x="1591884" y="350652"/>
                    <a:pt x="1671859" y="353192"/>
                  </a:cubicBezTo>
                  <a:cubicBezTo>
                    <a:pt x="1706394" y="354462"/>
                    <a:pt x="1740929" y="355733"/>
                    <a:pt x="1773646" y="355733"/>
                  </a:cubicBezTo>
                  <a:cubicBezTo>
                    <a:pt x="1833627" y="358272"/>
                    <a:pt x="1891790" y="354462"/>
                    <a:pt x="1951772" y="358272"/>
                  </a:cubicBezTo>
                  <a:cubicBezTo>
                    <a:pt x="2000847" y="360812"/>
                    <a:pt x="2049923" y="360812"/>
                    <a:pt x="2098998" y="363352"/>
                  </a:cubicBezTo>
                  <a:cubicBezTo>
                    <a:pt x="2171703" y="367162"/>
                    <a:pt x="2244407" y="369702"/>
                    <a:pt x="2317112" y="370972"/>
                  </a:cubicBezTo>
                  <a:cubicBezTo>
                    <a:pt x="2342060" y="370972"/>
                    <a:pt x="2359840" y="369702"/>
                    <a:pt x="2380160" y="369702"/>
                  </a:cubicBezTo>
                  <a:close/>
                </a:path>
              </a:pathLst>
            </a:custGeom>
            <a:solidFill>
              <a:srgbClr val="63998C"/>
            </a:solidFill>
          </p:spPr>
        </p:sp>
      </p:grpSp>
      <p:sp>
        <p:nvSpPr>
          <p:cNvPr name="Freeform 26" id="26"/>
          <p:cNvSpPr/>
          <p:nvPr/>
        </p:nvSpPr>
        <p:spPr>
          <a:xfrm flipH="false" flipV="false" rot="1353833">
            <a:off x="7962969" y="621616"/>
            <a:ext cx="2191473" cy="2464847"/>
          </a:xfrm>
          <a:custGeom>
            <a:avLst/>
            <a:gdLst/>
            <a:ahLst/>
            <a:cxnLst/>
            <a:rect r="r" b="b" t="t" l="l"/>
            <a:pathLst>
              <a:path h="2464847" w="2191473">
                <a:moveTo>
                  <a:pt x="0" y="0"/>
                </a:moveTo>
                <a:lnTo>
                  <a:pt x="2191473" y="0"/>
                </a:lnTo>
                <a:lnTo>
                  <a:pt x="2191473" y="2464847"/>
                </a:lnTo>
                <a:lnTo>
                  <a:pt x="0" y="246484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7" id="27"/>
          <p:cNvSpPr/>
          <p:nvPr/>
        </p:nvSpPr>
        <p:spPr>
          <a:xfrm flipH="false" flipV="false" rot="1542085">
            <a:off x="-62892" y="9138168"/>
            <a:ext cx="814525" cy="1022805"/>
          </a:xfrm>
          <a:custGeom>
            <a:avLst/>
            <a:gdLst/>
            <a:ahLst/>
            <a:cxnLst/>
            <a:rect r="r" b="b" t="t" l="l"/>
            <a:pathLst>
              <a:path h="1022805" w="814525">
                <a:moveTo>
                  <a:pt x="0" y="0"/>
                </a:moveTo>
                <a:lnTo>
                  <a:pt x="814525" y="0"/>
                </a:lnTo>
                <a:lnTo>
                  <a:pt x="814525" y="1022805"/>
                </a:lnTo>
                <a:lnTo>
                  <a:pt x="0" y="102280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8" id="28"/>
          <p:cNvSpPr/>
          <p:nvPr/>
        </p:nvSpPr>
        <p:spPr>
          <a:xfrm flipH="false" flipV="false" rot="-10800000">
            <a:off x="17509470" y="5943202"/>
            <a:ext cx="1185160" cy="825302"/>
          </a:xfrm>
          <a:custGeom>
            <a:avLst/>
            <a:gdLst/>
            <a:ahLst/>
            <a:cxnLst/>
            <a:rect r="r" b="b" t="t" l="l"/>
            <a:pathLst>
              <a:path h="825302" w="1185160">
                <a:moveTo>
                  <a:pt x="0" y="0"/>
                </a:moveTo>
                <a:lnTo>
                  <a:pt x="1185160" y="0"/>
                </a:lnTo>
                <a:lnTo>
                  <a:pt x="1185160" y="825302"/>
                </a:lnTo>
                <a:lnTo>
                  <a:pt x="0" y="82530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9" id="29"/>
          <p:cNvSpPr/>
          <p:nvPr/>
        </p:nvSpPr>
        <p:spPr>
          <a:xfrm flipH="false" flipV="false" rot="-387364">
            <a:off x="-581113" y="1736662"/>
            <a:ext cx="1284064" cy="1650651"/>
          </a:xfrm>
          <a:custGeom>
            <a:avLst/>
            <a:gdLst/>
            <a:ahLst/>
            <a:cxnLst/>
            <a:rect r="r" b="b" t="t" l="l"/>
            <a:pathLst>
              <a:path h="1650651" w="1284064">
                <a:moveTo>
                  <a:pt x="0" y="0"/>
                </a:moveTo>
                <a:lnTo>
                  <a:pt x="1284064" y="0"/>
                </a:lnTo>
                <a:lnTo>
                  <a:pt x="1284064" y="1650651"/>
                </a:lnTo>
                <a:lnTo>
                  <a:pt x="0" y="165065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30" id="30"/>
          <p:cNvSpPr txBox="true"/>
          <p:nvPr/>
        </p:nvSpPr>
        <p:spPr>
          <a:xfrm rot="0">
            <a:off x="7421857" y="4399953"/>
            <a:ext cx="3466125" cy="1424278"/>
          </a:xfrm>
          <a:prstGeom prst="rect">
            <a:avLst/>
          </a:prstGeom>
        </p:spPr>
        <p:txBody>
          <a:bodyPr anchor="t" rtlCol="false" tIns="0" lIns="0" bIns="0" rIns="0">
            <a:spAutoFit/>
          </a:bodyPr>
          <a:lstStyle/>
          <a:p>
            <a:pPr algn="ctr">
              <a:lnSpc>
                <a:spcPts val="5127"/>
              </a:lnSpc>
            </a:pPr>
            <a:r>
              <a:rPr lang="en-US" sz="5232" spc="261">
                <a:solidFill>
                  <a:srgbClr val="63998C"/>
                </a:solidFill>
                <a:latin typeface="Ballpoint"/>
                <a:ea typeface="Ballpoint"/>
                <a:cs typeface="Ballpoint"/>
                <a:sym typeface="Ballpoint"/>
              </a:rPr>
              <a:t>FACTORS ANALYZED</a:t>
            </a:r>
          </a:p>
        </p:txBody>
      </p:sp>
      <p:sp>
        <p:nvSpPr>
          <p:cNvPr name="TextBox 31" id="31"/>
          <p:cNvSpPr txBox="true"/>
          <p:nvPr/>
        </p:nvSpPr>
        <p:spPr>
          <a:xfrm rot="0">
            <a:off x="1537948" y="483419"/>
            <a:ext cx="3043706" cy="544472"/>
          </a:xfrm>
          <a:prstGeom prst="rect">
            <a:avLst/>
          </a:prstGeom>
        </p:spPr>
        <p:txBody>
          <a:bodyPr anchor="t" rtlCol="false" tIns="0" lIns="0" bIns="0" rIns="0">
            <a:spAutoFit/>
          </a:bodyPr>
          <a:lstStyle/>
          <a:p>
            <a:pPr algn="ctr" marL="0" indent="0" lvl="0">
              <a:lnSpc>
                <a:spcPts val="3265"/>
              </a:lnSpc>
              <a:spcBef>
                <a:spcPct val="0"/>
              </a:spcBef>
            </a:pPr>
            <a:r>
              <a:rPr lang="en-US" sz="3982">
                <a:solidFill>
                  <a:srgbClr val="242424"/>
                </a:solidFill>
                <a:latin typeface="Ballpoint"/>
                <a:ea typeface="Ballpoint"/>
                <a:cs typeface="Ballpoint"/>
                <a:sym typeface="Ballpoint"/>
              </a:rPr>
              <a:t>Employee Portfolio</a:t>
            </a:r>
          </a:p>
        </p:txBody>
      </p:sp>
      <p:sp>
        <p:nvSpPr>
          <p:cNvPr name="TextBox 32" id="32"/>
          <p:cNvSpPr txBox="true"/>
          <p:nvPr/>
        </p:nvSpPr>
        <p:spPr>
          <a:xfrm rot="0">
            <a:off x="641625" y="1246966"/>
            <a:ext cx="4707584" cy="2092611"/>
          </a:xfrm>
          <a:prstGeom prst="rect">
            <a:avLst/>
          </a:prstGeom>
        </p:spPr>
        <p:txBody>
          <a:bodyPr anchor="t" rtlCol="false" tIns="0" lIns="0" bIns="0" rIns="0">
            <a:spAutoFit/>
          </a:bodyPr>
          <a:lstStyle/>
          <a:p>
            <a:pPr algn="ctr">
              <a:lnSpc>
                <a:spcPts val="3358"/>
              </a:lnSpc>
            </a:pPr>
            <a:r>
              <a:rPr lang="en-US" sz="2469" spc="61">
                <a:solidFill>
                  <a:srgbClr val="242424"/>
                </a:solidFill>
                <a:latin typeface="Montserrat Classic"/>
                <a:ea typeface="Montserrat Classic"/>
                <a:cs typeface="Montserrat Classic"/>
                <a:sym typeface="Montserrat Classic"/>
              </a:rPr>
              <a:t>Includes performance rating, total experience, years at the company, and number of companies worked. </a:t>
            </a:r>
          </a:p>
        </p:txBody>
      </p:sp>
      <p:grpSp>
        <p:nvGrpSpPr>
          <p:cNvPr name="Group 33" id="33"/>
          <p:cNvGrpSpPr/>
          <p:nvPr/>
        </p:nvGrpSpPr>
        <p:grpSpPr>
          <a:xfrm rot="0">
            <a:off x="770393" y="4336984"/>
            <a:ext cx="4578816" cy="780834"/>
            <a:chOff x="0" y="0"/>
            <a:chExt cx="2436040" cy="415422"/>
          </a:xfrm>
        </p:grpSpPr>
        <p:sp>
          <p:nvSpPr>
            <p:cNvPr name="Freeform 34" id="34"/>
            <p:cNvSpPr/>
            <p:nvPr/>
          </p:nvSpPr>
          <p:spPr>
            <a:xfrm flipH="false" flipV="false" rot="0">
              <a:off x="38100" y="44450"/>
              <a:ext cx="2399211" cy="370972"/>
            </a:xfrm>
            <a:custGeom>
              <a:avLst/>
              <a:gdLst/>
              <a:ahLst/>
              <a:cxnLst/>
              <a:rect r="r" b="b" t="t" l="l"/>
              <a:pathLst>
                <a:path h="370972" w="2399211">
                  <a:moveTo>
                    <a:pt x="2540" y="340492"/>
                  </a:moveTo>
                  <a:cubicBezTo>
                    <a:pt x="0" y="349382"/>
                    <a:pt x="5080" y="355732"/>
                    <a:pt x="17727" y="357002"/>
                  </a:cubicBezTo>
                  <a:cubicBezTo>
                    <a:pt x="32268" y="358272"/>
                    <a:pt x="44991" y="358272"/>
                    <a:pt x="59532" y="358272"/>
                  </a:cubicBezTo>
                  <a:cubicBezTo>
                    <a:pt x="117696" y="359542"/>
                    <a:pt x="175859" y="359542"/>
                    <a:pt x="235840" y="360812"/>
                  </a:cubicBezTo>
                  <a:cubicBezTo>
                    <a:pt x="268557" y="362082"/>
                    <a:pt x="301274" y="363352"/>
                    <a:pt x="332174" y="364622"/>
                  </a:cubicBezTo>
                  <a:cubicBezTo>
                    <a:pt x="386702" y="365892"/>
                    <a:pt x="439413" y="365892"/>
                    <a:pt x="493941" y="367162"/>
                  </a:cubicBezTo>
                  <a:cubicBezTo>
                    <a:pt x="515753" y="367162"/>
                    <a:pt x="535746" y="367162"/>
                    <a:pt x="557558" y="365892"/>
                  </a:cubicBezTo>
                  <a:cubicBezTo>
                    <a:pt x="566646" y="365892"/>
                    <a:pt x="577552" y="364622"/>
                    <a:pt x="586640" y="364622"/>
                  </a:cubicBezTo>
                  <a:cubicBezTo>
                    <a:pt x="622992" y="365892"/>
                    <a:pt x="1350037" y="357002"/>
                    <a:pt x="1386389" y="358272"/>
                  </a:cubicBezTo>
                  <a:cubicBezTo>
                    <a:pt x="1437282" y="359542"/>
                    <a:pt x="1577239" y="359542"/>
                    <a:pt x="1628132" y="359542"/>
                  </a:cubicBezTo>
                  <a:cubicBezTo>
                    <a:pt x="1648126" y="359542"/>
                    <a:pt x="1666302" y="358272"/>
                    <a:pt x="1686295" y="358272"/>
                  </a:cubicBezTo>
                  <a:lnTo>
                    <a:pt x="1784447" y="362082"/>
                  </a:lnTo>
                  <a:cubicBezTo>
                    <a:pt x="1855333" y="364622"/>
                    <a:pt x="1924403" y="362082"/>
                    <a:pt x="1995289" y="365892"/>
                  </a:cubicBezTo>
                  <a:cubicBezTo>
                    <a:pt x="2113434" y="370972"/>
                    <a:pt x="2233397" y="364622"/>
                    <a:pt x="2334440" y="369702"/>
                  </a:cubicBezTo>
                  <a:cubicBezTo>
                    <a:pt x="2354761" y="370972"/>
                    <a:pt x="2375080" y="369702"/>
                    <a:pt x="2397940" y="369702"/>
                  </a:cubicBezTo>
                  <a:lnTo>
                    <a:pt x="2397940" y="310012"/>
                  </a:lnTo>
                  <a:cubicBezTo>
                    <a:pt x="2396670" y="275284"/>
                    <a:pt x="2395400" y="264844"/>
                    <a:pt x="2395400" y="253751"/>
                  </a:cubicBezTo>
                  <a:cubicBezTo>
                    <a:pt x="2395400" y="240917"/>
                    <a:pt x="2399211" y="227867"/>
                    <a:pt x="2392861" y="215033"/>
                  </a:cubicBezTo>
                  <a:cubicBezTo>
                    <a:pt x="2385240" y="206550"/>
                    <a:pt x="2373811" y="39284"/>
                    <a:pt x="2373811" y="30801"/>
                  </a:cubicBezTo>
                  <a:cubicBezTo>
                    <a:pt x="2371270" y="24928"/>
                    <a:pt x="2370000" y="18838"/>
                    <a:pt x="2367461" y="12965"/>
                  </a:cubicBezTo>
                  <a:cubicBezTo>
                    <a:pt x="2367461" y="11225"/>
                    <a:pt x="2366190" y="9485"/>
                    <a:pt x="2364920" y="6350"/>
                  </a:cubicBezTo>
                  <a:cubicBezTo>
                    <a:pt x="2354761" y="3810"/>
                    <a:pt x="2345870" y="2540"/>
                    <a:pt x="2335711" y="1270"/>
                  </a:cubicBezTo>
                  <a:cubicBezTo>
                    <a:pt x="2328090" y="0"/>
                    <a:pt x="2320470" y="1270"/>
                    <a:pt x="2314120" y="1270"/>
                  </a:cubicBezTo>
                  <a:lnTo>
                    <a:pt x="8639" y="6350"/>
                  </a:lnTo>
                  <a:lnTo>
                    <a:pt x="2540" y="340492"/>
                  </a:lnTo>
                  <a:close/>
                </a:path>
              </a:pathLst>
            </a:custGeom>
            <a:solidFill>
              <a:srgbClr val="FFB699"/>
            </a:solidFill>
          </p:spPr>
        </p:sp>
        <p:sp>
          <p:nvSpPr>
            <p:cNvPr name="Freeform 35" id="35"/>
            <p:cNvSpPr/>
            <p:nvPr/>
          </p:nvSpPr>
          <p:spPr>
            <a:xfrm flipH="false" flipV="false" rot="0">
              <a:off x="11430" y="16510"/>
              <a:ext cx="2375081" cy="360812"/>
            </a:xfrm>
            <a:custGeom>
              <a:avLst/>
              <a:gdLst/>
              <a:ahLst/>
              <a:cxnLst/>
              <a:rect r="r" b="b" t="t" l="l"/>
              <a:pathLst>
                <a:path h="360812" w="2375081">
                  <a:moveTo>
                    <a:pt x="2375081" y="360812"/>
                  </a:moveTo>
                  <a:lnTo>
                    <a:pt x="0" y="353192"/>
                  </a:lnTo>
                  <a:lnTo>
                    <a:pt x="0" y="131825"/>
                  </a:lnTo>
                  <a:lnTo>
                    <a:pt x="7620" y="20320"/>
                  </a:lnTo>
                  <a:lnTo>
                    <a:pt x="1185858" y="0"/>
                  </a:lnTo>
                  <a:lnTo>
                    <a:pt x="2353491" y="8890"/>
                  </a:lnTo>
                  <a:close/>
                </a:path>
              </a:pathLst>
            </a:custGeom>
            <a:solidFill>
              <a:srgbClr val="EFEFEF"/>
            </a:solidFill>
          </p:spPr>
        </p:sp>
        <p:sp>
          <p:nvSpPr>
            <p:cNvPr name="Freeform 36" id="36"/>
            <p:cNvSpPr/>
            <p:nvPr/>
          </p:nvSpPr>
          <p:spPr>
            <a:xfrm flipH="false" flipV="false" rot="0">
              <a:off x="-3810" y="0"/>
              <a:ext cx="2404290" cy="387482"/>
            </a:xfrm>
            <a:custGeom>
              <a:avLst/>
              <a:gdLst/>
              <a:ahLst/>
              <a:cxnLst/>
              <a:rect r="r" b="b" t="t" l="l"/>
              <a:pathLst>
                <a:path h="387482" w="2404290">
                  <a:moveTo>
                    <a:pt x="2370000" y="21590"/>
                  </a:moveTo>
                  <a:cubicBezTo>
                    <a:pt x="2371271" y="34290"/>
                    <a:pt x="2371271" y="44450"/>
                    <a:pt x="2372540" y="52412"/>
                  </a:cubicBezTo>
                  <a:cubicBezTo>
                    <a:pt x="2375080" y="58285"/>
                    <a:pt x="2376350" y="64375"/>
                    <a:pt x="2378890" y="70248"/>
                  </a:cubicBezTo>
                  <a:cubicBezTo>
                    <a:pt x="2378890" y="78731"/>
                    <a:pt x="2391590" y="245998"/>
                    <a:pt x="2397940" y="254481"/>
                  </a:cubicBezTo>
                  <a:cubicBezTo>
                    <a:pt x="2404290" y="267314"/>
                    <a:pt x="2400480" y="280365"/>
                    <a:pt x="2400480" y="293198"/>
                  </a:cubicBezTo>
                  <a:cubicBezTo>
                    <a:pt x="2400480" y="304508"/>
                    <a:pt x="2401750" y="314949"/>
                    <a:pt x="2403021" y="326522"/>
                  </a:cubicBezTo>
                  <a:lnTo>
                    <a:pt x="2403021" y="386212"/>
                  </a:lnTo>
                  <a:cubicBezTo>
                    <a:pt x="2380160" y="386212"/>
                    <a:pt x="2359840" y="387482"/>
                    <a:pt x="2339521" y="386212"/>
                  </a:cubicBezTo>
                  <a:cubicBezTo>
                    <a:pt x="2222596" y="381132"/>
                    <a:pt x="2102634" y="387482"/>
                    <a:pt x="1984489" y="382402"/>
                  </a:cubicBezTo>
                  <a:cubicBezTo>
                    <a:pt x="1913602" y="378592"/>
                    <a:pt x="1844533" y="381132"/>
                    <a:pt x="1773646" y="378592"/>
                  </a:cubicBezTo>
                  <a:lnTo>
                    <a:pt x="1675495" y="374782"/>
                  </a:lnTo>
                  <a:cubicBezTo>
                    <a:pt x="1655501" y="374782"/>
                    <a:pt x="1637325" y="376052"/>
                    <a:pt x="1617331" y="376052"/>
                  </a:cubicBezTo>
                  <a:cubicBezTo>
                    <a:pt x="1566438" y="374782"/>
                    <a:pt x="1426482" y="376052"/>
                    <a:pt x="1375588" y="374782"/>
                  </a:cubicBezTo>
                  <a:cubicBezTo>
                    <a:pt x="1339236" y="373512"/>
                    <a:pt x="612191" y="382402"/>
                    <a:pt x="575839" y="381132"/>
                  </a:cubicBezTo>
                  <a:cubicBezTo>
                    <a:pt x="566751" y="381132"/>
                    <a:pt x="555845" y="382402"/>
                    <a:pt x="546757" y="382402"/>
                  </a:cubicBezTo>
                  <a:cubicBezTo>
                    <a:pt x="524946" y="382402"/>
                    <a:pt x="504952" y="383672"/>
                    <a:pt x="483141" y="383672"/>
                  </a:cubicBezTo>
                  <a:cubicBezTo>
                    <a:pt x="428612" y="383672"/>
                    <a:pt x="375901" y="382402"/>
                    <a:pt x="321373" y="381132"/>
                  </a:cubicBezTo>
                  <a:cubicBezTo>
                    <a:pt x="288656" y="379862"/>
                    <a:pt x="255939" y="378592"/>
                    <a:pt x="225040" y="377322"/>
                  </a:cubicBezTo>
                  <a:cubicBezTo>
                    <a:pt x="166876" y="376052"/>
                    <a:pt x="108712" y="374782"/>
                    <a:pt x="48731"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63272" y="30480"/>
                    <a:pt x="92354" y="29210"/>
                  </a:cubicBezTo>
                  <a:cubicBezTo>
                    <a:pt x="141429" y="25400"/>
                    <a:pt x="190505" y="22860"/>
                    <a:pt x="241398" y="20320"/>
                  </a:cubicBezTo>
                  <a:cubicBezTo>
                    <a:pt x="275933" y="17780"/>
                    <a:pt x="310467" y="16510"/>
                    <a:pt x="343184" y="13970"/>
                  </a:cubicBezTo>
                  <a:cubicBezTo>
                    <a:pt x="375901" y="11430"/>
                    <a:pt x="410436" y="8890"/>
                    <a:pt x="443153" y="8890"/>
                  </a:cubicBezTo>
                  <a:cubicBezTo>
                    <a:pt x="479505" y="7620"/>
                    <a:pt x="515858" y="10160"/>
                    <a:pt x="552210" y="8890"/>
                  </a:cubicBezTo>
                  <a:cubicBezTo>
                    <a:pt x="597650" y="8890"/>
                    <a:pt x="1421029" y="6350"/>
                    <a:pt x="1466469" y="5080"/>
                  </a:cubicBezTo>
                  <a:cubicBezTo>
                    <a:pt x="1510092" y="3810"/>
                    <a:pt x="1553715" y="2540"/>
                    <a:pt x="1599155" y="2540"/>
                  </a:cubicBezTo>
                  <a:cubicBezTo>
                    <a:pt x="1673677" y="1270"/>
                    <a:pt x="1746382" y="0"/>
                    <a:pt x="1820904" y="0"/>
                  </a:cubicBezTo>
                  <a:cubicBezTo>
                    <a:pt x="1851803" y="0"/>
                    <a:pt x="1884520" y="2540"/>
                    <a:pt x="1915419" y="2540"/>
                  </a:cubicBezTo>
                  <a:cubicBezTo>
                    <a:pt x="2000847" y="3810"/>
                    <a:pt x="2088093" y="5080"/>
                    <a:pt x="2173520" y="7620"/>
                  </a:cubicBezTo>
                  <a:cubicBezTo>
                    <a:pt x="2218961" y="8890"/>
                    <a:pt x="2264401" y="12700"/>
                    <a:pt x="2309841" y="16510"/>
                  </a:cubicBezTo>
                  <a:lnTo>
                    <a:pt x="2339521" y="16510"/>
                  </a:lnTo>
                  <a:cubicBezTo>
                    <a:pt x="2350950" y="17780"/>
                    <a:pt x="2359840" y="20320"/>
                    <a:pt x="2370000" y="21590"/>
                  </a:cubicBezTo>
                  <a:close/>
                  <a:moveTo>
                    <a:pt x="2380160" y="369702"/>
                  </a:moveTo>
                  <a:cubicBezTo>
                    <a:pt x="2381430" y="353192"/>
                    <a:pt x="2382700" y="340492"/>
                    <a:pt x="2382700" y="327792"/>
                  </a:cubicBezTo>
                  <a:cubicBezTo>
                    <a:pt x="2381430" y="313861"/>
                    <a:pt x="2380160" y="302333"/>
                    <a:pt x="2380160" y="289935"/>
                  </a:cubicBezTo>
                  <a:cubicBezTo>
                    <a:pt x="2380160" y="284280"/>
                    <a:pt x="2382700" y="278625"/>
                    <a:pt x="2381430" y="272969"/>
                  </a:cubicBezTo>
                  <a:cubicBezTo>
                    <a:pt x="2381430" y="267749"/>
                    <a:pt x="2380160" y="262311"/>
                    <a:pt x="2378890" y="257091"/>
                  </a:cubicBezTo>
                  <a:cubicBezTo>
                    <a:pt x="2373810" y="249043"/>
                    <a:pt x="2362380" y="82429"/>
                    <a:pt x="2362380" y="74381"/>
                  </a:cubicBezTo>
                  <a:cubicBezTo>
                    <a:pt x="2359840" y="67638"/>
                    <a:pt x="2357300" y="60678"/>
                    <a:pt x="2354760" y="53935"/>
                  </a:cubicBezTo>
                  <a:cubicBezTo>
                    <a:pt x="2353490" y="44450"/>
                    <a:pt x="2352221" y="43180"/>
                    <a:pt x="2335288" y="41910"/>
                  </a:cubicBezTo>
                  <a:cubicBezTo>
                    <a:pt x="2329835" y="41910"/>
                    <a:pt x="2326200" y="41910"/>
                    <a:pt x="2320747" y="40640"/>
                  </a:cubicBezTo>
                  <a:cubicBezTo>
                    <a:pt x="2275307" y="36830"/>
                    <a:pt x="2228049" y="31750"/>
                    <a:pt x="2182609" y="30480"/>
                  </a:cubicBezTo>
                  <a:cubicBezTo>
                    <a:pt x="2071734" y="26670"/>
                    <a:pt x="1959042" y="25400"/>
                    <a:pt x="1848168" y="22860"/>
                  </a:cubicBezTo>
                  <a:lnTo>
                    <a:pt x="1717300" y="22860"/>
                  </a:lnTo>
                  <a:cubicBezTo>
                    <a:pt x="1659136" y="22860"/>
                    <a:pt x="1600972" y="22860"/>
                    <a:pt x="1544627" y="24130"/>
                  </a:cubicBezTo>
                  <a:cubicBezTo>
                    <a:pt x="1495551" y="25400"/>
                    <a:pt x="668537" y="29210"/>
                    <a:pt x="619462" y="29210"/>
                  </a:cubicBezTo>
                  <a:cubicBezTo>
                    <a:pt x="539487" y="29210"/>
                    <a:pt x="459512" y="26670"/>
                    <a:pt x="379537" y="33020"/>
                  </a:cubicBezTo>
                  <a:cubicBezTo>
                    <a:pt x="337732" y="36830"/>
                    <a:pt x="297744" y="36830"/>
                    <a:pt x="257757" y="38100"/>
                  </a:cubicBezTo>
                  <a:cubicBezTo>
                    <a:pt x="188687" y="41910"/>
                    <a:pt x="119618" y="45720"/>
                    <a:pt x="50549"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6907" y="351922"/>
                    <a:pt x="92354" y="353192"/>
                    <a:pt x="115983" y="353192"/>
                  </a:cubicBezTo>
                  <a:cubicBezTo>
                    <a:pt x="150517" y="353192"/>
                    <a:pt x="186870" y="350652"/>
                    <a:pt x="221404" y="353192"/>
                  </a:cubicBezTo>
                  <a:cubicBezTo>
                    <a:pt x="277750" y="357002"/>
                    <a:pt x="334096" y="359542"/>
                    <a:pt x="390442" y="358272"/>
                  </a:cubicBezTo>
                  <a:cubicBezTo>
                    <a:pt x="426795" y="357002"/>
                    <a:pt x="461329" y="359542"/>
                    <a:pt x="497682" y="359542"/>
                  </a:cubicBezTo>
                  <a:cubicBezTo>
                    <a:pt x="550392" y="359542"/>
                    <a:pt x="603103" y="358272"/>
                    <a:pt x="655814" y="359542"/>
                  </a:cubicBezTo>
                  <a:cubicBezTo>
                    <a:pt x="733971" y="360812"/>
                    <a:pt x="1591884" y="350652"/>
                    <a:pt x="1671859" y="353192"/>
                  </a:cubicBezTo>
                  <a:cubicBezTo>
                    <a:pt x="1706394" y="354462"/>
                    <a:pt x="1740929" y="355733"/>
                    <a:pt x="1773646" y="355733"/>
                  </a:cubicBezTo>
                  <a:cubicBezTo>
                    <a:pt x="1833627" y="358272"/>
                    <a:pt x="1891790" y="354462"/>
                    <a:pt x="1951772" y="358272"/>
                  </a:cubicBezTo>
                  <a:cubicBezTo>
                    <a:pt x="2000847" y="360812"/>
                    <a:pt x="2049923" y="360812"/>
                    <a:pt x="2098998" y="363352"/>
                  </a:cubicBezTo>
                  <a:cubicBezTo>
                    <a:pt x="2171703" y="367162"/>
                    <a:pt x="2244407" y="369702"/>
                    <a:pt x="2317112" y="370972"/>
                  </a:cubicBezTo>
                  <a:cubicBezTo>
                    <a:pt x="2342060" y="370972"/>
                    <a:pt x="2359840" y="369702"/>
                    <a:pt x="2380160" y="369702"/>
                  </a:cubicBezTo>
                  <a:close/>
                </a:path>
              </a:pathLst>
            </a:custGeom>
            <a:solidFill>
              <a:srgbClr val="63998C"/>
            </a:solidFill>
          </p:spPr>
        </p:sp>
      </p:grpSp>
      <p:sp>
        <p:nvSpPr>
          <p:cNvPr name="TextBox 37" id="37"/>
          <p:cNvSpPr txBox="true"/>
          <p:nvPr/>
        </p:nvSpPr>
        <p:spPr>
          <a:xfrm rot="0">
            <a:off x="1437658" y="4440506"/>
            <a:ext cx="3115518" cy="544472"/>
          </a:xfrm>
          <a:prstGeom prst="rect">
            <a:avLst/>
          </a:prstGeom>
        </p:spPr>
        <p:txBody>
          <a:bodyPr anchor="t" rtlCol="false" tIns="0" lIns="0" bIns="0" rIns="0">
            <a:spAutoFit/>
          </a:bodyPr>
          <a:lstStyle/>
          <a:p>
            <a:pPr algn="ctr" marL="0" indent="0" lvl="0">
              <a:lnSpc>
                <a:spcPts val="3265"/>
              </a:lnSpc>
              <a:spcBef>
                <a:spcPct val="0"/>
              </a:spcBef>
            </a:pPr>
            <a:r>
              <a:rPr lang="en-US" sz="3982">
                <a:solidFill>
                  <a:srgbClr val="242424"/>
                </a:solidFill>
                <a:latin typeface="Ballpoint"/>
                <a:ea typeface="Ballpoint"/>
                <a:cs typeface="Ballpoint"/>
                <a:sym typeface="Ballpoint"/>
              </a:rPr>
              <a:t>Career Progression</a:t>
            </a:r>
          </a:p>
        </p:txBody>
      </p:sp>
      <p:sp>
        <p:nvSpPr>
          <p:cNvPr name="TextBox 38" id="38"/>
          <p:cNvSpPr txBox="true"/>
          <p:nvPr/>
        </p:nvSpPr>
        <p:spPr>
          <a:xfrm rot="0">
            <a:off x="641625" y="5204054"/>
            <a:ext cx="4707584" cy="1254543"/>
          </a:xfrm>
          <a:prstGeom prst="rect">
            <a:avLst/>
          </a:prstGeom>
        </p:spPr>
        <p:txBody>
          <a:bodyPr anchor="t" rtlCol="false" tIns="0" lIns="0" bIns="0" rIns="0">
            <a:spAutoFit/>
          </a:bodyPr>
          <a:lstStyle/>
          <a:p>
            <a:pPr algn="ctr">
              <a:lnSpc>
                <a:spcPts val="3358"/>
              </a:lnSpc>
            </a:pPr>
            <a:r>
              <a:rPr lang="en-US" sz="2469" spc="61">
                <a:solidFill>
                  <a:srgbClr val="242424"/>
                </a:solidFill>
                <a:latin typeface="Montserrat Classic"/>
                <a:ea typeface="Montserrat Classic"/>
                <a:cs typeface="Montserrat Classic"/>
                <a:sym typeface="Montserrat Classic"/>
              </a:rPr>
              <a:t>Includes job level, years since last promotion, and training times last year.</a:t>
            </a:r>
          </a:p>
        </p:txBody>
      </p:sp>
      <p:grpSp>
        <p:nvGrpSpPr>
          <p:cNvPr name="Group 39" id="39"/>
          <p:cNvGrpSpPr/>
          <p:nvPr/>
        </p:nvGrpSpPr>
        <p:grpSpPr>
          <a:xfrm rot="0">
            <a:off x="439488" y="7560233"/>
            <a:ext cx="5240627" cy="780834"/>
            <a:chOff x="0" y="0"/>
            <a:chExt cx="2788140" cy="415422"/>
          </a:xfrm>
        </p:grpSpPr>
        <p:sp>
          <p:nvSpPr>
            <p:cNvPr name="Freeform 40" id="40"/>
            <p:cNvSpPr/>
            <p:nvPr/>
          </p:nvSpPr>
          <p:spPr>
            <a:xfrm flipH="false" flipV="false" rot="0">
              <a:off x="38100" y="44450"/>
              <a:ext cx="2751310" cy="370972"/>
            </a:xfrm>
            <a:custGeom>
              <a:avLst/>
              <a:gdLst/>
              <a:ahLst/>
              <a:cxnLst/>
              <a:rect r="r" b="b" t="t" l="l"/>
              <a:pathLst>
                <a:path h="370972" w="2751310">
                  <a:moveTo>
                    <a:pt x="2540" y="340492"/>
                  </a:moveTo>
                  <a:cubicBezTo>
                    <a:pt x="0" y="349382"/>
                    <a:pt x="5080" y="355732"/>
                    <a:pt x="19645" y="357002"/>
                  </a:cubicBezTo>
                  <a:cubicBezTo>
                    <a:pt x="36422" y="358272"/>
                    <a:pt x="51102" y="358272"/>
                    <a:pt x="67879" y="358272"/>
                  </a:cubicBezTo>
                  <a:cubicBezTo>
                    <a:pt x="134987" y="359542"/>
                    <a:pt x="202096" y="359542"/>
                    <a:pt x="271301" y="360812"/>
                  </a:cubicBezTo>
                  <a:cubicBezTo>
                    <a:pt x="309050" y="362082"/>
                    <a:pt x="346798" y="363352"/>
                    <a:pt x="382449" y="364622"/>
                  </a:cubicBezTo>
                  <a:cubicBezTo>
                    <a:pt x="445364" y="365892"/>
                    <a:pt x="506181" y="365892"/>
                    <a:pt x="569095" y="367162"/>
                  </a:cubicBezTo>
                  <a:cubicBezTo>
                    <a:pt x="594260" y="367162"/>
                    <a:pt x="617329" y="367162"/>
                    <a:pt x="642495" y="365892"/>
                  </a:cubicBezTo>
                  <a:cubicBezTo>
                    <a:pt x="652980" y="365892"/>
                    <a:pt x="665563" y="364622"/>
                    <a:pt x="676049" y="364622"/>
                  </a:cubicBezTo>
                  <a:cubicBezTo>
                    <a:pt x="717992" y="365892"/>
                    <a:pt x="1556847" y="357002"/>
                    <a:pt x="1598790" y="358272"/>
                  </a:cubicBezTo>
                  <a:cubicBezTo>
                    <a:pt x="1657509" y="359542"/>
                    <a:pt x="1818989" y="359542"/>
                    <a:pt x="1877709" y="359542"/>
                  </a:cubicBezTo>
                  <a:cubicBezTo>
                    <a:pt x="1900778" y="359542"/>
                    <a:pt x="1921749" y="358272"/>
                    <a:pt x="1944818" y="358272"/>
                  </a:cubicBezTo>
                  <a:lnTo>
                    <a:pt x="2058063" y="362082"/>
                  </a:lnTo>
                  <a:cubicBezTo>
                    <a:pt x="2139851" y="364622"/>
                    <a:pt x="2219543" y="362082"/>
                    <a:pt x="2301331" y="365892"/>
                  </a:cubicBezTo>
                  <a:cubicBezTo>
                    <a:pt x="2437645" y="370972"/>
                    <a:pt x="2576056" y="364622"/>
                    <a:pt x="2686540" y="369702"/>
                  </a:cubicBezTo>
                  <a:cubicBezTo>
                    <a:pt x="2706860" y="370972"/>
                    <a:pt x="2727180" y="369702"/>
                    <a:pt x="2750040" y="369702"/>
                  </a:cubicBezTo>
                  <a:lnTo>
                    <a:pt x="2750040" y="310012"/>
                  </a:lnTo>
                  <a:cubicBezTo>
                    <a:pt x="2748770" y="275284"/>
                    <a:pt x="2747500" y="264844"/>
                    <a:pt x="2747500" y="253751"/>
                  </a:cubicBezTo>
                  <a:cubicBezTo>
                    <a:pt x="2747500" y="240917"/>
                    <a:pt x="2751310" y="227867"/>
                    <a:pt x="2744960" y="215033"/>
                  </a:cubicBezTo>
                  <a:cubicBezTo>
                    <a:pt x="2737340" y="206550"/>
                    <a:pt x="2725910" y="39284"/>
                    <a:pt x="2725910" y="30801"/>
                  </a:cubicBezTo>
                  <a:cubicBezTo>
                    <a:pt x="2723370" y="24928"/>
                    <a:pt x="2722100" y="18838"/>
                    <a:pt x="2719560" y="12965"/>
                  </a:cubicBezTo>
                  <a:cubicBezTo>
                    <a:pt x="2719560" y="11225"/>
                    <a:pt x="2718290" y="9485"/>
                    <a:pt x="2717020" y="6350"/>
                  </a:cubicBezTo>
                  <a:cubicBezTo>
                    <a:pt x="2706860" y="3810"/>
                    <a:pt x="2697970" y="2540"/>
                    <a:pt x="2687810" y="1270"/>
                  </a:cubicBezTo>
                  <a:cubicBezTo>
                    <a:pt x="2680190" y="0"/>
                    <a:pt x="2672570" y="1270"/>
                    <a:pt x="2666220" y="1270"/>
                  </a:cubicBezTo>
                  <a:lnTo>
                    <a:pt x="9159" y="6350"/>
                  </a:lnTo>
                  <a:lnTo>
                    <a:pt x="2540" y="340492"/>
                  </a:lnTo>
                  <a:close/>
                </a:path>
              </a:pathLst>
            </a:custGeom>
            <a:solidFill>
              <a:srgbClr val="FFB699"/>
            </a:solidFill>
          </p:spPr>
        </p:sp>
        <p:sp>
          <p:nvSpPr>
            <p:cNvPr name="Freeform 41" id="41"/>
            <p:cNvSpPr/>
            <p:nvPr/>
          </p:nvSpPr>
          <p:spPr>
            <a:xfrm flipH="false" flipV="false" rot="0">
              <a:off x="11430" y="16510"/>
              <a:ext cx="2727180" cy="360812"/>
            </a:xfrm>
            <a:custGeom>
              <a:avLst/>
              <a:gdLst/>
              <a:ahLst/>
              <a:cxnLst/>
              <a:rect r="r" b="b" t="t" l="l"/>
              <a:pathLst>
                <a:path h="360812" w="2727180">
                  <a:moveTo>
                    <a:pt x="2727180" y="360812"/>
                  </a:moveTo>
                  <a:lnTo>
                    <a:pt x="0" y="353192"/>
                  </a:lnTo>
                  <a:lnTo>
                    <a:pt x="0" y="131825"/>
                  </a:lnTo>
                  <a:lnTo>
                    <a:pt x="7620" y="20320"/>
                  </a:lnTo>
                  <a:lnTo>
                    <a:pt x="1363317" y="0"/>
                  </a:lnTo>
                  <a:lnTo>
                    <a:pt x="2705590" y="8890"/>
                  </a:lnTo>
                  <a:close/>
                </a:path>
              </a:pathLst>
            </a:custGeom>
            <a:solidFill>
              <a:srgbClr val="EFEFEF"/>
            </a:solidFill>
          </p:spPr>
        </p:sp>
        <p:sp>
          <p:nvSpPr>
            <p:cNvPr name="Freeform 42" id="42"/>
            <p:cNvSpPr/>
            <p:nvPr/>
          </p:nvSpPr>
          <p:spPr>
            <a:xfrm flipH="false" flipV="false" rot="0">
              <a:off x="-3810" y="0"/>
              <a:ext cx="2756390" cy="387482"/>
            </a:xfrm>
            <a:custGeom>
              <a:avLst/>
              <a:gdLst/>
              <a:ahLst/>
              <a:cxnLst/>
              <a:rect r="r" b="b" t="t" l="l"/>
              <a:pathLst>
                <a:path h="387482" w="2756390">
                  <a:moveTo>
                    <a:pt x="2722100" y="21590"/>
                  </a:moveTo>
                  <a:cubicBezTo>
                    <a:pt x="2723370" y="34290"/>
                    <a:pt x="2723370" y="44450"/>
                    <a:pt x="2724640" y="52412"/>
                  </a:cubicBezTo>
                  <a:cubicBezTo>
                    <a:pt x="2727180" y="58285"/>
                    <a:pt x="2728450" y="64375"/>
                    <a:pt x="2730990" y="70248"/>
                  </a:cubicBezTo>
                  <a:cubicBezTo>
                    <a:pt x="2730990" y="78731"/>
                    <a:pt x="2743690" y="245998"/>
                    <a:pt x="2750040" y="254481"/>
                  </a:cubicBezTo>
                  <a:cubicBezTo>
                    <a:pt x="2756390" y="267314"/>
                    <a:pt x="2752580" y="280365"/>
                    <a:pt x="2752580" y="293198"/>
                  </a:cubicBezTo>
                  <a:cubicBezTo>
                    <a:pt x="2752580" y="304508"/>
                    <a:pt x="2753850" y="314949"/>
                    <a:pt x="2755120" y="326522"/>
                  </a:cubicBezTo>
                  <a:lnTo>
                    <a:pt x="2755120" y="386212"/>
                  </a:lnTo>
                  <a:cubicBezTo>
                    <a:pt x="2732260" y="386212"/>
                    <a:pt x="2711940" y="387482"/>
                    <a:pt x="2691620" y="386212"/>
                  </a:cubicBezTo>
                  <a:cubicBezTo>
                    <a:pt x="2557149" y="381132"/>
                    <a:pt x="2418738" y="387482"/>
                    <a:pt x="2282424" y="382402"/>
                  </a:cubicBezTo>
                  <a:cubicBezTo>
                    <a:pt x="2200636" y="378592"/>
                    <a:pt x="2120944" y="381132"/>
                    <a:pt x="2039156" y="378592"/>
                  </a:cubicBezTo>
                  <a:lnTo>
                    <a:pt x="1925911" y="374782"/>
                  </a:lnTo>
                  <a:cubicBezTo>
                    <a:pt x="1902842" y="374782"/>
                    <a:pt x="1881871" y="376052"/>
                    <a:pt x="1858802" y="376052"/>
                  </a:cubicBezTo>
                  <a:cubicBezTo>
                    <a:pt x="1800082" y="374782"/>
                    <a:pt x="1638602" y="376052"/>
                    <a:pt x="1579883" y="374782"/>
                  </a:cubicBezTo>
                  <a:cubicBezTo>
                    <a:pt x="1537940" y="373512"/>
                    <a:pt x="699085" y="382402"/>
                    <a:pt x="657142" y="381132"/>
                  </a:cubicBezTo>
                  <a:cubicBezTo>
                    <a:pt x="646656" y="381132"/>
                    <a:pt x="634073" y="382402"/>
                    <a:pt x="623588" y="382402"/>
                  </a:cubicBezTo>
                  <a:cubicBezTo>
                    <a:pt x="598422" y="382402"/>
                    <a:pt x="575353" y="383672"/>
                    <a:pt x="550188" y="383672"/>
                  </a:cubicBezTo>
                  <a:cubicBezTo>
                    <a:pt x="487274" y="383672"/>
                    <a:pt x="426457" y="382402"/>
                    <a:pt x="363542" y="381132"/>
                  </a:cubicBezTo>
                  <a:cubicBezTo>
                    <a:pt x="325794" y="379862"/>
                    <a:pt x="288045" y="378592"/>
                    <a:pt x="252394" y="377322"/>
                  </a:cubicBezTo>
                  <a:cubicBezTo>
                    <a:pt x="185286" y="376052"/>
                    <a:pt x="118177" y="374782"/>
                    <a:pt x="48972"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65749" y="30480"/>
                    <a:pt x="99303" y="29210"/>
                  </a:cubicBezTo>
                  <a:cubicBezTo>
                    <a:pt x="155926" y="25400"/>
                    <a:pt x="212548" y="22860"/>
                    <a:pt x="271268" y="20320"/>
                  </a:cubicBezTo>
                  <a:cubicBezTo>
                    <a:pt x="311114" y="17780"/>
                    <a:pt x="350960" y="16510"/>
                    <a:pt x="388708" y="13970"/>
                  </a:cubicBezTo>
                  <a:cubicBezTo>
                    <a:pt x="426457" y="11430"/>
                    <a:pt x="466302" y="8890"/>
                    <a:pt x="504051" y="8890"/>
                  </a:cubicBezTo>
                  <a:cubicBezTo>
                    <a:pt x="545993" y="7620"/>
                    <a:pt x="587936" y="10160"/>
                    <a:pt x="629879" y="8890"/>
                  </a:cubicBezTo>
                  <a:cubicBezTo>
                    <a:pt x="682307" y="8890"/>
                    <a:pt x="1632311" y="6350"/>
                    <a:pt x="1684740" y="5080"/>
                  </a:cubicBezTo>
                  <a:cubicBezTo>
                    <a:pt x="1735071" y="3810"/>
                    <a:pt x="1785402" y="2540"/>
                    <a:pt x="1837831" y="2540"/>
                  </a:cubicBezTo>
                  <a:cubicBezTo>
                    <a:pt x="1923813" y="1270"/>
                    <a:pt x="2007699" y="0"/>
                    <a:pt x="2093681" y="0"/>
                  </a:cubicBezTo>
                  <a:cubicBezTo>
                    <a:pt x="2129333" y="0"/>
                    <a:pt x="2167081" y="2540"/>
                    <a:pt x="2202733" y="2540"/>
                  </a:cubicBezTo>
                  <a:cubicBezTo>
                    <a:pt x="2301298" y="3810"/>
                    <a:pt x="2401961" y="5080"/>
                    <a:pt x="2500526" y="7620"/>
                  </a:cubicBezTo>
                  <a:cubicBezTo>
                    <a:pt x="2552955" y="8890"/>
                    <a:pt x="2605383" y="12700"/>
                    <a:pt x="2657812" y="16510"/>
                  </a:cubicBezTo>
                  <a:lnTo>
                    <a:pt x="2691620" y="16510"/>
                  </a:lnTo>
                  <a:cubicBezTo>
                    <a:pt x="2703050" y="17780"/>
                    <a:pt x="2711940" y="20320"/>
                    <a:pt x="2722100" y="21590"/>
                  </a:cubicBezTo>
                  <a:close/>
                  <a:moveTo>
                    <a:pt x="2732260" y="369702"/>
                  </a:moveTo>
                  <a:cubicBezTo>
                    <a:pt x="2733530" y="353192"/>
                    <a:pt x="2734800" y="340492"/>
                    <a:pt x="2734800" y="327792"/>
                  </a:cubicBezTo>
                  <a:cubicBezTo>
                    <a:pt x="2733530" y="313861"/>
                    <a:pt x="2732260" y="302333"/>
                    <a:pt x="2732260" y="289935"/>
                  </a:cubicBezTo>
                  <a:cubicBezTo>
                    <a:pt x="2732260" y="284280"/>
                    <a:pt x="2734800" y="278625"/>
                    <a:pt x="2733530" y="272969"/>
                  </a:cubicBezTo>
                  <a:cubicBezTo>
                    <a:pt x="2733530" y="267749"/>
                    <a:pt x="2732260" y="262311"/>
                    <a:pt x="2730990" y="257091"/>
                  </a:cubicBezTo>
                  <a:cubicBezTo>
                    <a:pt x="2725910" y="249043"/>
                    <a:pt x="2714480" y="82429"/>
                    <a:pt x="2714480" y="74381"/>
                  </a:cubicBezTo>
                  <a:cubicBezTo>
                    <a:pt x="2711940" y="67638"/>
                    <a:pt x="2709400" y="60678"/>
                    <a:pt x="2706860" y="53935"/>
                  </a:cubicBezTo>
                  <a:cubicBezTo>
                    <a:pt x="2705590" y="44450"/>
                    <a:pt x="2704320" y="43180"/>
                    <a:pt x="2687172" y="41910"/>
                  </a:cubicBezTo>
                  <a:cubicBezTo>
                    <a:pt x="2680880" y="41910"/>
                    <a:pt x="2676686" y="41910"/>
                    <a:pt x="2670395" y="40640"/>
                  </a:cubicBezTo>
                  <a:cubicBezTo>
                    <a:pt x="2617966" y="36830"/>
                    <a:pt x="2563441" y="31750"/>
                    <a:pt x="2511012" y="30480"/>
                  </a:cubicBezTo>
                  <a:cubicBezTo>
                    <a:pt x="2383087" y="26670"/>
                    <a:pt x="2253064" y="25400"/>
                    <a:pt x="2125139" y="22860"/>
                  </a:cubicBezTo>
                  <a:lnTo>
                    <a:pt x="1974145" y="22860"/>
                  </a:lnTo>
                  <a:cubicBezTo>
                    <a:pt x="1907036" y="22860"/>
                    <a:pt x="1839928" y="22860"/>
                    <a:pt x="1774917" y="24130"/>
                  </a:cubicBezTo>
                  <a:cubicBezTo>
                    <a:pt x="1718294" y="25400"/>
                    <a:pt x="764096" y="29210"/>
                    <a:pt x="707473" y="29210"/>
                  </a:cubicBezTo>
                  <a:cubicBezTo>
                    <a:pt x="615199" y="29210"/>
                    <a:pt x="522925" y="26670"/>
                    <a:pt x="430651" y="33020"/>
                  </a:cubicBezTo>
                  <a:cubicBezTo>
                    <a:pt x="382417" y="36830"/>
                    <a:pt x="336280" y="36830"/>
                    <a:pt x="290143" y="38100"/>
                  </a:cubicBezTo>
                  <a:cubicBezTo>
                    <a:pt x="210451" y="41910"/>
                    <a:pt x="130760" y="45720"/>
                    <a:pt x="51069"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9943" y="351922"/>
                    <a:pt x="99303" y="353192"/>
                    <a:pt x="126566" y="353192"/>
                  </a:cubicBezTo>
                  <a:cubicBezTo>
                    <a:pt x="166411" y="353192"/>
                    <a:pt x="208354" y="350652"/>
                    <a:pt x="248200" y="353192"/>
                  </a:cubicBezTo>
                  <a:cubicBezTo>
                    <a:pt x="313211" y="357002"/>
                    <a:pt x="378222" y="359542"/>
                    <a:pt x="443234" y="358272"/>
                  </a:cubicBezTo>
                  <a:cubicBezTo>
                    <a:pt x="485176" y="357002"/>
                    <a:pt x="525022" y="359542"/>
                    <a:pt x="566965" y="359542"/>
                  </a:cubicBezTo>
                  <a:cubicBezTo>
                    <a:pt x="627782" y="359542"/>
                    <a:pt x="688599" y="358272"/>
                    <a:pt x="749416" y="359542"/>
                  </a:cubicBezTo>
                  <a:cubicBezTo>
                    <a:pt x="839593" y="360812"/>
                    <a:pt x="1829442" y="350652"/>
                    <a:pt x="1921716" y="353192"/>
                  </a:cubicBezTo>
                  <a:cubicBezTo>
                    <a:pt x="1961562" y="354462"/>
                    <a:pt x="2001407" y="355733"/>
                    <a:pt x="2039156" y="355733"/>
                  </a:cubicBezTo>
                  <a:cubicBezTo>
                    <a:pt x="2108362" y="358272"/>
                    <a:pt x="2175470" y="354462"/>
                    <a:pt x="2244676" y="358272"/>
                  </a:cubicBezTo>
                  <a:cubicBezTo>
                    <a:pt x="2301298" y="360812"/>
                    <a:pt x="2357921" y="360812"/>
                    <a:pt x="2414544" y="363352"/>
                  </a:cubicBezTo>
                  <a:cubicBezTo>
                    <a:pt x="2498429" y="367162"/>
                    <a:pt x="2582315" y="369702"/>
                    <a:pt x="2666200" y="370972"/>
                  </a:cubicBezTo>
                  <a:cubicBezTo>
                    <a:pt x="2694160" y="370972"/>
                    <a:pt x="2711940" y="369702"/>
                    <a:pt x="2732260" y="369702"/>
                  </a:cubicBezTo>
                  <a:close/>
                </a:path>
              </a:pathLst>
            </a:custGeom>
            <a:solidFill>
              <a:srgbClr val="63998C"/>
            </a:solidFill>
          </p:spPr>
        </p:sp>
      </p:grpSp>
      <p:sp>
        <p:nvSpPr>
          <p:cNvPr name="TextBox 43" id="43"/>
          <p:cNvSpPr txBox="true"/>
          <p:nvPr/>
        </p:nvSpPr>
        <p:spPr>
          <a:xfrm rot="0">
            <a:off x="520616" y="7660053"/>
            <a:ext cx="5078371" cy="544472"/>
          </a:xfrm>
          <a:prstGeom prst="rect">
            <a:avLst/>
          </a:prstGeom>
        </p:spPr>
        <p:txBody>
          <a:bodyPr anchor="t" rtlCol="false" tIns="0" lIns="0" bIns="0" rIns="0">
            <a:spAutoFit/>
          </a:bodyPr>
          <a:lstStyle/>
          <a:p>
            <a:pPr algn="ctr" marL="0" indent="0" lvl="0">
              <a:lnSpc>
                <a:spcPts val="3265"/>
              </a:lnSpc>
              <a:spcBef>
                <a:spcPct val="0"/>
              </a:spcBef>
            </a:pPr>
            <a:r>
              <a:rPr lang="en-US" sz="3982">
                <a:solidFill>
                  <a:srgbClr val="242424"/>
                </a:solidFill>
                <a:latin typeface="Ballpoint"/>
                <a:ea typeface="Ballpoint"/>
                <a:cs typeface="Ballpoint"/>
                <a:sym typeface="Ballpoint"/>
              </a:rPr>
              <a:t>Salary and Financial Incentives</a:t>
            </a:r>
          </a:p>
        </p:txBody>
      </p:sp>
      <p:sp>
        <p:nvSpPr>
          <p:cNvPr name="TextBox 44" id="44"/>
          <p:cNvSpPr txBox="true"/>
          <p:nvPr/>
        </p:nvSpPr>
        <p:spPr>
          <a:xfrm rot="0">
            <a:off x="641625" y="8406194"/>
            <a:ext cx="4707584" cy="835509"/>
          </a:xfrm>
          <a:prstGeom prst="rect">
            <a:avLst/>
          </a:prstGeom>
        </p:spPr>
        <p:txBody>
          <a:bodyPr anchor="t" rtlCol="false" tIns="0" lIns="0" bIns="0" rIns="0">
            <a:spAutoFit/>
          </a:bodyPr>
          <a:lstStyle/>
          <a:p>
            <a:pPr algn="ctr">
              <a:lnSpc>
                <a:spcPts val="3358"/>
              </a:lnSpc>
            </a:pPr>
            <a:r>
              <a:rPr lang="en-US" sz="2469" spc="61">
                <a:solidFill>
                  <a:srgbClr val="242424"/>
                </a:solidFill>
                <a:latin typeface="Montserrat Classic"/>
                <a:ea typeface="Montserrat Classic"/>
                <a:cs typeface="Montserrat Classic"/>
                <a:sym typeface="Montserrat Classic"/>
              </a:rPr>
              <a:t>Includes salary, salary hike, and stock option level.</a:t>
            </a:r>
          </a:p>
        </p:txBody>
      </p:sp>
      <p:grpSp>
        <p:nvGrpSpPr>
          <p:cNvPr name="Group 45" id="45"/>
          <p:cNvGrpSpPr/>
          <p:nvPr/>
        </p:nvGrpSpPr>
        <p:grpSpPr>
          <a:xfrm rot="0">
            <a:off x="7032457" y="8284731"/>
            <a:ext cx="4578816" cy="780834"/>
            <a:chOff x="0" y="0"/>
            <a:chExt cx="2436040" cy="415422"/>
          </a:xfrm>
        </p:grpSpPr>
        <p:sp>
          <p:nvSpPr>
            <p:cNvPr name="Freeform 46" id="46"/>
            <p:cNvSpPr/>
            <p:nvPr/>
          </p:nvSpPr>
          <p:spPr>
            <a:xfrm flipH="false" flipV="false" rot="0">
              <a:off x="38100" y="44450"/>
              <a:ext cx="2399211" cy="370972"/>
            </a:xfrm>
            <a:custGeom>
              <a:avLst/>
              <a:gdLst/>
              <a:ahLst/>
              <a:cxnLst/>
              <a:rect r="r" b="b" t="t" l="l"/>
              <a:pathLst>
                <a:path h="370972" w="2399211">
                  <a:moveTo>
                    <a:pt x="2540" y="340492"/>
                  </a:moveTo>
                  <a:cubicBezTo>
                    <a:pt x="0" y="349382"/>
                    <a:pt x="5080" y="355732"/>
                    <a:pt x="17727" y="357002"/>
                  </a:cubicBezTo>
                  <a:cubicBezTo>
                    <a:pt x="32268" y="358272"/>
                    <a:pt x="44991" y="358272"/>
                    <a:pt x="59532" y="358272"/>
                  </a:cubicBezTo>
                  <a:cubicBezTo>
                    <a:pt x="117696" y="359542"/>
                    <a:pt x="175859" y="359542"/>
                    <a:pt x="235840" y="360812"/>
                  </a:cubicBezTo>
                  <a:cubicBezTo>
                    <a:pt x="268557" y="362082"/>
                    <a:pt x="301274" y="363352"/>
                    <a:pt x="332174" y="364622"/>
                  </a:cubicBezTo>
                  <a:cubicBezTo>
                    <a:pt x="386702" y="365892"/>
                    <a:pt x="439413" y="365892"/>
                    <a:pt x="493941" y="367162"/>
                  </a:cubicBezTo>
                  <a:cubicBezTo>
                    <a:pt x="515753" y="367162"/>
                    <a:pt x="535746" y="367162"/>
                    <a:pt x="557558" y="365892"/>
                  </a:cubicBezTo>
                  <a:cubicBezTo>
                    <a:pt x="566646" y="365892"/>
                    <a:pt x="577552" y="364622"/>
                    <a:pt x="586640" y="364622"/>
                  </a:cubicBezTo>
                  <a:cubicBezTo>
                    <a:pt x="622992" y="365892"/>
                    <a:pt x="1350037" y="357002"/>
                    <a:pt x="1386389" y="358272"/>
                  </a:cubicBezTo>
                  <a:cubicBezTo>
                    <a:pt x="1437282" y="359542"/>
                    <a:pt x="1577239" y="359542"/>
                    <a:pt x="1628132" y="359542"/>
                  </a:cubicBezTo>
                  <a:cubicBezTo>
                    <a:pt x="1648126" y="359542"/>
                    <a:pt x="1666302" y="358272"/>
                    <a:pt x="1686295" y="358272"/>
                  </a:cubicBezTo>
                  <a:lnTo>
                    <a:pt x="1784447" y="362082"/>
                  </a:lnTo>
                  <a:cubicBezTo>
                    <a:pt x="1855333" y="364622"/>
                    <a:pt x="1924403" y="362082"/>
                    <a:pt x="1995289" y="365892"/>
                  </a:cubicBezTo>
                  <a:cubicBezTo>
                    <a:pt x="2113434" y="370972"/>
                    <a:pt x="2233397" y="364622"/>
                    <a:pt x="2334440" y="369702"/>
                  </a:cubicBezTo>
                  <a:cubicBezTo>
                    <a:pt x="2354761" y="370972"/>
                    <a:pt x="2375080" y="369702"/>
                    <a:pt x="2397940" y="369702"/>
                  </a:cubicBezTo>
                  <a:lnTo>
                    <a:pt x="2397940" y="310012"/>
                  </a:lnTo>
                  <a:cubicBezTo>
                    <a:pt x="2396670" y="275284"/>
                    <a:pt x="2395400" y="264844"/>
                    <a:pt x="2395400" y="253751"/>
                  </a:cubicBezTo>
                  <a:cubicBezTo>
                    <a:pt x="2395400" y="240917"/>
                    <a:pt x="2399211" y="227867"/>
                    <a:pt x="2392861" y="215033"/>
                  </a:cubicBezTo>
                  <a:cubicBezTo>
                    <a:pt x="2385240" y="206550"/>
                    <a:pt x="2373811" y="39284"/>
                    <a:pt x="2373811" y="30801"/>
                  </a:cubicBezTo>
                  <a:cubicBezTo>
                    <a:pt x="2371270" y="24928"/>
                    <a:pt x="2370000" y="18838"/>
                    <a:pt x="2367461" y="12965"/>
                  </a:cubicBezTo>
                  <a:cubicBezTo>
                    <a:pt x="2367461" y="11225"/>
                    <a:pt x="2366190" y="9485"/>
                    <a:pt x="2364920" y="6350"/>
                  </a:cubicBezTo>
                  <a:cubicBezTo>
                    <a:pt x="2354761" y="3810"/>
                    <a:pt x="2345870" y="2540"/>
                    <a:pt x="2335711" y="1270"/>
                  </a:cubicBezTo>
                  <a:cubicBezTo>
                    <a:pt x="2328090" y="0"/>
                    <a:pt x="2320470" y="1270"/>
                    <a:pt x="2314120" y="1270"/>
                  </a:cubicBezTo>
                  <a:lnTo>
                    <a:pt x="8639" y="6350"/>
                  </a:lnTo>
                  <a:lnTo>
                    <a:pt x="2540" y="340492"/>
                  </a:lnTo>
                  <a:close/>
                </a:path>
              </a:pathLst>
            </a:custGeom>
            <a:solidFill>
              <a:srgbClr val="FFB699"/>
            </a:solidFill>
          </p:spPr>
        </p:sp>
        <p:sp>
          <p:nvSpPr>
            <p:cNvPr name="Freeform 47" id="47"/>
            <p:cNvSpPr/>
            <p:nvPr/>
          </p:nvSpPr>
          <p:spPr>
            <a:xfrm flipH="false" flipV="false" rot="0">
              <a:off x="11430" y="16510"/>
              <a:ext cx="2375081" cy="360812"/>
            </a:xfrm>
            <a:custGeom>
              <a:avLst/>
              <a:gdLst/>
              <a:ahLst/>
              <a:cxnLst/>
              <a:rect r="r" b="b" t="t" l="l"/>
              <a:pathLst>
                <a:path h="360812" w="2375081">
                  <a:moveTo>
                    <a:pt x="2375081" y="360812"/>
                  </a:moveTo>
                  <a:lnTo>
                    <a:pt x="0" y="353192"/>
                  </a:lnTo>
                  <a:lnTo>
                    <a:pt x="0" y="131825"/>
                  </a:lnTo>
                  <a:lnTo>
                    <a:pt x="7620" y="20320"/>
                  </a:lnTo>
                  <a:lnTo>
                    <a:pt x="1185858" y="0"/>
                  </a:lnTo>
                  <a:lnTo>
                    <a:pt x="2353491" y="8890"/>
                  </a:lnTo>
                  <a:close/>
                </a:path>
              </a:pathLst>
            </a:custGeom>
            <a:solidFill>
              <a:srgbClr val="EFEFEF"/>
            </a:solidFill>
          </p:spPr>
        </p:sp>
        <p:sp>
          <p:nvSpPr>
            <p:cNvPr name="Freeform 48" id="48"/>
            <p:cNvSpPr/>
            <p:nvPr/>
          </p:nvSpPr>
          <p:spPr>
            <a:xfrm flipH="false" flipV="false" rot="0">
              <a:off x="-3810" y="0"/>
              <a:ext cx="2404290" cy="387482"/>
            </a:xfrm>
            <a:custGeom>
              <a:avLst/>
              <a:gdLst/>
              <a:ahLst/>
              <a:cxnLst/>
              <a:rect r="r" b="b" t="t" l="l"/>
              <a:pathLst>
                <a:path h="387482" w="2404290">
                  <a:moveTo>
                    <a:pt x="2370000" y="21590"/>
                  </a:moveTo>
                  <a:cubicBezTo>
                    <a:pt x="2371271" y="34290"/>
                    <a:pt x="2371271" y="44450"/>
                    <a:pt x="2372540" y="52412"/>
                  </a:cubicBezTo>
                  <a:cubicBezTo>
                    <a:pt x="2375080" y="58285"/>
                    <a:pt x="2376350" y="64375"/>
                    <a:pt x="2378890" y="70248"/>
                  </a:cubicBezTo>
                  <a:cubicBezTo>
                    <a:pt x="2378890" y="78731"/>
                    <a:pt x="2391590" y="245998"/>
                    <a:pt x="2397940" y="254481"/>
                  </a:cubicBezTo>
                  <a:cubicBezTo>
                    <a:pt x="2404290" y="267314"/>
                    <a:pt x="2400480" y="280365"/>
                    <a:pt x="2400480" y="293198"/>
                  </a:cubicBezTo>
                  <a:cubicBezTo>
                    <a:pt x="2400480" y="304508"/>
                    <a:pt x="2401750" y="314949"/>
                    <a:pt x="2403021" y="326522"/>
                  </a:cubicBezTo>
                  <a:lnTo>
                    <a:pt x="2403021" y="386212"/>
                  </a:lnTo>
                  <a:cubicBezTo>
                    <a:pt x="2380160" y="386212"/>
                    <a:pt x="2359840" y="387482"/>
                    <a:pt x="2339521" y="386212"/>
                  </a:cubicBezTo>
                  <a:cubicBezTo>
                    <a:pt x="2222596" y="381132"/>
                    <a:pt x="2102634" y="387482"/>
                    <a:pt x="1984489" y="382402"/>
                  </a:cubicBezTo>
                  <a:cubicBezTo>
                    <a:pt x="1913602" y="378592"/>
                    <a:pt x="1844533" y="381132"/>
                    <a:pt x="1773646" y="378592"/>
                  </a:cubicBezTo>
                  <a:lnTo>
                    <a:pt x="1675495" y="374782"/>
                  </a:lnTo>
                  <a:cubicBezTo>
                    <a:pt x="1655501" y="374782"/>
                    <a:pt x="1637325" y="376052"/>
                    <a:pt x="1617331" y="376052"/>
                  </a:cubicBezTo>
                  <a:cubicBezTo>
                    <a:pt x="1566438" y="374782"/>
                    <a:pt x="1426482" y="376052"/>
                    <a:pt x="1375588" y="374782"/>
                  </a:cubicBezTo>
                  <a:cubicBezTo>
                    <a:pt x="1339236" y="373512"/>
                    <a:pt x="612191" y="382402"/>
                    <a:pt x="575839" y="381132"/>
                  </a:cubicBezTo>
                  <a:cubicBezTo>
                    <a:pt x="566751" y="381132"/>
                    <a:pt x="555845" y="382402"/>
                    <a:pt x="546757" y="382402"/>
                  </a:cubicBezTo>
                  <a:cubicBezTo>
                    <a:pt x="524946" y="382402"/>
                    <a:pt x="504952" y="383672"/>
                    <a:pt x="483141" y="383672"/>
                  </a:cubicBezTo>
                  <a:cubicBezTo>
                    <a:pt x="428612" y="383672"/>
                    <a:pt x="375901" y="382402"/>
                    <a:pt x="321373" y="381132"/>
                  </a:cubicBezTo>
                  <a:cubicBezTo>
                    <a:pt x="288656" y="379862"/>
                    <a:pt x="255939" y="378592"/>
                    <a:pt x="225040" y="377322"/>
                  </a:cubicBezTo>
                  <a:cubicBezTo>
                    <a:pt x="166876" y="376052"/>
                    <a:pt x="108712" y="374782"/>
                    <a:pt x="48731"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63272" y="30480"/>
                    <a:pt x="92354" y="29210"/>
                  </a:cubicBezTo>
                  <a:cubicBezTo>
                    <a:pt x="141429" y="25400"/>
                    <a:pt x="190505" y="22860"/>
                    <a:pt x="241398" y="20320"/>
                  </a:cubicBezTo>
                  <a:cubicBezTo>
                    <a:pt x="275933" y="17780"/>
                    <a:pt x="310467" y="16510"/>
                    <a:pt x="343184" y="13970"/>
                  </a:cubicBezTo>
                  <a:cubicBezTo>
                    <a:pt x="375901" y="11430"/>
                    <a:pt x="410436" y="8890"/>
                    <a:pt x="443153" y="8890"/>
                  </a:cubicBezTo>
                  <a:cubicBezTo>
                    <a:pt x="479505" y="7620"/>
                    <a:pt x="515858" y="10160"/>
                    <a:pt x="552210" y="8890"/>
                  </a:cubicBezTo>
                  <a:cubicBezTo>
                    <a:pt x="597650" y="8890"/>
                    <a:pt x="1421029" y="6350"/>
                    <a:pt x="1466469" y="5080"/>
                  </a:cubicBezTo>
                  <a:cubicBezTo>
                    <a:pt x="1510092" y="3810"/>
                    <a:pt x="1553715" y="2540"/>
                    <a:pt x="1599155" y="2540"/>
                  </a:cubicBezTo>
                  <a:cubicBezTo>
                    <a:pt x="1673677" y="1270"/>
                    <a:pt x="1746382" y="0"/>
                    <a:pt x="1820904" y="0"/>
                  </a:cubicBezTo>
                  <a:cubicBezTo>
                    <a:pt x="1851803" y="0"/>
                    <a:pt x="1884520" y="2540"/>
                    <a:pt x="1915419" y="2540"/>
                  </a:cubicBezTo>
                  <a:cubicBezTo>
                    <a:pt x="2000847" y="3810"/>
                    <a:pt x="2088093" y="5080"/>
                    <a:pt x="2173520" y="7620"/>
                  </a:cubicBezTo>
                  <a:cubicBezTo>
                    <a:pt x="2218961" y="8890"/>
                    <a:pt x="2264401" y="12700"/>
                    <a:pt x="2309841" y="16510"/>
                  </a:cubicBezTo>
                  <a:lnTo>
                    <a:pt x="2339521" y="16510"/>
                  </a:lnTo>
                  <a:cubicBezTo>
                    <a:pt x="2350950" y="17780"/>
                    <a:pt x="2359840" y="20320"/>
                    <a:pt x="2370000" y="21590"/>
                  </a:cubicBezTo>
                  <a:close/>
                  <a:moveTo>
                    <a:pt x="2380160" y="369702"/>
                  </a:moveTo>
                  <a:cubicBezTo>
                    <a:pt x="2381430" y="353192"/>
                    <a:pt x="2382700" y="340492"/>
                    <a:pt x="2382700" y="327792"/>
                  </a:cubicBezTo>
                  <a:cubicBezTo>
                    <a:pt x="2381430" y="313861"/>
                    <a:pt x="2380160" y="302333"/>
                    <a:pt x="2380160" y="289935"/>
                  </a:cubicBezTo>
                  <a:cubicBezTo>
                    <a:pt x="2380160" y="284280"/>
                    <a:pt x="2382700" y="278625"/>
                    <a:pt x="2381430" y="272969"/>
                  </a:cubicBezTo>
                  <a:cubicBezTo>
                    <a:pt x="2381430" y="267749"/>
                    <a:pt x="2380160" y="262311"/>
                    <a:pt x="2378890" y="257091"/>
                  </a:cubicBezTo>
                  <a:cubicBezTo>
                    <a:pt x="2373810" y="249043"/>
                    <a:pt x="2362380" y="82429"/>
                    <a:pt x="2362380" y="74381"/>
                  </a:cubicBezTo>
                  <a:cubicBezTo>
                    <a:pt x="2359840" y="67638"/>
                    <a:pt x="2357300" y="60678"/>
                    <a:pt x="2354760" y="53935"/>
                  </a:cubicBezTo>
                  <a:cubicBezTo>
                    <a:pt x="2353490" y="44450"/>
                    <a:pt x="2352221" y="43180"/>
                    <a:pt x="2335288" y="41910"/>
                  </a:cubicBezTo>
                  <a:cubicBezTo>
                    <a:pt x="2329835" y="41910"/>
                    <a:pt x="2326200" y="41910"/>
                    <a:pt x="2320747" y="40640"/>
                  </a:cubicBezTo>
                  <a:cubicBezTo>
                    <a:pt x="2275307" y="36830"/>
                    <a:pt x="2228049" y="31750"/>
                    <a:pt x="2182609" y="30480"/>
                  </a:cubicBezTo>
                  <a:cubicBezTo>
                    <a:pt x="2071734" y="26670"/>
                    <a:pt x="1959042" y="25400"/>
                    <a:pt x="1848168" y="22860"/>
                  </a:cubicBezTo>
                  <a:lnTo>
                    <a:pt x="1717300" y="22860"/>
                  </a:lnTo>
                  <a:cubicBezTo>
                    <a:pt x="1659136" y="22860"/>
                    <a:pt x="1600972" y="22860"/>
                    <a:pt x="1544627" y="24130"/>
                  </a:cubicBezTo>
                  <a:cubicBezTo>
                    <a:pt x="1495551" y="25400"/>
                    <a:pt x="668537" y="29210"/>
                    <a:pt x="619462" y="29210"/>
                  </a:cubicBezTo>
                  <a:cubicBezTo>
                    <a:pt x="539487" y="29210"/>
                    <a:pt x="459512" y="26670"/>
                    <a:pt x="379537" y="33020"/>
                  </a:cubicBezTo>
                  <a:cubicBezTo>
                    <a:pt x="337732" y="36830"/>
                    <a:pt x="297744" y="36830"/>
                    <a:pt x="257757" y="38100"/>
                  </a:cubicBezTo>
                  <a:cubicBezTo>
                    <a:pt x="188687" y="41910"/>
                    <a:pt x="119618" y="45720"/>
                    <a:pt x="50549"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6907" y="351922"/>
                    <a:pt x="92354" y="353192"/>
                    <a:pt x="115983" y="353192"/>
                  </a:cubicBezTo>
                  <a:cubicBezTo>
                    <a:pt x="150517" y="353192"/>
                    <a:pt x="186870" y="350652"/>
                    <a:pt x="221404" y="353192"/>
                  </a:cubicBezTo>
                  <a:cubicBezTo>
                    <a:pt x="277750" y="357002"/>
                    <a:pt x="334096" y="359542"/>
                    <a:pt x="390442" y="358272"/>
                  </a:cubicBezTo>
                  <a:cubicBezTo>
                    <a:pt x="426795" y="357002"/>
                    <a:pt x="461329" y="359542"/>
                    <a:pt x="497682" y="359542"/>
                  </a:cubicBezTo>
                  <a:cubicBezTo>
                    <a:pt x="550392" y="359542"/>
                    <a:pt x="603103" y="358272"/>
                    <a:pt x="655814" y="359542"/>
                  </a:cubicBezTo>
                  <a:cubicBezTo>
                    <a:pt x="733971" y="360812"/>
                    <a:pt x="1591884" y="350652"/>
                    <a:pt x="1671859" y="353192"/>
                  </a:cubicBezTo>
                  <a:cubicBezTo>
                    <a:pt x="1706394" y="354462"/>
                    <a:pt x="1740929" y="355733"/>
                    <a:pt x="1773646" y="355733"/>
                  </a:cubicBezTo>
                  <a:cubicBezTo>
                    <a:pt x="1833627" y="358272"/>
                    <a:pt x="1891790" y="354462"/>
                    <a:pt x="1951772" y="358272"/>
                  </a:cubicBezTo>
                  <a:cubicBezTo>
                    <a:pt x="2000847" y="360812"/>
                    <a:pt x="2049923" y="360812"/>
                    <a:pt x="2098998" y="363352"/>
                  </a:cubicBezTo>
                  <a:cubicBezTo>
                    <a:pt x="2171703" y="367162"/>
                    <a:pt x="2244407" y="369702"/>
                    <a:pt x="2317112" y="370972"/>
                  </a:cubicBezTo>
                  <a:cubicBezTo>
                    <a:pt x="2342060" y="370972"/>
                    <a:pt x="2359840" y="369702"/>
                    <a:pt x="2380160" y="369702"/>
                  </a:cubicBezTo>
                  <a:close/>
                </a:path>
              </a:pathLst>
            </a:custGeom>
            <a:solidFill>
              <a:srgbClr val="63998C"/>
            </a:solidFill>
          </p:spPr>
        </p:sp>
      </p:grpSp>
      <p:sp>
        <p:nvSpPr>
          <p:cNvPr name="TextBox 49" id="49"/>
          <p:cNvSpPr txBox="true"/>
          <p:nvPr/>
        </p:nvSpPr>
        <p:spPr>
          <a:xfrm rot="0">
            <a:off x="8123165" y="8341881"/>
            <a:ext cx="2397400" cy="544472"/>
          </a:xfrm>
          <a:prstGeom prst="rect">
            <a:avLst/>
          </a:prstGeom>
        </p:spPr>
        <p:txBody>
          <a:bodyPr anchor="t" rtlCol="false" tIns="0" lIns="0" bIns="0" rIns="0">
            <a:spAutoFit/>
          </a:bodyPr>
          <a:lstStyle/>
          <a:p>
            <a:pPr algn="ctr" marL="0" indent="0" lvl="0">
              <a:lnSpc>
                <a:spcPts val="3265"/>
              </a:lnSpc>
              <a:spcBef>
                <a:spcPct val="0"/>
              </a:spcBef>
            </a:pPr>
            <a:r>
              <a:rPr lang="en-US" sz="3982">
                <a:solidFill>
                  <a:srgbClr val="242424"/>
                </a:solidFill>
                <a:latin typeface="Ballpoint"/>
                <a:ea typeface="Ballpoint"/>
                <a:cs typeface="Ballpoint"/>
                <a:sym typeface="Ballpoint"/>
              </a:rPr>
              <a:t>Demographics</a:t>
            </a:r>
          </a:p>
        </p:txBody>
      </p:sp>
      <p:sp>
        <p:nvSpPr>
          <p:cNvPr name="TextBox 50" id="50"/>
          <p:cNvSpPr txBox="true"/>
          <p:nvPr/>
        </p:nvSpPr>
        <p:spPr>
          <a:xfrm rot="0">
            <a:off x="6968073" y="9104620"/>
            <a:ext cx="4707584" cy="835509"/>
          </a:xfrm>
          <a:prstGeom prst="rect">
            <a:avLst/>
          </a:prstGeom>
        </p:spPr>
        <p:txBody>
          <a:bodyPr anchor="t" rtlCol="false" tIns="0" lIns="0" bIns="0" rIns="0">
            <a:spAutoFit/>
          </a:bodyPr>
          <a:lstStyle/>
          <a:p>
            <a:pPr algn="ctr">
              <a:lnSpc>
                <a:spcPts val="3358"/>
              </a:lnSpc>
            </a:pPr>
            <a:r>
              <a:rPr lang="en-US" sz="2469" spc="61">
                <a:solidFill>
                  <a:srgbClr val="242424"/>
                </a:solidFill>
                <a:latin typeface="Montserrat Classic"/>
                <a:ea typeface="Montserrat Classic"/>
                <a:cs typeface="Montserrat Classic"/>
                <a:sym typeface="Montserrat Classic"/>
              </a:rPr>
              <a:t>Includes age, gender, and marital status.</a:t>
            </a:r>
          </a:p>
        </p:txBody>
      </p:sp>
      <p:grpSp>
        <p:nvGrpSpPr>
          <p:cNvPr name="Group 51" id="51"/>
          <p:cNvGrpSpPr/>
          <p:nvPr/>
        </p:nvGrpSpPr>
        <p:grpSpPr>
          <a:xfrm rot="0">
            <a:off x="12943765" y="401005"/>
            <a:ext cx="4578816" cy="780834"/>
            <a:chOff x="0" y="0"/>
            <a:chExt cx="2436040" cy="415422"/>
          </a:xfrm>
        </p:grpSpPr>
        <p:sp>
          <p:nvSpPr>
            <p:cNvPr name="Freeform 52" id="52"/>
            <p:cNvSpPr/>
            <p:nvPr/>
          </p:nvSpPr>
          <p:spPr>
            <a:xfrm flipH="false" flipV="false" rot="0">
              <a:off x="38100" y="44450"/>
              <a:ext cx="2399211" cy="370972"/>
            </a:xfrm>
            <a:custGeom>
              <a:avLst/>
              <a:gdLst/>
              <a:ahLst/>
              <a:cxnLst/>
              <a:rect r="r" b="b" t="t" l="l"/>
              <a:pathLst>
                <a:path h="370972" w="2399211">
                  <a:moveTo>
                    <a:pt x="2540" y="340492"/>
                  </a:moveTo>
                  <a:cubicBezTo>
                    <a:pt x="0" y="349382"/>
                    <a:pt x="5080" y="355732"/>
                    <a:pt x="17727" y="357002"/>
                  </a:cubicBezTo>
                  <a:cubicBezTo>
                    <a:pt x="32268" y="358272"/>
                    <a:pt x="44991" y="358272"/>
                    <a:pt x="59532" y="358272"/>
                  </a:cubicBezTo>
                  <a:cubicBezTo>
                    <a:pt x="117696" y="359542"/>
                    <a:pt x="175859" y="359542"/>
                    <a:pt x="235840" y="360812"/>
                  </a:cubicBezTo>
                  <a:cubicBezTo>
                    <a:pt x="268557" y="362082"/>
                    <a:pt x="301274" y="363352"/>
                    <a:pt x="332174" y="364622"/>
                  </a:cubicBezTo>
                  <a:cubicBezTo>
                    <a:pt x="386702" y="365892"/>
                    <a:pt x="439413" y="365892"/>
                    <a:pt x="493941" y="367162"/>
                  </a:cubicBezTo>
                  <a:cubicBezTo>
                    <a:pt x="515753" y="367162"/>
                    <a:pt x="535746" y="367162"/>
                    <a:pt x="557558" y="365892"/>
                  </a:cubicBezTo>
                  <a:cubicBezTo>
                    <a:pt x="566646" y="365892"/>
                    <a:pt x="577552" y="364622"/>
                    <a:pt x="586640" y="364622"/>
                  </a:cubicBezTo>
                  <a:cubicBezTo>
                    <a:pt x="622992" y="365892"/>
                    <a:pt x="1350037" y="357002"/>
                    <a:pt x="1386389" y="358272"/>
                  </a:cubicBezTo>
                  <a:cubicBezTo>
                    <a:pt x="1437282" y="359542"/>
                    <a:pt x="1577239" y="359542"/>
                    <a:pt x="1628132" y="359542"/>
                  </a:cubicBezTo>
                  <a:cubicBezTo>
                    <a:pt x="1648126" y="359542"/>
                    <a:pt x="1666302" y="358272"/>
                    <a:pt x="1686295" y="358272"/>
                  </a:cubicBezTo>
                  <a:lnTo>
                    <a:pt x="1784447" y="362082"/>
                  </a:lnTo>
                  <a:cubicBezTo>
                    <a:pt x="1855333" y="364622"/>
                    <a:pt x="1924403" y="362082"/>
                    <a:pt x="1995289" y="365892"/>
                  </a:cubicBezTo>
                  <a:cubicBezTo>
                    <a:pt x="2113434" y="370972"/>
                    <a:pt x="2233397" y="364622"/>
                    <a:pt x="2334440" y="369702"/>
                  </a:cubicBezTo>
                  <a:cubicBezTo>
                    <a:pt x="2354761" y="370972"/>
                    <a:pt x="2375080" y="369702"/>
                    <a:pt x="2397940" y="369702"/>
                  </a:cubicBezTo>
                  <a:lnTo>
                    <a:pt x="2397940" y="310012"/>
                  </a:lnTo>
                  <a:cubicBezTo>
                    <a:pt x="2396670" y="275284"/>
                    <a:pt x="2395400" y="264844"/>
                    <a:pt x="2395400" y="253751"/>
                  </a:cubicBezTo>
                  <a:cubicBezTo>
                    <a:pt x="2395400" y="240917"/>
                    <a:pt x="2399211" y="227867"/>
                    <a:pt x="2392861" y="215033"/>
                  </a:cubicBezTo>
                  <a:cubicBezTo>
                    <a:pt x="2385240" y="206550"/>
                    <a:pt x="2373811" y="39284"/>
                    <a:pt x="2373811" y="30801"/>
                  </a:cubicBezTo>
                  <a:cubicBezTo>
                    <a:pt x="2371270" y="24928"/>
                    <a:pt x="2370000" y="18838"/>
                    <a:pt x="2367461" y="12965"/>
                  </a:cubicBezTo>
                  <a:cubicBezTo>
                    <a:pt x="2367461" y="11225"/>
                    <a:pt x="2366190" y="9485"/>
                    <a:pt x="2364920" y="6350"/>
                  </a:cubicBezTo>
                  <a:cubicBezTo>
                    <a:pt x="2354761" y="3810"/>
                    <a:pt x="2345870" y="2540"/>
                    <a:pt x="2335711" y="1270"/>
                  </a:cubicBezTo>
                  <a:cubicBezTo>
                    <a:pt x="2328090" y="0"/>
                    <a:pt x="2320470" y="1270"/>
                    <a:pt x="2314120" y="1270"/>
                  </a:cubicBezTo>
                  <a:lnTo>
                    <a:pt x="8639" y="6350"/>
                  </a:lnTo>
                  <a:lnTo>
                    <a:pt x="2540" y="340492"/>
                  </a:lnTo>
                  <a:close/>
                </a:path>
              </a:pathLst>
            </a:custGeom>
            <a:solidFill>
              <a:srgbClr val="FFB699"/>
            </a:solidFill>
          </p:spPr>
        </p:sp>
        <p:sp>
          <p:nvSpPr>
            <p:cNvPr name="Freeform 53" id="53"/>
            <p:cNvSpPr/>
            <p:nvPr/>
          </p:nvSpPr>
          <p:spPr>
            <a:xfrm flipH="false" flipV="false" rot="0">
              <a:off x="11430" y="16510"/>
              <a:ext cx="2375081" cy="360812"/>
            </a:xfrm>
            <a:custGeom>
              <a:avLst/>
              <a:gdLst/>
              <a:ahLst/>
              <a:cxnLst/>
              <a:rect r="r" b="b" t="t" l="l"/>
              <a:pathLst>
                <a:path h="360812" w="2375081">
                  <a:moveTo>
                    <a:pt x="2375081" y="360812"/>
                  </a:moveTo>
                  <a:lnTo>
                    <a:pt x="0" y="353192"/>
                  </a:lnTo>
                  <a:lnTo>
                    <a:pt x="0" y="131825"/>
                  </a:lnTo>
                  <a:lnTo>
                    <a:pt x="7620" y="20320"/>
                  </a:lnTo>
                  <a:lnTo>
                    <a:pt x="1185858" y="0"/>
                  </a:lnTo>
                  <a:lnTo>
                    <a:pt x="2353491" y="8890"/>
                  </a:lnTo>
                  <a:close/>
                </a:path>
              </a:pathLst>
            </a:custGeom>
            <a:solidFill>
              <a:srgbClr val="EFEFEF"/>
            </a:solidFill>
          </p:spPr>
        </p:sp>
        <p:sp>
          <p:nvSpPr>
            <p:cNvPr name="Freeform 54" id="54"/>
            <p:cNvSpPr/>
            <p:nvPr/>
          </p:nvSpPr>
          <p:spPr>
            <a:xfrm flipH="false" flipV="false" rot="0">
              <a:off x="-3810" y="0"/>
              <a:ext cx="2404290" cy="387482"/>
            </a:xfrm>
            <a:custGeom>
              <a:avLst/>
              <a:gdLst/>
              <a:ahLst/>
              <a:cxnLst/>
              <a:rect r="r" b="b" t="t" l="l"/>
              <a:pathLst>
                <a:path h="387482" w="2404290">
                  <a:moveTo>
                    <a:pt x="2370000" y="21590"/>
                  </a:moveTo>
                  <a:cubicBezTo>
                    <a:pt x="2371271" y="34290"/>
                    <a:pt x="2371271" y="44450"/>
                    <a:pt x="2372540" y="52412"/>
                  </a:cubicBezTo>
                  <a:cubicBezTo>
                    <a:pt x="2375080" y="58285"/>
                    <a:pt x="2376350" y="64375"/>
                    <a:pt x="2378890" y="70248"/>
                  </a:cubicBezTo>
                  <a:cubicBezTo>
                    <a:pt x="2378890" y="78731"/>
                    <a:pt x="2391590" y="245998"/>
                    <a:pt x="2397940" y="254481"/>
                  </a:cubicBezTo>
                  <a:cubicBezTo>
                    <a:pt x="2404290" y="267314"/>
                    <a:pt x="2400480" y="280365"/>
                    <a:pt x="2400480" y="293198"/>
                  </a:cubicBezTo>
                  <a:cubicBezTo>
                    <a:pt x="2400480" y="304508"/>
                    <a:pt x="2401750" y="314949"/>
                    <a:pt x="2403021" y="326522"/>
                  </a:cubicBezTo>
                  <a:lnTo>
                    <a:pt x="2403021" y="386212"/>
                  </a:lnTo>
                  <a:cubicBezTo>
                    <a:pt x="2380160" y="386212"/>
                    <a:pt x="2359840" y="387482"/>
                    <a:pt x="2339521" y="386212"/>
                  </a:cubicBezTo>
                  <a:cubicBezTo>
                    <a:pt x="2222596" y="381132"/>
                    <a:pt x="2102634" y="387482"/>
                    <a:pt x="1984489" y="382402"/>
                  </a:cubicBezTo>
                  <a:cubicBezTo>
                    <a:pt x="1913602" y="378592"/>
                    <a:pt x="1844533" y="381132"/>
                    <a:pt x="1773646" y="378592"/>
                  </a:cubicBezTo>
                  <a:lnTo>
                    <a:pt x="1675495" y="374782"/>
                  </a:lnTo>
                  <a:cubicBezTo>
                    <a:pt x="1655501" y="374782"/>
                    <a:pt x="1637325" y="376052"/>
                    <a:pt x="1617331" y="376052"/>
                  </a:cubicBezTo>
                  <a:cubicBezTo>
                    <a:pt x="1566438" y="374782"/>
                    <a:pt x="1426482" y="376052"/>
                    <a:pt x="1375588" y="374782"/>
                  </a:cubicBezTo>
                  <a:cubicBezTo>
                    <a:pt x="1339236" y="373512"/>
                    <a:pt x="612191" y="382402"/>
                    <a:pt x="575839" y="381132"/>
                  </a:cubicBezTo>
                  <a:cubicBezTo>
                    <a:pt x="566751" y="381132"/>
                    <a:pt x="555845" y="382402"/>
                    <a:pt x="546757" y="382402"/>
                  </a:cubicBezTo>
                  <a:cubicBezTo>
                    <a:pt x="524946" y="382402"/>
                    <a:pt x="504952" y="383672"/>
                    <a:pt x="483141" y="383672"/>
                  </a:cubicBezTo>
                  <a:cubicBezTo>
                    <a:pt x="428612" y="383672"/>
                    <a:pt x="375901" y="382402"/>
                    <a:pt x="321373" y="381132"/>
                  </a:cubicBezTo>
                  <a:cubicBezTo>
                    <a:pt x="288656" y="379862"/>
                    <a:pt x="255939" y="378592"/>
                    <a:pt x="225040" y="377322"/>
                  </a:cubicBezTo>
                  <a:cubicBezTo>
                    <a:pt x="166876" y="376052"/>
                    <a:pt x="108712" y="374782"/>
                    <a:pt x="48731"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63272" y="30480"/>
                    <a:pt x="92354" y="29210"/>
                  </a:cubicBezTo>
                  <a:cubicBezTo>
                    <a:pt x="141429" y="25400"/>
                    <a:pt x="190505" y="22860"/>
                    <a:pt x="241398" y="20320"/>
                  </a:cubicBezTo>
                  <a:cubicBezTo>
                    <a:pt x="275933" y="17780"/>
                    <a:pt x="310467" y="16510"/>
                    <a:pt x="343184" y="13970"/>
                  </a:cubicBezTo>
                  <a:cubicBezTo>
                    <a:pt x="375901" y="11430"/>
                    <a:pt x="410436" y="8890"/>
                    <a:pt x="443153" y="8890"/>
                  </a:cubicBezTo>
                  <a:cubicBezTo>
                    <a:pt x="479505" y="7620"/>
                    <a:pt x="515858" y="10160"/>
                    <a:pt x="552210" y="8890"/>
                  </a:cubicBezTo>
                  <a:cubicBezTo>
                    <a:pt x="597650" y="8890"/>
                    <a:pt x="1421029" y="6350"/>
                    <a:pt x="1466469" y="5080"/>
                  </a:cubicBezTo>
                  <a:cubicBezTo>
                    <a:pt x="1510092" y="3810"/>
                    <a:pt x="1553715" y="2540"/>
                    <a:pt x="1599155" y="2540"/>
                  </a:cubicBezTo>
                  <a:cubicBezTo>
                    <a:pt x="1673677" y="1270"/>
                    <a:pt x="1746382" y="0"/>
                    <a:pt x="1820904" y="0"/>
                  </a:cubicBezTo>
                  <a:cubicBezTo>
                    <a:pt x="1851803" y="0"/>
                    <a:pt x="1884520" y="2540"/>
                    <a:pt x="1915419" y="2540"/>
                  </a:cubicBezTo>
                  <a:cubicBezTo>
                    <a:pt x="2000847" y="3810"/>
                    <a:pt x="2088093" y="5080"/>
                    <a:pt x="2173520" y="7620"/>
                  </a:cubicBezTo>
                  <a:cubicBezTo>
                    <a:pt x="2218961" y="8890"/>
                    <a:pt x="2264401" y="12700"/>
                    <a:pt x="2309841" y="16510"/>
                  </a:cubicBezTo>
                  <a:lnTo>
                    <a:pt x="2339521" y="16510"/>
                  </a:lnTo>
                  <a:cubicBezTo>
                    <a:pt x="2350950" y="17780"/>
                    <a:pt x="2359840" y="20320"/>
                    <a:pt x="2370000" y="21590"/>
                  </a:cubicBezTo>
                  <a:close/>
                  <a:moveTo>
                    <a:pt x="2380160" y="369702"/>
                  </a:moveTo>
                  <a:cubicBezTo>
                    <a:pt x="2381430" y="353192"/>
                    <a:pt x="2382700" y="340492"/>
                    <a:pt x="2382700" y="327792"/>
                  </a:cubicBezTo>
                  <a:cubicBezTo>
                    <a:pt x="2381430" y="313861"/>
                    <a:pt x="2380160" y="302333"/>
                    <a:pt x="2380160" y="289935"/>
                  </a:cubicBezTo>
                  <a:cubicBezTo>
                    <a:pt x="2380160" y="284280"/>
                    <a:pt x="2382700" y="278625"/>
                    <a:pt x="2381430" y="272969"/>
                  </a:cubicBezTo>
                  <a:cubicBezTo>
                    <a:pt x="2381430" y="267749"/>
                    <a:pt x="2380160" y="262311"/>
                    <a:pt x="2378890" y="257091"/>
                  </a:cubicBezTo>
                  <a:cubicBezTo>
                    <a:pt x="2373810" y="249043"/>
                    <a:pt x="2362380" y="82429"/>
                    <a:pt x="2362380" y="74381"/>
                  </a:cubicBezTo>
                  <a:cubicBezTo>
                    <a:pt x="2359840" y="67638"/>
                    <a:pt x="2357300" y="60678"/>
                    <a:pt x="2354760" y="53935"/>
                  </a:cubicBezTo>
                  <a:cubicBezTo>
                    <a:pt x="2353490" y="44450"/>
                    <a:pt x="2352221" y="43180"/>
                    <a:pt x="2335288" y="41910"/>
                  </a:cubicBezTo>
                  <a:cubicBezTo>
                    <a:pt x="2329835" y="41910"/>
                    <a:pt x="2326200" y="41910"/>
                    <a:pt x="2320747" y="40640"/>
                  </a:cubicBezTo>
                  <a:cubicBezTo>
                    <a:pt x="2275307" y="36830"/>
                    <a:pt x="2228049" y="31750"/>
                    <a:pt x="2182609" y="30480"/>
                  </a:cubicBezTo>
                  <a:cubicBezTo>
                    <a:pt x="2071734" y="26670"/>
                    <a:pt x="1959042" y="25400"/>
                    <a:pt x="1848168" y="22860"/>
                  </a:cubicBezTo>
                  <a:lnTo>
                    <a:pt x="1717300" y="22860"/>
                  </a:lnTo>
                  <a:cubicBezTo>
                    <a:pt x="1659136" y="22860"/>
                    <a:pt x="1600972" y="22860"/>
                    <a:pt x="1544627" y="24130"/>
                  </a:cubicBezTo>
                  <a:cubicBezTo>
                    <a:pt x="1495551" y="25400"/>
                    <a:pt x="668537" y="29210"/>
                    <a:pt x="619462" y="29210"/>
                  </a:cubicBezTo>
                  <a:cubicBezTo>
                    <a:pt x="539487" y="29210"/>
                    <a:pt x="459512" y="26670"/>
                    <a:pt x="379537" y="33020"/>
                  </a:cubicBezTo>
                  <a:cubicBezTo>
                    <a:pt x="337732" y="36830"/>
                    <a:pt x="297744" y="36830"/>
                    <a:pt x="257757" y="38100"/>
                  </a:cubicBezTo>
                  <a:cubicBezTo>
                    <a:pt x="188687" y="41910"/>
                    <a:pt x="119618" y="45720"/>
                    <a:pt x="50549"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6907" y="351922"/>
                    <a:pt x="92354" y="353192"/>
                    <a:pt x="115983" y="353192"/>
                  </a:cubicBezTo>
                  <a:cubicBezTo>
                    <a:pt x="150517" y="353192"/>
                    <a:pt x="186870" y="350652"/>
                    <a:pt x="221404" y="353192"/>
                  </a:cubicBezTo>
                  <a:cubicBezTo>
                    <a:pt x="277750" y="357002"/>
                    <a:pt x="334096" y="359542"/>
                    <a:pt x="390442" y="358272"/>
                  </a:cubicBezTo>
                  <a:cubicBezTo>
                    <a:pt x="426795" y="357002"/>
                    <a:pt x="461329" y="359542"/>
                    <a:pt x="497682" y="359542"/>
                  </a:cubicBezTo>
                  <a:cubicBezTo>
                    <a:pt x="550392" y="359542"/>
                    <a:pt x="603103" y="358272"/>
                    <a:pt x="655814" y="359542"/>
                  </a:cubicBezTo>
                  <a:cubicBezTo>
                    <a:pt x="733971" y="360812"/>
                    <a:pt x="1591884" y="350652"/>
                    <a:pt x="1671859" y="353192"/>
                  </a:cubicBezTo>
                  <a:cubicBezTo>
                    <a:pt x="1706394" y="354462"/>
                    <a:pt x="1740929" y="355733"/>
                    <a:pt x="1773646" y="355733"/>
                  </a:cubicBezTo>
                  <a:cubicBezTo>
                    <a:pt x="1833627" y="358272"/>
                    <a:pt x="1891790" y="354462"/>
                    <a:pt x="1951772" y="358272"/>
                  </a:cubicBezTo>
                  <a:cubicBezTo>
                    <a:pt x="2000847" y="360812"/>
                    <a:pt x="2049923" y="360812"/>
                    <a:pt x="2098998" y="363352"/>
                  </a:cubicBezTo>
                  <a:cubicBezTo>
                    <a:pt x="2171703" y="367162"/>
                    <a:pt x="2244407" y="369702"/>
                    <a:pt x="2317112" y="370972"/>
                  </a:cubicBezTo>
                  <a:cubicBezTo>
                    <a:pt x="2342060" y="370972"/>
                    <a:pt x="2359840" y="369702"/>
                    <a:pt x="2380160" y="369702"/>
                  </a:cubicBezTo>
                  <a:close/>
                </a:path>
              </a:pathLst>
            </a:custGeom>
            <a:solidFill>
              <a:srgbClr val="63998C"/>
            </a:solidFill>
          </p:spPr>
        </p:sp>
      </p:grpSp>
      <p:sp>
        <p:nvSpPr>
          <p:cNvPr name="TextBox 55" id="55"/>
          <p:cNvSpPr txBox="true"/>
          <p:nvPr/>
        </p:nvSpPr>
        <p:spPr>
          <a:xfrm rot="0">
            <a:off x="13711320" y="500015"/>
            <a:ext cx="3043706" cy="544472"/>
          </a:xfrm>
          <a:prstGeom prst="rect">
            <a:avLst/>
          </a:prstGeom>
        </p:spPr>
        <p:txBody>
          <a:bodyPr anchor="t" rtlCol="false" tIns="0" lIns="0" bIns="0" rIns="0">
            <a:spAutoFit/>
          </a:bodyPr>
          <a:lstStyle/>
          <a:p>
            <a:pPr algn="ctr" marL="0" indent="0" lvl="0">
              <a:lnSpc>
                <a:spcPts val="3265"/>
              </a:lnSpc>
              <a:spcBef>
                <a:spcPct val="0"/>
              </a:spcBef>
            </a:pPr>
            <a:r>
              <a:rPr lang="en-US" sz="3982">
                <a:solidFill>
                  <a:srgbClr val="242424"/>
                </a:solidFill>
                <a:latin typeface="Ballpoint"/>
                <a:ea typeface="Ballpoint"/>
                <a:cs typeface="Ballpoint"/>
                <a:sym typeface="Ballpoint"/>
              </a:rPr>
              <a:t>Work Culture </a:t>
            </a:r>
          </a:p>
        </p:txBody>
      </p:sp>
      <p:sp>
        <p:nvSpPr>
          <p:cNvPr name="TextBox 56" id="56"/>
          <p:cNvSpPr txBox="true"/>
          <p:nvPr/>
        </p:nvSpPr>
        <p:spPr>
          <a:xfrm rot="0">
            <a:off x="12814997" y="1263562"/>
            <a:ext cx="4707584" cy="1673577"/>
          </a:xfrm>
          <a:prstGeom prst="rect">
            <a:avLst/>
          </a:prstGeom>
        </p:spPr>
        <p:txBody>
          <a:bodyPr anchor="t" rtlCol="false" tIns="0" lIns="0" bIns="0" rIns="0">
            <a:spAutoFit/>
          </a:bodyPr>
          <a:lstStyle/>
          <a:p>
            <a:pPr algn="ctr">
              <a:lnSpc>
                <a:spcPts val="3358"/>
              </a:lnSpc>
            </a:pPr>
            <a:r>
              <a:rPr lang="en-US" sz="2469" spc="61">
                <a:solidFill>
                  <a:srgbClr val="242424"/>
                </a:solidFill>
                <a:latin typeface="Montserrat Classic"/>
                <a:ea typeface="Montserrat Classic"/>
                <a:cs typeface="Montserrat Classic"/>
                <a:sym typeface="Montserrat Classic"/>
              </a:rPr>
              <a:t>Includes environment satisfaction, job satisfaction, work-life balance, and job involvement.</a:t>
            </a:r>
          </a:p>
        </p:txBody>
      </p:sp>
      <p:grpSp>
        <p:nvGrpSpPr>
          <p:cNvPr name="Group 57" id="57"/>
          <p:cNvGrpSpPr/>
          <p:nvPr/>
        </p:nvGrpSpPr>
        <p:grpSpPr>
          <a:xfrm rot="0">
            <a:off x="12943765" y="4353581"/>
            <a:ext cx="4578816" cy="780834"/>
            <a:chOff x="0" y="0"/>
            <a:chExt cx="2436040" cy="415422"/>
          </a:xfrm>
        </p:grpSpPr>
        <p:sp>
          <p:nvSpPr>
            <p:cNvPr name="Freeform 58" id="58"/>
            <p:cNvSpPr/>
            <p:nvPr/>
          </p:nvSpPr>
          <p:spPr>
            <a:xfrm flipH="false" flipV="false" rot="0">
              <a:off x="38100" y="44450"/>
              <a:ext cx="2399211" cy="370972"/>
            </a:xfrm>
            <a:custGeom>
              <a:avLst/>
              <a:gdLst/>
              <a:ahLst/>
              <a:cxnLst/>
              <a:rect r="r" b="b" t="t" l="l"/>
              <a:pathLst>
                <a:path h="370972" w="2399211">
                  <a:moveTo>
                    <a:pt x="2540" y="340492"/>
                  </a:moveTo>
                  <a:cubicBezTo>
                    <a:pt x="0" y="349382"/>
                    <a:pt x="5080" y="355732"/>
                    <a:pt x="17727" y="357002"/>
                  </a:cubicBezTo>
                  <a:cubicBezTo>
                    <a:pt x="32268" y="358272"/>
                    <a:pt x="44991" y="358272"/>
                    <a:pt x="59532" y="358272"/>
                  </a:cubicBezTo>
                  <a:cubicBezTo>
                    <a:pt x="117696" y="359542"/>
                    <a:pt x="175859" y="359542"/>
                    <a:pt x="235840" y="360812"/>
                  </a:cubicBezTo>
                  <a:cubicBezTo>
                    <a:pt x="268557" y="362082"/>
                    <a:pt x="301274" y="363352"/>
                    <a:pt x="332174" y="364622"/>
                  </a:cubicBezTo>
                  <a:cubicBezTo>
                    <a:pt x="386702" y="365892"/>
                    <a:pt x="439413" y="365892"/>
                    <a:pt x="493941" y="367162"/>
                  </a:cubicBezTo>
                  <a:cubicBezTo>
                    <a:pt x="515753" y="367162"/>
                    <a:pt x="535746" y="367162"/>
                    <a:pt x="557558" y="365892"/>
                  </a:cubicBezTo>
                  <a:cubicBezTo>
                    <a:pt x="566646" y="365892"/>
                    <a:pt x="577552" y="364622"/>
                    <a:pt x="586640" y="364622"/>
                  </a:cubicBezTo>
                  <a:cubicBezTo>
                    <a:pt x="622992" y="365892"/>
                    <a:pt x="1350037" y="357002"/>
                    <a:pt x="1386389" y="358272"/>
                  </a:cubicBezTo>
                  <a:cubicBezTo>
                    <a:pt x="1437282" y="359542"/>
                    <a:pt x="1577239" y="359542"/>
                    <a:pt x="1628132" y="359542"/>
                  </a:cubicBezTo>
                  <a:cubicBezTo>
                    <a:pt x="1648126" y="359542"/>
                    <a:pt x="1666302" y="358272"/>
                    <a:pt x="1686295" y="358272"/>
                  </a:cubicBezTo>
                  <a:lnTo>
                    <a:pt x="1784447" y="362082"/>
                  </a:lnTo>
                  <a:cubicBezTo>
                    <a:pt x="1855333" y="364622"/>
                    <a:pt x="1924403" y="362082"/>
                    <a:pt x="1995289" y="365892"/>
                  </a:cubicBezTo>
                  <a:cubicBezTo>
                    <a:pt x="2113434" y="370972"/>
                    <a:pt x="2233397" y="364622"/>
                    <a:pt x="2334440" y="369702"/>
                  </a:cubicBezTo>
                  <a:cubicBezTo>
                    <a:pt x="2354761" y="370972"/>
                    <a:pt x="2375080" y="369702"/>
                    <a:pt x="2397940" y="369702"/>
                  </a:cubicBezTo>
                  <a:lnTo>
                    <a:pt x="2397940" y="310012"/>
                  </a:lnTo>
                  <a:cubicBezTo>
                    <a:pt x="2396670" y="275284"/>
                    <a:pt x="2395400" y="264844"/>
                    <a:pt x="2395400" y="253751"/>
                  </a:cubicBezTo>
                  <a:cubicBezTo>
                    <a:pt x="2395400" y="240917"/>
                    <a:pt x="2399211" y="227867"/>
                    <a:pt x="2392861" y="215033"/>
                  </a:cubicBezTo>
                  <a:cubicBezTo>
                    <a:pt x="2385240" y="206550"/>
                    <a:pt x="2373811" y="39284"/>
                    <a:pt x="2373811" y="30801"/>
                  </a:cubicBezTo>
                  <a:cubicBezTo>
                    <a:pt x="2371270" y="24928"/>
                    <a:pt x="2370000" y="18838"/>
                    <a:pt x="2367461" y="12965"/>
                  </a:cubicBezTo>
                  <a:cubicBezTo>
                    <a:pt x="2367461" y="11225"/>
                    <a:pt x="2366190" y="9485"/>
                    <a:pt x="2364920" y="6350"/>
                  </a:cubicBezTo>
                  <a:cubicBezTo>
                    <a:pt x="2354761" y="3810"/>
                    <a:pt x="2345870" y="2540"/>
                    <a:pt x="2335711" y="1270"/>
                  </a:cubicBezTo>
                  <a:cubicBezTo>
                    <a:pt x="2328090" y="0"/>
                    <a:pt x="2320470" y="1270"/>
                    <a:pt x="2314120" y="1270"/>
                  </a:cubicBezTo>
                  <a:lnTo>
                    <a:pt x="8639" y="6350"/>
                  </a:lnTo>
                  <a:lnTo>
                    <a:pt x="2540" y="340492"/>
                  </a:lnTo>
                  <a:close/>
                </a:path>
              </a:pathLst>
            </a:custGeom>
            <a:solidFill>
              <a:srgbClr val="FFB699"/>
            </a:solidFill>
          </p:spPr>
        </p:sp>
        <p:sp>
          <p:nvSpPr>
            <p:cNvPr name="Freeform 59" id="59"/>
            <p:cNvSpPr/>
            <p:nvPr/>
          </p:nvSpPr>
          <p:spPr>
            <a:xfrm flipH="false" flipV="false" rot="0">
              <a:off x="11430" y="16510"/>
              <a:ext cx="2375081" cy="360812"/>
            </a:xfrm>
            <a:custGeom>
              <a:avLst/>
              <a:gdLst/>
              <a:ahLst/>
              <a:cxnLst/>
              <a:rect r="r" b="b" t="t" l="l"/>
              <a:pathLst>
                <a:path h="360812" w="2375081">
                  <a:moveTo>
                    <a:pt x="2375081" y="360812"/>
                  </a:moveTo>
                  <a:lnTo>
                    <a:pt x="0" y="353192"/>
                  </a:lnTo>
                  <a:lnTo>
                    <a:pt x="0" y="131825"/>
                  </a:lnTo>
                  <a:lnTo>
                    <a:pt x="7620" y="20320"/>
                  </a:lnTo>
                  <a:lnTo>
                    <a:pt x="1185858" y="0"/>
                  </a:lnTo>
                  <a:lnTo>
                    <a:pt x="2353491" y="8890"/>
                  </a:lnTo>
                  <a:close/>
                </a:path>
              </a:pathLst>
            </a:custGeom>
            <a:solidFill>
              <a:srgbClr val="EFEFEF"/>
            </a:solidFill>
          </p:spPr>
        </p:sp>
        <p:sp>
          <p:nvSpPr>
            <p:cNvPr name="Freeform 60" id="60"/>
            <p:cNvSpPr/>
            <p:nvPr/>
          </p:nvSpPr>
          <p:spPr>
            <a:xfrm flipH="false" flipV="false" rot="0">
              <a:off x="-3810" y="0"/>
              <a:ext cx="2404290" cy="387482"/>
            </a:xfrm>
            <a:custGeom>
              <a:avLst/>
              <a:gdLst/>
              <a:ahLst/>
              <a:cxnLst/>
              <a:rect r="r" b="b" t="t" l="l"/>
              <a:pathLst>
                <a:path h="387482" w="2404290">
                  <a:moveTo>
                    <a:pt x="2370000" y="21590"/>
                  </a:moveTo>
                  <a:cubicBezTo>
                    <a:pt x="2371271" y="34290"/>
                    <a:pt x="2371271" y="44450"/>
                    <a:pt x="2372540" y="52412"/>
                  </a:cubicBezTo>
                  <a:cubicBezTo>
                    <a:pt x="2375080" y="58285"/>
                    <a:pt x="2376350" y="64375"/>
                    <a:pt x="2378890" y="70248"/>
                  </a:cubicBezTo>
                  <a:cubicBezTo>
                    <a:pt x="2378890" y="78731"/>
                    <a:pt x="2391590" y="245998"/>
                    <a:pt x="2397940" y="254481"/>
                  </a:cubicBezTo>
                  <a:cubicBezTo>
                    <a:pt x="2404290" y="267314"/>
                    <a:pt x="2400480" y="280365"/>
                    <a:pt x="2400480" y="293198"/>
                  </a:cubicBezTo>
                  <a:cubicBezTo>
                    <a:pt x="2400480" y="304508"/>
                    <a:pt x="2401750" y="314949"/>
                    <a:pt x="2403021" y="326522"/>
                  </a:cubicBezTo>
                  <a:lnTo>
                    <a:pt x="2403021" y="386212"/>
                  </a:lnTo>
                  <a:cubicBezTo>
                    <a:pt x="2380160" y="386212"/>
                    <a:pt x="2359840" y="387482"/>
                    <a:pt x="2339521" y="386212"/>
                  </a:cubicBezTo>
                  <a:cubicBezTo>
                    <a:pt x="2222596" y="381132"/>
                    <a:pt x="2102634" y="387482"/>
                    <a:pt x="1984489" y="382402"/>
                  </a:cubicBezTo>
                  <a:cubicBezTo>
                    <a:pt x="1913602" y="378592"/>
                    <a:pt x="1844533" y="381132"/>
                    <a:pt x="1773646" y="378592"/>
                  </a:cubicBezTo>
                  <a:lnTo>
                    <a:pt x="1675495" y="374782"/>
                  </a:lnTo>
                  <a:cubicBezTo>
                    <a:pt x="1655501" y="374782"/>
                    <a:pt x="1637325" y="376052"/>
                    <a:pt x="1617331" y="376052"/>
                  </a:cubicBezTo>
                  <a:cubicBezTo>
                    <a:pt x="1566438" y="374782"/>
                    <a:pt x="1426482" y="376052"/>
                    <a:pt x="1375588" y="374782"/>
                  </a:cubicBezTo>
                  <a:cubicBezTo>
                    <a:pt x="1339236" y="373512"/>
                    <a:pt x="612191" y="382402"/>
                    <a:pt x="575839" y="381132"/>
                  </a:cubicBezTo>
                  <a:cubicBezTo>
                    <a:pt x="566751" y="381132"/>
                    <a:pt x="555845" y="382402"/>
                    <a:pt x="546757" y="382402"/>
                  </a:cubicBezTo>
                  <a:cubicBezTo>
                    <a:pt x="524946" y="382402"/>
                    <a:pt x="504952" y="383672"/>
                    <a:pt x="483141" y="383672"/>
                  </a:cubicBezTo>
                  <a:cubicBezTo>
                    <a:pt x="428612" y="383672"/>
                    <a:pt x="375901" y="382402"/>
                    <a:pt x="321373" y="381132"/>
                  </a:cubicBezTo>
                  <a:cubicBezTo>
                    <a:pt x="288656" y="379862"/>
                    <a:pt x="255939" y="378592"/>
                    <a:pt x="225040" y="377322"/>
                  </a:cubicBezTo>
                  <a:cubicBezTo>
                    <a:pt x="166876" y="376052"/>
                    <a:pt x="108712" y="374782"/>
                    <a:pt x="48731"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63272" y="30480"/>
                    <a:pt x="92354" y="29210"/>
                  </a:cubicBezTo>
                  <a:cubicBezTo>
                    <a:pt x="141429" y="25400"/>
                    <a:pt x="190505" y="22860"/>
                    <a:pt x="241398" y="20320"/>
                  </a:cubicBezTo>
                  <a:cubicBezTo>
                    <a:pt x="275933" y="17780"/>
                    <a:pt x="310467" y="16510"/>
                    <a:pt x="343184" y="13970"/>
                  </a:cubicBezTo>
                  <a:cubicBezTo>
                    <a:pt x="375901" y="11430"/>
                    <a:pt x="410436" y="8890"/>
                    <a:pt x="443153" y="8890"/>
                  </a:cubicBezTo>
                  <a:cubicBezTo>
                    <a:pt x="479505" y="7620"/>
                    <a:pt x="515858" y="10160"/>
                    <a:pt x="552210" y="8890"/>
                  </a:cubicBezTo>
                  <a:cubicBezTo>
                    <a:pt x="597650" y="8890"/>
                    <a:pt x="1421029" y="6350"/>
                    <a:pt x="1466469" y="5080"/>
                  </a:cubicBezTo>
                  <a:cubicBezTo>
                    <a:pt x="1510092" y="3810"/>
                    <a:pt x="1553715" y="2540"/>
                    <a:pt x="1599155" y="2540"/>
                  </a:cubicBezTo>
                  <a:cubicBezTo>
                    <a:pt x="1673677" y="1270"/>
                    <a:pt x="1746382" y="0"/>
                    <a:pt x="1820904" y="0"/>
                  </a:cubicBezTo>
                  <a:cubicBezTo>
                    <a:pt x="1851803" y="0"/>
                    <a:pt x="1884520" y="2540"/>
                    <a:pt x="1915419" y="2540"/>
                  </a:cubicBezTo>
                  <a:cubicBezTo>
                    <a:pt x="2000847" y="3810"/>
                    <a:pt x="2088093" y="5080"/>
                    <a:pt x="2173520" y="7620"/>
                  </a:cubicBezTo>
                  <a:cubicBezTo>
                    <a:pt x="2218961" y="8890"/>
                    <a:pt x="2264401" y="12700"/>
                    <a:pt x="2309841" y="16510"/>
                  </a:cubicBezTo>
                  <a:lnTo>
                    <a:pt x="2339521" y="16510"/>
                  </a:lnTo>
                  <a:cubicBezTo>
                    <a:pt x="2350950" y="17780"/>
                    <a:pt x="2359840" y="20320"/>
                    <a:pt x="2370000" y="21590"/>
                  </a:cubicBezTo>
                  <a:close/>
                  <a:moveTo>
                    <a:pt x="2380160" y="369702"/>
                  </a:moveTo>
                  <a:cubicBezTo>
                    <a:pt x="2381430" y="353192"/>
                    <a:pt x="2382700" y="340492"/>
                    <a:pt x="2382700" y="327792"/>
                  </a:cubicBezTo>
                  <a:cubicBezTo>
                    <a:pt x="2381430" y="313861"/>
                    <a:pt x="2380160" y="302333"/>
                    <a:pt x="2380160" y="289935"/>
                  </a:cubicBezTo>
                  <a:cubicBezTo>
                    <a:pt x="2380160" y="284280"/>
                    <a:pt x="2382700" y="278625"/>
                    <a:pt x="2381430" y="272969"/>
                  </a:cubicBezTo>
                  <a:cubicBezTo>
                    <a:pt x="2381430" y="267749"/>
                    <a:pt x="2380160" y="262311"/>
                    <a:pt x="2378890" y="257091"/>
                  </a:cubicBezTo>
                  <a:cubicBezTo>
                    <a:pt x="2373810" y="249043"/>
                    <a:pt x="2362380" y="82429"/>
                    <a:pt x="2362380" y="74381"/>
                  </a:cubicBezTo>
                  <a:cubicBezTo>
                    <a:pt x="2359840" y="67638"/>
                    <a:pt x="2357300" y="60678"/>
                    <a:pt x="2354760" y="53935"/>
                  </a:cubicBezTo>
                  <a:cubicBezTo>
                    <a:pt x="2353490" y="44450"/>
                    <a:pt x="2352221" y="43180"/>
                    <a:pt x="2335288" y="41910"/>
                  </a:cubicBezTo>
                  <a:cubicBezTo>
                    <a:pt x="2329835" y="41910"/>
                    <a:pt x="2326200" y="41910"/>
                    <a:pt x="2320747" y="40640"/>
                  </a:cubicBezTo>
                  <a:cubicBezTo>
                    <a:pt x="2275307" y="36830"/>
                    <a:pt x="2228049" y="31750"/>
                    <a:pt x="2182609" y="30480"/>
                  </a:cubicBezTo>
                  <a:cubicBezTo>
                    <a:pt x="2071734" y="26670"/>
                    <a:pt x="1959042" y="25400"/>
                    <a:pt x="1848168" y="22860"/>
                  </a:cubicBezTo>
                  <a:lnTo>
                    <a:pt x="1717300" y="22860"/>
                  </a:lnTo>
                  <a:cubicBezTo>
                    <a:pt x="1659136" y="22860"/>
                    <a:pt x="1600972" y="22860"/>
                    <a:pt x="1544627" y="24130"/>
                  </a:cubicBezTo>
                  <a:cubicBezTo>
                    <a:pt x="1495551" y="25400"/>
                    <a:pt x="668537" y="29210"/>
                    <a:pt x="619462" y="29210"/>
                  </a:cubicBezTo>
                  <a:cubicBezTo>
                    <a:pt x="539487" y="29210"/>
                    <a:pt x="459512" y="26670"/>
                    <a:pt x="379537" y="33020"/>
                  </a:cubicBezTo>
                  <a:cubicBezTo>
                    <a:pt x="337732" y="36830"/>
                    <a:pt x="297744" y="36830"/>
                    <a:pt x="257757" y="38100"/>
                  </a:cubicBezTo>
                  <a:cubicBezTo>
                    <a:pt x="188687" y="41910"/>
                    <a:pt x="119618" y="45720"/>
                    <a:pt x="50549"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6907" y="351922"/>
                    <a:pt x="92354" y="353192"/>
                    <a:pt x="115983" y="353192"/>
                  </a:cubicBezTo>
                  <a:cubicBezTo>
                    <a:pt x="150517" y="353192"/>
                    <a:pt x="186870" y="350652"/>
                    <a:pt x="221404" y="353192"/>
                  </a:cubicBezTo>
                  <a:cubicBezTo>
                    <a:pt x="277750" y="357002"/>
                    <a:pt x="334096" y="359542"/>
                    <a:pt x="390442" y="358272"/>
                  </a:cubicBezTo>
                  <a:cubicBezTo>
                    <a:pt x="426795" y="357002"/>
                    <a:pt x="461329" y="359542"/>
                    <a:pt x="497682" y="359542"/>
                  </a:cubicBezTo>
                  <a:cubicBezTo>
                    <a:pt x="550392" y="359542"/>
                    <a:pt x="603103" y="358272"/>
                    <a:pt x="655814" y="359542"/>
                  </a:cubicBezTo>
                  <a:cubicBezTo>
                    <a:pt x="733971" y="360812"/>
                    <a:pt x="1591884" y="350652"/>
                    <a:pt x="1671859" y="353192"/>
                  </a:cubicBezTo>
                  <a:cubicBezTo>
                    <a:pt x="1706394" y="354462"/>
                    <a:pt x="1740929" y="355733"/>
                    <a:pt x="1773646" y="355733"/>
                  </a:cubicBezTo>
                  <a:cubicBezTo>
                    <a:pt x="1833627" y="358272"/>
                    <a:pt x="1891790" y="354462"/>
                    <a:pt x="1951772" y="358272"/>
                  </a:cubicBezTo>
                  <a:cubicBezTo>
                    <a:pt x="2000847" y="360812"/>
                    <a:pt x="2049923" y="360812"/>
                    <a:pt x="2098998" y="363352"/>
                  </a:cubicBezTo>
                  <a:cubicBezTo>
                    <a:pt x="2171703" y="367162"/>
                    <a:pt x="2244407" y="369702"/>
                    <a:pt x="2317112" y="370972"/>
                  </a:cubicBezTo>
                  <a:cubicBezTo>
                    <a:pt x="2342060" y="370972"/>
                    <a:pt x="2359840" y="369702"/>
                    <a:pt x="2380160" y="369702"/>
                  </a:cubicBezTo>
                  <a:close/>
                </a:path>
              </a:pathLst>
            </a:custGeom>
            <a:solidFill>
              <a:srgbClr val="63998C"/>
            </a:solidFill>
          </p:spPr>
        </p:sp>
      </p:grpSp>
      <p:sp>
        <p:nvSpPr>
          <p:cNvPr name="TextBox 61" id="61"/>
          <p:cNvSpPr txBox="true"/>
          <p:nvPr/>
        </p:nvSpPr>
        <p:spPr>
          <a:xfrm rot="0">
            <a:off x="13611030" y="4457103"/>
            <a:ext cx="3115518" cy="544472"/>
          </a:xfrm>
          <a:prstGeom prst="rect">
            <a:avLst/>
          </a:prstGeom>
        </p:spPr>
        <p:txBody>
          <a:bodyPr anchor="t" rtlCol="false" tIns="0" lIns="0" bIns="0" rIns="0">
            <a:spAutoFit/>
          </a:bodyPr>
          <a:lstStyle/>
          <a:p>
            <a:pPr algn="ctr" marL="0" indent="0" lvl="0">
              <a:lnSpc>
                <a:spcPts val="3265"/>
              </a:lnSpc>
              <a:spcBef>
                <a:spcPct val="0"/>
              </a:spcBef>
            </a:pPr>
            <a:r>
              <a:rPr lang="en-US" sz="3982">
                <a:solidFill>
                  <a:srgbClr val="242424"/>
                </a:solidFill>
                <a:latin typeface="Ballpoint"/>
                <a:ea typeface="Ballpoint"/>
                <a:cs typeface="Ballpoint"/>
                <a:sym typeface="Ballpoint"/>
              </a:rPr>
              <a:t>Job Related Factors</a:t>
            </a:r>
          </a:p>
        </p:txBody>
      </p:sp>
      <p:sp>
        <p:nvSpPr>
          <p:cNvPr name="TextBox 62" id="62"/>
          <p:cNvSpPr txBox="true"/>
          <p:nvPr/>
        </p:nvSpPr>
        <p:spPr>
          <a:xfrm rot="0">
            <a:off x="12814997" y="5220650"/>
            <a:ext cx="4707584" cy="1254543"/>
          </a:xfrm>
          <a:prstGeom prst="rect">
            <a:avLst/>
          </a:prstGeom>
        </p:spPr>
        <p:txBody>
          <a:bodyPr anchor="t" rtlCol="false" tIns="0" lIns="0" bIns="0" rIns="0">
            <a:spAutoFit/>
          </a:bodyPr>
          <a:lstStyle/>
          <a:p>
            <a:pPr algn="ctr">
              <a:lnSpc>
                <a:spcPts val="3358"/>
              </a:lnSpc>
            </a:pPr>
            <a:r>
              <a:rPr lang="en-US" sz="2469" spc="61">
                <a:solidFill>
                  <a:srgbClr val="242424"/>
                </a:solidFill>
                <a:latin typeface="Montserrat Classic"/>
                <a:ea typeface="Montserrat Classic"/>
                <a:cs typeface="Montserrat Classic"/>
                <a:sym typeface="Montserrat Classic"/>
              </a:rPr>
              <a:t>Includes department, job role, and years with current manager.</a:t>
            </a:r>
          </a:p>
        </p:txBody>
      </p:sp>
      <p:grpSp>
        <p:nvGrpSpPr>
          <p:cNvPr name="Group 63" id="63"/>
          <p:cNvGrpSpPr/>
          <p:nvPr/>
        </p:nvGrpSpPr>
        <p:grpSpPr>
          <a:xfrm rot="0">
            <a:off x="12612860" y="7513297"/>
            <a:ext cx="5240627" cy="780834"/>
            <a:chOff x="0" y="0"/>
            <a:chExt cx="2788140" cy="415422"/>
          </a:xfrm>
        </p:grpSpPr>
        <p:sp>
          <p:nvSpPr>
            <p:cNvPr name="Freeform 64" id="64"/>
            <p:cNvSpPr/>
            <p:nvPr/>
          </p:nvSpPr>
          <p:spPr>
            <a:xfrm flipH="false" flipV="false" rot="0">
              <a:off x="38100" y="44450"/>
              <a:ext cx="2751310" cy="370972"/>
            </a:xfrm>
            <a:custGeom>
              <a:avLst/>
              <a:gdLst/>
              <a:ahLst/>
              <a:cxnLst/>
              <a:rect r="r" b="b" t="t" l="l"/>
              <a:pathLst>
                <a:path h="370972" w="2751310">
                  <a:moveTo>
                    <a:pt x="2540" y="340492"/>
                  </a:moveTo>
                  <a:cubicBezTo>
                    <a:pt x="0" y="349382"/>
                    <a:pt x="5080" y="355732"/>
                    <a:pt x="19645" y="357002"/>
                  </a:cubicBezTo>
                  <a:cubicBezTo>
                    <a:pt x="36422" y="358272"/>
                    <a:pt x="51102" y="358272"/>
                    <a:pt x="67879" y="358272"/>
                  </a:cubicBezTo>
                  <a:cubicBezTo>
                    <a:pt x="134987" y="359542"/>
                    <a:pt x="202096" y="359542"/>
                    <a:pt x="271301" y="360812"/>
                  </a:cubicBezTo>
                  <a:cubicBezTo>
                    <a:pt x="309050" y="362082"/>
                    <a:pt x="346798" y="363352"/>
                    <a:pt x="382449" y="364622"/>
                  </a:cubicBezTo>
                  <a:cubicBezTo>
                    <a:pt x="445364" y="365892"/>
                    <a:pt x="506181" y="365892"/>
                    <a:pt x="569095" y="367162"/>
                  </a:cubicBezTo>
                  <a:cubicBezTo>
                    <a:pt x="594260" y="367162"/>
                    <a:pt x="617329" y="367162"/>
                    <a:pt x="642495" y="365892"/>
                  </a:cubicBezTo>
                  <a:cubicBezTo>
                    <a:pt x="652980" y="365892"/>
                    <a:pt x="665563" y="364622"/>
                    <a:pt x="676049" y="364622"/>
                  </a:cubicBezTo>
                  <a:cubicBezTo>
                    <a:pt x="717992" y="365892"/>
                    <a:pt x="1556847" y="357002"/>
                    <a:pt x="1598790" y="358272"/>
                  </a:cubicBezTo>
                  <a:cubicBezTo>
                    <a:pt x="1657509" y="359542"/>
                    <a:pt x="1818989" y="359542"/>
                    <a:pt x="1877709" y="359542"/>
                  </a:cubicBezTo>
                  <a:cubicBezTo>
                    <a:pt x="1900778" y="359542"/>
                    <a:pt x="1921749" y="358272"/>
                    <a:pt x="1944818" y="358272"/>
                  </a:cubicBezTo>
                  <a:lnTo>
                    <a:pt x="2058063" y="362082"/>
                  </a:lnTo>
                  <a:cubicBezTo>
                    <a:pt x="2139851" y="364622"/>
                    <a:pt x="2219543" y="362082"/>
                    <a:pt x="2301331" y="365892"/>
                  </a:cubicBezTo>
                  <a:cubicBezTo>
                    <a:pt x="2437645" y="370972"/>
                    <a:pt x="2576056" y="364622"/>
                    <a:pt x="2686540" y="369702"/>
                  </a:cubicBezTo>
                  <a:cubicBezTo>
                    <a:pt x="2706860" y="370972"/>
                    <a:pt x="2727180" y="369702"/>
                    <a:pt x="2750040" y="369702"/>
                  </a:cubicBezTo>
                  <a:lnTo>
                    <a:pt x="2750040" y="310012"/>
                  </a:lnTo>
                  <a:cubicBezTo>
                    <a:pt x="2748770" y="275284"/>
                    <a:pt x="2747500" y="264844"/>
                    <a:pt x="2747500" y="253751"/>
                  </a:cubicBezTo>
                  <a:cubicBezTo>
                    <a:pt x="2747500" y="240917"/>
                    <a:pt x="2751310" y="227867"/>
                    <a:pt x="2744960" y="215033"/>
                  </a:cubicBezTo>
                  <a:cubicBezTo>
                    <a:pt x="2737340" y="206550"/>
                    <a:pt x="2725910" y="39284"/>
                    <a:pt x="2725910" y="30801"/>
                  </a:cubicBezTo>
                  <a:cubicBezTo>
                    <a:pt x="2723370" y="24928"/>
                    <a:pt x="2722100" y="18838"/>
                    <a:pt x="2719560" y="12965"/>
                  </a:cubicBezTo>
                  <a:cubicBezTo>
                    <a:pt x="2719560" y="11225"/>
                    <a:pt x="2718290" y="9485"/>
                    <a:pt x="2717020" y="6350"/>
                  </a:cubicBezTo>
                  <a:cubicBezTo>
                    <a:pt x="2706860" y="3810"/>
                    <a:pt x="2697970" y="2540"/>
                    <a:pt x="2687810" y="1270"/>
                  </a:cubicBezTo>
                  <a:cubicBezTo>
                    <a:pt x="2680190" y="0"/>
                    <a:pt x="2672570" y="1270"/>
                    <a:pt x="2666220" y="1270"/>
                  </a:cubicBezTo>
                  <a:lnTo>
                    <a:pt x="9159" y="6350"/>
                  </a:lnTo>
                  <a:lnTo>
                    <a:pt x="2540" y="340492"/>
                  </a:lnTo>
                  <a:close/>
                </a:path>
              </a:pathLst>
            </a:custGeom>
            <a:solidFill>
              <a:srgbClr val="FFB699"/>
            </a:solidFill>
          </p:spPr>
        </p:sp>
        <p:sp>
          <p:nvSpPr>
            <p:cNvPr name="Freeform 65" id="65"/>
            <p:cNvSpPr/>
            <p:nvPr/>
          </p:nvSpPr>
          <p:spPr>
            <a:xfrm flipH="false" flipV="false" rot="0">
              <a:off x="11430" y="16510"/>
              <a:ext cx="2727180" cy="360812"/>
            </a:xfrm>
            <a:custGeom>
              <a:avLst/>
              <a:gdLst/>
              <a:ahLst/>
              <a:cxnLst/>
              <a:rect r="r" b="b" t="t" l="l"/>
              <a:pathLst>
                <a:path h="360812" w="2727180">
                  <a:moveTo>
                    <a:pt x="2727180" y="360812"/>
                  </a:moveTo>
                  <a:lnTo>
                    <a:pt x="0" y="353192"/>
                  </a:lnTo>
                  <a:lnTo>
                    <a:pt x="0" y="131825"/>
                  </a:lnTo>
                  <a:lnTo>
                    <a:pt x="7620" y="20320"/>
                  </a:lnTo>
                  <a:lnTo>
                    <a:pt x="1363317" y="0"/>
                  </a:lnTo>
                  <a:lnTo>
                    <a:pt x="2705590" y="8890"/>
                  </a:lnTo>
                  <a:close/>
                </a:path>
              </a:pathLst>
            </a:custGeom>
            <a:solidFill>
              <a:srgbClr val="EFEFEF"/>
            </a:solidFill>
          </p:spPr>
        </p:sp>
        <p:sp>
          <p:nvSpPr>
            <p:cNvPr name="Freeform 66" id="66"/>
            <p:cNvSpPr/>
            <p:nvPr/>
          </p:nvSpPr>
          <p:spPr>
            <a:xfrm flipH="false" flipV="false" rot="0">
              <a:off x="-3810" y="0"/>
              <a:ext cx="2756390" cy="387482"/>
            </a:xfrm>
            <a:custGeom>
              <a:avLst/>
              <a:gdLst/>
              <a:ahLst/>
              <a:cxnLst/>
              <a:rect r="r" b="b" t="t" l="l"/>
              <a:pathLst>
                <a:path h="387482" w="2756390">
                  <a:moveTo>
                    <a:pt x="2722100" y="21590"/>
                  </a:moveTo>
                  <a:cubicBezTo>
                    <a:pt x="2723370" y="34290"/>
                    <a:pt x="2723370" y="44450"/>
                    <a:pt x="2724640" y="52412"/>
                  </a:cubicBezTo>
                  <a:cubicBezTo>
                    <a:pt x="2727180" y="58285"/>
                    <a:pt x="2728450" y="64375"/>
                    <a:pt x="2730990" y="70248"/>
                  </a:cubicBezTo>
                  <a:cubicBezTo>
                    <a:pt x="2730990" y="78731"/>
                    <a:pt x="2743690" y="245998"/>
                    <a:pt x="2750040" y="254481"/>
                  </a:cubicBezTo>
                  <a:cubicBezTo>
                    <a:pt x="2756390" y="267314"/>
                    <a:pt x="2752580" y="280365"/>
                    <a:pt x="2752580" y="293198"/>
                  </a:cubicBezTo>
                  <a:cubicBezTo>
                    <a:pt x="2752580" y="304508"/>
                    <a:pt x="2753850" y="314949"/>
                    <a:pt x="2755120" y="326522"/>
                  </a:cubicBezTo>
                  <a:lnTo>
                    <a:pt x="2755120" y="386212"/>
                  </a:lnTo>
                  <a:cubicBezTo>
                    <a:pt x="2732260" y="386212"/>
                    <a:pt x="2711940" y="387482"/>
                    <a:pt x="2691620" y="386212"/>
                  </a:cubicBezTo>
                  <a:cubicBezTo>
                    <a:pt x="2557149" y="381132"/>
                    <a:pt x="2418738" y="387482"/>
                    <a:pt x="2282424" y="382402"/>
                  </a:cubicBezTo>
                  <a:cubicBezTo>
                    <a:pt x="2200636" y="378592"/>
                    <a:pt x="2120944" y="381132"/>
                    <a:pt x="2039156" y="378592"/>
                  </a:cubicBezTo>
                  <a:lnTo>
                    <a:pt x="1925911" y="374782"/>
                  </a:lnTo>
                  <a:cubicBezTo>
                    <a:pt x="1902842" y="374782"/>
                    <a:pt x="1881871" y="376052"/>
                    <a:pt x="1858802" y="376052"/>
                  </a:cubicBezTo>
                  <a:cubicBezTo>
                    <a:pt x="1800082" y="374782"/>
                    <a:pt x="1638602" y="376052"/>
                    <a:pt x="1579883" y="374782"/>
                  </a:cubicBezTo>
                  <a:cubicBezTo>
                    <a:pt x="1537940" y="373512"/>
                    <a:pt x="699085" y="382402"/>
                    <a:pt x="657142" y="381132"/>
                  </a:cubicBezTo>
                  <a:cubicBezTo>
                    <a:pt x="646656" y="381132"/>
                    <a:pt x="634073" y="382402"/>
                    <a:pt x="623588" y="382402"/>
                  </a:cubicBezTo>
                  <a:cubicBezTo>
                    <a:pt x="598422" y="382402"/>
                    <a:pt x="575353" y="383672"/>
                    <a:pt x="550188" y="383672"/>
                  </a:cubicBezTo>
                  <a:cubicBezTo>
                    <a:pt x="487274" y="383672"/>
                    <a:pt x="426457" y="382402"/>
                    <a:pt x="363542" y="381132"/>
                  </a:cubicBezTo>
                  <a:cubicBezTo>
                    <a:pt x="325794" y="379862"/>
                    <a:pt x="288045" y="378592"/>
                    <a:pt x="252394" y="377322"/>
                  </a:cubicBezTo>
                  <a:cubicBezTo>
                    <a:pt x="185286" y="376052"/>
                    <a:pt x="118177" y="374782"/>
                    <a:pt x="48972"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65749" y="30480"/>
                    <a:pt x="99303" y="29210"/>
                  </a:cubicBezTo>
                  <a:cubicBezTo>
                    <a:pt x="155926" y="25400"/>
                    <a:pt x="212548" y="22860"/>
                    <a:pt x="271268" y="20320"/>
                  </a:cubicBezTo>
                  <a:cubicBezTo>
                    <a:pt x="311114" y="17780"/>
                    <a:pt x="350960" y="16510"/>
                    <a:pt x="388708" y="13970"/>
                  </a:cubicBezTo>
                  <a:cubicBezTo>
                    <a:pt x="426457" y="11430"/>
                    <a:pt x="466302" y="8890"/>
                    <a:pt x="504051" y="8890"/>
                  </a:cubicBezTo>
                  <a:cubicBezTo>
                    <a:pt x="545993" y="7620"/>
                    <a:pt x="587936" y="10160"/>
                    <a:pt x="629879" y="8890"/>
                  </a:cubicBezTo>
                  <a:cubicBezTo>
                    <a:pt x="682307" y="8890"/>
                    <a:pt x="1632311" y="6350"/>
                    <a:pt x="1684740" y="5080"/>
                  </a:cubicBezTo>
                  <a:cubicBezTo>
                    <a:pt x="1735071" y="3810"/>
                    <a:pt x="1785402" y="2540"/>
                    <a:pt x="1837831" y="2540"/>
                  </a:cubicBezTo>
                  <a:cubicBezTo>
                    <a:pt x="1923813" y="1270"/>
                    <a:pt x="2007699" y="0"/>
                    <a:pt x="2093681" y="0"/>
                  </a:cubicBezTo>
                  <a:cubicBezTo>
                    <a:pt x="2129333" y="0"/>
                    <a:pt x="2167081" y="2540"/>
                    <a:pt x="2202733" y="2540"/>
                  </a:cubicBezTo>
                  <a:cubicBezTo>
                    <a:pt x="2301298" y="3810"/>
                    <a:pt x="2401961" y="5080"/>
                    <a:pt x="2500526" y="7620"/>
                  </a:cubicBezTo>
                  <a:cubicBezTo>
                    <a:pt x="2552955" y="8890"/>
                    <a:pt x="2605383" y="12700"/>
                    <a:pt x="2657812" y="16510"/>
                  </a:cubicBezTo>
                  <a:lnTo>
                    <a:pt x="2691620" y="16510"/>
                  </a:lnTo>
                  <a:cubicBezTo>
                    <a:pt x="2703050" y="17780"/>
                    <a:pt x="2711940" y="20320"/>
                    <a:pt x="2722100" y="21590"/>
                  </a:cubicBezTo>
                  <a:close/>
                  <a:moveTo>
                    <a:pt x="2732260" y="369702"/>
                  </a:moveTo>
                  <a:cubicBezTo>
                    <a:pt x="2733530" y="353192"/>
                    <a:pt x="2734800" y="340492"/>
                    <a:pt x="2734800" y="327792"/>
                  </a:cubicBezTo>
                  <a:cubicBezTo>
                    <a:pt x="2733530" y="313861"/>
                    <a:pt x="2732260" y="302333"/>
                    <a:pt x="2732260" y="289935"/>
                  </a:cubicBezTo>
                  <a:cubicBezTo>
                    <a:pt x="2732260" y="284280"/>
                    <a:pt x="2734800" y="278625"/>
                    <a:pt x="2733530" y="272969"/>
                  </a:cubicBezTo>
                  <a:cubicBezTo>
                    <a:pt x="2733530" y="267749"/>
                    <a:pt x="2732260" y="262311"/>
                    <a:pt x="2730990" y="257091"/>
                  </a:cubicBezTo>
                  <a:cubicBezTo>
                    <a:pt x="2725910" y="249043"/>
                    <a:pt x="2714480" y="82429"/>
                    <a:pt x="2714480" y="74381"/>
                  </a:cubicBezTo>
                  <a:cubicBezTo>
                    <a:pt x="2711940" y="67638"/>
                    <a:pt x="2709400" y="60678"/>
                    <a:pt x="2706860" y="53935"/>
                  </a:cubicBezTo>
                  <a:cubicBezTo>
                    <a:pt x="2705590" y="44450"/>
                    <a:pt x="2704320" y="43180"/>
                    <a:pt x="2687172" y="41910"/>
                  </a:cubicBezTo>
                  <a:cubicBezTo>
                    <a:pt x="2680880" y="41910"/>
                    <a:pt x="2676686" y="41910"/>
                    <a:pt x="2670395" y="40640"/>
                  </a:cubicBezTo>
                  <a:cubicBezTo>
                    <a:pt x="2617966" y="36830"/>
                    <a:pt x="2563441" y="31750"/>
                    <a:pt x="2511012" y="30480"/>
                  </a:cubicBezTo>
                  <a:cubicBezTo>
                    <a:pt x="2383087" y="26670"/>
                    <a:pt x="2253064" y="25400"/>
                    <a:pt x="2125139" y="22860"/>
                  </a:cubicBezTo>
                  <a:lnTo>
                    <a:pt x="1974145" y="22860"/>
                  </a:lnTo>
                  <a:cubicBezTo>
                    <a:pt x="1907036" y="22860"/>
                    <a:pt x="1839928" y="22860"/>
                    <a:pt x="1774917" y="24130"/>
                  </a:cubicBezTo>
                  <a:cubicBezTo>
                    <a:pt x="1718294" y="25400"/>
                    <a:pt x="764096" y="29210"/>
                    <a:pt x="707473" y="29210"/>
                  </a:cubicBezTo>
                  <a:cubicBezTo>
                    <a:pt x="615199" y="29210"/>
                    <a:pt x="522925" y="26670"/>
                    <a:pt x="430651" y="33020"/>
                  </a:cubicBezTo>
                  <a:cubicBezTo>
                    <a:pt x="382417" y="36830"/>
                    <a:pt x="336280" y="36830"/>
                    <a:pt x="290143" y="38100"/>
                  </a:cubicBezTo>
                  <a:cubicBezTo>
                    <a:pt x="210451" y="41910"/>
                    <a:pt x="130760" y="45720"/>
                    <a:pt x="51069"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9943" y="351922"/>
                    <a:pt x="99303" y="353192"/>
                    <a:pt x="126566" y="353192"/>
                  </a:cubicBezTo>
                  <a:cubicBezTo>
                    <a:pt x="166411" y="353192"/>
                    <a:pt x="208354" y="350652"/>
                    <a:pt x="248200" y="353192"/>
                  </a:cubicBezTo>
                  <a:cubicBezTo>
                    <a:pt x="313211" y="357002"/>
                    <a:pt x="378222" y="359542"/>
                    <a:pt x="443234" y="358272"/>
                  </a:cubicBezTo>
                  <a:cubicBezTo>
                    <a:pt x="485176" y="357002"/>
                    <a:pt x="525022" y="359542"/>
                    <a:pt x="566965" y="359542"/>
                  </a:cubicBezTo>
                  <a:cubicBezTo>
                    <a:pt x="627782" y="359542"/>
                    <a:pt x="688599" y="358272"/>
                    <a:pt x="749416" y="359542"/>
                  </a:cubicBezTo>
                  <a:cubicBezTo>
                    <a:pt x="839593" y="360812"/>
                    <a:pt x="1829442" y="350652"/>
                    <a:pt x="1921716" y="353192"/>
                  </a:cubicBezTo>
                  <a:cubicBezTo>
                    <a:pt x="1961562" y="354462"/>
                    <a:pt x="2001407" y="355733"/>
                    <a:pt x="2039156" y="355733"/>
                  </a:cubicBezTo>
                  <a:cubicBezTo>
                    <a:pt x="2108362" y="358272"/>
                    <a:pt x="2175470" y="354462"/>
                    <a:pt x="2244676" y="358272"/>
                  </a:cubicBezTo>
                  <a:cubicBezTo>
                    <a:pt x="2301298" y="360812"/>
                    <a:pt x="2357921" y="360812"/>
                    <a:pt x="2414544" y="363352"/>
                  </a:cubicBezTo>
                  <a:cubicBezTo>
                    <a:pt x="2498429" y="367162"/>
                    <a:pt x="2582315" y="369702"/>
                    <a:pt x="2666200" y="370972"/>
                  </a:cubicBezTo>
                  <a:cubicBezTo>
                    <a:pt x="2694160" y="370972"/>
                    <a:pt x="2711940" y="369702"/>
                    <a:pt x="2732260" y="369702"/>
                  </a:cubicBezTo>
                  <a:close/>
                </a:path>
              </a:pathLst>
            </a:custGeom>
            <a:solidFill>
              <a:srgbClr val="63998C"/>
            </a:solidFill>
          </p:spPr>
        </p:sp>
      </p:grpSp>
      <p:sp>
        <p:nvSpPr>
          <p:cNvPr name="TextBox 67" id="67"/>
          <p:cNvSpPr txBox="true"/>
          <p:nvPr/>
        </p:nvSpPr>
        <p:spPr>
          <a:xfrm rot="0">
            <a:off x="13029737" y="7603244"/>
            <a:ext cx="4406873" cy="544472"/>
          </a:xfrm>
          <a:prstGeom prst="rect">
            <a:avLst/>
          </a:prstGeom>
        </p:spPr>
        <p:txBody>
          <a:bodyPr anchor="t" rtlCol="false" tIns="0" lIns="0" bIns="0" rIns="0">
            <a:spAutoFit/>
          </a:bodyPr>
          <a:lstStyle/>
          <a:p>
            <a:pPr algn="ctr" marL="0" indent="0" lvl="0">
              <a:lnSpc>
                <a:spcPts val="3265"/>
              </a:lnSpc>
              <a:spcBef>
                <a:spcPct val="0"/>
              </a:spcBef>
            </a:pPr>
            <a:r>
              <a:rPr lang="en-US" sz="3982">
                <a:solidFill>
                  <a:srgbClr val="242424"/>
                </a:solidFill>
                <a:latin typeface="Ballpoint"/>
                <a:ea typeface="Ballpoint"/>
                <a:cs typeface="Ballpoint"/>
                <a:sym typeface="Ballpoint"/>
              </a:rPr>
              <a:t>Commute &amp; Traveling</a:t>
            </a:r>
          </a:p>
        </p:txBody>
      </p:sp>
      <p:sp>
        <p:nvSpPr>
          <p:cNvPr name="TextBox 68" id="68"/>
          <p:cNvSpPr txBox="true"/>
          <p:nvPr/>
        </p:nvSpPr>
        <p:spPr>
          <a:xfrm rot="0">
            <a:off x="12814997" y="8422791"/>
            <a:ext cx="4707584" cy="835509"/>
          </a:xfrm>
          <a:prstGeom prst="rect">
            <a:avLst/>
          </a:prstGeom>
        </p:spPr>
        <p:txBody>
          <a:bodyPr anchor="t" rtlCol="false" tIns="0" lIns="0" bIns="0" rIns="0">
            <a:spAutoFit/>
          </a:bodyPr>
          <a:lstStyle/>
          <a:p>
            <a:pPr algn="ctr">
              <a:lnSpc>
                <a:spcPts val="3358"/>
              </a:lnSpc>
            </a:pPr>
            <a:r>
              <a:rPr lang="en-US" sz="2469" spc="61">
                <a:solidFill>
                  <a:srgbClr val="242424"/>
                </a:solidFill>
                <a:latin typeface="Montserrat Classic"/>
                <a:ea typeface="Montserrat Classic"/>
                <a:cs typeface="Montserrat Classic"/>
                <a:sym typeface="Montserrat Classic"/>
              </a:rPr>
              <a:t>Includes business travel and distance from home.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TextBox 2" id="2"/>
          <p:cNvSpPr txBox="true"/>
          <p:nvPr/>
        </p:nvSpPr>
        <p:spPr>
          <a:xfrm rot="0">
            <a:off x="1431685" y="2583991"/>
            <a:ext cx="7712315" cy="3598970"/>
          </a:xfrm>
          <a:prstGeom prst="rect">
            <a:avLst/>
          </a:prstGeom>
        </p:spPr>
        <p:txBody>
          <a:bodyPr anchor="t" rtlCol="false" tIns="0" lIns="0" bIns="0" rIns="0">
            <a:spAutoFit/>
          </a:bodyPr>
          <a:lstStyle/>
          <a:p>
            <a:pPr algn="l">
              <a:lnSpc>
                <a:spcPts val="9324"/>
              </a:lnSpc>
            </a:pPr>
            <a:r>
              <a:rPr lang="en-US" sz="9324" spc="93">
                <a:solidFill>
                  <a:srgbClr val="63998C"/>
                </a:solidFill>
                <a:latin typeface="Montserrat Bold"/>
                <a:ea typeface="Montserrat Bold"/>
                <a:cs typeface="Montserrat Bold"/>
                <a:sym typeface="Montserrat Bold"/>
              </a:rPr>
              <a:t>SOME IMPORTANT FACTORS</a:t>
            </a:r>
          </a:p>
        </p:txBody>
      </p:sp>
      <p:sp>
        <p:nvSpPr>
          <p:cNvPr name="Freeform 3" id="3"/>
          <p:cNvSpPr/>
          <p:nvPr/>
        </p:nvSpPr>
        <p:spPr>
          <a:xfrm flipH="true" flipV="false" rot="0">
            <a:off x="9860630" y="1388806"/>
            <a:ext cx="6563070" cy="7773430"/>
          </a:xfrm>
          <a:custGeom>
            <a:avLst/>
            <a:gdLst/>
            <a:ahLst/>
            <a:cxnLst/>
            <a:rect r="r" b="b" t="t" l="l"/>
            <a:pathLst>
              <a:path h="7773430" w="6563070">
                <a:moveTo>
                  <a:pt x="6563071" y="0"/>
                </a:moveTo>
                <a:lnTo>
                  <a:pt x="0" y="0"/>
                </a:lnTo>
                <a:lnTo>
                  <a:pt x="0" y="7773430"/>
                </a:lnTo>
                <a:lnTo>
                  <a:pt x="6563071" y="7773430"/>
                </a:lnTo>
                <a:lnTo>
                  <a:pt x="656307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2325531" y="7863129"/>
            <a:ext cx="8081965" cy="6583128"/>
          </a:xfrm>
          <a:custGeom>
            <a:avLst/>
            <a:gdLst/>
            <a:ahLst/>
            <a:cxnLst/>
            <a:rect r="r" b="b" t="t" l="l"/>
            <a:pathLst>
              <a:path h="6583128" w="8081965">
                <a:moveTo>
                  <a:pt x="8081966" y="0"/>
                </a:moveTo>
                <a:lnTo>
                  <a:pt x="0" y="0"/>
                </a:lnTo>
                <a:lnTo>
                  <a:pt x="0" y="6583128"/>
                </a:lnTo>
                <a:lnTo>
                  <a:pt x="8081966" y="6583128"/>
                </a:lnTo>
                <a:lnTo>
                  <a:pt x="808196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13159849" y="-3808372"/>
            <a:ext cx="8198902" cy="6678378"/>
          </a:xfrm>
          <a:custGeom>
            <a:avLst/>
            <a:gdLst/>
            <a:ahLst/>
            <a:cxnLst/>
            <a:rect r="r" b="b" t="t" l="l"/>
            <a:pathLst>
              <a:path h="6678378" w="8198902">
                <a:moveTo>
                  <a:pt x="0" y="6678379"/>
                </a:moveTo>
                <a:lnTo>
                  <a:pt x="8198902" y="6678379"/>
                </a:lnTo>
                <a:lnTo>
                  <a:pt x="8198902" y="0"/>
                </a:lnTo>
                <a:lnTo>
                  <a:pt x="0" y="0"/>
                </a:lnTo>
                <a:lnTo>
                  <a:pt x="0" y="667837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2872934">
            <a:off x="2377235" y="8513629"/>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grpSp>
        <p:nvGrpSpPr>
          <p:cNvPr name="Group 2" id="2"/>
          <p:cNvGrpSpPr/>
          <p:nvPr/>
        </p:nvGrpSpPr>
        <p:grpSpPr>
          <a:xfrm rot="0">
            <a:off x="1212770" y="669641"/>
            <a:ext cx="8597409" cy="1202153"/>
            <a:chOff x="0" y="0"/>
            <a:chExt cx="2264338" cy="316616"/>
          </a:xfrm>
        </p:grpSpPr>
        <p:sp>
          <p:nvSpPr>
            <p:cNvPr name="Freeform 3" id="3"/>
            <p:cNvSpPr/>
            <p:nvPr/>
          </p:nvSpPr>
          <p:spPr>
            <a:xfrm flipH="false" flipV="false" rot="0">
              <a:off x="0" y="0"/>
              <a:ext cx="2264338" cy="316616"/>
            </a:xfrm>
            <a:custGeom>
              <a:avLst/>
              <a:gdLst/>
              <a:ahLst/>
              <a:cxnLst/>
              <a:rect r="r" b="b" t="t" l="l"/>
              <a:pathLst>
                <a:path h="316616" w="2264338">
                  <a:moveTo>
                    <a:pt x="45025" y="0"/>
                  </a:moveTo>
                  <a:lnTo>
                    <a:pt x="2219314" y="0"/>
                  </a:lnTo>
                  <a:cubicBezTo>
                    <a:pt x="2231255" y="0"/>
                    <a:pt x="2242707" y="4744"/>
                    <a:pt x="2251151" y="13187"/>
                  </a:cubicBezTo>
                  <a:cubicBezTo>
                    <a:pt x="2259595" y="21631"/>
                    <a:pt x="2264338" y="33083"/>
                    <a:pt x="2264338" y="45025"/>
                  </a:cubicBezTo>
                  <a:lnTo>
                    <a:pt x="2264338" y="271592"/>
                  </a:lnTo>
                  <a:cubicBezTo>
                    <a:pt x="2264338" y="283533"/>
                    <a:pt x="2259595" y="294985"/>
                    <a:pt x="2251151" y="303429"/>
                  </a:cubicBezTo>
                  <a:cubicBezTo>
                    <a:pt x="2242707" y="311873"/>
                    <a:pt x="2231255" y="316616"/>
                    <a:pt x="2219314" y="316616"/>
                  </a:cubicBezTo>
                  <a:lnTo>
                    <a:pt x="45025" y="316616"/>
                  </a:lnTo>
                  <a:cubicBezTo>
                    <a:pt x="20158" y="316616"/>
                    <a:pt x="0" y="296458"/>
                    <a:pt x="0" y="271592"/>
                  </a:cubicBezTo>
                  <a:lnTo>
                    <a:pt x="0" y="45025"/>
                  </a:lnTo>
                  <a:cubicBezTo>
                    <a:pt x="0" y="33083"/>
                    <a:pt x="4744" y="21631"/>
                    <a:pt x="13187" y="13187"/>
                  </a:cubicBezTo>
                  <a:cubicBezTo>
                    <a:pt x="21631" y="4744"/>
                    <a:pt x="33083" y="0"/>
                    <a:pt x="45025" y="0"/>
                  </a:cubicBezTo>
                  <a:close/>
                </a:path>
              </a:pathLst>
            </a:custGeom>
            <a:solidFill>
              <a:srgbClr val="63998C"/>
            </a:solidFill>
          </p:spPr>
        </p:sp>
        <p:sp>
          <p:nvSpPr>
            <p:cNvPr name="TextBox 4" id="4"/>
            <p:cNvSpPr txBox="true"/>
            <p:nvPr/>
          </p:nvSpPr>
          <p:spPr>
            <a:xfrm>
              <a:off x="0" y="-66675"/>
              <a:ext cx="2264338" cy="383291"/>
            </a:xfrm>
            <a:prstGeom prst="rect">
              <a:avLst/>
            </a:prstGeom>
          </p:spPr>
          <p:txBody>
            <a:bodyPr anchor="ctr" rtlCol="false" tIns="254000" lIns="254000" bIns="254000" rIns="254000"/>
            <a:lstStyle/>
            <a:p>
              <a:pPr algn="ctr">
                <a:lnSpc>
                  <a:spcPts val="5599"/>
                </a:lnSpc>
              </a:pPr>
              <a:r>
                <a:rPr lang="en-US" sz="3999" spc="39">
                  <a:solidFill>
                    <a:srgbClr val="FFDDB3"/>
                  </a:solidFill>
                  <a:latin typeface="Montserrat Bold"/>
                  <a:ea typeface="Montserrat Bold"/>
                  <a:cs typeface="Montserrat Bold"/>
                  <a:sym typeface="Montserrat Bold"/>
                </a:rPr>
                <a:t>Salary &amp; Financial Incentives</a:t>
              </a:r>
            </a:p>
          </p:txBody>
        </p:sp>
      </p:grpSp>
      <p:grpSp>
        <p:nvGrpSpPr>
          <p:cNvPr name="Group 5" id="5"/>
          <p:cNvGrpSpPr/>
          <p:nvPr/>
        </p:nvGrpSpPr>
        <p:grpSpPr>
          <a:xfrm rot="0">
            <a:off x="1212770" y="2211058"/>
            <a:ext cx="2568582" cy="973074"/>
            <a:chOff x="0" y="0"/>
            <a:chExt cx="676499" cy="256283"/>
          </a:xfrm>
        </p:grpSpPr>
        <p:sp>
          <p:nvSpPr>
            <p:cNvPr name="Freeform 6" id="6"/>
            <p:cNvSpPr/>
            <p:nvPr/>
          </p:nvSpPr>
          <p:spPr>
            <a:xfrm flipH="false" flipV="false" rot="0">
              <a:off x="0" y="0"/>
              <a:ext cx="676499" cy="256283"/>
            </a:xfrm>
            <a:custGeom>
              <a:avLst/>
              <a:gdLst/>
              <a:ahLst/>
              <a:cxnLst/>
              <a:rect r="r" b="b" t="t" l="l"/>
              <a:pathLst>
                <a:path h="256283" w="676499">
                  <a:moveTo>
                    <a:pt x="128141" y="0"/>
                  </a:moveTo>
                  <a:lnTo>
                    <a:pt x="548358" y="0"/>
                  </a:lnTo>
                  <a:cubicBezTo>
                    <a:pt x="619128" y="0"/>
                    <a:pt x="676499" y="57371"/>
                    <a:pt x="676499" y="128141"/>
                  </a:cubicBezTo>
                  <a:lnTo>
                    <a:pt x="676499" y="128141"/>
                  </a:lnTo>
                  <a:cubicBezTo>
                    <a:pt x="676499" y="162127"/>
                    <a:pt x="662998" y="194720"/>
                    <a:pt x="638967" y="218751"/>
                  </a:cubicBezTo>
                  <a:cubicBezTo>
                    <a:pt x="614936" y="242782"/>
                    <a:pt x="582343" y="256283"/>
                    <a:pt x="548358" y="256283"/>
                  </a:cubicBezTo>
                  <a:lnTo>
                    <a:pt x="128141" y="256283"/>
                  </a:lnTo>
                  <a:cubicBezTo>
                    <a:pt x="94156" y="256283"/>
                    <a:pt x="61563" y="242782"/>
                    <a:pt x="37532" y="218751"/>
                  </a:cubicBezTo>
                  <a:cubicBezTo>
                    <a:pt x="13501" y="194720"/>
                    <a:pt x="0" y="162127"/>
                    <a:pt x="0" y="128141"/>
                  </a:cubicBezTo>
                  <a:lnTo>
                    <a:pt x="0" y="128141"/>
                  </a:lnTo>
                  <a:cubicBezTo>
                    <a:pt x="0" y="94156"/>
                    <a:pt x="13501" y="61563"/>
                    <a:pt x="37532" y="37532"/>
                  </a:cubicBezTo>
                  <a:cubicBezTo>
                    <a:pt x="61563" y="13501"/>
                    <a:pt x="94156" y="0"/>
                    <a:pt x="128141" y="0"/>
                  </a:cubicBezTo>
                  <a:close/>
                </a:path>
              </a:pathLst>
            </a:custGeom>
            <a:solidFill>
              <a:srgbClr val="FFB699"/>
            </a:solidFill>
          </p:spPr>
        </p:sp>
        <p:sp>
          <p:nvSpPr>
            <p:cNvPr name="TextBox 7" id="7"/>
            <p:cNvSpPr txBox="true"/>
            <p:nvPr/>
          </p:nvSpPr>
          <p:spPr>
            <a:xfrm>
              <a:off x="0" y="-47625"/>
              <a:ext cx="676499" cy="303908"/>
            </a:xfrm>
            <a:prstGeom prst="rect">
              <a:avLst/>
            </a:prstGeom>
          </p:spPr>
          <p:txBody>
            <a:bodyPr anchor="ctr" rtlCol="false" tIns="254000" lIns="254000" bIns="254000" rIns="254000"/>
            <a:lstStyle/>
            <a:p>
              <a:pPr algn="ctr">
                <a:lnSpc>
                  <a:spcPts val="4199"/>
                </a:lnSpc>
              </a:pPr>
              <a:r>
                <a:rPr lang="en-US" sz="2999" spc="29">
                  <a:solidFill>
                    <a:srgbClr val="452721"/>
                  </a:solidFill>
                  <a:latin typeface="Montserrat Bold"/>
                  <a:ea typeface="Montserrat Bold"/>
                  <a:cs typeface="Montserrat Bold"/>
                  <a:sym typeface="Montserrat Bold"/>
                </a:rPr>
                <a:t>1. Salary</a:t>
              </a:r>
            </a:p>
          </p:txBody>
        </p:sp>
      </p:grpSp>
      <p:sp>
        <p:nvSpPr>
          <p:cNvPr name="Freeform 8" id="8"/>
          <p:cNvSpPr/>
          <p:nvPr/>
        </p:nvSpPr>
        <p:spPr>
          <a:xfrm flipH="true" flipV="false" rot="0">
            <a:off x="-2828213" y="8473529"/>
            <a:ext cx="8081965" cy="6583128"/>
          </a:xfrm>
          <a:custGeom>
            <a:avLst/>
            <a:gdLst/>
            <a:ahLst/>
            <a:cxnLst/>
            <a:rect r="r" b="b" t="t" l="l"/>
            <a:pathLst>
              <a:path h="6583128" w="8081965">
                <a:moveTo>
                  <a:pt x="8081965" y="0"/>
                </a:moveTo>
                <a:lnTo>
                  <a:pt x="0" y="0"/>
                </a:lnTo>
                <a:lnTo>
                  <a:pt x="0" y="6583128"/>
                </a:lnTo>
                <a:lnTo>
                  <a:pt x="8081965" y="6583128"/>
                </a:lnTo>
                <a:lnTo>
                  <a:pt x="808196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true" rot="0">
            <a:off x="13159849" y="-3808372"/>
            <a:ext cx="8198902" cy="6678378"/>
          </a:xfrm>
          <a:custGeom>
            <a:avLst/>
            <a:gdLst/>
            <a:ahLst/>
            <a:cxnLst/>
            <a:rect r="r" b="b" t="t" l="l"/>
            <a:pathLst>
              <a:path h="6678378" w="8198902">
                <a:moveTo>
                  <a:pt x="0" y="6678379"/>
                </a:moveTo>
                <a:lnTo>
                  <a:pt x="8198902" y="6678379"/>
                </a:lnTo>
                <a:lnTo>
                  <a:pt x="8198902" y="0"/>
                </a:lnTo>
                <a:lnTo>
                  <a:pt x="0" y="0"/>
                </a:lnTo>
                <a:lnTo>
                  <a:pt x="0" y="66783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false" rot="2872934">
            <a:off x="1120529" y="8696325"/>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0">
            <a:off x="1212770" y="5546331"/>
            <a:ext cx="3909885" cy="973074"/>
            <a:chOff x="0" y="0"/>
            <a:chExt cx="1029764" cy="256283"/>
          </a:xfrm>
        </p:grpSpPr>
        <p:sp>
          <p:nvSpPr>
            <p:cNvPr name="Freeform 13" id="13"/>
            <p:cNvSpPr/>
            <p:nvPr/>
          </p:nvSpPr>
          <p:spPr>
            <a:xfrm flipH="false" flipV="false" rot="0">
              <a:off x="0" y="0"/>
              <a:ext cx="1029764" cy="256283"/>
            </a:xfrm>
            <a:custGeom>
              <a:avLst/>
              <a:gdLst/>
              <a:ahLst/>
              <a:cxnLst/>
              <a:rect r="r" b="b" t="t" l="l"/>
              <a:pathLst>
                <a:path h="256283" w="1029764">
                  <a:moveTo>
                    <a:pt x="99004" y="0"/>
                  </a:moveTo>
                  <a:lnTo>
                    <a:pt x="930760" y="0"/>
                  </a:lnTo>
                  <a:cubicBezTo>
                    <a:pt x="985438" y="0"/>
                    <a:pt x="1029764" y="44326"/>
                    <a:pt x="1029764" y="99004"/>
                  </a:cubicBezTo>
                  <a:lnTo>
                    <a:pt x="1029764" y="157278"/>
                  </a:lnTo>
                  <a:cubicBezTo>
                    <a:pt x="1029764" y="183536"/>
                    <a:pt x="1019333" y="208718"/>
                    <a:pt x="1000766" y="227285"/>
                  </a:cubicBezTo>
                  <a:cubicBezTo>
                    <a:pt x="982199" y="245852"/>
                    <a:pt x="957017" y="256283"/>
                    <a:pt x="930760" y="256283"/>
                  </a:cubicBezTo>
                  <a:lnTo>
                    <a:pt x="99004" y="256283"/>
                  </a:lnTo>
                  <a:cubicBezTo>
                    <a:pt x="44326" y="256283"/>
                    <a:pt x="0" y="211957"/>
                    <a:pt x="0" y="157278"/>
                  </a:cubicBezTo>
                  <a:lnTo>
                    <a:pt x="0" y="99004"/>
                  </a:lnTo>
                  <a:cubicBezTo>
                    <a:pt x="0" y="44326"/>
                    <a:pt x="44326" y="0"/>
                    <a:pt x="99004" y="0"/>
                  </a:cubicBezTo>
                  <a:close/>
                </a:path>
              </a:pathLst>
            </a:custGeom>
            <a:solidFill>
              <a:srgbClr val="FFB699"/>
            </a:solidFill>
          </p:spPr>
        </p:sp>
        <p:sp>
          <p:nvSpPr>
            <p:cNvPr name="TextBox 14" id="14"/>
            <p:cNvSpPr txBox="true"/>
            <p:nvPr/>
          </p:nvSpPr>
          <p:spPr>
            <a:xfrm>
              <a:off x="0" y="-47625"/>
              <a:ext cx="1029764" cy="303908"/>
            </a:xfrm>
            <a:prstGeom prst="rect">
              <a:avLst/>
            </a:prstGeom>
          </p:spPr>
          <p:txBody>
            <a:bodyPr anchor="ctr" rtlCol="false" tIns="254000" lIns="254000" bIns="254000" rIns="254000"/>
            <a:lstStyle/>
            <a:p>
              <a:pPr algn="ctr">
                <a:lnSpc>
                  <a:spcPts val="4199"/>
                </a:lnSpc>
              </a:pPr>
              <a:r>
                <a:rPr lang="en-US" sz="2999" spc="29">
                  <a:solidFill>
                    <a:srgbClr val="452721"/>
                  </a:solidFill>
                  <a:latin typeface="Montserrat Bold"/>
                  <a:ea typeface="Montserrat Bold"/>
                  <a:cs typeface="Montserrat Bold"/>
                  <a:sym typeface="Montserrat Bold"/>
                </a:rPr>
                <a:t>2. Stock Options</a:t>
              </a:r>
            </a:p>
          </p:txBody>
        </p:sp>
      </p:grpSp>
      <p:sp>
        <p:nvSpPr>
          <p:cNvPr name="Freeform 15" id="15"/>
          <p:cNvSpPr/>
          <p:nvPr/>
        </p:nvSpPr>
        <p:spPr>
          <a:xfrm flipH="false" flipV="false" rot="0">
            <a:off x="10836997" y="1871794"/>
            <a:ext cx="5859878" cy="3674537"/>
          </a:xfrm>
          <a:custGeom>
            <a:avLst/>
            <a:gdLst/>
            <a:ahLst/>
            <a:cxnLst/>
            <a:rect r="r" b="b" t="t" l="l"/>
            <a:pathLst>
              <a:path h="3674537" w="5859878">
                <a:moveTo>
                  <a:pt x="0" y="0"/>
                </a:moveTo>
                <a:lnTo>
                  <a:pt x="5859878" y="0"/>
                </a:lnTo>
                <a:lnTo>
                  <a:pt x="5859878" y="3674537"/>
                </a:lnTo>
                <a:lnTo>
                  <a:pt x="0" y="3674537"/>
                </a:lnTo>
                <a:lnTo>
                  <a:pt x="0" y="0"/>
                </a:lnTo>
                <a:close/>
              </a:path>
            </a:pathLst>
          </a:custGeom>
          <a:blipFill>
            <a:blip r:embed="rId6"/>
            <a:stretch>
              <a:fillRect l="-554" t="0" r="-1807" b="0"/>
            </a:stretch>
          </a:blipFill>
          <a:ln cap="rnd">
            <a:noFill/>
            <a:prstDash val="solid"/>
            <a:round/>
          </a:ln>
        </p:spPr>
      </p:sp>
      <p:sp>
        <p:nvSpPr>
          <p:cNvPr name="Freeform 16" id="16"/>
          <p:cNvSpPr/>
          <p:nvPr/>
        </p:nvSpPr>
        <p:spPr>
          <a:xfrm flipH="false" flipV="false" rot="0">
            <a:off x="10836997" y="5741079"/>
            <a:ext cx="5859878" cy="4287240"/>
          </a:xfrm>
          <a:custGeom>
            <a:avLst/>
            <a:gdLst/>
            <a:ahLst/>
            <a:cxnLst/>
            <a:rect r="r" b="b" t="t" l="l"/>
            <a:pathLst>
              <a:path h="4287240" w="5859878">
                <a:moveTo>
                  <a:pt x="0" y="0"/>
                </a:moveTo>
                <a:lnTo>
                  <a:pt x="5859878" y="0"/>
                </a:lnTo>
                <a:lnTo>
                  <a:pt x="5859878" y="4287240"/>
                </a:lnTo>
                <a:lnTo>
                  <a:pt x="0" y="4287240"/>
                </a:lnTo>
                <a:lnTo>
                  <a:pt x="0" y="0"/>
                </a:lnTo>
                <a:close/>
              </a:path>
            </a:pathLst>
          </a:custGeom>
          <a:blipFill>
            <a:blip r:embed="rId7"/>
            <a:stretch>
              <a:fillRect l="-674" t="-503" r="-674" b="0"/>
            </a:stretch>
          </a:blipFill>
          <a:ln cap="rnd">
            <a:noFill/>
            <a:prstDash val="solid"/>
            <a:round/>
          </a:ln>
        </p:spPr>
      </p:sp>
      <p:sp>
        <p:nvSpPr>
          <p:cNvPr name="TextBox 17" id="17"/>
          <p:cNvSpPr txBox="true"/>
          <p:nvPr/>
        </p:nvSpPr>
        <p:spPr>
          <a:xfrm rot="0">
            <a:off x="1212770" y="3365106"/>
            <a:ext cx="9271347" cy="2000250"/>
          </a:xfrm>
          <a:prstGeom prst="rect">
            <a:avLst/>
          </a:prstGeom>
        </p:spPr>
        <p:txBody>
          <a:bodyPr anchor="t" rtlCol="false" tIns="0" lIns="0" bIns="0" rIns="0">
            <a:spAutoFit/>
          </a:bodyPr>
          <a:lstStyle/>
          <a:p>
            <a:pPr algn="just">
              <a:lnSpc>
                <a:spcPts val="2635"/>
              </a:lnSpc>
              <a:spcBef>
                <a:spcPct val="0"/>
              </a:spcBef>
            </a:pPr>
            <a:r>
              <a:rPr lang="en-US" sz="2196" spc="21">
                <a:solidFill>
                  <a:srgbClr val="000000"/>
                </a:solidFill>
                <a:latin typeface="Montserrat"/>
                <a:ea typeface="Montserrat"/>
                <a:cs typeface="Montserrat"/>
                <a:sym typeface="Montserrat"/>
              </a:rPr>
              <a:t>The data indicates that </a:t>
            </a:r>
            <a:r>
              <a:rPr lang="en-US" sz="2196" spc="21">
                <a:solidFill>
                  <a:srgbClr val="63998C"/>
                </a:solidFill>
                <a:latin typeface="Montserrat Bold"/>
                <a:ea typeface="Montserrat Bold"/>
                <a:cs typeface="Montserrat Bold"/>
                <a:sym typeface="Montserrat Bold"/>
              </a:rPr>
              <a:t>employees with lower monthly incomes are more likely to leave the company</a:t>
            </a:r>
            <a:r>
              <a:rPr lang="en-US" sz="2196" spc="21">
                <a:solidFill>
                  <a:srgbClr val="000000"/>
                </a:solidFill>
                <a:latin typeface="Montserrat"/>
                <a:ea typeface="Montserrat"/>
                <a:cs typeface="Montserrat"/>
                <a:sym typeface="Montserrat"/>
              </a:rPr>
              <a:t>. As the monthly income increases, the attrition rate decreases. This trends highlights that, compensation for lower-level employees is Inadequate compared to industry standards. also reiterates the importance of competitive salaries in retaining employees.</a:t>
            </a:r>
          </a:p>
        </p:txBody>
      </p:sp>
      <p:sp>
        <p:nvSpPr>
          <p:cNvPr name="TextBox 18" id="18"/>
          <p:cNvSpPr txBox="true"/>
          <p:nvPr/>
        </p:nvSpPr>
        <p:spPr>
          <a:xfrm rot="0">
            <a:off x="1212770" y="6690855"/>
            <a:ext cx="9271347" cy="2052170"/>
          </a:xfrm>
          <a:prstGeom prst="rect">
            <a:avLst/>
          </a:prstGeom>
        </p:spPr>
        <p:txBody>
          <a:bodyPr anchor="t" rtlCol="false" tIns="0" lIns="0" bIns="0" rIns="0">
            <a:spAutoFit/>
          </a:bodyPr>
          <a:lstStyle/>
          <a:p>
            <a:pPr algn="just">
              <a:lnSpc>
                <a:spcPts val="2306"/>
              </a:lnSpc>
              <a:spcBef>
                <a:spcPct val="0"/>
              </a:spcBef>
            </a:pPr>
            <a:r>
              <a:rPr lang="en-US" sz="1922" spc="19">
                <a:solidFill>
                  <a:srgbClr val="000000"/>
                </a:solidFill>
                <a:latin typeface="Montserrat"/>
                <a:ea typeface="Montserrat"/>
                <a:cs typeface="Montserrat"/>
                <a:sym typeface="Montserrat"/>
              </a:rPr>
              <a:t>Employees with stock options at </a:t>
            </a:r>
            <a:r>
              <a:rPr lang="en-US" sz="1922" spc="19">
                <a:solidFill>
                  <a:srgbClr val="63998C"/>
                </a:solidFill>
                <a:latin typeface="Montserrat Bold"/>
                <a:ea typeface="Montserrat Bold"/>
                <a:cs typeface="Montserrat Bold"/>
                <a:sym typeface="Montserrat Bold"/>
              </a:rPr>
              <a:t>level 2 show a slightly higher attrition rate compared to other levels</a:t>
            </a:r>
            <a:r>
              <a:rPr lang="en-US" sz="1922" spc="19">
                <a:solidFill>
                  <a:srgbClr val="000000"/>
                </a:solidFill>
                <a:latin typeface="Montserrat"/>
                <a:ea typeface="Montserrat"/>
                <a:cs typeface="Montserrat"/>
                <a:sym typeface="Montserrat"/>
              </a:rPr>
              <a:t>. This suggests that while stock options are an incentive, they may not be a strong enough factor alone to significantly reduce attrition. Employees might value more immediate or tangible rewards. Companies should consider a mix of financial incentives. While stock options are beneficial, combining them with other forms of compensation may be more effective in retaining employees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grpSp>
        <p:nvGrpSpPr>
          <p:cNvPr name="Group 2" id="2"/>
          <p:cNvGrpSpPr/>
          <p:nvPr/>
        </p:nvGrpSpPr>
        <p:grpSpPr>
          <a:xfrm rot="0">
            <a:off x="1028700" y="723500"/>
            <a:ext cx="5796751" cy="1202153"/>
            <a:chOff x="0" y="0"/>
            <a:chExt cx="1526716" cy="316616"/>
          </a:xfrm>
        </p:grpSpPr>
        <p:sp>
          <p:nvSpPr>
            <p:cNvPr name="Freeform 3" id="3"/>
            <p:cNvSpPr/>
            <p:nvPr/>
          </p:nvSpPr>
          <p:spPr>
            <a:xfrm flipH="false" flipV="false" rot="0">
              <a:off x="0" y="0"/>
              <a:ext cx="1526716" cy="316616"/>
            </a:xfrm>
            <a:custGeom>
              <a:avLst/>
              <a:gdLst/>
              <a:ahLst/>
              <a:cxnLst/>
              <a:rect r="r" b="b" t="t" l="l"/>
              <a:pathLst>
                <a:path h="316616" w="1526716">
                  <a:moveTo>
                    <a:pt x="66778" y="0"/>
                  </a:moveTo>
                  <a:lnTo>
                    <a:pt x="1459938" y="0"/>
                  </a:lnTo>
                  <a:cubicBezTo>
                    <a:pt x="1496819" y="0"/>
                    <a:pt x="1526716" y="29898"/>
                    <a:pt x="1526716" y="66778"/>
                  </a:cubicBezTo>
                  <a:lnTo>
                    <a:pt x="1526716" y="249838"/>
                  </a:lnTo>
                  <a:cubicBezTo>
                    <a:pt x="1526716" y="286719"/>
                    <a:pt x="1496819" y="316616"/>
                    <a:pt x="1459938" y="316616"/>
                  </a:cubicBezTo>
                  <a:lnTo>
                    <a:pt x="66778" y="316616"/>
                  </a:lnTo>
                  <a:cubicBezTo>
                    <a:pt x="29898" y="316616"/>
                    <a:pt x="0" y="286719"/>
                    <a:pt x="0" y="249838"/>
                  </a:cubicBezTo>
                  <a:lnTo>
                    <a:pt x="0" y="66778"/>
                  </a:lnTo>
                  <a:cubicBezTo>
                    <a:pt x="0" y="29898"/>
                    <a:pt x="29898" y="0"/>
                    <a:pt x="66778" y="0"/>
                  </a:cubicBezTo>
                  <a:close/>
                </a:path>
              </a:pathLst>
            </a:custGeom>
            <a:solidFill>
              <a:srgbClr val="63998C"/>
            </a:solidFill>
          </p:spPr>
        </p:sp>
        <p:sp>
          <p:nvSpPr>
            <p:cNvPr name="TextBox 4" id="4"/>
            <p:cNvSpPr txBox="true"/>
            <p:nvPr/>
          </p:nvSpPr>
          <p:spPr>
            <a:xfrm>
              <a:off x="0" y="-66675"/>
              <a:ext cx="1526716" cy="383291"/>
            </a:xfrm>
            <a:prstGeom prst="rect">
              <a:avLst/>
            </a:prstGeom>
          </p:spPr>
          <p:txBody>
            <a:bodyPr anchor="ctr" rtlCol="false" tIns="254000" lIns="254000" bIns="254000" rIns="254000"/>
            <a:lstStyle/>
            <a:p>
              <a:pPr algn="ctr">
                <a:lnSpc>
                  <a:spcPts val="5599"/>
                </a:lnSpc>
              </a:pPr>
              <a:r>
                <a:rPr lang="en-US" sz="3999" spc="39">
                  <a:solidFill>
                    <a:srgbClr val="FFDDB3"/>
                  </a:solidFill>
                  <a:latin typeface="Montserrat Bold"/>
                  <a:ea typeface="Montserrat Bold"/>
                  <a:cs typeface="Montserrat Bold"/>
                  <a:sym typeface="Montserrat Bold"/>
                </a:rPr>
                <a:t>Demographies</a:t>
              </a:r>
            </a:p>
          </p:txBody>
        </p:sp>
      </p:grpSp>
      <p:grpSp>
        <p:nvGrpSpPr>
          <p:cNvPr name="Group 5" id="5"/>
          <p:cNvGrpSpPr/>
          <p:nvPr/>
        </p:nvGrpSpPr>
        <p:grpSpPr>
          <a:xfrm rot="0">
            <a:off x="1028700" y="2211418"/>
            <a:ext cx="2927641" cy="973074"/>
            <a:chOff x="0" y="0"/>
            <a:chExt cx="771066" cy="256283"/>
          </a:xfrm>
        </p:grpSpPr>
        <p:sp>
          <p:nvSpPr>
            <p:cNvPr name="Freeform 6" id="6"/>
            <p:cNvSpPr/>
            <p:nvPr/>
          </p:nvSpPr>
          <p:spPr>
            <a:xfrm flipH="false" flipV="false" rot="0">
              <a:off x="0" y="0"/>
              <a:ext cx="771066" cy="256283"/>
            </a:xfrm>
            <a:custGeom>
              <a:avLst/>
              <a:gdLst/>
              <a:ahLst/>
              <a:cxnLst/>
              <a:rect r="r" b="b" t="t" l="l"/>
              <a:pathLst>
                <a:path h="256283" w="771066">
                  <a:moveTo>
                    <a:pt x="128141" y="0"/>
                  </a:moveTo>
                  <a:lnTo>
                    <a:pt x="642925" y="0"/>
                  </a:lnTo>
                  <a:cubicBezTo>
                    <a:pt x="676910" y="0"/>
                    <a:pt x="709503" y="13501"/>
                    <a:pt x="733534" y="37532"/>
                  </a:cubicBezTo>
                  <a:cubicBezTo>
                    <a:pt x="757565" y="61563"/>
                    <a:pt x="771066" y="94156"/>
                    <a:pt x="771066" y="128141"/>
                  </a:cubicBezTo>
                  <a:lnTo>
                    <a:pt x="771066" y="128141"/>
                  </a:lnTo>
                  <a:cubicBezTo>
                    <a:pt x="771066" y="162127"/>
                    <a:pt x="757565" y="194720"/>
                    <a:pt x="733534" y="218751"/>
                  </a:cubicBezTo>
                  <a:cubicBezTo>
                    <a:pt x="709503" y="242782"/>
                    <a:pt x="676910" y="256283"/>
                    <a:pt x="642925" y="256283"/>
                  </a:cubicBezTo>
                  <a:lnTo>
                    <a:pt x="128141" y="256283"/>
                  </a:lnTo>
                  <a:cubicBezTo>
                    <a:pt x="94156" y="256283"/>
                    <a:pt x="61563" y="242782"/>
                    <a:pt x="37532" y="218751"/>
                  </a:cubicBezTo>
                  <a:cubicBezTo>
                    <a:pt x="13501" y="194720"/>
                    <a:pt x="0" y="162127"/>
                    <a:pt x="0" y="128141"/>
                  </a:cubicBezTo>
                  <a:lnTo>
                    <a:pt x="0" y="128141"/>
                  </a:lnTo>
                  <a:cubicBezTo>
                    <a:pt x="0" y="94156"/>
                    <a:pt x="13501" y="61563"/>
                    <a:pt x="37532" y="37532"/>
                  </a:cubicBezTo>
                  <a:cubicBezTo>
                    <a:pt x="61563" y="13501"/>
                    <a:pt x="94156" y="0"/>
                    <a:pt x="128141" y="0"/>
                  </a:cubicBezTo>
                  <a:close/>
                </a:path>
              </a:pathLst>
            </a:custGeom>
            <a:solidFill>
              <a:srgbClr val="FFB699"/>
            </a:solidFill>
          </p:spPr>
        </p:sp>
        <p:sp>
          <p:nvSpPr>
            <p:cNvPr name="TextBox 7" id="7"/>
            <p:cNvSpPr txBox="true"/>
            <p:nvPr/>
          </p:nvSpPr>
          <p:spPr>
            <a:xfrm>
              <a:off x="0" y="-47625"/>
              <a:ext cx="771066" cy="303908"/>
            </a:xfrm>
            <a:prstGeom prst="rect">
              <a:avLst/>
            </a:prstGeom>
          </p:spPr>
          <p:txBody>
            <a:bodyPr anchor="ctr" rtlCol="false" tIns="254000" lIns="254000" bIns="254000" rIns="254000"/>
            <a:lstStyle/>
            <a:p>
              <a:pPr algn="ctr">
                <a:lnSpc>
                  <a:spcPts val="4199"/>
                </a:lnSpc>
              </a:pPr>
              <a:r>
                <a:rPr lang="en-US" sz="2999" spc="29">
                  <a:solidFill>
                    <a:srgbClr val="452721"/>
                  </a:solidFill>
                  <a:latin typeface="Montserrat Bold"/>
                  <a:ea typeface="Montserrat Bold"/>
                  <a:cs typeface="Montserrat Bold"/>
                  <a:sym typeface="Montserrat Bold"/>
                </a:rPr>
                <a:t>1. Gender</a:t>
              </a:r>
            </a:p>
          </p:txBody>
        </p:sp>
      </p:grpSp>
      <p:sp>
        <p:nvSpPr>
          <p:cNvPr name="Freeform 8" id="8"/>
          <p:cNvSpPr/>
          <p:nvPr/>
        </p:nvSpPr>
        <p:spPr>
          <a:xfrm flipH="true" flipV="false" rot="0">
            <a:off x="-2828213" y="8473529"/>
            <a:ext cx="8081965" cy="6583128"/>
          </a:xfrm>
          <a:custGeom>
            <a:avLst/>
            <a:gdLst/>
            <a:ahLst/>
            <a:cxnLst/>
            <a:rect r="r" b="b" t="t" l="l"/>
            <a:pathLst>
              <a:path h="6583128" w="8081965">
                <a:moveTo>
                  <a:pt x="8081965" y="0"/>
                </a:moveTo>
                <a:lnTo>
                  <a:pt x="0" y="0"/>
                </a:lnTo>
                <a:lnTo>
                  <a:pt x="0" y="6583128"/>
                </a:lnTo>
                <a:lnTo>
                  <a:pt x="8081965" y="6583128"/>
                </a:lnTo>
                <a:lnTo>
                  <a:pt x="808196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true" rot="0">
            <a:off x="13159849" y="-3808372"/>
            <a:ext cx="8198902" cy="6678378"/>
          </a:xfrm>
          <a:custGeom>
            <a:avLst/>
            <a:gdLst/>
            <a:ahLst/>
            <a:cxnLst/>
            <a:rect r="r" b="b" t="t" l="l"/>
            <a:pathLst>
              <a:path h="6678378" w="8198902">
                <a:moveTo>
                  <a:pt x="0" y="6678379"/>
                </a:moveTo>
                <a:lnTo>
                  <a:pt x="8198902" y="6678379"/>
                </a:lnTo>
                <a:lnTo>
                  <a:pt x="8198902" y="0"/>
                </a:lnTo>
                <a:lnTo>
                  <a:pt x="0" y="0"/>
                </a:lnTo>
                <a:lnTo>
                  <a:pt x="0" y="66783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false" rot="2872934">
            <a:off x="1120529" y="8696325"/>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0538172" y="2211418"/>
            <a:ext cx="5403131" cy="3235503"/>
          </a:xfrm>
          <a:custGeom>
            <a:avLst/>
            <a:gdLst/>
            <a:ahLst/>
            <a:cxnLst/>
            <a:rect r="r" b="b" t="t" l="l"/>
            <a:pathLst>
              <a:path h="3235503" w="5403131">
                <a:moveTo>
                  <a:pt x="0" y="0"/>
                </a:moveTo>
                <a:lnTo>
                  <a:pt x="5403132" y="0"/>
                </a:lnTo>
                <a:lnTo>
                  <a:pt x="5403132" y="3235504"/>
                </a:lnTo>
                <a:lnTo>
                  <a:pt x="0" y="3235504"/>
                </a:lnTo>
                <a:lnTo>
                  <a:pt x="0" y="0"/>
                </a:lnTo>
                <a:close/>
              </a:path>
            </a:pathLst>
          </a:custGeom>
          <a:blipFill>
            <a:blip r:embed="rId6"/>
            <a:stretch>
              <a:fillRect l="0" t="0" r="0" b="0"/>
            </a:stretch>
          </a:blipFill>
        </p:spPr>
      </p:sp>
      <p:grpSp>
        <p:nvGrpSpPr>
          <p:cNvPr name="Group 13" id="13"/>
          <p:cNvGrpSpPr/>
          <p:nvPr/>
        </p:nvGrpSpPr>
        <p:grpSpPr>
          <a:xfrm rot="0">
            <a:off x="1028700" y="5590501"/>
            <a:ext cx="2281335" cy="973074"/>
            <a:chOff x="0" y="0"/>
            <a:chExt cx="600846" cy="256283"/>
          </a:xfrm>
        </p:grpSpPr>
        <p:sp>
          <p:nvSpPr>
            <p:cNvPr name="Freeform 14" id="14"/>
            <p:cNvSpPr/>
            <p:nvPr/>
          </p:nvSpPr>
          <p:spPr>
            <a:xfrm flipH="false" flipV="false" rot="0">
              <a:off x="0" y="0"/>
              <a:ext cx="600846" cy="256283"/>
            </a:xfrm>
            <a:custGeom>
              <a:avLst/>
              <a:gdLst/>
              <a:ahLst/>
              <a:cxnLst/>
              <a:rect r="r" b="b" t="t" l="l"/>
              <a:pathLst>
                <a:path h="256283" w="600846">
                  <a:moveTo>
                    <a:pt x="128141" y="0"/>
                  </a:moveTo>
                  <a:lnTo>
                    <a:pt x="472704" y="0"/>
                  </a:lnTo>
                  <a:cubicBezTo>
                    <a:pt x="506689" y="0"/>
                    <a:pt x="539283" y="13501"/>
                    <a:pt x="563314" y="37532"/>
                  </a:cubicBezTo>
                  <a:cubicBezTo>
                    <a:pt x="587345" y="61563"/>
                    <a:pt x="600846" y="94156"/>
                    <a:pt x="600846" y="128141"/>
                  </a:cubicBezTo>
                  <a:lnTo>
                    <a:pt x="600846" y="128141"/>
                  </a:lnTo>
                  <a:cubicBezTo>
                    <a:pt x="600846" y="162127"/>
                    <a:pt x="587345" y="194720"/>
                    <a:pt x="563314" y="218751"/>
                  </a:cubicBezTo>
                  <a:cubicBezTo>
                    <a:pt x="539283" y="242782"/>
                    <a:pt x="506689" y="256283"/>
                    <a:pt x="472704" y="256283"/>
                  </a:cubicBezTo>
                  <a:lnTo>
                    <a:pt x="128141" y="256283"/>
                  </a:lnTo>
                  <a:cubicBezTo>
                    <a:pt x="94156" y="256283"/>
                    <a:pt x="61563" y="242782"/>
                    <a:pt x="37532" y="218751"/>
                  </a:cubicBezTo>
                  <a:cubicBezTo>
                    <a:pt x="13501" y="194720"/>
                    <a:pt x="0" y="162127"/>
                    <a:pt x="0" y="128141"/>
                  </a:cubicBezTo>
                  <a:lnTo>
                    <a:pt x="0" y="128141"/>
                  </a:lnTo>
                  <a:cubicBezTo>
                    <a:pt x="0" y="94156"/>
                    <a:pt x="13501" y="61563"/>
                    <a:pt x="37532" y="37532"/>
                  </a:cubicBezTo>
                  <a:cubicBezTo>
                    <a:pt x="61563" y="13501"/>
                    <a:pt x="94156" y="0"/>
                    <a:pt x="128141" y="0"/>
                  </a:cubicBezTo>
                  <a:close/>
                </a:path>
              </a:pathLst>
            </a:custGeom>
            <a:solidFill>
              <a:srgbClr val="FFB699"/>
            </a:solidFill>
          </p:spPr>
        </p:sp>
        <p:sp>
          <p:nvSpPr>
            <p:cNvPr name="TextBox 15" id="15"/>
            <p:cNvSpPr txBox="true"/>
            <p:nvPr/>
          </p:nvSpPr>
          <p:spPr>
            <a:xfrm>
              <a:off x="0" y="-47625"/>
              <a:ext cx="600846" cy="303908"/>
            </a:xfrm>
            <a:prstGeom prst="rect">
              <a:avLst/>
            </a:prstGeom>
          </p:spPr>
          <p:txBody>
            <a:bodyPr anchor="ctr" rtlCol="false" tIns="254000" lIns="254000" bIns="254000" rIns="254000"/>
            <a:lstStyle/>
            <a:p>
              <a:pPr algn="ctr">
                <a:lnSpc>
                  <a:spcPts val="4199"/>
                </a:lnSpc>
              </a:pPr>
              <a:r>
                <a:rPr lang="en-US" sz="2999" spc="29">
                  <a:solidFill>
                    <a:srgbClr val="452721"/>
                  </a:solidFill>
                  <a:latin typeface="Montserrat Bold"/>
                  <a:ea typeface="Montserrat Bold"/>
                  <a:cs typeface="Montserrat Bold"/>
                  <a:sym typeface="Montserrat Bold"/>
                </a:rPr>
                <a:t>2. Age</a:t>
              </a:r>
            </a:p>
          </p:txBody>
        </p:sp>
      </p:grpSp>
      <p:sp>
        <p:nvSpPr>
          <p:cNvPr name="Freeform 16" id="16"/>
          <p:cNvSpPr/>
          <p:nvPr/>
        </p:nvSpPr>
        <p:spPr>
          <a:xfrm flipH="false" flipV="false" rot="0">
            <a:off x="10538172" y="5590501"/>
            <a:ext cx="6917593" cy="3758000"/>
          </a:xfrm>
          <a:custGeom>
            <a:avLst/>
            <a:gdLst/>
            <a:ahLst/>
            <a:cxnLst/>
            <a:rect r="r" b="b" t="t" l="l"/>
            <a:pathLst>
              <a:path h="3758000" w="6917593">
                <a:moveTo>
                  <a:pt x="0" y="0"/>
                </a:moveTo>
                <a:lnTo>
                  <a:pt x="6917594" y="0"/>
                </a:lnTo>
                <a:lnTo>
                  <a:pt x="6917594" y="3758000"/>
                </a:lnTo>
                <a:lnTo>
                  <a:pt x="0" y="3758000"/>
                </a:lnTo>
                <a:lnTo>
                  <a:pt x="0" y="0"/>
                </a:lnTo>
                <a:close/>
              </a:path>
            </a:pathLst>
          </a:custGeom>
          <a:blipFill>
            <a:blip r:embed="rId7"/>
            <a:stretch>
              <a:fillRect l="0" t="0" r="0" b="0"/>
            </a:stretch>
          </a:blipFill>
        </p:spPr>
      </p:sp>
      <p:sp>
        <p:nvSpPr>
          <p:cNvPr name="Freeform 17" id="17"/>
          <p:cNvSpPr/>
          <p:nvPr/>
        </p:nvSpPr>
        <p:spPr>
          <a:xfrm flipH="false" flipV="false" rot="0">
            <a:off x="10671983" y="3829170"/>
            <a:ext cx="1229578" cy="470133"/>
          </a:xfrm>
          <a:custGeom>
            <a:avLst/>
            <a:gdLst/>
            <a:ahLst/>
            <a:cxnLst/>
            <a:rect r="r" b="b" t="t" l="l"/>
            <a:pathLst>
              <a:path h="470133" w="1229578">
                <a:moveTo>
                  <a:pt x="0" y="0"/>
                </a:moveTo>
                <a:lnTo>
                  <a:pt x="1229578" y="0"/>
                </a:lnTo>
                <a:lnTo>
                  <a:pt x="1229578" y="470133"/>
                </a:lnTo>
                <a:lnTo>
                  <a:pt x="0" y="470133"/>
                </a:lnTo>
                <a:lnTo>
                  <a:pt x="0" y="0"/>
                </a:lnTo>
                <a:close/>
              </a:path>
            </a:pathLst>
          </a:custGeom>
          <a:blipFill>
            <a:blip r:embed="rId8"/>
            <a:stretch>
              <a:fillRect l="0" t="0" r="0" b="0"/>
            </a:stretch>
          </a:blipFill>
        </p:spPr>
      </p:sp>
      <p:sp>
        <p:nvSpPr>
          <p:cNvPr name="Freeform 18" id="18"/>
          <p:cNvSpPr/>
          <p:nvPr/>
        </p:nvSpPr>
        <p:spPr>
          <a:xfrm flipH="false" flipV="false" rot="0">
            <a:off x="13898736" y="3829170"/>
            <a:ext cx="1229677" cy="470535"/>
          </a:xfrm>
          <a:custGeom>
            <a:avLst/>
            <a:gdLst/>
            <a:ahLst/>
            <a:cxnLst/>
            <a:rect r="r" b="b" t="t" l="l"/>
            <a:pathLst>
              <a:path h="470535" w="1229677">
                <a:moveTo>
                  <a:pt x="0" y="0"/>
                </a:moveTo>
                <a:lnTo>
                  <a:pt x="1229678" y="0"/>
                </a:lnTo>
                <a:lnTo>
                  <a:pt x="1229678" y="470535"/>
                </a:lnTo>
                <a:lnTo>
                  <a:pt x="0" y="470535"/>
                </a:lnTo>
                <a:lnTo>
                  <a:pt x="0" y="0"/>
                </a:lnTo>
                <a:close/>
              </a:path>
            </a:pathLst>
          </a:custGeom>
          <a:blipFill>
            <a:blip r:embed="rId9"/>
            <a:stretch>
              <a:fillRect l="0" t="-272" r="0" b="-3226"/>
            </a:stretch>
          </a:blipFill>
        </p:spPr>
      </p:sp>
      <p:sp>
        <p:nvSpPr>
          <p:cNvPr name="TextBox 19" id="19"/>
          <p:cNvSpPr txBox="true"/>
          <p:nvPr/>
        </p:nvSpPr>
        <p:spPr>
          <a:xfrm rot="0">
            <a:off x="1028700" y="3299178"/>
            <a:ext cx="9126677" cy="2000250"/>
          </a:xfrm>
          <a:prstGeom prst="rect">
            <a:avLst/>
          </a:prstGeom>
        </p:spPr>
        <p:txBody>
          <a:bodyPr anchor="t" rtlCol="false" tIns="0" lIns="0" bIns="0" rIns="0">
            <a:spAutoFit/>
          </a:bodyPr>
          <a:lstStyle/>
          <a:p>
            <a:pPr algn="just">
              <a:lnSpc>
                <a:spcPts val="2635"/>
              </a:lnSpc>
              <a:spcBef>
                <a:spcPct val="0"/>
              </a:spcBef>
            </a:pPr>
            <a:r>
              <a:rPr lang="en-US" sz="2196" spc="21">
                <a:solidFill>
                  <a:srgbClr val="000000"/>
                </a:solidFill>
                <a:latin typeface="Montserrat"/>
                <a:ea typeface="Montserrat"/>
                <a:cs typeface="Montserrat"/>
                <a:sym typeface="Montserrat"/>
              </a:rPr>
              <a:t>The attrition rate among </a:t>
            </a:r>
            <a:r>
              <a:rPr lang="en-US" sz="2196" spc="21">
                <a:solidFill>
                  <a:srgbClr val="63998C"/>
                </a:solidFill>
                <a:latin typeface="Montserrat Bold"/>
                <a:ea typeface="Montserrat Bold"/>
                <a:cs typeface="Montserrat Bold"/>
                <a:sym typeface="Montserrat Bold"/>
              </a:rPr>
              <a:t>male employees is 16.67%</a:t>
            </a:r>
            <a:r>
              <a:rPr lang="en-US" sz="2196" spc="21">
                <a:solidFill>
                  <a:srgbClr val="000000"/>
                </a:solidFill>
                <a:latin typeface="Montserrat"/>
                <a:ea typeface="Montserrat"/>
                <a:cs typeface="Montserrat"/>
                <a:sym typeface="Montserrat"/>
              </a:rPr>
              <a:t>, while among </a:t>
            </a:r>
            <a:r>
              <a:rPr lang="en-US" sz="2196" spc="21">
                <a:solidFill>
                  <a:srgbClr val="63998C"/>
                </a:solidFill>
                <a:latin typeface="Montserrat Bold"/>
                <a:ea typeface="Montserrat Bold"/>
                <a:cs typeface="Montserrat Bold"/>
                <a:sym typeface="Montserrat Bold"/>
              </a:rPr>
              <a:t>female employees it is 15.31%</a:t>
            </a:r>
            <a:r>
              <a:rPr lang="en-US" sz="2196" spc="21">
                <a:solidFill>
                  <a:srgbClr val="000000"/>
                </a:solidFill>
                <a:latin typeface="Montserrat"/>
                <a:ea typeface="Montserrat"/>
                <a:cs typeface="Montserrat"/>
                <a:sym typeface="Montserrat"/>
              </a:rPr>
              <a:t>. Gender appears to have a moderate influence on attrition rates, with slightly higher rates observed among male employees. Possible reasons could include varying job roles, career aspirations, or workplace dynamics influenced by gender-specific factors. </a:t>
            </a:r>
          </a:p>
        </p:txBody>
      </p:sp>
      <p:sp>
        <p:nvSpPr>
          <p:cNvPr name="TextBox 20" id="20"/>
          <p:cNvSpPr txBox="true"/>
          <p:nvPr/>
        </p:nvSpPr>
        <p:spPr>
          <a:xfrm rot="0">
            <a:off x="1028700" y="6677875"/>
            <a:ext cx="9126677" cy="2333625"/>
          </a:xfrm>
          <a:prstGeom prst="rect">
            <a:avLst/>
          </a:prstGeom>
        </p:spPr>
        <p:txBody>
          <a:bodyPr anchor="t" rtlCol="false" tIns="0" lIns="0" bIns="0" rIns="0">
            <a:spAutoFit/>
          </a:bodyPr>
          <a:lstStyle/>
          <a:p>
            <a:pPr algn="just">
              <a:lnSpc>
                <a:spcPts val="2635"/>
              </a:lnSpc>
            </a:pPr>
            <a:r>
              <a:rPr lang="en-US" sz="2196" spc="21">
                <a:solidFill>
                  <a:srgbClr val="000000"/>
                </a:solidFill>
                <a:latin typeface="Montserrat"/>
                <a:ea typeface="Montserrat"/>
                <a:cs typeface="Montserrat"/>
                <a:sym typeface="Montserrat"/>
              </a:rPr>
              <a:t>Attrition rates vary across different age groups, with </a:t>
            </a:r>
            <a:r>
              <a:rPr lang="en-US" sz="2196" spc="21">
                <a:solidFill>
                  <a:srgbClr val="63998C"/>
                </a:solidFill>
                <a:latin typeface="Montserrat Bold"/>
                <a:ea typeface="Montserrat Bold"/>
                <a:cs typeface="Montserrat Bold"/>
                <a:sym typeface="Montserrat Bold"/>
              </a:rPr>
              <a:t>notable spikes observed among younger employees (e.g., 28 to 34 years) and fluctuations throughout mid-career stages</a:t>
            </a:r>
            <a:r>
              <a:rPr lang="en-US" sz="2196" spc="21">
                <a:solidFill>
                  <a:srgbClr val="000000"/>
                </a:solidFill>
                <a:latin typeface="Montserrat"/>
                <a:ea typeface="Montserrat"/>
                <a:cs typeface="Montserrat"/>
                <a:sym typeface="Montserrat"/>
              </a:rPr>
              <a:t>. </a:t>
            </a:r>
          </a:p>
          <a:p>
            <a:pPr algn="just">
              <a:lnSpc>
                <a:spcPts val="2635"/>
              </a:lnSpc>
              <a:spcBef>
                <a:spcPct val="0"/>
              </a:spcBef>
            </a:pPr>
            <a:r>
              <a:rPr lang="en-US" sz="2196" spc="21">
                <a:solidFill>
                  <a:srgbClr val="000000"/>
                </a:solidFill>
                <a:latin typeface="Montserrat"/>
                <a:ea typeface="Montserrat"/>
                <a:cs typeface="Montserrat"/>
                <a:sym typeface="Montserrat"/>
              </a:rPr>
              <a:t>Age-related attrition patterns reflect stages of professional development, career aspirations, and workplace experiences. Younger employees may seek rapid career progression or explore diverse opportunities, leading to higher turnover.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DAGM5Mm1XsM</dc:identifier>
  <dcterms:modified xsi:type="dcterms:W3CDTF">2011-08-01T06:04:30Z</dcterms:modified>
  <cp:revision>1</cp:revision>
  <dc:title>Green Yellow Pink Creative Employee Training Presentation</dc:title>
</cp:coreProperties>
</file>