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86" r:id="rId7"/>
    <p:sldId id="274" r:id="rId8"/>
    <p:sldId id="276" r:id="rId9"/>
    <p:sldId id="277" r:id="rId10"/>
    <p:sldId id="283" r:id="rId11"/>
    <p:sldId id="280" r:id="rId12"/>
    <p:sldId id="281" r:id="rId13"/>
    <p:sldId id="282" r:id="rId14"/>
    <p:sldId id="284" r:id="rId15"/>
    <p:sldId id="300" r:id="rId16"/>
    <p:sldId id="301" r:id="rId17"/>
    <p:sldId id="302" r:id="rId18"/>
    <p:sldId id="285" r:id="rId19"/>
    <p:sldId id="287"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13A49F-AEA9-4E26-999A-116421A14329}"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970733-5AE2-4016-8086-4361CC4C9C3B}"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8217CB7-2844-4C8C-A2C5-0B522249545C}"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E2B4B33-A748-4417-BFDB-235E1C8909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160494-4DEC-4140-BAF8-02BFC72C197D}"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EE2B4B33-A748-4417-BFDB-235E1C8909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160494-4DEC-4140-BAF8-02BFC72C197D}"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EE2B4B33-A748-4417-BFDB-235E1C8909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160494-4DEC-4140-BAF8-02BFC72C197D}"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EE2B4B33-A748-4417-BFDB-235E1C8909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160494-4DEC-4140-BAF8-02BFC72C197D}"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E2B4B33-A748-4417-BFDB-235E1C8909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160494-4DEC-4140-BAF8-02BFC72C197D}"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EE2B4B33-A748-4417-BFDB-235E1C89092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160494-4DEC-4140-BAF8-02BFC72C197D}"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EE2B4B33-A748-4417-BFDB-235E1C890925}"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160494-4DEC-4140-BAF8-02BFC72C197D}"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E2B4B33-A748-4417-BFDB-235E1C890925}"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160494-4DEC-4140-BAF8-02BFC72C197D}"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2B4B33-A748-4417-BFDB-235E1C890925}"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160494-4DEC-4140-BAF8-02BFC72C197D}"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E2B4B33-A748-4417-BFDB-235E1C89092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160494-4DEC-4140-BAF8-02BFC72C197D}"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E2B4B33-A748-4417-BFDB-235E1C89092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160494-4DEC-4140-BAF8-02BFC72C197D}"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2B4B33-A748-4417-BFDB-235E1C890925}"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160494-4DEC-4140-BAF8-02BFC72C197D}"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133599"/>
          </a:xfrm>
        </p:spPr>
        <p:txBody>
          <a:bodyPr/>
          <a:lstStyle/>
          <a:p>
            <a:pPr>
              <a:lnSpc>
                <a:spcPct val="107000"/>
              </a:lnSpc>
              <a:spcAft>
                <a:spcPts val="800"/>
              </a:spcAft>
            </a:pPr>
            <a:r>
              <a:rPr lang="en-IN" sz="1800" b="1" dirty="0">
                <a:effectLst/>
                <a:latin typeface="Arial Black" panose="020B0A04020102020204" pitchFamily="34" charset="0"/>
                <a:ea typeface="Calibri" panose="020F0502020204030204" pitchFamily="34" charset="0"/>
                <a:cs typeface="Times New Roman" panose="02020603050405020304" pitchFamily="18" charset="0"/>
              </a:rPr>
              <a:t>INSTITUTE FOR ADVANCED COMPUTING</a:t>
            </a:r>
            <a:br>
              <a:rPr lang="en-IN" sz="1800" b="1" dirty="0">
                <a:effectLst/>
                <a:latin typeface="Arial Black" panose="020B0A04020102020204" pitchFamily="34" charset="0"/>
                <a:ea typeface="Calibri" panose="020F0502020204030204" pitchFamily="34" charset="0"/>
                <a:cs typeface="Times New Roman" panose="02020603050405020304" pitchFamily="18" charset="0"/>
              </a:rPr>
            </a:br>
            <a:r>
              <a:rPr lang="en-IN" sz="1800" b="1" dirty="0">
                <a:effectLst/>
                <a:latin typeface="Arial Black" panose="020B0A04020102020204" pitchFamily="34" charset="0"/>
                <a:ea typeface="Calibri" panose="020F0502020204030204" pitchFamily="34" charset="0"/>
                <a:cs typeface="Times New Roman" panose="02020603050405020304" pitchFamily="18" charset="0"/>
              </a:rPr>
              <a:t> AND</a:t>
            </a:r>
            <a:br>
              <a:rPr lang="en-IN" sz="1800" dirty="0">
                <a:effectLst/>
                <a:latin typeface="Arial Black" panose="020B0A04020102020204" pitchFamily="34" charset="0"/>
                <a:ea typeface="Calibri" panose="020F0502020204030204" pitchFamily="34" charset="0"/>
                <a:cs typeface="Times New Roman" panose="02020603050405020304" pitchFamily="18" charset="0"/>
              </a:rPr>
            </a:br>
            <a:r>
              <a:rPr lang="en-IN" sz="1800" b="1" dirty="0">
                <a:effectLst/>
                <a:latin typeface="Arial Black" panose="020B0A04020102020204" pitchFamily="34" charset="0"/>
                <a:ea typeface="Calibri" panose="020F0502020204030204" pitchFamily="34" charset="0"/>
                <a:cs typeface="Times New Roman" panose="02020603050405020304" pitchFamily="18" charset="0"/>
              </a:rPr>
              <a:t>  SOFTWARE DEVELOPMENT</a:t>
            </a:r>
            <a:br>
              <a:rPr lang="en-IN" sz="1800" dirty="0">
                <a:effectLst/>
                <a:latin typeface="Arial Black" panose="020B0A04020102020204" pitchFamily="34" charset="0"/>
                <a:ea typeface="Calibri" panose="020F0502020204030204" pitchFamily="34" charset="0"/>
                <a:cs typeface="Times New Roman" panose="02020603050405020304" pitchFamily="18" charset="0"/>
              </a:rPr>
            </a:br>
            <a:r>
              <a:rPr lang="en-IN" sz="1800" b="1" dirty="0">
                <a:effectLst/>
                <a:latin typeface="Arial Black" panose="020B0A04020102020204" pitchFamily="34" charset="0"/>
                <a:ea typeface="Calibri" panose="020F0502020204030204" pitchFamily="34" charset="0"/>
                <a:cs typeface="Times New Roman" panose="02020603050405020304" pitchFamily="18" charset="0"/>
              </a:rPr>
              <a:t>  AKURDI, PUNE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itle 2"/>
          <p:cNvSpPr>
            <a:spLocks noGrp="1"/>
          </p:cNvSpPr>
          <p:nvPr>
            <p:ph type="subTitle" idx="1"/>
          </p:nvPr>
        </p:nvSpPr>
        <p:spPr>
          <a:xfrm>
            <a:off x="1524000" y="3119094"/>
            <a:ext cx="9144000" cy="1245516"/>
          </a:xfrm>
        </p:spPr>
        <p:txBody>
          <a:bodyPr>
            <a:noAutofit/>
          </a:bodyPr>
          <a:lstStyle/>
          <a:p>
            <a:br>
              <a:rPr lang="en-IN" sz="2000" b="1" dirty="0">
                <a:effectLst/>
                <a:latin typeface="Arial Black" panose="020B0A04020102020204" pitchFamily="34" charset="0"/>
                <a:ea typeface="Calibri" panose="020F0502020204030204" pitchFamily="34" charset="0"/>
                <a:cs typeface="Times New Roman" panose="02020603050405020304" pitchFamily="18" charset="0"/>
              </a:rPr>
            </a:br>
            <a:r>
              <a:rPr lang="en-IN" altLang="en-US" sz="2000" b="1" dirty="0">
                <a:latin typeface="Arial Black" panose="020B0A04020102020204" pitchFamily="34" charset="0"/>
              </a:rPr>
              <a:t>“</a:t>
            </a:r>
            <a:r>
              <a:rPr lang="en-US" altLang="en-IN" sz="2000" b="1" dirty="0">
                <a:latin typeface="Arial Black" panose="020B0A04020102020204" pitchFamily="34" charset="0"/>
              </a:rPr>
              <a:t>SenitelWeb : Multi layered security approach CI</a:t>
            </a:r>
            <a:r>
              <a:rPr lang="en-IN" altLang="en-US" sz="2000" b="1" dirty="0">
                <a:latin typeface="Arial Black" panose="020B0A04020102020204" pitchFamily="34" charset="0"/>
              </a:rPr>
              <a:t>/</a:t>
            </a:r>
            <a:r>
              <a:rPr lang="en-US" altLang="en-IN" sz="2000" b="1" dirty="0">
                <a:latin typeface="Arial Black" panose="020B0A04020102020204" pitchFamily="34" charset="0"/>
              </a:rPr>
              <a:t>CD Pipeline </a:t>
            </a:r>
            <a:endParaRPr lang="en-US" altLang="en-IN" sz="2000" b="1" dirty="0">
              <a:latin typeface="Arial Black" panose="020B0A04020102020204" pitchFamily="34" charset="0"/>
            </a:endParaRPr>
          </a:p>
          <a:p>
            <a:r>
              <a:rPr lang="en-US" altLang="en-IN" sz="2000" b="1" dirty="0">
                <a:latin typeface="Arial Black" panose="020B0A04020102020204" pitchFamily="34" charset="0"/>
              </a:rPr>
              <a:t>Web application deployment</a:t>
            </a:r>
            <a:r>
              <a:rPr lang="en-IN" altLang="en-US" sz="2000" b="1" dirty="0">
                <a:latin typeface="Arial Black" panose="020B0A04020102020204" pitchFamily="34" charset="0"/>
              </a:rPr>
              <a:t>”</a:t>
            </a:r>
            <a:endParaRPr lang="en-IN" altLang="en-US" sz="2000" b="1" dirty="0">
              <a:latin typeface="Arial Black" panose="020B0A04020102020204" pitchFamily="34" charset="0"/>
            </a:endParaRPr>
          </a:p>
        </p:txBody>
      </p:sp>
      <p:pic>
        <p:nvPicPr>
          <p:cNvPr id="4" name="Picture 3"/>
          <p:cNvPicPr/>
          <p:nvPr/>
        </p:nvPicPr>
        <p:blipFill>
          <a:blip r:embed="rId1"/>
          <a:stretch>
            <a:fillRect/>
          </a:stretch>
        </p:blipFill>
        <p:spPr>
          <a:xfrm>
            <a:off x="678840" y="165370"/>
            <a:ext cx="845159" cy="1164360"/>
          </a:xfrm>
          <a:prstGeom prst="rect">
            <a:avLst/>
          </a:prstGeom>
        </p:spPr>
      </p:pic>
      <p:pic>
        <p:nvPicPr>
          <p:cNvPr id="5" name="Picture 4"/>
          <p:cNvPicPr/>
          <p:nvPr/>
        </p:nvPicPr>
        <p:blipFill>
          <a:blip r:embed="rId2"/>
          <a:stretch>
            <a:fillRect/>
          </a:stretch>
        </p:blipFill>
        <p:spPr>
          <a:xfrm>
            <a:off x="10006496" y="358677"/>
            <a:ext cx="1506664" cy="777746"/>
          </a:xfrm>
          <a:prstGeom prst="rect">
            <a:avLst/>
          </a:prstGeom>
        </p:spPr>
      </p:pic>
      <p:sp>
        <p:nvSpPr>
          <p:cNvPr id="6" name="Subtitle 2"/>
          <p:cNvSpPr txBox="1"/>
          <p:nvPr/>
        </p:nvSpPr>
        <p:spPr>
          <a:xfrm>
            <a:off x="801278" y="4345213"/>
            <a:ext cx="10711882" cy="22346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7000"/>
              </a:lnSpc>
              <a:spcAft>
                <a:spcPts val="15"/>
              </a:spcAft>
              <a:tabLst>
                <a:tab pos="3079115" algn="ctr"/>
              </a:tabLst>
            </a:pPr>
            <a:r>
              <a:rPr lang="en-IN" sz="1600" b="1"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rPr>
              <a:t>     GROUP NO: </a:t>
            </a:r>
            <a:r>
              <a:rPr lang="en-US" altLang="en-IN" sz="1600" b="1"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rPr>
              <a:t>16</a:t>
            </a:r>
            <a:endParaRPr lang="en-IN" sz="1600" b="1"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endParaRPr>
          </a:p>
          <a:p>
            <a:pPr>
              <a:lnSpc>
                <a:spcPct val="107000"/>
              </a:lnSpc>
              <a:spcAft>
                <a:spcPts val="15"/>
              </a:spcAft>
              <a:tabLst>
                <a:tab pos="3079115" algn="ctr"/>
              </a:tabLst>
            </a:pPr>
            <a:r>
              <a:rPr lang="en-US" altLang="en-IN" sz="1600" b="1"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rPr>
              <a:t>    Ojas Jawale</a:t>
            </a:r>
            <a:r>
              <a:rPr lang="en-IN" sz="1600" b="1" dirty="0">
                <a:effectLst/>
                <a:latin typeface="Arial Black" panose="020B0A04020102020204" pitchFamily="34" charset="0"/>
                <a:ea typeface="Times New Roman" panose="02020603050405020304" pitchFamily="18" charset="0"/>
                <a:cs typeface="Times New Roman" panose="02020603050405020304" pitchFamily="18" charset="0"/>
              </a:rPr>
              <a:t>(2</a:t>
            </a:r>
            <a:r>
              <a:rPr lang="en-US" altLang="en-IN" sz="1600" b="1" dirty="0">
                <a:effectLst/>
                <a:latin typeface="Arial Black" panose="020B0A04020102020204" pitchFamily="34" charset="0"/>
                <a:ea typeface="Times New Roman" panose="02020603050405020304" pitchFamily="18" charset="0"/>
                <a:cs typeface="Times New Roman" panose="02020603050405020304" pitchFamily="18" charset="0"/>
              </a:rPr>
              <a:t>33426</a:t>
            </a:r>
            <a:r>
              <a:rPr lang="en-IN" sz="1600" b="1" dirty="0">
                <a:effectLst/>
                <a:latin typeface="Arial Black" panose="020B0A04020102020204" pitchFamily="34" charset="0"/>
                <a:ea typeface="Times New Roman" panose="02020603050405020304" pitchFamily="18" charset="0"/>
                <a:cs typeface="Times New Roman" panose="02020603050405020304" pitchFamily="18" charset="0"/>
              </a:rPr>
              <a:t>)</a:t>
            </a:r>
            <a:endParaRPr lang="en-IN" sz="1600" dirty="0">
              <a:effectLst/>
              <a:latin typeface="Arial Black" panose="020B0A04020102020204" pitchFamily="34" charset="0"/>
              <a:ea typeface="Calibri" panose="020F0502020204030204" pitchFamily="34" charset="0"/>
              <a:cs typeface="Times New Roman" panose="02020603050405020304" pitchFamily="18" charset="0"/>
            </a:endParaRPr>
          </a:p>
          <a:p>
            <a:pPr marL="392430">
              <a:lnSpc>
                <a:spcPct val="107000"/>
              </a:lnSpc>
              <a:spcAft>
                <a:spcPts val="15"/>
              </a:spcAft>
            </a:pPr>
            <a:r>
              <a:rPr lang="en-US" altLang="en-IN" sz="1600" b="1" dirty="0">
                <a:effectLst/>
                <a:latin typeface="Arial Black" panose="020B0A04020102020204" pitchFamily="34" charset="0"/>
                <a:ea typeface="Times New Roman" panose="02020603050405020304" pitchFamily="18" charset="0"/>
                <a:cs typeface="Times New Roman" panose="02020603050405020304" pitchFamily="18" charset="0"/>
              </a:rPr>
              <a:t>Omkar Gadre</a:t>
            </a:r>
            <a:r>
              <a:rPr lang="en-IN" sz="1600" b="1" dirty="0">
                <a:effectLst/>
                <a:latin typeface="Arial Black" panose="020B0A04020102020204" pitchFamily="34" charset="0"/>
                <a:ea typeface="Times New Roman" panose="02020603050405020304" pitchFamily="18" charset="0"/>
                <a:cs typeface="Times New Roman" panose="02020603050405020304" pitchFamily="18" charset="0"/>
              </a:rPr>
              <a:t> (2</a:t>
            </a:r>
            <a:r>
              <a:rPr lang="en-US" altLang="en-IN" sz="1600" b="1" dirty="0">
                <a:effectLst/>
                <a:latin typeface="Arial Black" panose="020B0A04020102020204" pitchFamily="34" charset="0"/>
                <a:ea typeface="Times New Roman" panose="02020603050405020304" pitchFamily="18" charset="0"/>
                <a:cs typeface="Times New Roman" panose="02020603050405020304" pitchFamily="18" charset="0"/>
              </a:rPr>
              <a:t>33427</a:t>
            </a:r>
            <a:r>
              <a:rPr lang="en-IN" sz="1600" b="1" dirty="0">
                <a:effectLst/>
                <a:latin typeface="Arial Black" panose="020B0A04020102020204" pitchFamily="34" charset="0"/>
                <a:ea typeface="Times New Roman" panose="02020603050405020304" pitchFamily="18" charset="0"/>
                <a:cs typeface="Times New Roman" panose="02020603050405020304" pitchFamily="18" charset="0"/>
              </a:rPr>
              <a:t>)</a:t>
            </a:r>
            <a:r>
              <a:rPr lang="en-IN" sz="1600" b="1"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rPr>
              <a:t> </a:t>
            </a:r>
            <a:endParaRPr lang="en-IN" sz="1600" b="1"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endParaRPr>
          </a:p>
          <a:p>
            <a:pPr marL="392430" algn="l">
              <a:lnSpc>
                <a:spcPct val="107000"/>
              </a:lnSpc>
              <a:spcAft>
                <a:spcPts val="15"/>
              </a:spcAft>
            </a:pPr>
            <a:r>
              <a:rPr lang="en-IN" sz="1600" b="1" dirty="0">
                <a:effectLst/>
                <a:latin typeface="Arial Black" panose="020B0A04020102020204" pitchFamily="34" charset="0"/>
                <a:ea typeface="Calibri" panose="020F0502020204030204" pitchFamily="34" charset="0"/>
                <a:cs typeface="Times New Roman" panose="02020603050405020304" pitchFamily="18" charset="0"/>
                <a:sym typeface="+mn-ea"/>
              </a:rPr>
              <a:t>Mr. Kartik </a:t>
            </a:r>
            <a:r>
              <a:rPr lang="en-IN" sz="1600" b="1" dirty="0" err="1">
                <a:effectLst/>
                <a:latin typeface="Arial Black" panose="020B0A04020102020204" pitchFamily="34" charset="0"/>
                <a:ea typeface="Calibri" panose="020F0502020204030204" pitchFamily="34" charset="0"/>
                <a:cs typeface="Times New Roman" panose="02020603050405020304" pitchFamily="18" charset="0"/>
                <a:sym typeface="+mn-ea"/>
              </a:rPr>
              <a:t>Awari</a:t>
            </a:r>
            <a:r>
              <a:rPr lang="en-IN" altLang="en-US" sz="1600" b="1" dirty="0">
                <a:effectLst/>
                <a:latin typeface="Arial Black" panose="020B0A04020102020204" pitchFamily="34" charset="0"/>
                <a:ea typeface="Calibri" panose="020F0502020204030204" pitchFamily="34" charset="0"/>
                <a:cs typeface="Times New Roman" panose="02020603050405020304" pitchFamily="18" charset="0"/>
                <a:sym typeface="+mn-ea"/>
              </a:rPr>
              <a:t>   </a:t>
            </a:r>
            <a:r>
              <a:rPr lang="en-IN" sz="1600" b="1"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rPr>
              <a:t>  						   </a:t>
            </a:r>
            <a:r>
              <a:rPr lang="en-US" altLang="en-IN" sz="1600" b="1" dirty="0">
                <a:effectLst/>
                <a:latin typeface="Arial Black" panose="020B0A04020102020204" pitchFamily="34" charset="0"/>
                <a:ea typeface="Calibri" panose="020F0502020204030204" pitchFamily="34" charset="0"/>
                <a:cs typeface="Times New Roman" panose="02020603050405020304" pitchFamily="18" charset="0"/>
                <a:sym typeface="+mn-ea"/>
              </a:rPr>
              <a:t>Mr</a:t>
            </a:r>
            <a:r>
              <a:rPr lang="en-IN" altLang="en-US" sz="1600" b="1" dirty="0">
                <a:effectLst/>
                <a:latin typeface="Arial Black" panose="020B0A04020102020204" pitchFamily="34" charset="0"/>
                <a:ea typeface="Calibri" panose="020F0502020204030204" pitchFamily="34" charset="0"/>
                <a:cs typeface="Times New Roman" panose="02020603050405020304" pitchFamily="18" charset="0"/>
                <a:sym typeface="+mn-ea"/>
              </a:rPr>
              <a:t>.</a:t>
            </a:r>
            <a:r>
              <a:rPr lang="en-US" altLang="en-IN" sz="1600" b="1" dirty="0">
                <a:effectLst/>
                <a:latin typeface="Arial Black" panose="020B0A04020102020204" pitchFamily="34" charset="0"/>
                <a:ea typeface="Calibri" panose="020F0502020204030204" pitchFamily="34" charset="0"/>
                <a:cs typeface="Times New Roman" panose="02020603050405020304" pitchFamily="18" charset="0"/>
                <a:sym typeface="+mn-ea"/>
              </a:rPr>
              <a:t> Rohit Puranik</a:t>
            </a:r>
            <a:endParaRPr lang="en-IN" sz="1600" b="1"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endParaRPr>
          </a:p>
          <a:p>
            <a:pPr marL="392430" algn="l">
              <a:lnSpc>
                <a:spcPct val="107000"/>
              </a:lnSpc>
              <a:spcAft>
                <a:spcPts val="15"/>
              </a:spcAft>
            </a:pPr>
            <a:r>
              <a:rPr lang="en-IN" sz="1600" b="1"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rPr>
              <a:t>PROJECT GUIDE</a:t>
            </a:r>
            <a:r>
              <a:rPr lang="en-IN" altLang="en-US" sz="1600" b="1" dirty="0">
                <a:effectLst/>
                <a:latin typeface="Arial Black" panose="020B0A04020102020204" pitchFamily="34" charset="0"/>
                <a:ea typeface="Calibri" panose="020F0502020204030204" pitchFamily="34" charset="0"/>
                <a:cs typeface="Times New Roman" panose="02020603050405020304" pitchFamily="18" charset="0"/>
                <a:sym typeface="+mn-ea"/>
              </a:rPr>
              <a:t> 					            </a:t>
            </a:r>
            <a:r>
              <a:rPr lang="en-IN" sz="1600" b="1"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sym typeface="+mn-ea"/>
              </a:rPr>
              <a:t>CENTRE CO-ORDINATOR</a:t>
            </a:r>
            <a:endParaRPr lang="en-IN" sz="1600" b="1"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endParaRPr>
          </a:p>
          <a:p>
            <a:pPr marL="392430" algn="l">
              <a:lnSpc>
                <a:spcPct val="107000"/>
              </a:lnSpc>
              <a:spcAft>
                <a:spcPts val="15"/>
              </a:spcAft>
            </a:pPr>
            <a:r>
              <a:rPr lang="en-IN" sz="1600" b="1"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sym typeface="+mn-ea"/>
              </a:rPr>
              <a:t>  							</a:t>
            </a:r>
            <a:endParaRPr lang="en-IN" sz="1600" dirty="0">
              <a:effectLst/>
              <a:latin typeface="Arial Black" panose="020B0A0402010202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600" b="1" dirty="0">
                <a:solidFill>
                  <a:srgbClr val="000000"/>
                </a:solidFill>
                <a:effectLst/>
                <a:latin typeface="Arial Black" panose="020B0A04020102020204" pitchFamily="34" charset="0"/>
                <a:ea typeface="Times New Roman" panose="02020603050405020304" pitchFamily="18" charset="0"/>
                <a:cs typeface="Times New Roman" panose="02020603050405020304" pitchFamily="18" charset="0"/>
              </a:rPr>
              <a:t>    </a:t>
            </a:r>
            <a:r>
              <a:rPr lang="en-IN" sz="1600" b="1" dirty="0">
                <a:effectLst/>
                <a:latin typeface="Arial Black" panose="020B0A04020102020204" pitchFamily="34" charset="0"/>
                <a:ea typeface="Calibri" panose="020F0502020204030204" pitchFamily="34" charset="0"/>
                <a:cs typeface="Times New Roman" panose="02020603050405020304" pitchFamily="18" charset="0"/>
              </a:rPr>
              <a:t>      				  	            </a:t>
            </a:r>
            <a:r>
              <a:rPr lang="en-US" altLang="en-IN" sz="1600" b="1" dirty="0">
                <a:effectLst/>
                <a:latin typeface="Arial Black" panose="020B0A04020102020204" pitchFamily="34" charset="0"/>
                <a:ea typeface="Calibri" panose="020F0502020204030204" pitchFamily="34" charset="0"/>
                <a:cs typeface="Times New Roman" panose="02020603050405020304" pitchFamily="18" charset="0"/>
              </a:rPr>
              <a:t>		</a:t>
            </a:r>
            <a:endParaRPr lang="en-IN" sz="1600" b="1" dirty="0">
              <a:latin typeface="Arial Black" panose="020B0A04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a:latin typeface="Arial" panose="020B0604020202020204" pitchFamily="34" charset="0"/>
                <a:cs typeface="Arial" panose="020B0604020202020204" pitchFamily="34" charset="0"/>
              </a:rPr>
              <a:t>SQL Server</a:t>
            </a:r>
            <a:endParaRPr lang="en-US" altLang="en-IN" dirty="0">
              <a:latin typeface="Arial" panose="020B0604020202020204" pitchFamily="34" charset="0"/>
              <a:cs typeface="Arial" panose="020B0604020202020204" pitchFamily="34" charset="0"/>
            </a:endParaRPr>
          </a:p>
        </p:txBody>
      </p:sp>
      <p:pic>
        <p:nvPicPr>
          <p:cNvPr id="4" name="Content Placeholder 3" descr="SQL"/>
          <p:cNvPicPr>
            <a:picLocks noChangeAspect="1"/>
          </p:cNvPicPr>
          <p:nvPr>
            <p:ph idx="1"/>
          </p:nvPr>
        </p:nvPicPr>
        <p:blipFill>
          <a:blip r:embed="rId1"/>
          <a:stretch>
            <a:fillRect/>
          </a:stretch>
        </p:blipFill>
        <p:spPr>
          <a:xfrm>
            <a:off x="1067435" y="1482090"/>
            <a:ext cx="10026650" cy="50241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b="1" dirty="0"/>
              <a:t>Dockerfile</a:t>
            </a:r>
            <a:endParaRPr lang="en-US" altLang="en-IN" b="1" dirty="0"/>
          </a:p>
        </p:txBody>
      </p:sp>
      <p:pic>
        <p:nvPicPr>
          <p:cNvPr id="5" name="Content Placeholder 4" descr="Dockefile"/>
          <p:cNvPicPr>
            <a:picLocks noChangeAspect="1"/>
          </p:cNvPicPr>
          <p:nvPr>
            <p:ph idx="1"/>
          </p:nvPr>
        </p:nvPicPr>
        <p:blipFill>
          <a:blip r:embed="rId1"/>
          <a:stretch>
            <a:fillRect/>
          </a:stretch>
        </p:blipFill>
        <p:spPr>
          <a:xfrm>
            <a:off x="806450" y="1463675"/>
            <a:ext cx="10896600" cy="50774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panose="020B0604020202020204" pitchFamily="34" charset="0"/>
                <a:cs typeface="Arial" panose="020B0604020202020204" pitchFamily="34" charset="0"/>
              </a:rPr>
              <a:t>Output</a:t>
            </a:r>
            <a:endParaRPr lang="en-IN" dirty="0">
              <a:latin typeface="Arial" panose="020B0604020202020204" pitchFamily="34" charset="0"/>
              <a:cs typeface="Arial" panose="020B0604020202020204" pitchFamily="34" charset="0"/>
            </a:endParaRPr>
          </a:p>
        </p:txBody>
      </p:sp>
      <p:pic>
        <p:nvPicPr>
          <p:cNvPr id="5" name="Content Placeholder 4" descr="Result 1"/>
          <p:cNvPicPr>
            <a:picLocks noChangeAspect="1"/>
          </p:cNvPicPr>
          <p:nvPr>
            <p:ph idx="1"/>
          </p:nvPr>
        </p:nvPicPr>
        <p:blipFill>
          <a:blip r:embed="rId1"/>
          <a:stretch>
            <a:fillRect/>
          </a:stretch>
        </p:blipFill>
        <p:spPr>
          <a:xfrm>
            <a:off x="1102360" y="1456055"/>
            <a:ext cx="10364470" cy="51968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8903970" cy="574040"/>
          </a:xfrm>
        </p:spPr>
        <p:txBody>
          <a:bodyPr>
            <a:normAutofit fontScale="90000"/>
          </a:bodyPr>
          <a:p>
            <a:r>
              <a:rPr lang="en-US" b="1"/>
              <a:t>Simple Notification Service</a:t>
            </a:r>
            <a:endParaRPr lang="en-US" b="1"/>
          </a:p>
        </p:txBody>
      </p:sp>
      <p:pic>
        <p:nvPicPr>
          <p:cNvPr id="4" name="Content Placeholder 3" descr="Resul 2"/>
          <p:cNvPicPr>
            <a:picLocks noChangeAspect="1"/>
          </p:cNvPicPr>
          <p:nvPr>
            <p:ph idx="1"/>
          </p:nvPr>
        </p:nvPicPr>
        <p:blipFill>
          <a:blip r:embed="rId1"/>
          <a:stretch>
            <a:fillRect/>
          </a:stretch>
        </p:blipFill>
        <p:spPr>
          <a:xfrm>
            <a:off x="838200" y="939800"/>
            <a:ext cx="10515600" cy="52673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5433695" cy="789305"/>
          </a:xfrm>
        </p:spPr>
        <p:txBody>
          <a:bodyPr>
            <a:normAutofit/>
          </a:bodyPr>
          <a:p>
            <a:r>
              <a:rPr lang="en-US" b="1"/>
              <a:t>Pakistan Block</a:t>
            </a:r>
            <a:endParaRPr lang="en-US" b="1"/>
          </a:p>
        </p:txBody>
      </p:sp>
      <p:pic>
        <p:nvPicPr>
          <p:cNvPr id="4" name="Content Placeholder 3" descr="Pakistan Result"/>
          <p:cNvPicPr>
            <a:picLocks noChangeAspect="1"/>
          </p:cNvPicPr>
          <p:nvPr>
            <p:ph idx="1"/>
          </p:nvPr>
        </p:nvPicPr>
        <p:blipFill>
          <a:blip r:embed="rId1"/>
          <a:stretch>
            <a:fillRect/>
          </a:stretch>
        </p:blipFill>
        <p:spPr>
          <a:xfrm>
            <a:off x="481330" y="1264920"/>
            <a:ext cx="11561445" cy="49358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China Block</a:t>
            </a:r>
            <a:endParaRPr lang="en-US" b="1"/>
          </a:p>
        </p:txBody>
      </p:sp>
      <p:pic>
        <p:nvPicPr>
          <p:cNvPr id="4" name="Content Placeholder 3" descr="China block"/>
          <p:cNvPicPr>
            <a:picLocks noChangeAspect="1"/>
          </p:cNvPicPr>
          <p:nvPr>
            <p:ph idx="1"/>
          </p:nvPr>
        </p:nvPicPr>
        <p:blipFill>
          <a:blip r:embed="rId1"/>
          <a:stretch>
            <a:fillRect/>
          </a:stretch>
        </p:blipFill>
        <p:spPr>
          <a:xfrm>
            <a:off x="675640" y="1245235"/>
            <a:ext cx="11135995" cy="51930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5989"/>
            <a:ext cx="10515600" cy="1008668"/>
          </a:xfrm>
        </p:spPr>
        <p:txBody>
          <a:bodyPr/>
          <a:lstStyle/>
          <a:p>
            <a:r>
              <a:rPr lang="en-US" altLang="en-IN" dirty="0">
                <a:latin typeface="Arial" panose="020B0604020202020204" pitchFamily="34" charset="0"/>
                <a:cs typeface="Arial" panose="020B0604020202020204" pitchFamily="34" charset="0"/>
              </a:rPr>
              <a:t>Database</a:t>
            </a:r>
            <a:endParaRPr lang="en-US" altLang="en-IN" dirty="0">
              <a:latin typeface="Arial" panose="020B0604020202020204" pitchFamily="34" charset="0"/>
              <a:cs typeface="Arial" panose="020B0604020202020204" pitchFamily="34" charset="0"/>
            </a:endParaRPr>
          </a:p>
        </p:txBody>
      </p:sp>
      <p:pic>
        <p:nvPicPr>
          <p:cNvPr id="5" name="Content Placeholder 4" descr="Database"/>
          <p:cNvPicPr>
            <a:picLocks noChangeAspect="1"/>
          </p:cNvPicPr>
          <p:nvPr>
            <p:ph idx="1"/>
          </p:nvPr>
        </p:nvPicPr>
        <p:blipFill>
          <a:blip r:embed="rId1"/>
          <a:stretch>
            <a:fillRect/>
          </a:stretch>
        </p:blipFill>
        <p:spPr>
          <a:xfrm>
            <a:off x="837565" y="1073785"/>
            <a:ext cx="10361930" cy="47117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latin typeface="Arial" panose="020B0604020202020204" pitchFamily="34" charset="0"/>
                <a:ea typeface="Calibri" panose="020F0502020204030204" pitchFamily="34" charset="0"/>
                <a:cs typeface="Arial" panose="020B0604020202020204" pitchFamily="34" charset="0"/>
              </a:rPr>
              <a:t>Conclusion</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Autofit/>
          </a:bodyPr>
          <a:lstStyle/>
          <a:p>
            <a:r>
              <a:rPr lang="en-US" altLang="en-IN" sz="2400" dirty="0">
                <a:latin typeface="Times New Roman" panose="02020603050405020304" pitchFamily="18" charset="0"/>
                <a:cs typeface="Times New Roman" panose="02020603050405020304" pitchFamily="18" charset="0"/>
              </a:rPr>
              <a:t>T</a:t>
            </a:r>
            <a:r>
              <a:rPr lang="en-IN" sz="2400" dirty="0">
                <a:latin typeface="Times New Roman" panose="02020603050405020304" pitchFamily="18" charset="0"/>
                <a:cs typeface="Times New Roman" panose="02020603050405020304" pitchFamily="18" charset="0"/>
              </a:rPr>
              <a:t>he marriage of multilayered security with CI/CD practices fosters an environment of efficiency, collaboration, and continuous improvement. It enables developers to work with confidence, knowing that security is an integral part of their development journey, not a separate concern. Regular security assessments, automated scans, and code reviews become seamlessly interwoven into the development lifecycle.</a:t>
            </a: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79114"/>
          </a:xfrm>
        </p:spPr>
        <p:txBody>
          <a:bodyPr>
            <a:normAutofit/>
          </a:bodyPr>
          <a:lstStyle/>
          <a:p>
            <a:pPr algn="ctr"/>
            <a:r>
              <a:rPr lang="en-IN" sz="8800" dirty="0">
                <a:latin typeface="Arial Black" panose="020B0A04020102020204" pitchFamily="34" charset="0"/>
              </a:rPr>
              <a:t>THANK YOU</a:t>
            </a:r>
            <a:endParaRPr lang="en-IN" sz="8800" dirty="0">
              <a:latin typeface="Arial Black" panose="020B0A040201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endParaRPr lang="en-IN" dirty="0"/>
          </a:p>
        </p:txBody>
      </p:sp>
      <p:sp>
        <p:nvSpPr>
          <p:cNvPr id="3" name="Content Placeholder 2"/>
          <p:cNvSpPr>
            <a:spLocks noGrp="1"/>
          </p:cNvSpPr>
          <p:nvPr>
            <p:ph idx="1"/>
          </p:nvPr>
        </p:nvSpPr>
        <p:spPr/>
        <p:txBody>
          <a:bodyPr>
            <a:normAutofit fontScale="90000" lnSpcReduction="10000"/>
          </a:bodyPr>
          <a:lstStyle/>
          <a:p>
            <a:pPr marL="0" indent="0">
              <a:buNone/>
            </a:pPr>
            <a:r>
              <a:rPr lang="en-US" altLang="en-IN" sz="2400" b="1" dirty="0">
                <a:cs typeface="+mn-lt"/>
              </a:rPr>
              <a:t>In todays Digital security has become paramount , one of the way to   achieve this is to have multilayered security approach on CICD pipeline .</a:t>
            </a:r>
            <a:endParaRPr lang="en-US" altLang="en-IN" sz="2400" b="1" dirty="0">
              <a:cs typeface="+mn-lt"/>
            </a:endParaRPr>
          </a:p>
          <a:p>
            <a:pPr marL="0" indent="0">
              <a:buNone/>
            </a:pPr>
            <a:br>
              <a:rPr lang="en-US" altLang="en-IN" sz="2400" b="1" dirty="0">
                <a:cs typeface="+mn-lt"/>
              </a:rPr>
            </a:br>
            <a:r>
              <a:rPr lang="en-US" altLang="en-IN" sz="2400" b="1" dirty="0">
                <a:cs typeface="+mn-lt"/>
              </a:rPr>
              <a:t>Now, combining this Multilayered Security strategy with a CICD pipeline takes your application deployment to a whole new level. The CICD pipeline automates the process of building, testing, and deploying your web application, ensuring rapid and reliable releases. By integrating security into every step of this pipeline, you establish a proactive security posture, minimizing vulnerabilities from inception to production.</a:t>
            </a:r>
            <a:endParaRPr lang="en-US" altLang="en-IN" sz="2400" b="1" dirty="0">
              <a:cs typeface="+mn-lt"/>
            </a:endParaRPr>
          </a:p>
          <a:p>
            <a:pPr marL="0" indent="0">
              <a:buNone/>
            </a:pPr>
            <a:endParaRPr lang="en-US" altLang="en-IN" sz="2400" b="1" dirty="0">
              <a:cs typeface="+mn-lt"/>
            </a:endParaRPr>
          </a:p>
          <a:p>
            <a:pPr marL="0" indent="0">
              <a:buNone/>
            </a:pPr>
            <a:r>
              <a:rPr lang="en-US" altLang="en-IN" sz="2400" b="1" dirty="0">
                <a:cs typeface="+mn-lt"/>
              </a:rPr>
              <a:t>Imagine a scenario where each layer of your application, from the infrastructure and network to the application code and user access, is fortified with security measures tailored to its specific requirements. Firewalls, intrusion detection systems, encryption, access controls, and regular security audits all play their roles in this intricate defense mechanism.</a:t>
            </a:r>
            <a:endParaRPr lang="en-US" altLang="en-IN" sz="2400" b="1" dirty="0">
              <a:cs typeface="+mn-lt"/>
            </a:endParaRPr>
          </a:p>
          <a:p>
            <a:pPr marL="0" indent="0">
              <a:buNone/>
            </a:pPr>
            <a:endParaRPr lang="en-US" altLang="en-IN" sz="2400" dirty="0">
              <a:latin typeface="Arial" panose="020B0604020202020204" pitchFamily="34" charset="0"/>
              <a:cs typeface="Arial" panose="020B0604020202020204" pitchFamily="34" charset="0"/>
            </a:endParaRPr>
          </a:p>
          <a:p>
            <a:pPr marL="0" indent="0">
              <a:buNone/>
            </a:pPr>
            <a:endParaRPr lang="en-US" altLang="en-IN" sz="2400" dirty="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Purpose</a:t>
            </a:r>
            <a:endParaRPr lang="en-IN" b="1" dirty="0"/>
          </a:p>
        </p:txBody>
      </p:sp>
      <p:sp>
        <p:nvSpPr>
          <p:cNvPr id="3" name="Content Placeholder 2"/>
          <p:cNvSpPr>
            <a:spLocks noGrp="1"/>
          </p:cNvSpPr>
          <p:nvPr>
            <p:ph idx="1"/>
          </p:nvPr>
        </p:nvSpPr>
        <p:spPr/>
        <p:txBody>
          <a:bodyPr/>
          <a:lstStyle/>
          <a:p>
            <a:pPr algn="just"/>
            <a:r>
              <a:rPr lang="en-IN" b="1" dirty="0"/>
              <a:t>The purpose of implementing a multilayered security approach in the deployment of web applications through a Continuous Integration and Continuous Deployment (CICD) pipeline is to establish a comprehensive and proactive defense mechanism against a wide range of security threats. This approach aims to ensure the integrity, confidentiality, and availability of your web application throughout its development lifecycle, from coding to deployment and beyond.</a:t>
            </a:r>
            <a:endParaRPr lang="en-IN"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latin typeface="Arial" panose="020B0604020202020204" pitchFamily="34" charset="0"/>
                <a:ea typeface="Calibri" panose="020F0502020204030204" pitchFamily="34" charset="0"/>
                <a:cs typeface="Arial" panose="020B0604020202020204" pitchFamily="34" charset="0"/>
              </a:rPr>
              <a:t>Requirement</a:t>
            </a:r>
            <a:r>
              <a:rPr lang="en-IN" sz="3600" b="1" dirty="0">
                <a:effectLst/>
                <a:latin typeface="Arial" panose="020B0604020202020204" pitchFamily="34" charset="0"/>
                <a:ea typeface="Calibri" panose="020F0502020204030204" pitchFamily="34" charset="0"/>
                <a:cs typeface="Arial" panose="020B0604020202020204" pitchFamily="34" charset="0"/>
              </a:rPr>
              <a:t> </a:t>
            </a:r>
            <a:endParaRPr lang="en-IN"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835051"/>
            <a:ext cx="10515600" cy="4351338"/>
          </a:xfrm>
        </p:spPr>
        <p:txBody>
          <a:bodyPr/>
          <a:lstStyle/>
          <a:p>
            <a:pPr marL="0" indent="0">
              <a:lnSpc>
                <a:spcPct val="115000"/>
              </a:lnSpc>
              <a:spcAft>
                <a:spcPts val="800"/>
              </a:spcAft>
              <a:buNone/>
            </a:pPr>
            <a:r>
              <a:rPr lang="en-IN" sz="3600" b="1" dirty="0">
                <a:effectLst/>
                <a:latin typeface="Times New Roman" panose="02020603050405020304" pitchFamily="18" charset="0"/>
                <a:ea typeface="Calibri" panose="020F0502020204030204" pitchFamily="34" charset="0"/>
                <a:cs typeface="Times New Roman" panose="02020603050405020304" pitchFamily="18" charset="0"/>
              </a:rPr>
              <a:t>Software                                         Hardware</a:t>
            </a:r>
            <a:endParaRPr lang="en-IN" sz="36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1. Operating system:</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Debian 10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2. Firewall: </a:t>
            </a:r>
            <a:r>
              <a:rPr lang="en-US" altLang="en-IN" sz="1800" b="1" dirty="0">
                <a:effectLst/>
                <a:latin typeface="Times New Roman" panose="02020603050405020304" pitchFamily="18" charset="0"/>
                <a:ea typeface="Calibri" panose="020F0502020204030204" pitchFamily="34" charset="0"/>
                <a:cs typeface="Times New Roman" panose="02020603050405020304" pitchFamily="18" charset="0"/>
              </a:rPr>
              <a:t>IPtables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3. </a:t>
            </a:r>
            <a:r>
              <a:rPr lang="en-US" altLang="en-IN" sz="1800" b="1" dirty="0">
                <a:effectLst/>
                <a:latin typeface="Times New Roman" panose="02020603050405020304" pitchFamily="18" charset="0"/>
                <a:ea typeface="Calibri" panose="020F0502020204030204" pitchFamily="34" charset="0"/>
                <a:cs typeface="Times New Roman" panose="02020603050405020304" pitchFamily="18" charset="0"/>
              </a:rPr>
              <a:t>Platform</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altLang="en-IN" sz="1800" b="1" dirty="0">
                <a:effectLst/>
                <a:latin typeface="Times New Roman" panose="02020603050405020304" pitchFamily="18" charset="0"/>
                <a:ea typeface="Calibri" panose="020F0502020204030204" pitchFamily="34" charset="0"/>
                <a:cs typeface="Times New Roman" panose="02020603050405020304" pitchFamily="18" charset="0"/>
              </a:rPr>
              <a:t>Amazon Web Service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4. </a:t>
            </a:r>
            <a:r>
              <a:rPr lang="en-US" altLang="en-IN" sz="1800" b="1" dirty="0">
                <a:effectLst/>
                <a:latin typeface="Times New Roman" panose="02020603050405020304" pitchFamily="18" charset="0"/>
                <a:ea typeface="Calibri" panose="020F0502020204030204" pitchFamily="34" charset="0"/>
                <a:cs typeface="Times New Roman" panose="02020603050405020304" pitchFamily="18" charset="0"/>
              </a:rPr>
              <a:t>CI Platform : Jenkins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5. Database: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altLang="en-IN" sz="1800" b="1" dirty="0">
                <a:effectLst/>
                <a:latin typeface="Times New Roman" panose="02020603050405020304" pitchFamily="18" charset="0"/>
                <a:ea typeface="Calibri" panose="020F0502020204030204" pitchFamily="34" charset="0"/>
                <a:cs typeface="Times New Roman" panose="02020603050405020304" pitchFamily="18" charset="0"/>
              </a:rPr>
              <a:t>Mariadb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6" name="Table 5"/>
          <p:cNvGraphicFramePr>
            <a:graphicFrameLocks noGrp="1"/>
          </p:cNvGraphicFramePr>
          <p:nvPr/>
        </p:nvGraphicFramePr>
        <p:xfrm>
          <a:off x="5269990" y="2818615"/>
          <a:ext cx="6362686" cy="2198515"/>
        </p:xfrm>
        <a:graphic>
          <a:graphicData uri="http://schemas.openxmlformats.org/drawingml/2006/table">
            <a:tbl>
              <a:tblPr firstRow="1" firstCol="1" bandRow="1">
                <a:tableStyleId>{5C22544A-7EE6-4342-B048-85BDC9FD1C3A}</a:tableStyleId>
              </a:tblPr>
              <a:tblGrid>
                <a:gridCol w="684260"/>
                <a:gridCol w="2766100"/>
                <a:gridCol w="2912326"/>
              </a:tblGrid>
              <a:tr h="439703">
                <a:tc>
                  <a:txBody>
                    <a:bodyPr/>
                    <a:lstStyle/>
                    <a:p>
                      <a:pPr algn="ctr">
                        <a:lnSpc>
                          <a:spcPct val="115000"/>
                        </a:lnSpc>
                        <a:spcAft>
                          <a:spcPts val="800"/>
                        </a:spcAft>
                        <a:tabLst>
                          <a:tab pos="3695700" algn="l"/>
                        </a:tabLst>
                      </a:pPr>
                      <a:r>
                        <a:rPr lang="en-IN" sz="1200">
                          <a:effectLst/>
                        </a:rPr>
                        <a:t>Sr.no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tabLst>
                          <a:tab pos="3695700" algn="l"/>
                        </a:tabLst>
                      </a:pPr>
                      <a:r>
                        <a:rPr lang="en-IN" sz="1200" dirty="0">
                          <a:effectLst/>
                        </a:rPr>
                        <a:t>Components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tabLst>
                          <a:tab pos="3695700" algn="l"/>
                        </a:tabLst>
                      </a:pPr>
                      <a:r>
                        <a:rPr lang="en-IN" sz="1200">
                          <a:effectLst/>
                        </a:rPr>
                        <a:t>Minimum requirements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39703">
                <a:tc>
                  <a:txBody>
                    <a:bodyPr/>
                    <a:lstStyle/>
                    <a:p>
                      <a:pPr algn="ctr">
                        <a:lnSpc>
                          <a:spcPct val="115000"/>
                        </a:lnSpc>
                        <a:spcAft>
                          <a:spcPts val="800"/>
                        </a:spcAft>
                        <a:tabLst>
                          <a:tab pos="3695700" algn="l"/>
                        </a:tabLst>
                      </a:pP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tabLst>
                          <a:tab pos="3695700" algn="l"/>
                        </a:tabLst>
                      </a:pPr>
                      <a:r>
                        <a:rPr lang="en-IN" sz="1200">
                          <a:effectLst/>
                        </a:rPr>
                        <a:t>CPU</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tabLst>
                          <a:tab pos="3695700" algn="l"/>
                        </a:tabLst>
                      </a:pPr>
                      <a:r>
                        <a:rPr lang="en-IN" sz="1200">
                          <a:effectLst/>
                        </a:rPr>
                        <a:t>2.5 GHz</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39703">
                <a:tc>
                  <a:txBody>
                    <a:bodyPr/>
                    <a:lstStyle/>
                    <a:p>
                      <a:pPr algn="ctr">
                        <a:lnSpc>
                          <a:spcPct val="115000"/>
                        </a:lnSpc>
                        <a:spcAft>
                          <a:spcPts val="800"/>
                        </a:spcAft>
                        <a:tabLst>
                          <a:tab pos="3695700" algn="l"/>
                        </a:tabLs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tabLst>
                          <a:tab pos="3695700" algn="l"/>
                        </a:tabLst>
                      </a:pPr>
                      <a:r>
                        <a:rPr lang="en-IN" sz="1200">
                          <a:effectLst/>
                        </a:rPr>
                        <a:t>RAM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tabLst>
                          <a:tab pos="3695700" algn="l"/>
                        </a:tabLst>
                      </a:pPr>
                      <a:r>
                        <a:rPr lang="en-IN" sz="1200">
                          <a:effectLst/>
                        </a:rPr>
                        <a:t>8 GB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39703">
                <a:tc>
                  <a:txBody>
                    <a:bodyPr/>
                    <a:lstStyle/>
                    <a:p>
                      <a:pPr algn="ctr">
                        <a:lnSpc>
                          <a:spcPct val="115000"/>
                        </a:lnSpc>
                        <a:spcAft>
                          <a:spcPts val="800"/>
                        </a:spcAft>
                        <a:tabLst>
                          <a:tab pos="3695700" algn="l"/>
                        </a:tabLst>
                      </a:pPr>
                      <a:r>
                        <a:rPr lang="en-IN" sz="12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tabLst>
                          <a:tab pos="3695700" algn="l"/>
                        </a:tabLst>
                      </a:pPr>
                      <a:r>
                        <a:rPr lang="en-IN" sz="1200">
                          <a:effectLst/>
                        </a:rPr>
                        <a:t>Storage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tabLst>
                          <a:tab pos="3695700" algn="l"/>
                        </a:tabLst>
                      </a:pPr>
                      <a:r>
                        <a:rPr lang="en-IN" sz="1200">
                          <a:effectLst/>
                        </a:rPr>
                        <a:t>500 GB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39703">
                <a:tc>
                  <a:txBody>
                    <a:bodyPr/>
                    <a:lstStyle/>
                    <a:p>
                      <a:pPr algn="ctr">
                        <a:lnSpc>
                          <a:spcPct val="115000"/>
                        </a:lnSpc>
                        <a:spcAft>
                          <a:spcPts val="800"/>
                        </a:spcAft>
                        <a:tabLst>
                          <a:tab pos="3695700" algn="l"/>
                        </a:tabLst>
                      </a:pPr>
                      <a:r>
                        <a:rPr lang="en-IN" sz="12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tabLst>
                          <a:tab pos="3695700" algn="l"/>
                        </a:tabLst>
                      </a:pPr>
                      <a:r>
                        <a:rPr lang="en-IN" sz="1200">
                          <a:effectLst/>
                        </a:rPr>
                        <a:t>Network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tabLst>
                          <a:tab pos="3695700" algn="l"/>
                        </a:tabLst>
                      </a:pPr>
                      <a:r>
                        <a:rPr lang="en-IN" sz="1200" dirty="0">
                          <a:effectLst/>
                        </a:rPr>
                        <a:t>100 Mbps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Architecture</a:t>
            </a:r>
            <a:endParaRPr lang="en-IN" b="1" dirty="0"/>
          </a:p>
        </p:txBody>
      </p:sp>
      <p:pic>
        <p:nvPicPr>
          <p:cNvPr id="5" name="Content Placeholder 4" descr="Devops"/>
          <p:cNvPicPr>
            <a:picLocks noChangeAspect="1"/>
          </p:cNvPicPr>
          <p:nvPr>
            <p:ph idx="1"/>
          </p:nvPr>
        </p:nvPicPr>
        <p:blipFill>
          <a:blip r:embed="rId1"/>
          <a:stretch>
            <a:fillRect/>
          </a:stretch>
        </p:blipFill>
        <p:spPr>
          <a:xfrm>
            <a:off x="838200" y="1409065"/>
            <a:ext cx="10290810" cy="52412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a:latin typeface="Arial" panose="020B0604020202020204" pitchFamily="34" charset="0"/>
                <a:cs typeface="Arial" panose="020B0604020202020204" pitchFamily="34" charset="0"/>
              </a:rPr>
              <a:t>Git (Distributed Version Control System)</a:t>
            </a:r>
            <a:endParaRPr lang="en-US" altLang="en-IN" dirty="0">
              <a:latin typeface="Arial" panose="020B0604020202020204" pitchFamily="34" charset="0"/>
              <a:cs typeface="Arial" panose="020B0604020202020204" pitchFamily="34" charset="0"/>
            </a:endParaRPr>
          </a:p>
        </p:txBody>
      </p:sp>
      <p:pic>
        <p:nvPicPr>
          <p:cNvPr id="4" name="Content Placeholder 3"/>
          <p:cNvPicPr>
            <a:picLocks noChangeAspect="1"/>
          </p:cNvPicPr>
          <p:nvPr>
            <p:ph idx="1"/>
          </p:nvPr>
        </p:nvPicPr>
        <p:blipFill>
          <a:blip r:embed="rId1"/>
          <a:stretch>
            <a:fillRect/>
          </a:stretch>
        </p:blipFill>
        <p:spPr>
          <a:xfrm>
            <a:off x="838835" y="1344295"/>
            <a:ext cx="10628630" cy="53619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IN" sz="4400" dirty="0">
                <a:effectLst/>
                <a:latin typeface="Arial" panose="020B0604020202020204" pitchFamily="34" charset="0"/>
                <a:ea typeface="Calibri" panose="020F0502020204030204" pitchFamily="34" charset="0"/>
                <a:cs typeface="Arial" panose="020B0604020202020204" pitchFamily="34" charset="0"/>
              </a:rPr>
              <a:t>Docker Repository</a:t>
            </a:r>
            <a:br>
              <a:rPr lang="en-IN" sz="4400" dirty="0">
                <a:effectLst/>
                <a:latin typeface="Arial" panose="020B0604020202020204" pitchFamily="34" charset="0"/>
                <a:ea typeface="Calibri" panose="020F0502020204030204" pitchFamily="34" charset="0"/>
                <a:cs typeface="Arial" panose="020B0604020202020204" pitchFamily="34" charset="0"/>
              </a:rPr>
            </a:br>
            <a:endParaRPr lang="en-IN" dirty="0"/>
          </a:p>
        </p:txBody>
      </p:sp>
      <p:pic>
        <p:nvPicPr>
          <p:cNvPr id="5" name="Content Placeholder 4"/>
          <p:cNvPicPr>
            <a:picLocks noChangeAspect="1"/>
          </p:cNvPicPr>
          <p:nvPr>
            <p:ph idx="1"/>
          </p:nvPr>
        </p:nvPicPr>
        <p:blipFill>
          <a:blip r:embed="rId1"/>
          <a:stretch>
            <a:fillRect/>
          </a:stretch>
        </p:blipFill>
        <p:spPr>
          <a:xfrm>
            <a:off x="838200" y="1045210"/>
            <a:ext cx="10643870" cy="56730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199" y="365125"/>
            <a:ext cx="10596513" cy="6063955"/>
          </a:xfrm>
        </p:spPr>
        <p:txBody>
          <a:bodyPr/>
          <a:lstStyle/>
          <a:p>
            <a:pPr algn="ctr"/>
            <a:r>
              <a:rPr lang="en-IN" sz="4400" b="1" dirty="0">
                <a:effectLst/>
                <a:latin typeface="Arial" panose="020B0604020202020204" pitchFamily="34" charset="0"/>
                <a:ea typeface="Calibri" panose="020F0502020204030204" pitchFamily="34" charset="0"/>
                <a:cs typeface="Arial" panose="020B0604020202020204" pitchFamily="34" charset="0"/>
              </a:rPr>
              <a:t>Project Workflow </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75139"/>
          </a:xfrm>
        </p:spPr>
        <p:txBody>
          <a:bodyPr>
            <a:normAutofit/>
          </a:bodyPr>
          <a:lstStyle/>
          <a:p>
            <a:r>
              <a:rPr lang="en-US" altLang="en-IN" dirty="0">
                <a:latin typeface="Arial" panose="020B0604020202020204" pitchFamily="34" charset="0"/>
                <a:cs typeface="Arial" panose="020B0604020202020204" pitchFamily="34" charset="0"/>
              </a:rPr>
              <a:t>Pipeline</a:t>
            </a:r>
            <a:endParaRPr lang="en-US" altLang="en-IN" dirty="0">
              <a:latin typeface="Arial" panose="020B0604020202020204" pitchFamily="34" charset="0"/>
              <a:cs typeface="Arial" panose="020B0604020202020204" pitchFamily="34" charset="0"/>
            </a:endParaRPr>
          </a:p>
        </p:txBody>
      </p:sp>
      <p:pic>
        <p:nvPicPr>
          <p:cNvPr id="9" name="Content Placeholder 8" descr="Pipeline 2"/>
          <p:cNvPicPr>
            <a:picLocks noChangeAspect="1"/>
          </p:cNvPicPr>
          <p:nvPr>
            <p:ph idx="1"/>
          </p:nvPr>
        </p:nvPicPr>
        <p:blipFill>
          <a:blip r:embed="rId1"/>
          <a:stretch>
            <a:fillRect/>
          </a:stretch>
        </p:blipFill>
        <p:spPr>
          <a:xfrm>
            <a:off x="837565" y="1777365"/>
            <a:ext cx="11033760" cy="400875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2656</Words>
  <Application>WPS Presentation</Application>
  <PresentationFormat>Widescreen</PresentationFormat>
  <Paragraphs>97</Paragraphs>
  <Slides>18</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vt:lpstr>
      <vt:lpstr>SimSun</vt:lpstr>
      <vt:lpstr>Wingdings</vt:lpstr>
      <vt:lpstr>Arial Black</vt:lpstr>
      <vt:lpstr>Calibri</vt:lpstr>
      <vt:lpstr>Times New Roman</vt:lpstr>
      <vt:lpstr>Microsoft YaHei</vt:lpstr>
      <vt:lpstr>Arial Unicode MS</vt:lpstr>
      <vt:lpstr>Calibri Light</vt:lpstr>
      <vt:lpstr>Office Theme</vt:lpstr>
      <vt:lpstr>INSTITUTE FOR ADVANCED COMPUTING  AND   SOFTWARE DEVELOPMENT   AKURDI, PUNE  </vt:lpstr>
      <vt:lpstr>Introduction	</vt:lpstr>
      <vt:lpstr>Purpose</vt:lpstr>
      <vt:lpstr>Requirement </vt:lpstr>
      <vt:lpstr>Architecture</vt:lpstr>
      <vt:lpstr>Git (Distributed Version Control System)</vt:lpstr>
      <vt:lpstr>Docker Repository </vt:lpstr>
      <vt:lpstr>Project Workflow </vt:lpstr>
      <vt:lpstr>Pipeline</vt:lpstr>
      <vt:lpstr>SQL Server</vt:lpstr>
      <vt:lpstr>Dockerfile</vt:lpstr>
      <vt:lpstr>Output</vt:lpstr>
      <vt:lpstr>Simple Notification Service</vt:lpstr>
      <vt:lpstr>Pakistan Block</vt:lpstr>
      <vt:lpstr>China Block</vt:lpstr>
      <vt:lpstr>Database</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INSTITUTE FOR ADVANCED COMPUTING  AND   SOFTWARE DEVELOPMENT   AKURDI, PUNE  </dc:title>
  <dc:creator>shubham khatal</dc:creator>
  <cp:lastModifiedBy>ojash</cp:lastModifiedBy>
  <cp:revision>54</cp:revision>
  <dcterms:created xsi:type="dcterms:W3CDTF">2022-04-13T06:00:00Z</dcterms:created>
  <dcterms:modified xsi:type="dcterms:W3CDTF">2023-08-29T13:08:38Z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C0E73C81FEC04A999F038B328DBABEA1_13</vt:lpwstr>
  </property>
  <property fmtid="{D5CDD505-2E9C-101B-9397-08002B2CF9AE}" pid="3" name="KSOProductBuildVer">
    <vt:lpwstr>1033-11.2.0.11213</vt:lpwstr>
  </property>
</Properties>
</file>