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Georgia" panose="02040502050405020303" pitchFamily="18" charset="0"/>
      <p:regular r:id="rId55"/>
      <p:bold r:id="rId56"/>
      <p:italic r:id="rId57"/>
      <p:boldItalic r:id="rId58"/>
    </p:embeddedFont>
    <p:embeddedFont>
      <p:font typeface="Roboto" panose="02000000000000000000" pitchFamily="2" charset="0"/>
      <p:regular r:id="rId59"/>
      <p:bold r:id="rId60"/>
      <p:italic r:id="rId61"/>
      <p:boldItalic r:id="rId62"/>
    </p:embeddedFont>
    <p:embeddedFont>
      <p:font typeface="Roboto Slab" panose="020B060402020202020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6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 orient="horz" pos="6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e834bf69f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e834bf69f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e834bf69f_3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e834bf69f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e834bf69f_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e834bf69f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e834bf69f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e834bf69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e834bf69f_3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e834bf69f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e834bf69f_2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e834bf69f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834bf69f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834bf69f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e834bf69f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e834bf69f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e834bf69f_3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e834bf69f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e834bf69f_2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e834bf69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e834bf69f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e834bf69f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834bf69f_3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834bf69f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e834bf69f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e834bf69f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e834bf69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e834bf69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e834bf69f_3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e834bf69f_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e877325b0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e877325b0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e834bf69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e834bf6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e877325b0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e877325b0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e877325b0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e877325b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e834bf69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e834bf6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e834bf69f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e834bf69f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e834bf69f_3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e834bf69f_3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e834bf69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e834bf69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e834bf69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e834bf69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e834bf69f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e834bf69f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e834bf69f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e834bf69f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e834bf69f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e834bf69f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e834bf69f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e834bf69f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e834bf69f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e834bf69f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e834bf69f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e834bf69f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e834bf69f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e834bf69f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e834bf69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e834bf69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e834bf69f_3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e834bf69f_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e834bf69f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e834bf69f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e834bf69f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e834bf69f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e834bf69f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e834bf69f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e834bf69f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e834bf69f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e834bf69f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e834bf69f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e834bf69f_3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e834bf69f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e834bf69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e834bf69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e834bf69f_3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e834bf69f_3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e834bf69f_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e834bf69f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e834bf69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e834bf69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e834bf69f_3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e834bf69f_3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e877325b0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e877325b0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877325b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877325b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e834bf69f_3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e834bf69f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e834bf69f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e834bf69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828800" y="749600"/>
            <a:ext cx="5486400" cy="16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rPr>
              <a:t>Spotify Chart Trend Analysis  </a:t>
            </a:r>
            <a:endParaRPr>
              <a:solidFill>
                <a:srgbClr val="000000"/>
              </a:solidFill>
            </a:endParaRPr>
          </a:p>
        </p:txBody>
      </p:sp>
      <p:sp>
        <p:nvSpPr>
          <p:cNvPr id="64" name="Google Shape;64;p13"/>
          <p:cNvSpPr txBox="1">
            <a:spLocks noGrp="1"/>
          </p:cNvSpPr>
          <p:nvPr>
            <p:ph type="subTitle" idx="1"/>
          </p:nvPr>
        </p:nvSpPr>
        <p:spPr>
          <a:xfrm>
            <a:off x="1703025" y="2850000"/>
            <a:ext cx="1777500" cy="15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dirty="0">
                <a:solidFill>
                  <a:srgbClr val="000000"/>
                </a:solidFill>
              </a:rPr>
              <a:t>Presented By:</a:t>
            </a:r>
            <a:endParaRPr sz="1400" b="1" u="sng" dirty="0">
              <a:solidFill>
                <a:srgbClr val="000000"/>
              </a:solidFill>
            </a:endParaRPr>
          </a:p>
          <a:p>
            <a:pPr marL="0" lvl="0" indent="0" algn="ctr" rtl="0">
              <a:spcBef>
                <a:spcPts val="0"/>
              </a:spcBef>
              <a:spcAft>
                <a:spcPts val="0"/>
              </a:spcAft>
              <a:buNone/>
            </a:pPr>
            <a:endParaRPr sz="1400" dirty="0">
              <a:solidFill>
                <a:srgbClr val="000000"/>
              </a:solidFill>
            </a:endParaRPr>
          </a:p>
          <a:p>
            <a:pPr marL="0" lvl="0" indent="0" algn="l" rtl="0">
              <a:spcBef>
                <a:spcPts val="0"/>
              </a:spcBef>
              <a:spcAft>
                <a:spcPts val="0"/>
              </a:spcAft>
              <a:buNone/>
            </a:pPr>
            <a:r>
              <a:rPr lang="en" sz="1400" dirty="0">
                <a:solidFill>
                  <a:srgbClr val="000000"/>
                </a:solidFill>
              </a:rPr>
              <a:t>Bansode Pornima    Phansekar Oj</a:t>
            </a:r>
            <a:r>
              <a:rPr lang="en-US" sz="1400" dirty="0">
                <a:solidFill>
                  <a:srgbClr val="000000"/>
                </a:solidFill>
              </a:rPr>
              <a:t>as</a:t>
            </a:r>
            <a:r>
              <a:rPr lang="en" sz="1400" dirty="0">
                <a:solidFill>
                  <a:srgbClr val="000000"/>
                </a:solidFill>
              </a:rPr>
              <a:t>       Jain Shreya                       Shah Dharit             </a:t>
            </a:r>
            <a:endParaRPr sz="1400" dirty="0">
              <a:solidFill>
                <a:srgbClr val="000000"/>
              </a:solidFill>
            </a:endParaRPr>
          </a:p>
          <a:p>
            <a:pPr marL="0" lvl="0" indent="0" algn="l" rtl="0">
              <a:spcBef>
                <a:spcPts val="0"/>
              </a:spcBef>
              <a:spcAft>
                <a:spcPts val="0"/>
              </a:spcAft>
              <a:buNone/>
            </a:pPr>
            <a:r>
              <a:rPr lang="en" sz="1400" dirty="0">
                <a:solidFill>
                  <a:srgbClr val="000000"/>
                </a:solidFill>
              </a:rPr>
              <a:t>Girme Harshal</a:t>
            </a:r>
            <a:endParaRPr sz="1400" dirty="0">
              <a:solidFill>
                <a:srgbClr val="000000"/>
              </a:solidFill>
            </a:endParaRPr>
          </a:p>
        </p:txBody>
      </p:sp>
      <p:pic>
        <p:nvPicPr>
          <p:cNvPr id="65" name="Google Shape;65;p13"/>
          <p:cNvPicPr preferRelativeResize="0"/>
          <p:nvPr/>
        </p:nvPicPr>
        <p:blipFill>
          <a:blip r:embed="rId3">
            <a:alphaModFix/>
          </a:blip>
          <a:stretch>
            <a:fillRect/>
          </a:stretch>
        </p:blipFill>
        <p:spPr>
          <a:xfrm>
            <a:off x="6098850" y="2915000"/>
            <a:ext cx="1515075" cy="151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2884200" y="2228700"/>
            <a:ext cx="33756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K-Nearest Neighbours</a:t>
            </a:r>
            <a:r>
              <a:rPr lang="en" sz="1200">
                <a:solidFill>
                  <a:srgbClr val="000000"/>
                </a:solidFill>
                <a:latin typeface="Times New Roman"/>
                <a:ea typeface="Times New Roman"/>
                <a:cs typeface="Times New Roman"/>
                <a:sym typeface="Times New Roman"/>
              </a:rPr>
              <a:t> </a:t>
            </a:r>
            <a:endParaRPr>
              <a:solidFill>
                <a:srgbClr val="000000"/>
              </a:solidFill>
            </a:endParaRPr>
          </a:p>
        </p:txBody>
      </p:sp>
      <p:pic>
        <p:nvPicPr>
          <p:cNvPr id="120" name="Google Shape;120;p22"/>
          <p:cNvPicPr preferRelativeResize="0"/>
          <p:nvPr/>
        </p:nvPicPr>
        <p:blipFill>
          <a:blip r:embed="rId3">
            <a:alphaModFix amt="16000"/>
          </a:blip>
          <a:stretch>
            <a:fillRect/>
          </a:stretch>
        </p:blipFill>
        <p:spPr>
          <a:xfrm>
            <a:off x="3032550" y="1156675"/>
            <a:ext cx="3078900" cy="307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K-Nearest Neighbours</a:t>
            </a:r>
            <a:r>
              <a:rPr lang="en" sz="1200">
                <a:solidFill>
                  <a:srgbClr val="000000"/>
                </a:solidFill>
                <a:latin typeface="Times New Roman"/>
                <a:ea typeface="Times New Roman"/>
                <a:cs typeface="Times New Roman"/>
                <a:sym typeface="Times New Roman"/>
              </a:rPr>
              <a:t> </a:t>
            </a:r>
            <a:endParaRPr>
              <a:solidFill>
                <a:srgbClr val="000000"/>
              </a:solidFill>
            </a:endParaRPr>
          </a:p>
        </p:txBody>
      </p:sp>
      <p:sp>
        <p:nvSpPr>
          <p:cNvPr id="126" name="Google Shape;126;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Georgia"/>
                <a:ea typeface="Georgia"/>
                <a:cs typeface="Georgia"/>
                <a:sym typeface="Georgia"/>
              </a:rPr>
              <a:t>We define 80% of the dataframe for training and 20% of the dataframe for testing and added a validation dataset using train_test_split.</a:t>
            </a:r>
            <a:endParaRPr>
              <a:solidFill>
                <a:srgbClr val="000000"/>
              </a:solidFill>
              <a:latin typeface="Roboto Slab"/>
              <a:ea typeface="Roboto Slab"/>
              <a:cs typeface="Roboto Slab"/>
              <a:sym typeface="Roboto Slab"/>
            </a:endParaRPr>
          </a:p>
          <a:p>
            <a:pPr marL="457200" lvl="0" indent="-330200" algn="l" rtl="0">
              <a:spcBef>
                <a:spcPts val="0"/>
              </a:spcBef>
              <a:spcAft>
                <a:spcPts val="0"/>
              </a:spcAft>
              <a:buClr>
                <a:srgbClr val="000000"/>
              </a:buClr>
              <a:buSzPts val="1600"/>
              <a:buFont typeface="Georgia"/>
              <a:buAutoNum type="arabicPeriod"/>
            </a:pPr>
            <a:r>
              <a:rPr lang="en" sz="1600">
                <a:solidFill>
                  <a:srgbClr val="000000"/>
                </a:solidFill>
                <a:latin typeface="Georgia"/>
                <a:ea typeface="Georgia"/>
                <a:cs typeface="Georgia"/>
                <a:sym typeface="Georgia"/>
              </a:rPr>
              <a:t>A positive integer k is specified, along with a new sample</a:t>
            </a:r>
            <a:endParaRPr sz="1600">
              <a:solidFill>
                <a:srgbClr val="000000"/>
              </a:solidFill>
              <a:latin typeface="Georgia"/>
              <a:ea typeface="Georgia"/>
              <a:cs typeface="Georgia"/>
              <a:sym typeface="Georgia"/>
            </a:endParaRPr>
          </a:p>
          <a:p>
            <a:pPr marL="457200" lvl="0" indent="-330200" algn="l" rtl="0">
              <a:lnSpc>
                <a:spcPct val="158000"/>
              </a:lnSpc>
              <a:spcBef>
                <a:spcPts val="0"/>
              </a:spcBef>
              <a:spcAft>
                <a:spcPts val="0"/>
              </a:spcAft>
              <a:buClr>
                <a:srgbClr val="000000"/>
              </a:buClr>
              <a:buSzPts val="1600"/>
              <a:buFont typeface="Georgia"/>
              <a:buAutoNum type="arabicPeriod"/>
            </a:pPr>
            <a:r>
              <a:rPr lang="en" sz="1600">
                <a:solidFill>
                  <a:srgbClr val="000000"/>
                </a:solidFill>
                <a:latin typeface="Georgia"/>
                <a:ea typeface="Georgia"/>
                <a:cs typeface="Georgia"/>
                <a:sym typeface="Georgia"/>
              </a:rPr>
              <a:t>We select the k entries in our database which are closest to the new sample</a:t>
            </a:r>
            <a:endParaRPr sz="1600">
              <a:solidFill>
                <a:srgbClr val="000000"/>
              </a:solidFill>
              <a:latin typeface="Georgia"/>
              <a:ea typeface="Georgia"/>
              <a:cs typeface="Georgia"/>
              <a:sym typeface="Georgia"/>
            </a:endParaRPr>
          </a:p>
          <a:p>
            <a:pPr marL="457200" lvl="0" indent="-330200" algn="l" rtl="0">
              <a:lnSpc>
                <a:spcPct val="158000"/>
              </a:lnSpc>
              <a:spcBef>
                <a:spcPts val="0"/>
              </a:spcBef>
              <a:spcAft>
                <a:spcPts val="0"/>
              </a:spcAft>
              <a:buClr>
                <a:srgbClr val="000000"/>
              </a:buClr>
              <a:buSzPts val="1600"/>
              <a:buFont typeface="Georgia"/>
              <a:buAutoNum type="arabicPeriod"/>
            </a:pPr>
            <a:r>
              <a:rPr lang="en" sz="1600">
                <a:solidFill>
                  <a:srgbClr val="000000"/>
                </a:solidFill>
                <a:latin typeface="Georgia"/>
                <a:ea typeface="Georgia"/>
                <a:cs typeface="Georgia"/>
                <a:sym typeface="Georgia"/>
              </a:rPr>
              <a:t>We find the most common classification of these entries</a:t>
            </a:r>
            <a:endParaRPr sz="1600">
              <a:solidFill>
                <a:srgbClr val="000000"/>
              </a:solidFill>
              <a:latin typeface="Georgia"/>
              <a:ea typeface="Georgia"/>
              <a:cs typeface="Georgia"/>
              <a:sym typeface="Georgia"/>
            </a:endParaRPr>
          </a:p>
          <a:p>
            <a:pPr marL="457200" lvl="0" indent="-330200" algn="l" rtl="0">
              <a:lnSpc>
                <a:spcPct val="158000"/>
              </a:lnSpc>
              <a:spcBef>
                <a:spcPts val="0"/>
              </a:spcBef>
              <a:spcAft>
                <a:spcPts val="0"/>
              </a:spcAft>
              <a:buClr>
                <a:srgbClr val="000000"/>
              </a:buClr>
              <a:buSzPts val="1600"/>
              <a:buFont typeface="Georgia"/>
              <a:buAutoNum type="arabicPeriod"/>
            </a:pPr>
            <a:r>
              <a:rPr lang="en" sz="1600">
                <a:solidFill>
                  <a:srgbClr val="000000"/>
                </a:solidFill>
                <a:latin typeface="Georgia"/>
                <a:ea typeface="Georgia"/>
                <a:cs typeface="Georgia"/>
                <a:sym typeface="Georgia"/>
              </a:rPr>
              <a:t>This is the classification we give to the new sample</a:t>
            </a:r>
            <a:endParaRPr sz="1600">
              <a:solidFill>
                <a:srgbClr val="000000"/>
              </a:solidFill>
              <a:latin typeface="Georgia"/>
              <a:ea typeface="Georgia"/>
              <a:cs typeface="Georgia"/>
              <a:sym typeface="Georgia"/>
            </a:endParaRPr>
          </a:p>
          <a:p>
            <a:pPr marL="0" lvl="0" indent="0" algn="l" rtl="0">
              <a:spcBef>
                <a:spcPts val="0"/>
              </a:spcBef>
              <a:spcAft>
                <a:spcPts val="0"/>
              </a:spcAft>
              <a:buNone/>
            </a:pPr>
            <a:endParaRPr>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endParaRPr>
          </a:p>
        </p:txBody>
      </p:sp>
      <p:pic>
        <p:nvPicPr>
          <p:cNvPr id="127" name="Google Shape;127;p23"/>
          <p:cNvPicPr preferRelativeResize="0"/>
          <p:nvPr/>
        </p:nvPicPr>
        <p:blipFill>
          <a:blip r:embed="rId3">
            <a:alphaModFix amt="16000"/>
          </a:blip>
          <a:stretch>
            <a:fillRect/>
          </a:stretch>
        </p:blipFill>
        <p:spPr>
          <a:xfrm>
            <a:off x="3369100" y="1144125"/>
            <a:ext cx="3078900" cy="3078900"/>
          </a:xfrm>
          <a:prstGeom prst="rect">
            <a:avLst/>
          </a:prstGeom>
          <a:noFill/>
          <a:ln>
            <a:noFill/>
          </a:ln>
        </p:spPr>
      </p:pic>
      <p:pic>
        <p:nvPicPr>
          <p:cNvPr id="128" name="Google Shape;128;p23"/>
          <p:cNvPicPr preferRelativeResize="0"/>
          <p:nvPr/>
        </p:nvPicPr>
        <p:blipFill>
          <a:blip r:embed="rId4">
            <a:alphaModFix/>
          </a:blip>
          <a:stretch>
            <a:fillRect/>
          </a:stretch>
        </p:blipFill>
        <p:spPr>
          <a:xfrm>
            <a:off x="5482100" y="3076650"/>
            <a:ext cx="3585074" cy="201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32"/>
        <p:cNvGrpSpPr/>
        <p:nvPr/>
      </p:nvGrpSpPr>
      <p:grpSpPr>
        <a:xfrm>
          <a:off x="0" y="0"/>
          <a:ext cx="0" cy="0"/>
          <a:chOff x="0" y="0"/>
          <a:chExt cx="0" cy="0"/>
        </a:xfrm>
      </p:grpSpPr>
      <p:pic>
        <p:nvPicPr>
          <p:cNvPr id="133" name="Google Shape;133;p24"/>
          <p:cNvPicPr preferRelativeResize="0"/>
          <p:nvPr/>
        </p:nvPicPr>
        <p:blipFill>
          <a:blip r:embed="rId3">
            <a:alphaModFix amt="16000"/>
          </a:blip>
          <a:stretch>
            <a:fillRect/>
          </a:stretch>
        </p:blipFill>
        <p:spPr>
          <a:xfrm>
            <a:off x="3032550" y="1470275"/>
            <a:ext cx="3078900" cy="3078900"/>
          </a:xfrm>
          <a:prstGeom prst="rect">
            <a:avLst/>
          </a:prstGeom>
          <a:noFill/>
          <a:ln>
            <a:noFill/>
          </a:ln>
        </p:spPr>
      </p:pic>
      <p:pic>
        <p:nvPicPr>
          <p:cNvPr id="134" name="Google Shape;134;p24"/>
          <p:cNvPicPr preferRelativeResize="0"/>
          <p:nvPr/>
        </p:nvPicPr>
        <p:blipFill>
          <a:blip r:embed="rId4">
            <a:alphaModFix/>
          </a:blip>
          <a:stretch>
            <a:fillRect/>
          </a:stretch>
        </p:blipFill>
        <p:spPr>
          <a:xfrm>
            <a:off x="723025" y="1455775"/>
            <a:ext cx="7697950" cy="223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2821500" y="2340525"/>
            <a:ext cx="35010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Decision Tree Classifier</a:t>
            </a:r>
            <a:endParaRPr>
              <a:solidFill>
                <a:srgbClr val="000000"/>
              </a:solidFill>
            </a:endParaRPr>
          </a:p>
        </p:txBody>
      </p:sp>
      <p:pic>
        <p:nvPicPr>
          <p:cNvPr id="140" name="Google Shape;140;p25"/>
          <p:cNvPicPr preferRelativeResize="0"/>
          <p:nvPr/>
        </p:nvPicPr>
        <p:blipFill>
          <a:blip r:embed="rId3">
            <a:alphaModFix amt="16000"/>
          </a:blip>
          <a:stretch>
            <a:fillRect/>
          </a:stretch>
        </p:blipFill>
        <p:spPr>
          <a:xfrm>
            <a:off x="3032550" y="1144125"/>
            <a:ext cx="3078900" cy="307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Decision Tree Classifier</a:t>
            </a:r>
            <a:endParaRPr>
              <a:solidFill>
                <a:srgbClr val="000000"/>
              </a:solidFill>
            </a:endParaRPr>
          </a:p>
        </p:txBody>
      </p:sp>
      <p:sp>
        <p:nvSpPr>
          <p:cNvPr id="146" name="Google Shape;146;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Roboto Slab"/>
              <a:buChar char="●"/>
            </a:pPr>
            <a:r>
              <a:rPr lang="en" sz="1600">
                <a:solidFill>
                  <a:srgbClr val="000000"/>
                </a:solidFill>
                <a:latin typeface="Roboto Slab"/>
                <a:ea typeface="Roboto Slab"/>
                <a:cs typeface="Roboto Slab"/>
                <a:sym typeface="Roboto Slab"/>
              </a:rPr>
              <a:t>In this technique, we split the population or sample into two or more homogeneous sets based on most significant splitter in input variables.</a:t>
            </a:r>
            <a:endParaRPr sz="1600">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000000"/>
              </a:buClr>
              <a:buSzPts val="1800"/>
              <a:buFont typeface="Roboto Slab"/>
              <a:buChar char="●"/>
            </a:pPr>
            <a:r>
              <a:rPr lang="en" sz="1600">
                <a:solidFill>
                  <a:srgbClr val="000000"/>
                </a:solidFill>
                <a:latin typeface="Roboto Slab"/>
                <a:ea typeface="Roboto Slab"/>
                <a:cs typeface="Roboto Slab"/>
                <a:sym typeface="Roboto Slab"/>
              </a:rPr>
              <a:t>Decision tree builds classification or regression models in the form of a tree structure. It breaks down a dataset into smaller and smaller subsets </a:t>
            </a:r>
            <a:endParaRPr sz="1600">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000000"/>
              </a:buClr>
              <a:buSzPts val="1800"/>
              <a:buFont typeface="Roboto Slab"/>
              <a:buChar char="●"/>
            </a:pPr>
            <a:r>
              <a:rPr lang="en" sz="1600">
                <a:solidFill>
                  <a:srgbClr val="000000"/>
                </a:solidFill>
                <a:latin typeface="Roboto Slab"/>
                <a:ea typeface="Roboto Slab"/>
                <a:cs typeface="Roboto Slab"/>
                <a:sym typeface="Roboto Slab"/>
              </a:rPr>
              <a:t>Decision trees classify instances by sorting them down the tree from the root to some leaf node, which provides the classification of the instance. An instance is classified by starting at the root node of the tree,testing the attribute specified by this node,then moving down the tree branch corresponding to the value of the attribute as shown in the above figure.This process is then repeated for the subtree rooted at the new node.</a:t>
            </a:r>
            <a:endParaRPr>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endParaRPr>
          </a:p>
        </p:txBody>
      </p:sp>
      <p:pic>
        <p:nvPicPr>
          <p:cNvPr id="147" name="Google Shape;147;p26"/>
          <p:cNvPicPr preferRelativeResize="0"/>
          <p:nvPr/>
        </p:nvPicPr>
        <p:blipFill>
          <a:blip r:embed="rId3">
            <a:alphaModFix amt="16000"/>
          </a:blip>
          <a:stretch>
            <a:fillRect/>
          </a:stretch>
        </p:blipFill>
        <p:spPr>
          <a:xfrm>
            <a:off x="3032550" y="1144125"/>
            <a:ext cx="3078900" cy="307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649500" y="2228700"/>
            <a:ext cx="18450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Linear SVC</a:t>
            </a:r>
            <a:endParaRPr>
              <a:solidFill>
                <a:srgbClr val="000000"/>
              </a:solidFill>
            </a:endParaRPr>
          </a:p>
        </p:txBody>
      </p:sp>
      <p:pic>
        <p:nvPicPr>
          <p:cNvPr id="153" name="Google Shape;153;p27"/>
          <p:cNvPicPr preferRelativeResize="0"/>
          <p:nvPr/>
        </p:nvPicPr>
        <p:blipFill>
          <a:blip r:embed="rId3">
            <a:alphaModFix amt="16000"/>
          </a:blip>
          <a:stretch>
            <a:fillRect/>
          </a:stretch>
        </p:blipFill>
        <p:spPr>
          <a:xfrm>
            <a:off x="3032550" y="1144125"/>
            <a:ext cx="3078900" cy="3078900"/>
          </a:xfrm>
          <a:prstGeom prst="rect">
            <a:avLst/>
          </a:prstGeom>
          <a:noFill/>
          <a:ln>
            <a:noFill/>
          </a:ln>
        </p:spPr>
      </p:pic>
      <p:pic>
        <p:nvPicPr>
          <p:cNvPr id="154" name="Google Shape;154;p27"/>
          <p:cNvPicPr preferRelativeResize="0"/>
          <p:nvPr/>
        </p:nvPicPr>
        <p:blipFill>
          <a:blip r:embed="rId4">
            <a:alphaModFix/>
          </a:blip>
          <a:stretch>
            <a:fillRect/>
          </a:stretch>
        </p:blipFill>
        <p:spPr>
          <a:xfrm>
            <a:off x="89800" y="653000"/>
            <a:ext cx="4966100" cy="3720875"/>
          </a:xfrm>
          <a:prstGeom prst="rect">
            <a:avLst/>
          </a:prstGeom>
          <a:noFill/>
          <a:ln>
            <a:noFill/>
          </a:ln>
        </p:spPr>
      </p:pic>
      <p:pic>
        <p:nvPicPr>
          <p:cNvPr id="155" name="Google Shape;155;p27"/>
          <p:cNvPicPr preferRelativeResize="0"/>
          <p:nvPr/>
        </p:nvPicPr>
        <p:blipFill>
          <a:blip r:embed="rId5">
            <a:alphaModFix/>
          </a:blip>
          <a:stretch>
            <a:fillRect/>
          </a:stretch>
        </p:blipFill>
        <p:spPr>
          <a:xfrm>
            <a:off x="4374150" y="694550"/>
            <a:ext cx="4580700" cy="365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582425" y="1654875"/>
            <a:ext cx="7979150" cy="2057400"/>
          </a:xfrm>
          <a:prstGeom prst="rect">
            <a:avLst/>
          </a:prstGeom>
          <a:noFill/>
          <a:ln>
            <a:noFill/>
          </a:ln>
        </p:spPr>
      </p:pic>
      <p:pic>
        <p:nvPicPr>
          <p:cNvPr id="161" name="Google Shape;161;p28"/>
          <p:cNvPicPr preferRelativeResize="0"/>
          <p:nvPr/>
        </p:nvPicPr>
        <p:blipFill>
          <a:blip r:embed="rId4">
            <a:alphaModFix amt="18000"/>
          </a:blip>
          <a:stretch>
            <a:fillRect/>
          </a:stretch>
        </p:blipFill>
        <p:spPr>
          <a:xfrm>
            <a:off x="2994562" y="994312"/>
            <a:ext cx="3154875" cy="315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649500" y="2228700"/>
            <a:ext cx="18450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Linear SVC</a:t>
            </a:r>
            <a:endParaRPr>
              <a:solidFill>
                <a:srgbClr val="000000"/>
              </a:solidFill>
            </a:endParaRPr>
          </a:p>
        </p:txBody>
      </p:sp>
      <p:pic>
        <p:nvPicPr>
          <p:cNvPr id="167" name="Google Shape;167;p29"/>
          <p:cNvPicPr preferRelativeResize="0"/>
          <p:nvPr/>
        </p:nvPicPr>
        <p:blipFill>
          <a:blip r:embed="rId3">
            <a:alphaModFix amt="16000"/>
          </a:blip>
          <a:stretch>
            <a:fillRect/>
          </a:stretch>
        </p:blipFill>
        <p:spPr>
          <a:xfrm>
            <a:off x="3032550" y="1144125"/>
            <a:ext cx="3078900" cy="307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Linear SVC</a:t>
            </a:r>
            <a:endParaRPr>
              <a:solidFill>
                <a:srgbClr val="000000"/>
              </a:solidFill>
            </a:endParaRPr>
          </a:p>
        </p:txBody>
      </p:sp>
      <p:sp>
        <p:nvSpPr>
          <p:cNvPr id="173" name="Google Shape;173;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Roboto Slab"/>
              <a:buChar char="●"/>
            </a:pPr>
            <a:r>
              <a:rPr lang="en" sz="1600">
                <a:solidFill>
                  <a:srgbClr val="000000"/>
                </a:solidFill>
                <a:latin typeface="Georgia"/>
                <a:ea typeface="Georgia"/>
                <a:cs typeface="Georgia"/>
                <a:sym typeface="Georgia"/>
              </a:rPr>
              <a:t>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endParaRPr sz="1600">
              <a:solidFill>
                <a:srgbClr val="000000"/>
              </a:solidFill>
              <a:latin typeface="Georgia"/>
              <a:ea typeface="Georgia"/>
              <a:cs typeface="Georgia"/>
              <a:sym typeface="Georgia"/>
            </a:endParaRPr>
          </a:p>
          <a:p>
            <a:pPr marL="457200" lvl="0" indent="0" algn="l" rtl="0">
              <a:spcBef>
                <a:spcPts val="0"/>
              </a:spcBef>
              <a:spcAft>
                <a:spcPts val="0"/>
              </a:spcAft>
              <a:buNone/>
            </a:pPr>
            <a:endParaRPr sz="1600">
              <a:solidFill>
                <a:srgbClr val="000000"/>
              </a:solidFill>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Support Vectors are simply the </a:t>
            </a:r>
            <a:endParaRPr sz="1600">
              <a:solidFill>
                <a:srgbClr val="000000"/>
              </a:solidFill>
              <a:latin typeface="Georgia"/>
              <a:ea typeface="Georgia"/>
              <a:cs typeface="Georgia"/>
              <a:sym typeface="Georgia"/>
            </a:endParaRPr>
          </a:p>
          <a:p>
            <a:pPr marL="457200" lvl="0" indent="0" algn="l" rtl="0">
              <a:spcBef>
                <a:spcPts val="0"/>
              </a:spcBef>
              <a:spcAft>
                <a:spcPts val="0"/>
              </a:spcAft>
              <a:buNone/>
            </a:pPr>
            <a:r>
              <a:rPr lang="en" sz="1600">
                <a:solidFill>
                  <a:srgbClr val="000000"/>
                </a:solidFill>
                <a:latin typeface="Georgia"/>
                <a:ea typeface="Georgia"/>
                <a:cs typeface="Georgia"/>
                <a:sym typeface="Georgia"/>
              </a:rPr>
              <a:t>co-ordinates of individual observation. </a:t>
            </a:r>
            <a:endParaRPr sz="1600">
              <a:solidFill>
                <a:srgbClr val="000000"/>
              </a:solidFill>
              <a:latin typeface="Georgia"/>
              <a:ea typeface="Georgia"/>
              <a:cs typeface="Georgia"/>
              <a:sym typeface="Georgia"/>
            </a:endParaRPr>
          </a:p>
          <a:p>
            <a:pPr marL="457200" lvl="0" indent="0" algn="l" rtl="0">
              <a:spcBef>
                <a:spcPts val="0"/>
              </a:spcBef>
              <a:spcAft>
                <a:spcPts val="0"/>
              </a:spcAft>
              <a:buNone/>
            </a:pPr>
            <a:r>
              <a:rPr lang="en" sz="1600">
                <a:solidFill>
                  <a:srgbClr val="000000"/>
                </a:solidFill>
                <a:latin typeface="Georgia"/>
                <a:ea typeface="Georgia"/>
                <a:cs typeface="Georgia"/>
                <a:sym typeface="Georgia"/>
              </a:rPr>
              <a:t>Support Vector Machine is a frontier </a:t>
            </a:r>
            <a:endParaRPr sz="1600">
              <a:solidFill>
                <a:srgbClr val="000000"/>
              </a:solidFill>
              <a:latin typeface="Georgia"/>
              <a:ea typeface="Georgia"/>
              <a:cs typeface="Georgia"/>
              <a:sym typeface="Georgia"/>
            </a:endParaRPr>
          </a:p>
          <a:p>
            <a:pPr marL="457200" lvl="0" indent="0" algn="l" rtl="0">
              <a:spcBef>
                <a:spcPts val="0"/>
              </a:spcBef>
              <a:spcAft>
                <a:spcPts val="0"/>
              </a:spcAft>
              <a:buNone/>
            </a:pPr>
            <a:r>
              <a:rPr lang="en" sz="1600">
                <a:solidFill>
                  <a:srgbClr val="000000"/>
                </a:solidFill>
                <a:latin typeface="Georgia"/>
                <a:ea typeface="Georgia"/>
                <a:cs typeface="Georgia"/>
                <a:sym typeface="Georgia"/>
              </a:rPr>
              <a:t>which best segregates the two classes </a:t>
            </a:r>
            <a:endParaRPr sz="1600">
              <a:solidFill>
                <a:srgbClr val="000000"/>
              </a:solidFill>
              <a:latin typeface="Georgia"/>
              <a:ea typeface="Georgia"/>
              <a:cs typeface="Georgia"/>
              <a:sym typeface="Georgia"/>
            </a:endParaRPr>
          </a:p>
          <a:p>
            <a:pPr marL="457200" lvl="0" indent="0" algn="l" rtl="0">
              <a:spcBef>
                <a:spcPts val="0"/>
              </a:spcBef>
              <a:spcAft>
                <a:spcPts val="0"/>
              </a:spcAft>
              <a:buNone/>
            </a:pPr>
            <a:r>
              <a:rPr lang="en" sz="1600">
                <a:solidFill>
                  <a:srgbClr val="000000"/>
                </a:solidFill>
                <a:latin typeface="Georgia"/>
                <a:ea typeface="Georgia"/>
                <a:cs typeface="Georgia"/>
                <a:sym typeface="Georgia"/>
              </a:rPr>
              <a:t>(hyper-plane/ line)</a:t>
            </a:r>
            <a:endParaRPr sz="1600">
              <a:solidFill>
                <a:srgbClr val="000000"/>
              </a:solidFill>
              <a:latin typeface="Georgia"/>
              <a:ea typeface="Georgia"/>
              <a:cs typeface="Georgia"/>
              <a:sym typeface="Georgia"/>
            </a:endParaRPr>
          </a:p>
          <a:p>
            <a:pPr marL="0" lvl="0" indent="0" algn="l" rtl="0">
              <a:spcBef>
                <a:spcPts val="0"/>
              </a:spcBef>
              <a:spcAft>
                <a:spcPts val="1600"/>
              </a:spcAft>
              <a:buNone/>
            </a:pPr>
            <a:endParaRPr sz="1600">
              <a:solidFill>
                <a:srgbClr val="000000"/>
              </a:solidFill>
              <a:latin typeface="Georgia"/>
              <a:ea typeface="Georgia"/>
              <a:cs typeface="Georgia"/>
              <a:sym typeface="Georgia"/>
            </a:endParaRPr>
          </a:p>
        </p:txBody>
      </p:sp>
      <p:pic>
        <p:nvPicPr>
          <p:cNvPr id="174" name="Google Shape;174;p30"/>
          <p:cNvPicPr preferRelativeResize="0"/>
          <p:nvPr/>
        </p:nvPicPr>
        <p:blipFill>
          <a:blip r:embed="rId3">
            <a:alphaModFix amt="16000"/>
          </a:blip>
          <a:stretch>
            <a:fillRect/>
          </a:stretch>
        </p:blipFill>
        <p:spPr>
          <a:xfrm>
            <a:off x="3032550" y="1144125"/>
            <a:ext cx="3078900" cy="3078900"/>
          </a:xfrm>
          <a:prstGeom prst="rect">
            <a:avLst/>
          </a:prstGeom>
          <a:noFill/>
          <a:ln>
            <a:noFill/>
          </a:ln>
        </p:spPr>
      </p:pic>
      <p:pic>
        <p:nvPicPr>
          <p:cNvPr id="175" name="Google Shape;175;p30"/>
          <p:cNvPicPr preferRelativeResize="0"/>
          <p:nvPr/>
        </p:nvPicPr>
        <p:blipFill>
          <a:blip r:embed="rId4">
            <a:alphaModFix/>
          </a:blip>
          <a:stretch>
            <a:fillRect/>
          </a:stretch>
        </p:blipFill>
        <p:spPr>
          <a:xfrm>
            <a:off x="4850850" y="2455938"/>
            <a:ext cx="3905250" cy="279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79"/>
        <p:cNvGrpSpPr/>
        <p:nvPr/>
      </p:nvGrpSpPr>
      <p:grpSpPr>
        <a:xfrm>
          <a:off x="0" y="0"/>
          <a:ext cx="0" cy="0"/>
          <a:chOff x="0" y="0"/>
          <a:chExt cx="0" cy="0"/>
        </a:xfrm>
      </p:grpSpPr>
      <p:pic>
        <p:nvPicPr>
          <p:cNvPr id="180" name="Google Shape;180;p31"/>
          <p:cNvPicPr preferRelativeResize="0"/>
          <p:nvPr/>
        </p:nvPicPr>
        <p:blipFill>
          <a:blip r:embed="rId3">
            <a:alphaModFix amt="16000"/>
          </a:blip>
          <a:stretch>
            <a:fillRect/>
          </a:stretch>
        </p:blipFill>
        <p:spPr>
          <a:xfrm>
            <a:off x="2350625" y="1144125"/>
            <a:ext cx="3078900" cy="3078900"/>
          </a:xfrm>
          <a:prstGeom prst="rect">
            <a:avLst/>
          </a:prstGeom>
          <a:noFill/>
          <a:ln>
            <a:noFill/>
          </a:ln>
        </p:spPr>
      </p:pic>
      <p:pic>
        <p:nvPicPr>
          <p:cNvPr id="181" name="Google Shape;181;p31"/>
          <p:cNvPicPr preferRelativeResize="0"/>
          <p:nvPr/>
        </p:nvPicPr>
        <p:blipFill>
          <a:blip r:embed="rId4">
            <a:alphaModFix/>
          </a:blip>
          <a:stretch>
            <a:fillRect/>
          </a:stretch>
        </p:blipFill>
        <p:spPr>
          <a:xfrm>
            <a:off x="395288" y="709613"/>
            <a:ext cx="8353425" cy="372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title" idx="4294967295"/>
          </p:nvPr>
        </p:nvSpPr>
        <p:spPr>
          <a:xfrm>
            <a:off x="3314250" y="1496550"/>
            <a:ext cx="25155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000000"/>
                </a:solidFill>
              </a:rPr>
              <a:t>Introduction</a:t>
            </a:r>
            <a:endParaRPr b="1">
              <a:solidFill>
                <a:srgbClr val="000000"/>
              </a:solidFill>
            </a:endParaRPr>
          </a:p>
        </p:txBody>
      </p:sp>
      <p:pic>
        <p:nvPicPr>
          <p:cNvPr id="71" name="Google Shape;71;p14"/>
          <p:cNvPicPr preferRelativeResize="0"/>
          <p:nvPr/>
        </p:nvPicPr>
        <p:blipFill>
          <a:blip r:embed="rId3">
            <a:alphaModFix amt="14000"/>
          </a:blip>
          <a:stretch>
            <a:fillRect/>
          </a:stretch>
        </p:blipFill>
        <p:spPr>
          <a:xfrm>
            <a:off x="3071713" y="655363"/>
            <a:ext cx="3000575" cy="3000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423600" y="2228700"/>
            <a:ext cx="22968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Random Forest</a:t>
            </a:r>
            <a:endParaRPr>
              <a:solidFill>
                <a:srgbClr val="000000"/>
              </a:solidFill>
            </a:endParaRPr>
          </a:p>
        </p:txBody>
      </p:sp>
      <p:pic>
        <p:nvPicPr>
          <p:cNvPr id="187" name="Google Shape;187;p32"/>
          <p:cNvPicPr preferRelativeResize="0"/>
          <p:nvPr/>
        </p:nvPicPr>
        <p:blipFill>
          <a:blip r:embed="rId3">
            <a:alphaModFix amt="16000"/>
          </a:blip>
          <a:stretch>
            <a:fillRect/>
          </a:stretch>
        </p:blipFill>
        <p:spPr>
          <a:xfrm>
            <a:off x="3032550" y="1032300"/>
            <a:ext cx="3078900" cy="307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Random Forest</a:t>
            </a:r>
            <a:endParaRPr>
              <a:solidFill>
                <a:srgbClr val="000000"/>
              </a:solidFill>
            </a:endParaRPr>
          </a:p>
        </p:txBody>
      </p:sp>
      <p:sp>
        <p:nvSpPr>
          <p:cNvPr id="193" name="Google Shape;193;p3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Roboto Slab"/>
              <a:buChar char="●"/>
            </a:pPr>
            <a:r>
              <a:rPr lang="en" sz="1600">
                <a:solidFill>
                  <a:srgbClr val="000000"/>
                </a:solidFill>
                <a:latin typeface="Georgia"/>
                <a:ea typeface="Georgia"/>
                <a:cs typeface="Georgia"/>
                <a:sym typeface="Georgia"/>
              </a:rPr>
              <a:t>Random forest classifier creates a set of decision trees from randomly selected subset of training set. It then aggregates the votes from different decision trees to decide the final class of test object.</a:t>
            </a: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a:p>
            <a:pPr marL="0" lvl="0" indent="0" algn="l" rtl="0">
              <a:spcBef>
                <a:spcPts val="0"/>
              </a:spcBef>
              <a:spcAft>
                <a:spcPts val="1600"/>
              </a:spcAft>
              <a:buNone/>
            </a:pPr>
            <a:endParaRPr>
              <a:solidFill>
                <a:srgbClr val="000000"/>
              </a:solidFill>
            </a:endParaRPr>
          </a:p>
        </p:txBody>
      </p:sp>
      <p:pic>
        <p:nvPicPr>
          <p:cNvPr id="194" name="Google Shape;194;p33"/>
          <p:cNvPicPr preferRelativeResize="0"/>
          <p:nvPr/>
        </p:nvPicPr>
        <p:blipFill>
          <a:blip r:embed="rId3">
            <a:alphaModFix amt="16000"/>
          </a:blip>
          <a:stretch>
            <a:fillRect/>
          </a:stretch>
        </p:blipFill>
        <p:spPr>
          <a:xfrm>
            <a:off x="3032550" y="1382475"/>
            <a:ext cx="3078900" cy="3078900"/>
          </a:xfrm>
          <a:prstGeom prst="rect">
            <a:avLst/>
          </a:prstGeom>
          <a:noFill/>
          <a:ln>
            <a:noFill/>
          </a:ln>
        </p:spPr>
      </p:pic>
      <p:pic>
        <p:nvPicPr>
          <p:cNvPr id="195" name="Google Shape;195;p33"/>
          <p:cNvPicPr preferRelativeResize="0"/>
          <p:nvPr/>
        </p:nvPicPr>
        <p:blipFill>
          <a:blip r:embed="rId4">
            <a:alphaModFix/>
          </a:blip>
          <a:stretch>
            <a:fillRect/>
          </a:stretch>
        </p:blipFill>
        <p:spPr>
          <a:xfrm>
            <a:off x="1574425" y="2405000"/>
            <a:ext cx="6714300" cy="258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99"/>
        <p:cNvGrpSpPr/>
        <p:nvPr/>
      </p:nvGrpSpPr>
      <p:grpSpPr>
        <a:xfrm>
          <a:off x="0" y="0"/>
          <a:ext cx="0" cy="0"/>
          <a:chOff x="0" y="0"/>
          <a:chExt cx="0" cy="0"/>
        </a:xfrm>
      </p:grpSpPr>
      <p:pic>
        <p:nvPicPr>
          <p:cNvPr id="200" name="Google Shape;200;p34"/>
          <p:cNvPicPr preferRelativeResize="0"/>
          <p:nvPr/>
        </p:nvPicPr>
        <p:blipFill>
          <a:blip r:embed="rId3">
            <a:alphaModFix amt="16000"/>
          </a:blip>
          <a:stretch>
            <a:fillRect/>
          </a:stretch>
        </p:blipFill>
        <p:spPr>
          <a:xfrm>
            <a:off x="3032550" y="1220775"/>
            <a:ext cx="3078900" cy="3078900"/>
          </a:xfrm>
          <a:prstGeom prst="rect">
            <a:avLst/>
          </a:prstGeom>
          <a:noFill/>
          <a:ln>
            <a:noFill/>
          </a:ln>
        </p:spPr>
      </p:pic>
      <p:pic>
        <p:nvPicPr>
          <p:cNvPr id="201" name="Google Shape;201;p34"/>
          <p:cNvPicPr preferRelativeResize="0"/>
          <p:nvPr/>
        </p:nvPicPr>
        <p:blipFill>
          <a:blip r:embed="rId4">
            <a:alphaModFix/>
          </a:blip>
          <a:stretch>
            <a:fillRect/>
          </a:stretch>
        </p:blipFill>
        <p:spPr>
          <a:xfrm>
            <a:off x="460675" y="1595450"/>
            <a:ext cx="8222650" cy="232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2940600" y="2236050"/>
            <a:ext cx="32628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rPr>
              <a:t>What is ARIMA ?</a:t>
            </a:r>
            <a:endParaRPr b="1">
              <a:solidFill>
                <a:srgbClr val="000000"/>
              </a:solidFill>
            </a:endParaRPr>
          </a:p>
        </p:txBody>
      </p:sp>
      <p:pic>
        <p:nvPicPr>
          <p:cNvPr id="207" name="Google Shape;207;p35"/>
          <p:cNvPicPr preferRelativeResize="0"/>
          <p:nvPr/>
        </p:nvPicPr>
        <p:blipFill>
          <a:blip r:embed="rId3">
            <a:alphaModFix amt="16000"/>
          </a:blip>
          <a:stretch>
            <a:fillRect/>
          </a:stretch>
        </p:blipFill>
        <p:spPr>
          <a:xfrm>
            <a:off x="3032550" y="1032300"/>
            <a:ext cx="3078900" cy="307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ARIMA(Auto Regressive Integrated Moving Average)</a:t>
            </a:r>
            <a:endParaRPr>
              <a:solidFill>
                <a:srgbClr val="000000"/>
              </a:solidFill>
            </a:endParaRPr>
          </a:p>
        </p:txBody>
      </p:sp>
      <p:sp>
        <p:nvSpPr>
          <p:cNvPr id="213" name="Google Shape;213;p3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ARIMA models provide approach to time series forecasting(We are using it for next day streaming forecasting)</a:t>
            </a:r>
            <a:endParaRPr>
              <a:solidFill>
                <a:srgbClr val="000000"/>
              </a:solidFill>
              <a:latin typeface="Roboto Slab"/>
              <a:ea typeface="Roboto Slab"/>
              <a:cs typeface="Roboto Slab"/>
              <a:sym typeface="Roboto Slab"/>
            </a:endParaRPr>
          </a:p>
          <a:p>
            <a:pPr marL="457200" marR="0" lvl="0" indent="-342900" algn="l"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 Exponential smoothing and ARIMA models are the two most widely used approaches to time series forecasting, and provide complementary approaches to the problem. </a:t>
            </a:r>
            <a:endParaRPr>
              <a:solidFill>
                <a:srgbClr val="000000"/>
              </a:solidFill>
              <a:latin typeface="Roboto Slab"/>
              <a:ea typeface="Roboto Slab"/>
              <a:cs typeface="Roboto Slab"/>
              <a:sym typeface="Roboto Slab"/>
            </a:endParaRPr>
          </a:p>
          <a:p>
            <a:pPr marL="457200" marR="0" lvl="0" indent="-342900" algn="l" rtl="0">
              <a:lnSpc>
                <a:spcPct val="100000"/>
              </a:lnSpc>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Non -Seasonal and Seasonal ARIMA models</a:t>
            </a:r>
            <a:endParaRPr>
              <a:solidFill>
                <a:srgbClr val="000000"/>
              </a:solidFill>
              <a:latin typeface="Roboto Slab"/>
              <a:ea typeface="Roboto Slab"/>
              <a:cs typeface="Roboto Slab"/>
              <a:sym typeface="Roboto Slab"/>
            </a:endParaRPr>
          </a:p>
          <a:p>
            <a:pPr marL="457200" marR="0" lvl="0" indent="-342900" algn="l"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While exponential smoothing models are based on a description of the trend and seasonality in the data, ARIMA models aim to describe the autocorrelations in the data</a:t>
            </a:r>
            <a:r>
              <a:rPr lang="en" sz="1200">
                <a:solidFill>
                  <a:srgbClr val="000000"/>
                </a:solidFill>
                <a:highlight>
                  <a:srgbClr val="FFFFFF"/>
                </a:highlight>
                <a:latin typeface="Times New Roman"/>
                <a:ea typeface="Times New Roman"/>
                <a:cs typeface="Times New Roman"/>
                <a:sym typeface="Times New Roman"/>
              </a:rPr>
              <a:t>.</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1600"/>
              </a:spcAft>
              <a:buNone/>
            </a:pPr>
            <a:endParaRPr>
              <a:solidFill>
                <a:srgbClr val="000000"/>
              </a:solidFill>
            </a:endParaRPr>
          </a:p>
        </p:txBody>
      </p:sp>
      <p:pic>
        <p:nvPicPr>
          <p:cNvPr id="214" name="Google Shape;214;p36"/>
          <p:cNvPicPr preferRelativeResize="0"/>
          <p:nvPr/>
        </p:nvPicPr>
        <p:blipFill>
          <a:blip r:embed="rId3">
            <a:alphaModFix amt="16000"/>
          </a:blip>
          <a:stretch>
            <a:fillRect/>
          </a:stretch>
        </p:blipFill>
        <p:spPr>
          <a:xfrm>
            <a:off x="3032550" y="1144125"/>
            <a:ext cx="3078900" cy="307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ARIMA(Autoregressive Integrated Moving Average)</a:t>
            </a:r>
            <a:endParaRPr>
              <a:solidFill>
                <a:srgbClr val="000000"/>
              </a:solidFill>
            </a:endParaRPr>
          </a:p>
        </p:txBody>
      </p:sp>
      <p:sp>
        <p:nvSpPr>
          <p:cNvPr id="220" name="Google Shape;220;p37"/>
          <p:cNvSpPr txBox="1">
            <a:spLocks noGrp="1"/>
          </p:cNvSpPr>
          <p:nvPr>
            <p:ph type="body" idx="1"/>
          </p:nvPr>
        </p:nvSpPr>
        <p:spPr>
          <a:xfrm>
            <a:off x="387900" y="1195675"/>
            <a:ext cx="8368200" cy="3947700"/>
          </a:xfrm>
          <a:prstGeom prst="rect">
            <a:avLst/>
          </a:prstGeom>
        </p:spPr>
        <p:txBody>
          <a:bodyPr spcFirstLastPara="1" wrap="square" lIns="91425" tIns="91425" rIns="91425" bIns="91425" anchor="t" anchorCtr="0">
            <a:noAutofit/>
          </a:bodyPr>
          <a:lstStyle/>
          <a:p>
            <a:pPr marL="457200" marR="0" lvl="0" indent="-342900" algn="just"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AR Autoregression. A model that uses the dependent</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relationship between an observation and some number of</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lagged observations.</a:t>
            </a:r>
            <a:endParaRPr>
              <a:solidFill>
                <a:srgbClr val="000000"/>
              </a:solidFill>
              <a:latin typeface="Roboto Slab"/>
              <a:ea typeface="Roboto Slab"/>
              <a:cs typeface="Roboto Slab"/>
              <a:sym typeface="Roboto Slab"/>
            </a:endParaRPr>
          </a:p>
          <a:p>
            <a:pPr marL="457200" marR="0" lvl="0" indent="-342900" algn="just"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I Integrated. The use of differencing of raw observations in</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order to make the time series stationary.</a:t>
            </a:r>
            <a:endParaRPr>
              <a:solidFill>
                <a:srgbClr val="000000"/>
              </a:solidFill>
              <a:latin typeface="Roboto Slab"/>
              <a:ea typeface="Roboto Slab"/>
              <a:cs typeface="Roboto Slab"/>
              <a:sym typeface="Roboto Slab"/>
            </a:endParaRPr>
          </a:p>
          <a:p>
            <a:pPr marL="457200" marR="0" lvl="0" indent="-342900" algn="just"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MA Moving Average. A model that uses the dependency</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between an observation and a residual error from a moving</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average model applied to lagged observations.</a:t>
            </a:r>
            <a:endParaRPr>
              <a:solidFill>
                <a:srgbClr val="000000"/>
              </a:solidFill>
              <a:latin typeface="Roboto Slab"/>
              <a:ea typeface="Roboto Slab"/>
              <a:cs typeface="Roboto Slab"/>
              <a:sym typeface="Roboto Slab"/>
            </a:endParaRPr>
          </a:p>
          <a:p>
            <a:pPr marL="457200" marR="0" lvl="0" indent="-342900" algn="just"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 Each of these components are explicitly specified in the model</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as a parameter.</a:t>
            </a:r>
            <a:endParaRPr>
              <a:solidFill>
                <a:srgbClr val="000000"/>
              </a:solidFill>
              <a:latin typeface="Roboto Slab"/>
              <a:ea typeface="Roboto Slab"/>
              <a:cs typeface="Roboto Slab"/>
              <a:sym typeface="Roboto Slab"/>
            </a:endParaRPr>
          </a:p>
          <a:p>
            <a:pPr marL="457200" marR="0" lvl="0" indent="-342900" algn="just"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AR and MA are two widely used linear models that</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work on stationary time series, and I is a preprocessing</a:t>
            </a:r>
            <a:endParaRPr>
              <a:solidFill>
                <a:srgbClr val="000000"/>
              </a:solidFill>
              <a:latin typeface="Roboto Slab"/>
              <a:ea typeface="Roboto Slab"/>
              <a:cs typeface="Roboto Slab"/>
              <a:sym typeface="Roboto Slab"/>
            </a:endParaRPr>
          </a:p>
          <a:p>
            <a:pPr marL="457200" marR="0" lvl="0" indent="0" algn="just" rtl="0">
              <a:lnSpc>
                <a:spcPct val="100000"/>
              </a:lnSpc>
              <a:spcBef>
                <a:spcPts val="0"/>
              </a:spcBef>
              <a:spcAft>
                <a:spcPts val="0"/>
              </a:spcAft>
              <a:buNone/>
            </a:pPr>
            <a:r>
              <a:rPr lang="en">
                <a:solidFill>
                  <a:srgbClr val="000000"/>
                </a:solidFill>
                <a:latin typeface="Roboto Slab"/>
                <a:ea typeface="Roboto Slab"/>
                <a:cs typeface="Roboto Slab"/>
                <a:sym typeface="Roboto Slab"/>
              </a:rPr>
              <a:t>procedure to “stationarize” time series if needed.</a:t>
            </a:r>
            <a:endParaRPr>
              <a:solidFill>
                <a:srgbClr val="000000"/>
              </a:solidFill>
              <a:latin typeface="Roboto Slab"/>
              <a:ea typeface="Roboto Slab"/>
              <a:cs typeface="Roboto Slab"/>
              <a:sym typeface="Roboto Slab"/>
            </a:endParaRPr>
          </a:p>
          <a:p>
            <a:pPr marL="457200" marR="0" lvl="0" indent="0" algn="l" rtl="0">
              <a:lnSpc>
                <a:spcPct val="100000"/>
              </a:lnSpc>
              <a:spcBef>
                <a:spcPts val="0"/>
              </a:spcBef>
              <a:spcAft>
                <a:spcPts val="0"/>
              </a:spcAft>
              <a:buNone/>
            </a:pPr>
            <a:endParaRPr>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endParaRPr>
          </a:p>
        </p:txBody>
      </p:sp>
      <p:pic>
        <p:nvPicPr>
          <p:cNvPr id="221" name="Google Shape;221;p37"/>
          <p:cNvPicPr preferRelativeResize="0"/>
          <p:nvPr/>
        </p:nvPicPr>
        <p:blipFill>
          <a:blip r:embed="rId3">
            <a:alphaModFix amt="18000"/>
          </a:blip>
          <a:stretch>
            <a:fillRect/>
          </a:stretch>
        </p:blipFill>
        <p:spPr>
          <a:xfrm>
            <a:off x="2768337" y="1251287"/>
            <a:ext cx="3154875" cy="3154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25"/>
        <p:cNvGrpSpPr/>
        <p:nvPr/>
      </p:nvGrpSpPr>
      <p:grpSpPr>
        <a:xfrm>
          <a:off x="0" y="0"/>
          <a:ext cx="0" cy="0"/>
          <a:chOff x="0" y="0"/>
          <a:chExt cx="0" cy="0"/>
        </a:xfrm>
      </p:grpSpPr>
      <p:sp>
        <p:nvSpPr>
          <p:cNvPr id="226" name="Google Shape;226;p38"/>
          <p:cNvSpPr txBox="1">
            <a:spLocks noGrp="1"/>
          </p:cNvSpPr>
          <p:nvPr>
            <p:ph type="ctrTitle"/>
          </p:nvPr>
        </p:nvSpPr>
        <p:spPr>
          <a:xfrm>
            <a:off x="1680300" y="381000"/>
            <a:ext cx="5783400" cy="95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rPr>
              <a:t>Seasonal Arima Model</a:t>
            </a:r>
            <a:endParaRPr>
              <a:solidFill>
                <a:srgbClr val="000000"/>
              </a:solidFill>
            </a:endParaRPr>
          </a:p>
        </p:txBody>
      </p:sp>
      <p:sp>
        <p:nvSpPr>
          <p:cNvPr id="227" name="Google Shape;227;p38"/>
          <p:cNvSpPr txBox="1">
            <a:spLocks noGrp="1"/>
          </p:cNvSpPr>
          <p:nvPr>
            <p:ph type="subTitle" idx="1"/>
          </p:nvPr>
        </p:nvSpPr>
        <p:spPr>
          <a:xfrm>
            <a:off x="1680300" y="2838750"/>
            <a:ext cx="5783400" cy="27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000000"/>
              </a:solidFill>
            </a:endParaRPr>
          </a:p>
          <a:p>
            <a:pPr marL="0" lvl="0" indent="0" algn="l" rtl="0">
              <a:spcBef>
                <a:spcPts val="0"/>
              </a:spcBef>
              <a:spcAft>
                <a:spcPts val="0"/>
              </a:spcAft>
              <a:buNone/>
            </a:pPr>
            <a:r>
              <a:rPr lang="en" sz="1400">
                <a:solidFill>
                  <a:srgbClr val="000000"/>
                </a:solidFill>
              </a:rPr>
              <a:t>p The number of lag observations included in the model, also</a:t>
            </a:r>
            <a:endParaRPr sz="1400">
              <a:solidFill>
                <a:srgbClr val="000000"/>
              </a:solidFill>
            </a:endParaRPr>
          </a:p>
          <a:p>
            <a:pPr marL="0" lvl="0" indent="0" algn="l" rtl="0">
              <a:spcBef>
                <a:spcPts val="0"/>
              </a:spcBef>
              <a:spcAft>
                <a:spcPts val="0"/>
              </a:spcAft>
              <a:buNone/>
            </a:pPr>
            <a:r>
              <a:rPr lang="en" sz="1400">
                <a:solidFill>
                  <a:srgbClr val="000000"/>
                </a:solidFill>
              </a:rPr>
              <a:t>called the lag order.</a:t>
            </a:r>
            <a:endParaRPr sz="1400">
              <a:solidFill>
                <a:srgbClr val="000000"/>
              </a:solidFill>
            </a:endParaRPr>
          </a:p>
          <a:p>
            <a:pPr marL="0" lvl="0" indent="0" algn="l" rtl="0">
              <a:spcBef>
                <a:spcPts val="0"/>
              </a:spcBef>
              <a:spcAft>
                <a:spcPts val="0"/>
              </a:spcAft>
              <a:buNone/>
            </a:pPr>
            <a:r>
              <a:rPr lang="en" sz="1400">
                <a:solidFill>
                  <a:srgbClr val="000000"/>
                </a:solidFill>
              </a:rPr>
              <a:t>d The number of times that the raw observations are</a:t>
            </a:r>
            <a:endParaRPr sz="1400">
              <a:solidFill>
                <a:srgbClr val="000000"/>
              </a:solidFill>
            </a:endParaRPr>
          </a:p>
          <a:p>
            <a:pPr marL="0" lvl="0" indent="0" algn="l" rtl="0">
              <a:spcBef>
                <a:spcPts val="0"/>
              </a:spcBef>
              <a:spcAft>
                <a:spcPts val="0"/>
              </a:spcAft>
              <a:buNone/>
            </a:pPr>
            <a:r>
              <a:rPr lang="en" sz="1400">
                <a:solidFill>
                  <a:srgbClr val="000000"/>
                </a:solidFill>
              </a:rPr>
              <a:t>differenced, also called the degree of differencing.</a:t>
            </a:r>
            <a:endParaRPr sz="1400">
              <a:solidFill>
                <a:srgbClr val="000000"/>
              </a:solidFill>
            </a:endParaRPr>
          </a:p>
          <a:p>
            <a:pPr marL="0" lvl="0" indent="0" algn="l" rtl="0">
              <a:spcBef>
                <a:spcPts val="0"/>
              </a:spcBef>
              <a:spcAft>
                <a:spcPts val="0"/>
              </a:spcAft>
              <a:buNone/>
            </a:pPr>
            <a:r>
              <a:rPr lang="en" sz="1400">
                <a:solidFill>
                  <a:srgbClr val="000000"/>
                </a:solidFill>
              </a:rPr>
              <a:t>q The size of the moving average window, also called the order</a:t>
            </a:r>
            <a:endParaRPr sz="1400">
              <a:solidFill>
                <a:srgbClr val="000000"/>
              </a:solidFill>
            </a:endParaRPr>
          </a:p>
          <a:p>
            <a:pPr marL="0" lvl="0" indent="0" algn="l" rtl="0">
              <a:spcBef>
                <a:spcPts val="0"/>
              </a:spcBef>
              <a:spcAft>
                <a:spcPts val="0"/>
              </a:spcAft>
              <a:buNone/>
            </a:pPr>
            <a:r>
              <a:rPr lang="en" sz="1400">
                <a:solidFill>
                  <a:srgbClr val="000000"/>
                </a:solidFill>
              </a:rPr>
              <a:t>of moving average.</a:t>
            </a:r>
            <a:endParaRPr sz="1400">
              <a:solidFill>
                <a:srgbClr val="000000"/>
              </a:solidFill>
            </a:endParaRPr>
          </a:p>
          <a:p>
            <a:pPr marL="0" lvl="0" indent="0" algn="l" rtl="0">
              <a:spcBef>
                <a:spcPts val="0"/>
              </a:spcBef>
              <a:spcAft>
                <a:spcPts val="0"/>
              </a:spcAft>
              <a:buNone/>
            </a:pPr>
            <a:r>
              <a:rPr lang="en" sz="1400">
                <a:solidFill>
                  <a:srgbClr val="000000"/>
                </a:solidFill>
              </a:rPr>
              <a:t>m = number of observations per year</a:t>
            </a:r>
            <a:endParaRPr sz="1400">
              <a:solidFill>
                <a:srgbClr val="000000"/>
              </a:solidFill>
            </a:endParaRPr>
          </a:p>
          <a:p>
            <a:pPr marL="0" lvl="0" indent="0" algn="ctr" rtl="0">
              <a:spcBef>
                <a:spcPts val="0"/>
              </a:spcBef>
              <a:spcAft>
                <a:spcPts val="0"/>
              </a:spcAft>
              <a:buNone/>
            </a:pPr>
            <a:endParaRPr/>
          </a:p>
        </p:txBody>
      </p:sp>
      <p:pic>
        <p:nvPicPr>
          <p:cNvPr id="228" name="Google Shape;228;p38"/>
          <p:cNvPicPr preferRelativeResize="0"/>
          <p:nvPr/>
        </p:nvPicPr>
        <p:blipFill>
          <a:blip r:embed="rId3">
            <a:alphaModFix/>
          </a:blip>
          <a:stretch>
            <a:fillRect/>
          </a:stretch>
        </p:blipFill>
        <p:spPr>
          <a:xfrm>
            <a:off x="667363" y="1454338"/>
            <a:ext cx="8047425" cy="1575275"/>
          </a:xfrm>
          <a:prstGeom prst="rect">
            <a:avLst/>
          </a:prstGeom>
          <a:noFill/>
          <a:ln>
            <a:noFill/>
          </a:ln>
        </p:spPr>
      </p:pic>
      <p:pic>
        <p:nvPicPr>
          <p:cNvPr id="229" name="Google Shape;229;p38"/>
          <p:cNvPicPr preferRelativeResize="0"/>
          <p:nvPr/>
        </p:nvPicPr>
        <p:blipFill>
          <a:blip r:embed="rId4">
            <a:alphaModFix amt="12000"/>
          </a:blip>
          <a:stretch>
            <a:fillRect/>
          </a:stretch>
        </p:blipFill>
        <p:spPr>
          <a:xfrm>
            <a:off x="3057501" y="1454350"/>
            <a:ext cx="3029000" cy="3029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33"/>
        <p:cNvGrpSpPr/>
        <p:nvPr/>
      </p:nvGrpSpPr>
      <p:grpSpPr>
        <a:xfrm>
          <a:off x="0" y="0"/>
          <a:ext cx="0" cy="0"/>
          <a:chOff x="0" y="0"/>
          <a:chExt cx="0" cy="0"/>
        </a:xfrm>
      </p:grpSpPr>
      <p:sp>
        <p:nvSpPr>
          <p:cNvPr id="234" name="Google Shape;234;p39"/>
          <p:cNvSpPr txBox="1">
            <a:spLocks noGrp="1"/>
          </p:cNvSpPr>
          <p:nvPr>
            <p:ph type="ctrTitle"/>
          </p:nvPr>
        </p:nvSpPr>
        <p:spPr>
          <a:xfrm>
            <a:off x="1680300" y="392900"/>
            <a:ext cx="5783400" cy="95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rPr>
              <a:t>Seasonal Arima Model</a:t>
            </a:r>
            <a:endParaRPr>
              <a:solidFill>
                <a:srgbClr val="000000"/>
              </a:solidFill>
            </a:endParaRPr>
          </a:p>
        </p:txBody>
      </p:sp>
      <p:sp>
        <p:nvSpPr>
          <p:cNvPr id="235" name="Google Shape;235;p39"/>
          <p:cNvSpPr txBox="1">
            <a:spLocks noGrp="1"/>
          </p:cNvSpPr>
          <p:nvPr>
            <p:ph type="subTitle" idx="1"/>
          </p:nvPr>
        </p:nvSpPr>
        <p:spPr>
          <a:xfrm>
            <a:off x="1680300" y="1667175"/>
            <a:ext cx="5783400" cy="3133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 sz="1400">
                <a:solidFill>
                  <a:srgbClr val="000000"/>
                </a:solidFill>
              </a:rPr>
              <a:t>A seasonal ARIMA model uses differencing at a lag equal to the number of seasons (s) to remove additive seasonal effects. As with lag 1 differencing to remove a trend, the lag s differencing introduces a moving average term. The seasonal ARIMA model includes autoregressive and moving average terms at lag s.</a:t>
            </a:r>
            <a:endParaRPr sz="1400">
              <a:solidFill>
                <a:srgbClr val="000000"/>
              </a:solidFill>
            </a:endParaRPr>
          </a:p>
          <a:p>
            <a:pPr marL="457200" lvl="0" indent="0" algn="just" rtl="0">
              <a:spcBef>
                <a:spcPts val="0"/>
              </a:spcBef>
              <a:spcAft>
                <a:spcPts val="0"/>
              </a:spcAft>
              <a:buNone/>
            </a:pP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Seasonal ARIMA models can potentially have a large number of parameters and combinations of terms. Therefore, it is appropriate to try out a wide range of models when fitting to data and choose a best fitting model using an appropriate criterion </a:t>
            </a:r>
            <a:endParaRPr sz="1400">
              <a:solidFill>
                <a:srgbClr val="000000"/>
              </a:solidFill>
            </a:endParaRPr>
          </a:p>
          <a:p>
            <a:pPr marL="0" lvl="0" indent="0" algn="ctr" rtl="0">
              <a:spcBef>
                <a:spcPts val="0"/>
              </a:spcBef>
              <a:spcAft>
                <a:spcPts val="0"/>
              </a:spcAft>
              <a:buNone/>
            </a:pPr>
            <a:endParaRPr sz="1400">
              <a:solidFill>
                <a:srgbClr val="000000"/>
              </a:solidFill>
            </a:endParaRPr>
          </a:p>
          <a:p>
            <a:pPr marL="0" lvl="0" indent="0" algn="ctr" rtl="0">
              <a:spcBef>
                <a:spcPts val="0"/>
              </a:spcBef>
              <a:spcAft>
                <a:spcPts val="0"/>
              </a:spcAft>
              <a:buNone/>
            </a:pPr>
            <a:endParaRPr sz="1400">
              <a:solidFill>
                <a:srgbClr val="000000"/>
              </a:solidFill>
            </a:endParaRPr>
          </a:p>
        </p:txBody>
      </p:sp>
      <p:pic>
        <p:nvPicPr>
          <p:cNvPr id="236" name="Google Shape;236;p39"/>
          <p:cNvPicPr preferRelativeResize="0"/>
          <p:nvPr/>
        </p:nvPicPr>
        <p:blipFill>
          <a:blip r:embed="rId3">
            <a:alphaModFix amt="12000"/>
          </a:blip>
          <a:stretch>
            <a:fillRect/>
          </a:stretch>
        </p:blipFill>
        <p:spPr>
          <a:xfrm>
            <a:off x="3057501" y="1454350"/>
            <a:ext cx="3029000" cy="30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387900" y="0"/>
            <a:ext cx="8368200" cy="67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Autocorrelation and Partial Autocorrelation</a:t>
            </a:r>
            <a:endParaRPr>
              <a:solidFill>
                <a:srgbClr val="000000"/>
              </a:solidFill>
            </a:endParaRPr>
          </a:p>
        </p:txBody>
      </p:sp>
      <p:sp>
        <p:nvSpPr>
          <p:cNvPr id="242" name="Google Shape;242;p40"/>
          <p:cNvSpPr txBox="1"/>
          <p:nvPr/>
        </p:nvSpPr>
        <p:spPr>
          <a:xfrm>
            <a:off x="178600" y="559600"/>
            <a:ext cx="8894400" cy="41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1300">
                <a:latin typeface="Roboto Slab"/>
                <a:ea typeface="Roboto Slab"/>
                <a:cs typeface="Roboto Slab"/>
                <a:sym typeface="Roboto Slab"/>
              </a:rPr>
              <a:t>Autocorrelation refers to how correlated a time series is with its past values whereas the ACF is the plot used to see the correlation between the points, up to and including the lag unit. In ACF, the correlation coefficient is in the x-axis whereas the number of lags is shown in the y-axis.</a:t>
            </a:r>
            <a:endParaRPr sz="1300">
              <a:latin typeface="Roboto Slab"/>
              <a:ea typeface="Roboto Slab"/>
              <a:cs typeface="Roboto Slab"/>
              <a:sym typeface="Roboto Slab"/>
            </a:endParaRPr>
          </a:p>
          <a:p>
            <a:pPr marL="0" lvl="0" indent="0" algn="l" rtl="0">
              <a:spcBef>
                <a:spcPts val="0"/>
              </a:spcBef>
              <a:spcAft>
                <a:spcPts val="0"/>
              </a:spcAft>
              <a:buNone/>
            </a:pPr>
            <a:endParaRPr sz="1300">
              <a:latin typeface="Roboto Slab"/>
              <a:ea typeface="Roboto Slab"/>
              <a:cs typeface="Roboto Slab"/>
              <a:sym typeface="Roboto Slab"/>
            </a:endParaRPr>
          </a:p>
          <a:p>
            <a:pPr marL="0" lvl="0" indent="0" algn="l" rtl="0">
              <a:spcBef>
                <a:spcPts val="0"/>
              </a:spcBef>
              <a:spcAft>
                <a:spcPts val="0"/>
              </a:spcAft>
              <a:buNone/>
            </a:pPr>
            <a:r>
              <a:rPr lang="en" sz="1300">
                <a:latin typeface="Roboto Slab"/>
                <a:ea typeface="Roboto Slab"/>
                <a:cs typeface="Roboto Slab"/>
                <a:sym typeface="Roboto Slab"/>
              </a:rPr>
              <a:t>Partial autocorrelation plots (PACF), as the name suggests, display correlation between a variable and its lags that is not explained by previous lags. PACF plots are useful when determining the order of the AR model.</a:t>
            </a:r>
            <a:endParaRPr sz="1300">
              <a:latin typeface="Roboto Slab"/>
              <a:ea typeface="Roboto Slab"/>
              <a:cs typeface="Roboto Slab"/>
              <a:sym typeface="Roboto Slab"/>
            </a:endParaRPr>
          </a:p>
          <a:p>
            <a:pPr marL="0" lvl="0" indent="0" algn="l" rtl="0">
              <a:spcBef>
                <a:spcPts val="0"/>
              </a:spcBef>
              <a:spcAft>
                <a:spcPts val="0"/>
              </a:spcAft>
              <a:buNone/>
            </a:pPr>
            <a:endParaRPr>
              <a:latin typeface="Roboto Slab"/>
              <a:ea typeface="Roboto Slab"/>
              <a:cs typeface="Roboto Slab"/>
              <a:sym typeface="Roboto Slab"/>
            </a:endParaRPr>
          </a:p>
          <a:p>
            <a:pPr marL="0" lvl="0" indent="0" algn="l" rtl="0">
              <a:spcBef>
                <a:spcPts val="0"/>
              </a:spcBef>
              <a:spcAft>
                <a:spcPts val="0"/>
              </a:spcAft>
              <a:buNone/>
            </a:pPr>
            <a:endParaRPr>
              <a:latin typeface="Roboto Slab"/>
              <a:ea typeface="Roboto Slab"/>
              <a:cs typeface="Roboto Slab"/>
              <a:sym typeface="Roboto Slab"/>
            </a:endParaRPr>
          </a:p>
          <a:p>
            <a:pPr marL="0" lvl="0" indent="0" algn="l" rtl="0">
              <a:spcBef>
                <a:spcPts val="0"/>
              </a:spcBef>
              <a:spcAft>
                <a:spcPts val="0"/>
              </a:spcAft>
              <a:buNone/>
            </a:pPr>
            <a:endParaRPr>
              <a:latin typeface="Roboto Slab"/>
              <a:ea typeface="Roboto Slab"/>
              <a:cs typeface="Roboto Slab"/>
              <a:sym typeface="Roboto Slab"/>
            </a:endParaRPr>
          </a:p>
          <a:p>
            <a:pPr marL="0" lvl="0" indent="0" algn="l" rtl="0">
              <a:spcBef>
                <a:spcPts val="0"/>
              </a:spcBef>
              <a:spcAft>
                <a:spcPts val="0"/>
              </a:spcAft>
              <a:buNone/>
            </a:pPr>
            <a:endParaRPr>
              <a:latin typeface="Roboto Slab"/>
              <a:ea typeface="Roboto Slab"/>
              <a:cs typeface="Roboto Slab"/>
              <a:sym typeface="Roboto Slab"/>
            </a:endParaRPr>
          </a:p>
        </p:txBody>
      </p:sp>
      <p:pic>
        <p:nvPicPr>
          <p:cNvPr id="243" name="Google Shape;243;p40"/>
          <p:cNvPicPr preferRelativeResize="0"/>
          <p:nvPr/>
        </p:nvPicPr>
        <p:blipFill>
          <a:blip r:embed="rId3">
            <a:alphaModFix/>
          </a:blip>
          <a:stretch>
            <a:fillRect/>
          </a:stretch>
        </p:blipFill>
        <p:spPr>
          <a:xfrm>
            <a:off x="583400" y="2131225"/>
            <a:ext cx="7941476" cy="3012276"/>
          </a:xfrm>
          <a:prstGeom prst="rect">
            <a:avLst/>
          </a:prstGeom>
          <a:noFill/>
          <a:ln>
            <a:noFill/>
          </a:ln>
        </p:spPr>
      </p:pic>
      <p:pic>
        <p:nvPicPr>
          <p:cNvPr id="244" name="Google Shape;244;p40"/>
          <p:cNvPicPr preferRelativeResize="0"/>
          <p:nvPr/>
        </p:nvPicPr>
        <p:blipFill>
          <a:blip r:embed="rId4">
            <a:alphaModFix amt="18000"/>
          </a:blip>
          <a:stretch>
            <a:fillRect/>
          </a:stretch>
        </p:blipFill>
        <p:spPr>
          <a:xfrm>
            <a:off x="2994562" y="994312"/>
            <a:ext cx="3154875" cy="3154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48"/>
        <p:cNvGrpSpPr/>
        <p:nvPr/>
      </p:nvGrpSpPr>
      <p:grpSpPr>
        <a:xfrm>
          <a:off x="0" y="0"/>
          <a:ext cx="0" cy="0"/>
          <a:chOff x="0" y="0"/>
          <a:chExt cx="0" cy="0"/>
        </a:xfrm>
      </p:grpSpPr>
      <p:sp>
        <p:nvSpPr>
          <p:cNvPr id="249" name="Google Shape;249;p41"/>
          <p:cNvSpPr txBox="1">
            <a:spLocks noGrp="1"/>
          </p:cNvSpPr>
          <p:nvPr>
            <p:ph type="title" idx="4294967295"/>
          </p:nvPr>
        </p:nvSpPr>
        <p:spPr>
          <a:xfrm>
            <a:off x="3585738" y="2041788"/>
            <a:ext cx="1972500" cy="105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000000"/>
                </a:solidFill>
              </a:rPr>
              <a:t>Approach</a:t>
            </a:r>
            <a:endParaRPr b="1">
              <a:solidFill>
                <a:srgbClr val="000000"/>
              </a:solidFill>
            </a:endParaRPr>
          </a:p>
        </p:txBody>
      </p:sp>
      <p:pic>
        <p:nvPicPr>
          <p:cNvPr id="250" name="Google Shape;250;p41"/>
          <p:cNvPicPr preferRelativeResize="0"/>
          <p:nvPr/>
        </p:nvPicPr>
        <p:blipFill>
          <a:blip r:embed="rId3">
            <a:alphaModFix amt="18000"/>
          </a:blip>
          <a:stretch>
            <a:fillRect/>
          </a:stretch>
        </p:blipFill>
        <p:spPr>
          <a:xfrm>
            <a:off x="2994562" y="994312"/>
            <a:ext cx="3154875" cy="315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body" idx="4294967295"/>
          </p:nvPr>
        </p:nvSpPr>
        <p:spPr>
          <a:xfrm>
            <a:off x="2469750" y="1191150"/>
            <a:ext cx="4204500" cy="2233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Music Industry Evolution</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Recent research work</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Why spotify</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Problem statement</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Purpose and goal</a:t>
            </a:r>
            <a:endParaRPr sz="2400">
              <a:solidFill>
                <a:srgbClr val="000000"/>
              </a:solidFill>
            </a:endParaRPr>
          </a:p>
        </p:txBody>
      </p:sp>
      <p:pic>
        <p:nvPicPr>
          <p:cNvPr id="77" name="Google Shape;77;p15"/>
          <p:cNvPicPr preferRelativeResize="0"/>
          <p:nvPr/>
        </p:nvPicPr>
        <p:blipFill>
          <a:blip r:embed="rId3">
            <a:alphaModFix amt="14000"/>
          </a:blip>
          <a:stretch>
            <a:fillRect/>
          </a:stretch>
        </p:blipFill>
        <p:spPr>
          <a:xfrm>
            <a:off x="3071713" y="1002975"/>
            <a:ext cx="3000575" cy="3000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54"/>
        <p:cNvGrpSpPr/>
        <p:nvPr/>
      </p:nvGrpSpPr>
      <p:grpSpPr>
        <a:xfrm>
          <a:off x="0" y="0"/>
          <a:ext cx="0" cy="0"/>
          <a:chOff x="0" y="0"/>
          <a:chExt cx="0" cy="0"/>
        </a:xfrm>
      </p:grpSpPr>
      <p:sp>
        <p:nvSpPr>
          <p:cNvPr id="255" name="Google Shape;255;p42"/>
          <p:cNvSpPr txBox="1">
            <a:spLocks noGrp="1"/>
          </p:cNvSpPr>
          <p:nvPr>
            <p:ph type="body" idx="4294967295"/>
          </p:nvPr>
        </p:nvSpPr>
        <p:spPr>
          <a:xfrm>
            <a:off x="1819050" y="1386400"/>
            <a:ext cx="5507400" cy="2222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Extract Data/Specifications</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Preprocess Data</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Model Building</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Prediction</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Results</a:t>
            </a:r>
            <a:endParaRPr sz="2400">
              <a:solidFill>
                <a:srgbClr val="000000"/>
              </a:solidFill>
            </a:endParaRPr>
          </a:p>
          <a:p>
            <a:pPr marL="457200" marR="0" lvl="0" indent="0" algn="l" rtl="0">
              <a:lnSpc>
                <a:spcPct val="115000"/>
              </a:lnSpc>
              <a:spcBef>
                <a:spcPts val="0"/>
              </a:spcBef>
              <a:spcAft>
                <a:spcPts val="0"/>
              </a:spcAft>
              <a:buNone/>
            </a:pPr>
            <a:endParaRPr sz="2400">
              <a:solidFill>
                <a:srgbClr val="000000"/>
              </a:solidFill>
            </a:endParaRPr>
          </a:p>
        </p:txBody>
      </p:sp>
      <p:pic>
        <p:nvPicPr>
          <p:cNvPr id="256" name="Google Shape;256;p42"/>
          <p:cNvPicPr preferRelativeResize="0"/>
          <p:nvPr/>
        </p:nvPicPr>
        <p:blipFill>
          <a:blip r:embed="rId3">
            <a:alphaModFix amt="18000"/>
          </a:blip>
          <a:stretch>
            <a:fillRect/>
          </a:stretch>
        </p:blipFill>
        <p:spPr>
          <a:xfrm>
            <a:off x="2920399" y="920149"/>
            <a:ext cx="3154875" cy="3154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rPr>
              <a:t>Extract Data</a:t>
            </a:r>
            <a:endParaRPr b="1">
              <a:solidFill>
                <a:srgbClr val="000000"/>
              </a:solidFill>
            </a:endParaRPr>
          </a:p>
        </p:txBody>
      </p:sp>
      <p:sp>
        <p:nvSpPr>
          <p:cNvPr id="262" name="Google Shape;262;p4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The datasets we used in this research contains the day by day positioning of the 200 most listened tunes in 53 nations from 2017 by Spotify clients. </a:t>
            </a:r>
            <a:endParaRPr>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It includes 6629 artists, 18598 songs for an all-out check of 105 billion streams tally. </a:t>
            </a:r>
            <a:endParaRPr>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The information ranges from 1</a:t>
            </a:r>
            <a:r>
              <a:rPr lang="en" baseline="30000">
                <a:solidFill>
                  <a:srgbClr val="000000"/>
                </a:solidFill>
                <a:latin typeface="Roboto Slab"/>
                <a:ea typeface="Roboto Slab"/>
                <a:cs typeface="Roboto Slab"/>
                <a:sym typeface="Roboto Slab"/>
              </a:rPr>
              <a:t>st</a:t>
            </a:r>
            <a:r>
              <a:rPr lang="en">
                <a:solidFill>
                  <a:srgbClr val="000000"/>
                </a:solidFill>
                <a:latin typeface="Roboto Slab"/>
                <a:ea typeface="Roboto Slab"/>
                <a:cs typeface="Roboto Slab"/>
                <a:sym typeface="Roboto Slab"/>
              </a:rPr>
              <a:t> January 2017 to 31</a:t>
            </a:r>
            <a:r>
              <a:rPr lang="en" baseline="30000">
                <a:solidFill>
                  <a:srgbClr val="000000"/>
                </a:solidFill>
                <a:latin typeface="Roboto Slab"/>
                <a:ea typeface="Roboto Slab"/>
                <a:cs typeface="Roboto Slab"/>
                <a:sym typeface="Roboto Slab"/>
              </a:rPr>
              <a:t>st</a:t>
            </a:r>
            <a:r>
              <a:rPr lang="en">
                <a:solidFill>
                  <a:srgbClr val="000000"/>
                </a:solidFill>
                <a:latin typeface="Roboto Slab"/>
                <a:ea typeface="Roboto Slab"/>
                <a:cs typeface="Roboto Slab"/>
                <a:sym typeface="Roboto Slab"/>
              </a:rPr>
              <a:t> December 2017 and will stay up with the latest on following adaptations. It has been gathered from Spotify's provincial graph information.</a:t>
            </a:r>
            <a:endParaRPr>
              <a:solidFill>
                <a:srgbClr val="000000"/>
              </a:solidFill>
              <a:latin typeface="Roboto Slab"/>
              <a:ea typeface="Roboto Slab"/>
              <a:cs typeface="Roboto Slab"/>
              <a:sym typeface="Roboto Slab"/>
            </a:endParaRPr>
          </a:p>
        </p:txBody>
      </p:sp>
      <p:pic>
        <p:nvPicPr>
          <p:cNvPr id="263" name="Google Shape;263;p43"/>
          <p:cNvPicPr preferRelativeResize="0"/>
          <p:nvPr/>
        </p:nvPicPr>
        <p:blipFill>
          <a:blip r:embed="rId3">
            <a:alphaModFix amt="18000"/>
          </a:blip>
          <a:stretch>
            <a:fillRect/>
          </a:stretch>
        </p:blipFill>
        <p:spPr>
          <a:xfrm>
            <a:off x="2826700" y="875725"/>
            <a:ext cx="3392050" cy="3392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Preprocess Data</a:t>
            </a:r>
            <a:endParaRPr b="1">
              <a:solidFill>
                <a:srgbClr val="000000"/>
              </a:solidFill>
            </a:endParaRPr>
          </a:p>
        </p:txBody>
      </p:sp>
      <p:sp>
        <p:nvSpPr>
          <p:cNvPr id="269" name="Google Shape;269;p4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The preprocessing part of the workflow is cleaning the data, we removed null values. To avoid this issue, we decided not to use complete datasets, but instead use 2 different datasets for features. We had to make sure, we are not including any duplicate data that could affect the model. </a:t>
            </a:r>
            <a:endParaRPr>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We plotted number of streams and country to the months of 2017, to check the distribution of users.</a:t>
            </a:r>
            <a:endParaRPr>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latin typeface="Roboto Slab"/>
              <a:ea typeface="Roboto Slab"/>
              <a:cs typeface="Roboto Slab"/>
              <a:sym typeface="Roboto Slab"/>
            </a:endParaRPr>
          </a:p>
        </p:txBody>
      </p:sp>
      <p:pic>
        <p:nvPicPr>
          <p:cNvPr id="270" name="Google Shape;270;p44"/>
          <p:cNvPicPr preferRelativeResize="0"/>
          <p:nvPr/>
        </p:nvPicPr>
        <p:blipFill>
          <a:blip r:embed="rId3">
            <a:alphaModFix amt="20000"/>
          </a:blip>
          <a:stretch>
            <a:fillRect/>
          </a:stretch>
        </p:blipFill>
        <p:spPr>
          <a:xfrm>
            <a:off x="3019925" y="1028700"/>
            <a:ext cx="3285950" cy="3285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Model Building</a:t>
            </a:r>
            <a:endParaRPr b="1">
              <a:solidFill>
                <a:srgbClr val="000000"/>
              </a:solidFill>
            </a:endParaRPr>
          </a:p>
        </p:txBody>
      </p:sp>
      <p:sp>
        <p:nvSpPr>
          <p:cNvPr id="276" name="Google Shape;276;p4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000000"/>
              </a:buClr>
              <a:buSzPts val="1600"/>
              <a:buChar char="●"/>
            </a:pPr>
            <a:r>
              <a:rPr lang="en" sz="1600">
                <a:solidFill>
                  <a:srgbClr val="000000"/>
                </a:solidFill>
                <a:latin typeface="Roboto Slab"/>
                <a:ea typeface="Roboto Slab"/>
                <a:cs typeface="Roboto Slab"/>
                <a:sym typeface="Roboto Slab"/>
              </a:rPr>
              <a:t>We used  different machine learning algorithms and ARIMA to get the optimal model. Initially we started with ARIMA, to predict the time series forecasting. The algorithms we used are Decision Trees, Random Forest, Logistic Regression, K-Nearest neighbors classifier, Linear Support Vector Classification and XGBoost. </a:t>
            </a:r>
            <a:endParaRPr sz="1600">
              <a:solidFill>
                <a:srgbClr val="000000"/>
              </a:solidFill>
              <a:latin typeface="Roboto Slab"/>
              <a:ea typeface="Roboto Slab"/>
              <a:cs typeface="Roboto Slab"/>
              <a:sym typeface="Roboto Slab"/>
            </a:endParaRPr>
          </a:p>
          <a:p>
            <a:pPr marL="457200" marR="0" lvl="0" indent="-330200" algn="l" rtl="0">
              <a:lnSpc>
                <a:spcPct val="100000"/>
              </a:lnSpc>
              <a:spcBef>
                <a:spcPts val="0"/>
              </a:spcBef>
              <a:spcAft>
                <a:spcPts val="0"/>
              </a:spcAft>
              <a:buClr>
                <a:srgbClr val="000000"/>
              </a:buClr>
              <a:buSzPts val="1600"/>
              <a:buChar char="●"/>
            </a:pPr>
            <a:r>
              <a:rPr lang="en" sz="1600">
                <a:solidFill>
                  <a:srgbClr val="000000"/>
                </a:solidFill>
                <a:latin typeface="Roboto Slab"/>
                <a:ea typeface="Roboto Slab"/>
                <a:cs typeface="Roboto Slab"/>
                <a:sym typeface="Roboto Slab"/>
              </a:rPr>
              <a:t>The models were implemented to check the popularity of the songs based on the features, with top 25% of songs being popular and bottom 75% as not popular.</a:t>
            </a:r>
            <a:endParaRPr sz="1600">
              <a:solidFill>
                <a:srgbClr val="000000"/>
              </a:solidFill>
              <a:latin typeface="Roboto Slab"/>
              <a:ea typeface="Roboto Slab"/>
              <a:cs typeface="Roboto Slab"/>
              <a:sym typeface="Roboto Slab"/>
            </a:endParaRPr>
          </a:p>
          <a:p>
            <a:pPr marL="457200" marR="0" lvl="0" indent="-330200" algn="l" rtl="0">
              <a:lnSpc>
                <a:spcPct val="100000"/>
              </a:lnSpc>
              <a:spcBef>
                <a:spcPts val="0"/>
              </a:spcBef>
              <a:spcAft>
                <a:spcPts val="0"/>
              </a:spcAft>
              <a:buClr>
                <a:srgbClr val="000000"/>
              </a:buClr>
              <a:buSzPts val="1600"/>
              <a:buChar char="●"/>
            </a:pPr>
            <a:r>
              <a:rPr lang="en" sz="1600">
                <a:solidFill>
                  <a:srgbClr val="000000"/>
                </a:solidFill>
                <a:latin typeface="Roboto Slab"/>
                <a:ea typeface="Roboto Slab"/>
                <a:cs typeface="Roboto Slab"/>
                <a:sym typeface="Roboto Slab"/>
              </a:rPr>
              <a:t>ARIMA model was implemented to predict the streams of the songs, i.e the stream for the next day. </a:t>
            </a:r>
            <a:endParaRPr sz="1600">
              <a:solidFill>
                <a:srgbClr val="000000"/>
              </a:solidFill>
              <a:latin typeface="Roboto Slab"/>
              <a:ea typeface="Roboto Slab"/>
              <a:cs typeface="Roboto Slab"/>
              <a:sym typeface="Roboto Slab"/>
            </a:endParaRPr>
          </a:p>
          <a:p>
            <a:pPr marL="457200" marR="0" lvl="0" indent="0" algn="l" rtl="0">
              <a:lnSpc>
                <a:spcPct val="100000"/>
              </a:lnSpc>
              <a:spcBef>
                <a:spcPts val="0"/>
              </a:spcBef>
              <a:spcAft>
                <a:spcPts val="0"/>
              </a:spcAft>
              <a:buNone/>
            </a:pPr>
            <a:endParaRPr sz="1600">
              <a:solidFill>
                <a:srgbClr val="000000"/>
              </a:solidFill>
              <a:latin typeface="Roboto Slab"/>
              <a:ea typeface="Roboto Slab"/>
              <a:cs typeface="Roboto Slab"/>
              <a:sym typeface="Roboto Slab"/>
            </a:endParaRPr>
          </a:p>
        </p:txBody>
      </p:sp>
      <p:pic>
        <p:nvPicPr>
          <p:cNvPr id="277" name="Google Shape;277;p45"/>
          <p:cNvPicPr preferRelativeResize="0"/>
          <p:nvPr/>
        </p:nvPicPr>
        <p:blipFill>
          <a:blip r:embed="rId3">
            <a:alphaModFix amt="20000"/>
          </a:blip>
          <a:stretch>
            <a:fillRect/>
          </a:stretch>
        </p:blipFill>
        <p:spPr>
          <a:xfrm>
            <a:off x="3005275" y="909587"/>
            <a:ext cx="3324325" cy="3324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Prediction</a:t>
            </a:r>
            <a:endParaRPr b="1">
              <a:solidFill>
                <a:srgbClr val="000000"/>
              </a:solidFill>
            </a:endParaRPr>
          </a:p>
        </p:txBody>
      </p:sp>
      <p:sp>
        <p:nvSpPr>
          <p:cNvPr id="283" name="Google Shape;283;p4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Roboto Slab"/>
              <a:buChar char="●"/>
            </a:pPr>
            <a:r>
              <a:rPr lang="en" sz="1400">
                <a:solidFill>
                  <a:srgbClr val="000000"/>
                </a:solidFill>
                <a:latin typeface="Roboto Slab"/>
                <a:ea typeface="Roboto Slab"/>
                <a:cs typeface="Roboto Slab"/>
                <a:sym typeface="Roboto Slab"/>
              </a:rPr>
              <a:t>To validate the models we tried changing the parameters in the ARIMA model to reflect the trend. The first experiment showed a bad model where we added parameters as order(1,1,0) and seasonal(1,1,0,7). </a:t>
            </a: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latin typeface="Roboto Slab"/>
              <a:ea typeface="Roboto Slab"/>
              <a:cs typeface="Roboto Slab"/>
              <a:sym typeface="Roboto Slab"/>
            </a:endParaRPr>
          </a:p>
        </p:txBody>
      </p:sp>
      <p:pic>
        <p:nvPicPr>
          <p:cNvPr id="284" name="Google Shape;284;p46"/>
          <p:cNvPicPr preferRelativeResize="0"/>
          <p:nvPr/>
        </p:nvPicPr>
        <p:blipFill>
          <a:blip r:embed="rId3">
            <a:alphaModFix amt="20000"/>
          </a:blip>
          <a:stretch>
            <a:fillRect/>
          </a:stretch>
        </p:blipFill>
        <p:spPr>
          <a:xfrm>
            <a:off x="2954975" y="763675"/>
            <a:ext cx="3407900" cy="3407900"/>
          </a:xfrm>
          <a:prstGeom prst="rect">
            <a:avLst/>
          </a:prstGeom>
          <a:noFill/>
          <a:ln>
            <a:noFill/>
          </a:ln>
        </p:spPr>
      </p:pic>
      <p:pic>
        <p:nvPicPr>
          <p:cNvPr id="285" name="Google Shape;285;p46"/>
          <p:cNvPicPr preferRelativeResize="0"/>
          <p:nvPr/>
        </p:nvPicPr>
        <p:blipFill>
          <a:blip r:embed="rId4">
            <a:alphaModFix/>
          </a:blip>
          <a:stretch>
            <a:fillRect/>
          </a:stretch>
        </p:blipFill>
        <p:spPr>
          <a:xfrm>
            <a:off x="913925" y="2405475"/>
            <a:ext cx="6030501" cy="2571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89"/>
        <p:cNvGrpSpPr/>
        <p:nvPr/>
      </p:nvGrpSpPr>
      <p:grpSpPr>
        <a:xfrm>
          <a:off x="0" y="0"/>
          <a:ext cx="0" cy="0"/>
          <a:chOff x="0" y="0"/>
          <a:chExt cx="0" cy="0"/>
        </a:xfrm>
      </p:grpSpPr>
      <p:sp>
        <p:nvSpPr>
          <p:cNvPr id="290" name="Google Shape;290;p4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Prediction</a:t>
            </a:r>
            <a:endParaRPr b="1">
              <a:solidFill>
                <a:srgbClr val="000000"/>
              </a:solidFill>
            </a:endParaRPr>
          </a:p>
        </p:txBody>
      </p:sp>
      <p:sp>
        <p:nvSpPr>
          <p:cNvPr id="291" name="Google Shape;291;p4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Roboto Slab"/>
              <a:buChar char="●"/>
            </a:pPr>
            <a:r>
              <a:rPr lang="en" sz="1400">
                <a:solidFill>
                  <a:srgbClr val="000000"/>
                </a:solidFill>
                <a:latin typeface="Roboto Slab"/>
                <a:ea typeface="Roboto Slab"/>
                <a:cs typeface="Roboto Slab"/>
                <a:sym typeface="Roboto Slab"/>
              </a:rPr>
              <a:t>Further, tweaking the parameters we made few changes: order(1,1,0) and seasonal(0,1,1,7). This improved the model pretty decent. </a:t>
            </a: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latin typeface="Roboto Slab"/>
              <a:ea typeface="Roboto Slab"/>
              <a:cs typeface="Roboto Slab"/>
              <a:sym typeface="Roboto Slab"/>
            </a:endParaRPr>
          </a:p>
        </p:txBody>
      </p:sp>
      <p:pic>
        <p:nvPicPr>
          <p:cNvPr id="292" name="Google Shape;292;p47"/>
          <p:cNvPicPr preferRelativeResize="0"/>
          <p:nvPr/>
        </p:nvPicPr>
        <p:blipFill>
          <a:blip r:embed="rId3">
            <a:alphaModFix amt="20000"/>
          </a:blip>
          <a:stretch>
            <a:fillRect/>
          </a:stretch>
        </p:blipFill>
        <p:spPr>
          <a:xfrm>
            <a:off x="2954975" y="763675"/>
            <a:ext cx="3407900" cy="3407900"/>
          </a:xfrm>
          <a:prstGeom prst="rect">
            <a:avLst/>
          </a:prstGeom>
          <a:noFill/>
          <a:ln>
            <a:noFill/>
          </a:ln>
        </p:spPr>
      </p:pic>
      <p:pic>
        <p:nvPicPr>
          <p:cNvPr id="293" name="Google Shape;293;p47"/>
          <p:cNvPicPr preferRelativeResize="0"/>
          <p:nvPr/>
        </p:nvPicPr>
        <p:blipFill>
          <a:blip r:embed="rId4">
            <a:alphaModFix/>
          </a:blip>
          <a:stretch>
            <a:fillRect/>
          </a:stretch>
        </p:blipFill>
        <p:spPr>
          <a:xfrm>
            <a:off x="1099950" y="2104525"/>
            <a:ext cx="5798775" cy="2990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Prediction</a:t>
            </a:r>
            <a:endParaRPr b="1">
              <a:solidFill>
                <a:srgbClr val="000000"/>
              </a:solidFill>
            </a:endParaRPr>
          </a:p>
        </p:txBody>
      </p:sp>
      <p:sp>
        <p:nvSpPr>
          <p:cNvPr id="299" name="Google Shape;299;p48"/>
          <p:cNvSpPr txBox="1">
            <a:spLocks noGrp="1"/>
          </p:cNvSpPr>
          <p:nvPr>
            <p:ph type="body" idx="1"/>
          </p:nvPr>
        </p:nvSpPr>
        <p:spPr>
          <a:xfrm>
            <a:off x="310275" y="1223749"/>
            <a:ext cx="8445900" cy="522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Roboto Slab"/>
              <a:buChar char="●"/>
            </a:pPr>
            <a:r>
              <a:rPr lang="en" sz="1400">
                <a:solidFill>
                  <a:srgbClr val="000000"/>
                </a:solidFill>
                <a:latin typeface="Roboto Slab"/>
                <a:ea typeface="Roboto Slab"/>
                <a:cs typeface="Roboto Slab"/>
                <a:sym typeface="Roboto Slab"/>
              </a:rPr>
              <a:t>To improvise the model we tested Exogenous SARIMAX with x variables. Here, we first tried tweaking the parameters again using order(1,1,0)  and seasonal(0,1,1,7) we got </a:t>
            </a: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45720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l"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latin typeface="Roboto Slab"/>
              <a:ea typeface="Roboto Slab"/>
              <a:cs typeface="Roboto Slab"/>
              <a:sym typeface="Roboto Slab"/>
            </a:endParaRPr>
          </a:p>
        </p:txBody>
      </p:sp>
      <p:pic>
        <p:nvPicPr>
          <p:cNvPr id="300" name="Google Shape;300;p48"/>
          <p:cNvPicPr preferRelativeResize="0"/>
          <p:nvPr/>
        </p:nvPicPr>
        <p:blipFill>
          <a:blip r:embed="rId3">
            <a:alphaModFix amt="20000"/>
          </a:blip>
          <a:stretch>
            <a:fillRect/>
          </a:stretch>
        </p:blipFill>
        <p:spPr>
          <a:xfrm>
            <a:off x="2954975" y="763675"/>
            <a:ext cx="3407900" cy="3407900"/>
          </a:xfrm>
          <a:prstGeom prst="rect">
            <a:avLst/>
          </a:prstGeom>
          <a:noFill/>
          <a:ln>
            <a:noFill/>
          </a:ln>
        </p:spPr>
      </p:pic>
      <p:pic>
        <p:nvPicPr>
          <p:cNvPr id="301" name="Google Shape;301;p48"/>
          <p:cNvPicPr preferRelativeResize="0"/>
          <p:nvPr/>
        </p:nvPicPr>
        <p:blipFill>
          <a:blip r:embed="rId4">
            <a:alphaModFix/>
          </a:blip>
          <a:stretch>
            <a:fillRect/>
          </a:stretch>
        </p:blipFill>
        <p:spPr>
          <a:xfrm>
            <a:off x="2033100" y="1809050"/>
            <a:ext cx="4872925" cy="3334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05"/>
        <p:cNvGrpSpPr/>
        <p:nvPr/>
      </p:nvGrpSpPr>
      <p:grpSpPr>
        <a:xfrm>
          <a:off x="0" y="0"/>
          <a:ext cx="0" cy="0"/>
          <a:chOff x="0" y="0"/>
          <a:chExt cx="0" cy="0"/>
        </a:xfrm>
      </p:grpSpPr>
      <p:pic>
        <p:nvPicPr>
          <p:cNvPr id="306" name="Google Shape;306;p49"/>
          <p:cNvPicPr preferRelativeResize="0"/>
          <p:nvPr/>
        </p:nvPicPr>
        <p:blipFill>
          <a:blip r:embed="rId3">
            <a:alphaModFix amt="20000"/>
          </a:blip>
          <a:stretch>
            <a:fillRect/>
          </a:stretch>
        </p:blipFill>
        <p:spPr>
          <a:xfrm>
            <a:off x="2954975" y="763675"/>
            <a:ext cx="3407900" cy="3407900"/>
          </a:xfrm>
          <a:prstGeom prst="rect">
            <a:avLst/>
          </a:prstGeom>
          <a:noFill/>
          <a:ln>
            <a:noFill/>
          </a:ln>
        </p:spPr>
      </p:pic>
      <p:sp>
        <p:nvSpPr>
          <p:cNvPr id="307" name="Google Shape;307;p49"/>
          <p:cNvSpPr txBox="1"/>
          <p:nvPr/>
        </p:nvSpPr>
        <p:spPr>
          <a:xfrm>
            <a:off x="277725" y="271350"/>
            <a:ext cx="8576100" cy="746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Roboto Slab"/>
              <a:buChar char="●"/>
            </a:pPr>
            <a:r>
              <a:rPr lang="en">
                <a:latin typeface="Roboto Slab"/>
                <a:ea typeface="Roboto Slab"/>
                <a:cs typeface="Roboto Slab"/>
                <a:sym typeface="Roboto Slab"/>
              </a:rPr>
              <a:t>The attached x variable helped a lot in improving the model. Additionally, we tried to make changes in the parameter to test if we could reach to the optimal model, we used order(0,1,1) and seasonal(0,0,0,7). This gave the below result:</a:t>
            </a:r>
            <a:endParaRPr>
              <a:latin typeface="Roboto"/>
              <a:ea typeface="Roboto"/>
              <a:cs typeface="Roboto"/>
              <a:sym typeface="Roboto"/>
            </a:endParaRPr>
          </a:p>
        </p:txBody>
      </p:sp>
      <p:pic>
        <p:nvPicPr>
          <p:cNvPr id="308" name="Google Shape;308;p49"/>
          <p:cNvPicPr preferRelativeResize="0"/>
          <p:nvPr/>
        </p:nvPicPr>
        <p:blipFill>
          <a:blip r:embed="rId4">
            <a:alphaModFix/>
          </a:blip>
          <a:stretch>
            <a:fillRect/>
          </a:stretch>
        </p:blipFill>
        <p:spPr>
          <a:xfrm>
            <a:off x="1316350" y="1080425"/>
            <a:ext cx="5345826" cy="40630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12"/>
        <p:cNvGrpSpPr/>
        <p:nvPr/>
      </p:nvGrpSpPr>
      <p:grpSpPr>
        <a:xfrm>
          <a:off x="0" y="0"/>
          <a:ext cx="0" cy="0"/>
          <a:chOff x="0" y="0"/>
          <a:chExt cx="0" cy="0"/>
        </a:xfrm>
      </p:grpSpPr>
      <p:pic>
        <p:nvPicPr>
          <p:cNvPr id="313" name="Google Shape;313;p50"/>
          <p:cNvPicPr preferRelativeResize="0"/>
          <p:nvPr/>
        </p:nvPicPr>
        <p:blipFill>
          <a:blip r:embed="rId3">
            <a:alphaModFix amt="20000"/>
          </a:blip>
          <a:stretch>
            <a:fillRect/>
          </a:stretch>
        </p:blipFill>
        <p:spPr>
          <a:xfrm>
            <a:off x="2954975" y="763675"/>
            <a:ext cx="3407900" cy="3407900"/>
          </a:xfrm>
          <a:prstGeom prst="rect">
            <a:avLst/>
          </a:prstGeom>
          <a:noFill/>
          <a:ln>
            <a:noFill/>
          </a:ln>
        </p:spPr>
      </p:pic>
      <p:sp>
        <p:nvSpPr>
          <p:cNvPr id="314" name="Google Shape;314;p50"/>
          <p:cNvSpPr txBox="1"/>
          <p:nvPr/>
        </p:nvSpPr>
        <p:spPr>
          <a:xfrm>
            <a:off x="370875" y="1690250"/>
            <a:ext cx="8576100" cy="74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Roboto Slab"/>
              <a:buChar char="●"/>
            </a:pPr>
            <a:r>
              <a:rPr lang="en" sz="1600">
                <a:latin typeface="Roboto Slab"/>
                <a:ea typeface="Roboto Slab"/>
                <a:cs typeface="Roboto Slab"/>
                <a:sym typeface="Roboto Slab"/>
              </a:rPr>
              <a:t>The exogenous SARIMAX proved to be a good model. </a:t>
            </a:r>
            <a:endParaRPr sz="1600">
              <a:latin typeface="Roboto Slab"/>
              <a:ea typeface="Roboto Slab"/>
              <a:cs typeface="Roboto Slab"/>
              <a:sym typeface="Roboto Slab"/>
            </a:endParaRPr>
          </a:p>
          <a:p>
            <a:pPr marL="457200" lvl="0" indent="0" algn="l" rtl="0">
              <a:lnSpc>
                <a:spcPct val="115000"/>
              </a:lnSpc>
              <a:spcBef>
                <a:spcPts val="0"/>
              </a:spcBef>
              <a:spcAft>
                <a:spcPts val="0"/>
              </a:spcAft>
              <a:buNone/>
            </a:pPr>
            <a:endParaRPr sz="1600">
              <a:latin typeface="Roboto Slab"/>
              <a:ea typeface="Roboto Slab"/>
              <a:cs typeface="Roboto Slab"/>
              <a:sym typeface="Roboto Slab"/>
            </a:endParaRPr>
          </a:p>
          <a:p>
            <a:pPr marL="457200" lvl="0" indent="-330200" algn="l" rtl="0">
              <a:lnSpc>
                <a:spcPct val="115000"/>
              </a:lnSpc>
              <a:spcBef>
                <a:spcPts val="0"/>
              </a:spcBef>
              <a:spcAft>
                <a:spcPts val="0"/>
              </a:spcAft>
              <a:buSzPts val="1600"/>
              <a:buFont typeface="Roboto Slab"/>
              <a:buChar char="●"/>
            </a:pPr>
            <a:r>
              <a:rPr lang="en" sz="1600">
                <a:latin typeface="Roboto Slab"/>
                <a:ea typeface="Roboto Slab"/>
                <a:cs typeface="Roboto Slab"/>
                <a:sym typeface="Roboto Slab"/>
              </a:rPr>
              <a:t>In the previous prediction the power peak up, but ARIMA completely ignored the peak up and gave a good forecasting for the streams.</a:t>
            </a:r>
            <a:endParaRPr sz="1600">
              <a:latin typeface="Roboto Slab"/>
              <a:ea typeface="Roboto Slab"/>
              <a:cs typeface="Roboto Slab"/>
              <a:sym typeface="Roboto Slab"/>
            </a:endParaRPr>
          </a:p>
        </p:txBody>
      </p:sp>
      <p:sp>
        <p:nvSpPr>
          <p:cNvPr id="315" name="Google Shape;315;p50"/>
          <p:cNvSpPr txBox="1"/>
          <p:nvPr/>
        </p:nvSpPr>
        <p:spPr>
          <a:xfrm>
            <a:off x="820300" y="875725"/>
            <a:ext cx="63849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Slab"/>
                <a:ea typeface="Roboto Slab"/>
                <a:cs typeface="Roboto Slab"/>
                <a:sym typeface="Roboto Slab"/>
              </a:rPr>
              <a:t>ARIMA Conclusion:</a:t>
            </a:r>
            <a:endParaRPr sz="1800" b="1">
              <a:latin typeface="Roboto Slab"/>
              <a:ea typeface="Roboto Slab"/>
              <a:cs typeface="Roboto Slab"/>
              <a:sym typeface="Roboto Slab"/>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2739900" y="2228700"/>
            <a:ext cx="37458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Exploratory Data Analysis</a:t>
            </a:r>
            <a:endParaRPr b="1">
              <a:solidFill>
                <a:srgbClr val="000000"/>
              </a:solidFill>
            </a:endParaRPr>
          </a:p>
        </p:txBody>
      </p:sp>
      <p:pic>
        <p:nvPicPr>
          <p:cNvPr id="321" name="Google Shape;321;p51"/>
          <p:cNvPicPr preferRelativeResize="0"/>
          <p:nvPr/>
        </p:nvPicPr>
        <p:blipFill>
          <a:blip r:embed="rId3">
            <a:alphaModFix amt="14000"/>
          </a:blip>
          <a:stretch>
            <a:fillRect/>
          </a:stretch>
        </p:blipFill>
        <p:spPr>
          <a:xfrm>
            <a:off x="3071700" y="1071450"/>
            <a:ext cx="3000575" cy="300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idx="4294967295"/>
          </p:nvPr>
        </p:nvSpPr>
        <p:spPr>
          <a:xfrm>
            <a:off x="3376050" y="1706763"/>
            <a:ext cx="23919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000000"/>
                </a:solidFill>
              </a:rPr>
              <a:t>Background</a:t>
            </a:r>
            <a:endParaRPr b="1">
              <a:solidFill>
                <a:srgbClr val="000000"/>
              </a:solidFill>
            </a:endParaRPr>
          </a:p>
        </p:txBody>
      </p:sp>
      <p:pic>
        <p:nvPicPr>
          <p:cNvPr id="83" name="Google Shape;83;p16"/>
          <p:cNvPicPr preferRelativeResize="0"/>
          <p:nvPr/>
        </p:nvPicPr>
        <p:blipFill>
          <a:blip r:embed="rId3">
            <a:alphaModFix amt="20000"/>
          </a:blip>
          <a:stretch>
            <a:fillRect/>
          </a:stretch>
        </p:blipFill>
        <p:spPr>
          <a:xfrm>
            <a:off x="3042888" y="900625"/>
            <a:ext cx="3058225" cy="2930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25"/>
        <p:cNvGrpSpPr/>
        <p:nvPr/>
      </p:nvGrpSpPr>
      <p:grpSpPr>
        <a:xfrm>
          <a:off x="0" y="0"/>
          <a:ext cx="0" cy="0"/>
          <a:chOff x="0" y="0"/>
          <a:chExt cx="0" cy="0"/>
        </a:xfrm>
      </p:grpSpPr>
      <p:sp>
        <p:nvSpPr>
          <p:cNvPr id="326" name="Google Shape;326;p5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000000"/>
                </a:solidFill>
                <a:latin typeface="Roboto"/>
                <a:ea typeface="Roboto"/>
                <a:cs typeface="Roboto"/>
                <a:sym typeface="Roboto"/>
              </a:rPr>
              <a:t>Exploratory Data Analysis</a:t>
            </a:r>
            <a:endParaRPr>
              <a:solidFill>
                <a:srgbClr val="000000"/>
              </a:solidFill>
            </a:endParaRPr>
          </a:p>
        </p:txBody>
      </p:sp>
      <p:pic>
        <p:nvPicPr>
          <p:cNvPr id="327" name="Google Shape;327;p52"/>
          <p:cNvPicPr preferRelativeResize="0"/>
          <p:nvPr/>
        </p:nvPicPr>
        <p:blipFill>
          <a:blip r:embed="rId3">
            <a:alphaModFix amt="14000"/>
          </a:blip>
          <a:stretch>
            <a:fillRect/>
          </a:stretch>
        </p:blipFill>
        <p:spPr>
          <a:xfrm>
            <a:off x="2920650" y="1071463"/>
            <a:ext cx="3000575" cy="3000575"/>
          </a:xfrm>
          <a:prstGeom prst="rect">
            <a:avLst/>
          </a:prstGeom>
          <a:noFill/>
          <a:ln>
            <a:noFill/>
          </a:ln>
        </p:spPr>
      </p:pic>
      <p:pic>
        <p:nvPicPr>
          <p:cNvPr id="328" name="Google Shape;328;p52"/>
          <p:cNvPicPr preferRelativeResize="0"/>
          <p:nvPr/>
        </p:nvPicPr>
        <p:blipFill>
          <a:blip r:embed="rId4">
            <a:alphaModFix/>
          </a:blip>
          <a:stretch>
            <a:fillRect/>
          </a:stretch>
        </p:blipFill>
        <p:spPr>
          <a:xfrm>
            <a:off x="1075225" y="1790925"/>
            <a:ext cx="6993551" cy="2675125"/>
          </a:xfrm>
          <a:prstGeom prst="rect">
            <a:avLst/>
          </a:prstGeom>
          <a:noFill/>
          <a:ln>
            <a:noFill/>
          </a:ln>
        </p:spPr>
      </p:pic>
      <p:sp>
        <p:nvSpPr>
          <p:cNvPr id="329" name="Google Shape;329;p52"/>
          <p:cNvSpPr txBox="1"/>
          <p:nvPr/>
        </p:nvSpPr>
        <p:spPr>
          <a:xfrm>
            <a:off x="991050" y="1071475"/>
            <a:ext cx="44034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TOP 5 SONGS OF ED SHEERAN</a:t>
            </a:r>
            <a:endParaRPr b="1">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33"/>
        <p:cNvGrpSpPr/>
        <p:nvPr/>
      </p:nvGrpSpPr>
      <p:grpSpPr>
        <a:xfrm>
          <a:off x="0" y="0"/>
          <a:ext cx="0" cy="0"/>
          <a:chOff x="0" y="0"/>
          <a:chExt cx="0" cy="0"/>
        </a:xfrm>
      </p:grpSpPr>
      <p:sp>
        <p:nvSpPr>
          <p:cNvPr id="334" name="Google Shape;334;p5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000000"/>
                </a:solidFill>
                <a:latin typeface="Roboto"/>
                <a:ea typeface="Roboto"/>
                <a:cs typeface="Roboto"/>
                <a:sym typeface="Roboto"/>
              </a:rPr>
              <a:t>Exploratory Data Analysis</a:t>
            </a:r>
            <a:endParaRPr>
              <a:solidFill>
                <a:srgbClr val="000000"/>
              </a:solidFill>
            </a:endParaRPr>
          </a:p>
        </p:txBody>
      </p:sp>
      <p:pic>
        <p:nvPicPr>
          <p:cNvPr id="335" name="Google Shape;335;p53"/>
          <p:cNvPicPr preferRelativeResize="0"/>
          <p:nvPr/>
        </p:nvPicPr>
        <p:blipFill>
          <a:blip r:embed="rId3">
            <a:alphaModFix amt="14000"/>
          </a:blip>
          <a:stretch>
            <a:fillRect/>
          </a:stretch>
        </p:blipFill>
        <p:spPr>
          <a:xfrm>
            <a:off x="2920650" y="1071463"/>
            <a:ext cx="3000575" cy="3000575"/>
          </a:xfrm>
          <a:prstGeom prst="rect">
            <a:avLst/>
          </a:prstGeom>
          <a:noFill/>
          <a:ln>
            <a:noFill/>
          </a:ln>
        </p:spPr>
      </p:pic>
      <p:sp>
        <p:nvSpPr>
          <p:cNvPr id="336" name="Google Shape;336;p53"/>
          <p:cNvSpPr txBox="1"/>
          <p:nvPr/>
        </p:nvSpPr>
        <p:spPr>
          <a:xfrm>
            <a:off x="882800" y="1071475"/>
            <a:ext cx="44034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NUMBER OF USERS INCREASED</a:t>
            </a:r>
            <a:endParaRPr b="1">
              <a:latin typeface="Roboto"/>
              <a:ea typeface="Roboto"/>
              <a:cs typeface="Roboto"/>
              <a:sym typeface="Roboto"/>
            </a:endParaRPr>
          </a:p>
        </p:txBody>
      </p:sp>
      <p:pic>
        <p:nvPicPr>
          <p:cNvPr id="337" name="Google Shape;337;p53"/>
          <p:cNvPicPr preferRelativeResize="0"/>
          <p:nvPr/>
        </p:nvPicPr>
        <p:blipFill>
          <a:blip r:embed="rId4">
            <a:alphaModFix/>
          </a:blip>
          <a:stretch>
            <a:fillRect/>
          </a:stretch>
        </p:blipFill>
        <p:spPr>
          <a:xfrm>
            <a:off x="991075" y="1605800"/>
            <a:ext cx="7213426" cy="3318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41"/>
        <p:cNvGrpSpPr/>
        <p:nvPr/>
      </p:nvGrpSpPr>
      <p:grpSpPr>
        <a:xfrm>
          <a:off x="0" y="0"/>
          <a:ext cx="0" cy="0"/>
          <a:chOff x="0" y="0"/>
          <a:chExt cx="0" cy="0"/>
        </a:xfrm>
      </p:grpSpPr>
      <p:sp>
        <p:nvSpPr>
          <p:cNvPr id="342" name="Google Shape;342;p5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000000"/>
                </a:solidFill>
                <a:latin typeface="Roboto"/>
                <a:ea typeface="Roboto"/>
                <a:cs typeface="Roboto"/>
                <a:sym typeface="Roboto"/>
              </a:rPr>
              <a:t>Exploratory Data Analysis</a:t>
            </a:r>
            <a:endParaRPr>
              <a:solidFill>
                <a:srgbClr val="000000"/>
              </a:solidFill>
            </a:endParaRPr>
          </a:p>
        </p:txBody>
      </p:sp>
      <p:pic>
        <p:nvPicPr>
          <p:cNvPr id="343" name="Google Shape;343;p54"/>
          <p:cNvPicPr preferRelativeResize="0"/>
          <p:nvPr/>
        </p:nvPicPr>
        <p:blipFill>
          <a:blip r:embed="rId3">
            <a:alphaModFix amt="14000"/>
          </a:blip>
          <a:stretch>
            <a:fillRect/>
          </a:stretch>
        </p:blipFill>
        <p:spPr>
          <a:xfrm>
            <a:off x="2920650" y="1071463"/>
            <a:ext cx="3000575" cy="3000575"/>
          </a:xfrm>
          <a:prstGeom prst="rect">
            <a:avLst/>
          </a:prstGeom>
          <a:noFill/>
          <a:ln>
            <a:noFill/>
          </a:ln>
        </p:spPr>
      </p:pic>
      <p:sp>
        <p:nvSpPr>
          <p:cNvPr id="344" name="Google Shape;344;p54"/>
          <p:cNvSpPr txBox="1"/>
          <p:nvPr/>
        </p:nvSpPr>
        <p:spPr>
          <a:xfrm>
            <a:off x="1078875" y="1071475"/>
            <a:ext cx="44034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THE GRAPHS SHOW 7 DIFFERENT TYPES OF TOP 1</a:t>
            </a:r>
            <a:endParaRPr b="1">
              <a:latin typeface="Roboto"/>
              <a:ea typeface="Roboto"/>
              <a:cs typeface="Roboto"/>
              <a:sym typeface="Roboto"/>
            </a:endParaRPr>
          </a:p>
        </p:txBody>
      </p:sp>
      <p:pic>
        <p:nvPicPr>
          <p:cNvPr id="345" name="Google Shape;345;p54"/>
          <p:cNvPicPr preferRelativeResize="0"/>
          <p:nvPr/>
        </p:nvPicPr>
        <p:blipFill>
          <a:blip r:embed="rId4">
            <a:alphaModFix/>
          </a:blip>
          <a:stretch>
            <a:fillRect/>
          </a:stretch>
        </p:blipFill>
        <p:spPr>
          <a:xfrm>
            <a:off x="1367425" y="1605775"/>
            <a:ext cx="7018900" cy="342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49"/>
        <p:cNvGrpSpPr/>
        <p:nvPr/>
      </p:nvGrpSpPr>
      <p:grpSpPr>
        <a:xfrm>
          <a:off x="0" y="0"/>
          <a:ext cx="0" cy="0"/>
          <a:chOff x="0" y="0"/>
          <a:chExt cx="0" cy="0"/>
        </a:xfrm>
      </p:grpSpPr>
      <p:sp>
        <p:nvSpPr>
          <p:cNvPr id="350" name="Google Shape;350;p5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000000"/>
                </a:solidFill>
                <a:latin typeface="Roboto"/>
                <a:ea typeface="Roboto"/>
                <a:cs typeface="Roboto"/>
                <a:sym typeface="Roboto"/>
              </a:rPr>
              <a:t>Exploratory Data Analysis</a:t>
            </a:r>
            <a:endParaRPr>
              <a:solidFill>
                <a:srgbClr val="000000"/>
              </a:solidFill>
            </a:endParaRPr>
          </a:p>
        </p:txBody>
      </p:sp>
      <p:pic>
        <p:nvPicPr>
          <p:cNvPr id="351" name="Google Shape;351;p55"/>
          <p:cNvPicPr preferRelativeResize="0"/>
          <p:nvPr/>
        </p:nvPicPr>
        <p:blipFill>
          <a:blip r:embed="rId3">
            <a:alphaModFix amt="14000"/>
          </a:blip>
          <a:stretch>
            <a:fillRect/>
          </a:stretch>
        </p:blipFill>
        <p:spPr>
          <a:xfrm>
            <a:off x="2920650" y="1071463"/>
            <a:ext cx="3000575" cy="3000575"/>
          </a:xfrm>
          <a:prstGeom prst="rect">
            <a:avLst/>
          </a:prstGeom>
          <a:noFill/>
          <a:ln>
            <a:noFill/>
          </a:ln>
        </p:spPr>
      </p:pic>
      <p:sp>
        <p:nvSpPr>
          <p:cNvPr id="352" name="Google Shape;352;p55"/>
          <p:cNvSpPr txBox="1"/>
          <p:nvPr/>
        </p:nvSpPr>
        <p:spPr>
          <a:xfrm>
            <a:off x="1078875" y="1071475"/>
            <a:ext cx="53067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TO DETERMINE TOP 10 SINGERS ACCORDING TO TOP 1 SONG</a:t>
            </a:r>
            <a:endParaRPr b="1">
              <a:latin typeface="Roboto"/>
              <a:ea typeface="Roboto"/>
              <a:cs typeface="Roboto"/>
              <a:sym typeface="Roboto"/>
            </a:endParaRPr>
          </a:p>
        </p:txBody>
      </p:sp>
      <p:pic>
        <p:nvPicPr>
          <p:cNvPr id="353" name="Google Shape;353;p55"/>
          <p:cNvPicPr preferRelativeResize="0"/>
          <p:nvPr/>
        </p:nvPicPr>
        <p:blipFill>
          <a:blip r:embed="rId4">
            <a:alphaModFix/>
          </a:blip>
          <a:stretch>
            <a:fillRect/>
          </a:stretch>
        </p:blipFill>
        <p:spPr>
          <a:xfrm>
            <a:off x="928350" y="1498075"/>
            <a:ext cx="7276151" cy="3243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57"/>
        <p:cNvGrpSpPr/>
        <p:nvPr/>
      </p:nvGrpSpPr>
      <p:grpSpPr>
        <a:xfrm>
          <a:off x="0" y="0"/>
          <a:ext cx="0" cy="0"/>
          <a:chOff x="0" y="0"/>
          <a:chExt cx="0" cy="0"/>
        </a:xfrm>
      </p:grpSpPr>
      <p:sp>
        <p:nvSpPr>
          <p:cNvPr id="358" name="Google Shape;358;p5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000000"/>
                </a:solidFill>
                <a:latin typeface="Roboto"/>
                <a:ea typeface="Roboto"/>
                <a:cs typeface="Roboto"/>
                <a:sym typeface="Roboto"/>
              </a:rPr>
              <a:t>Exploratory Data Analysis</a:t>
            </a:r>
            <a:endParaRPr>
              <a:solidFill>
                <a:srgbClr val="000000"/>
              </a:solidFill>
            </a:endParaRPr>
          </a:p>
        </p:txBody>
      </p:sp>
      <p:pic>
        <p:nvPicPr>
          <p:cNvPr id="359" name="Google Shape;359;p56"/>
          <p:cNvPicPr preferRelativeResize="0"/>
          <p:nvPr/>
        </p:nvPicPr>
        <p:blipFill>
          <a:blip r:embed="rId3">
            <a:alphaModFix amt="14000"/>
          </a:blip>
          <a:stretch>
            <a:fillRect/>
          </a:stretch>
        </p:blipFill>
        <p:spPr>
          <a:xfrm>
            <a:off x="2920650" y="1071463"/>
            <a:ext cx="3000575" cy="3000575"/>
          </a:xfrm>
          <a:prstGeom prst="rect">
            <a:avLst/>
          </a:prstGeom>
          <a:noFill/>
          <a:ln>
            <a:noFill/>
          </a:ln>
        </p:spPr>
      </p:pic>
      <p:sp>
        <p:nvSpPr>
          <p:cNvPr id="360" name="Google Shape;360;p56"/>
          <p:cNvSpPr txBox="1"/>
          <p:nvPr/>
        </p:nvSpPr>
        <p:spPr>
          <a:xfrm>
            <a:off x="1078875" y="1071475"/>
            <a:ext cx="60054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Slab"/>
                <a:ea typeface="Roboto Slab"/>
                <a:cs typeface="Roboto Slab"/>
                <a:sym typeface="Roboto Slab"/>
              </a:rPr>
              <a:t>TO DETERMINE TOP 10 SINGERS ACCORDING TO TOP 3 SONGS</a:t>
            </a:r>
            <a:endParaRPr b="1">
              <a:latin typeface="Roboto Slab"/>
              <a:ea typeface="Roboto Slab"/>
              <a:cs typeface="Roboto Slab"/>
              <a:sym typeface="Roboto Slab"/>
            </a:endParaRPr>
          </a:p>
        </p:txBody>
      </p:sp>
      <p:pic>
        <p:nvPicPr>
          <p:cNvPr id="361" name="Google Shape;361;p56"/>
          <p:cNvPicPr preferRelativeResize="0"/>
          <p:nvPr/>
        </p:nvPicPr>
        <p:blipFill>
          <a:blip r:embed="rId4">
            <a:alphaModFix/>
          </a:blip>
          <a:stretch>
            <a:fillRect/>
          </a:stretch>
        </p:blipFill>
        <p:spPr>
          <a:xfrm>
            <a:off x="865625" y="1498075"/>
            <a:ext cx="7351424" cy="3235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65"/>
        <p:cNvGrpSpPr/>
        <p:nvPr/>
      </p:nvGrpSpPr>
      <p:grpSpPr>
        <a:xfrm>
          <a:off x="0" y="0"/>
          <a:ext cx="0" cy="0"/>
          <a:chOff x="0" y="0"/>
          <a:chExt cx="0" cy="0"/>
        </a:xfrm>
      </p:grpSpPr>
      <p:sp>
        <p:nvSpPr>
          <p:cNvPr id="366" name="Google Shape;366;p57"/>
          <p:cNvSpPr txBox="1">
            <a:spLocks noGrp="1"/>
          </p:cNvSpPr>
          <p:nvPr>
            <p:ph type="title"/>
          </p:nvPr>
        </p:nvSpPr>
        <p:spPr>
          <a:xfrm>
            <a:off x="3969300" y="2228725"/>
            <a:ext cx="12996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a:solidFill>
                  <a:srgbClr val="000000"/>
                </a:solidFill>
                <a:latin typeface="Roboto"/>
                <a:ea typeface="Roboto"/>
                <a:cs typeface="Roboto"/>
                <a:sym typeface="Roboto"/>
              </a:rPr>
              <a:t>Results</a:t>
            </a:r>
            <a:endParaRPr b="1">
              <a:solidFill>
                <a:srgbClr val="000000"/>
              </a:solidFill>
              <a:latin typeface="Roboto"/>
              <a:ea typeface="Roboto"/>
              <a:cs typeface="Roboto"/>
              <a:sym typeface="Roboto"/>
            </a:endParaRPr>
          </a:p>
        </p:txBody>
      </p:sp>
      <p:pic>
        <p:nvPicPr>
          <p:cNvPr id="367" name="Google Shape;367;p57"/>
          <p:cNvPicPr preferRelativeResize="0"/>
          <p:nvPr/>
        </p:nvPicPr>
        <p:blipFill>
          <a:blip r:embed="rId3">
            <a:alphaModFix amt="14000"/>
          </a:blip>
          <a:stretch>
            <a:fillRect/>
          </a:stretch>
        </p:blipFill>
        <p:spPr>
          <a:xfrm>
            <a:off x="3071700" y="1071488"/>
            <a:ext cx="3000575" cy="3000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71"/>
        <p:cNvGrpSpPr/>
        <p:nvPr/>
      </p:nvGrpSpPr>
      <p:grpSpPr>
        <a:xfrm>
          <a:off x="0" y="0"/>
          <a:ext cx="0" cy="0"/>
          <a:chOff x="0" y="0"/>
          <a:chExt cx="0" cy="0"/>
        </a:xfrm>
      </p:grpSpPr>
      <p:sp>
        <p:nvSpPr>
          <p:cNvPr id="372" name="Google Shape;372;p5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000000"/>
                </a:solidFill>
                <a:latin typeface="Roboto"/>
                <a:ea typeface="Roboto"/>
                <a:cs typeface="Roboto"/>
                <a:sym typeface="Roboto"/>
              </a:rPr>
              <a:t>Results</a:t>
            </a:r>
            <a:endParaRPr>
              <a:solidFill>
                <a:srgbClr val="000000"/>
              </a:solidFill>
            </a:endParaRPr>
          </a:p>
        </p:txBody>
      </p:sp>
      <p:sp>
        <p:nvSpPr>
          <p:cNvPr id="373" name="Google Shape;373;p58"/>
          <p:cNvSpPr txBox="1">
            <a:spLocks noGrp="1"/>
          </p:cNvSpPr>
          <p:nvPr>
            <p:ph type="body" idx="1"/>
          </p:nvPr>
        </p:nvSpPr>
        <p:spPr>
          <a:xfrm>
            <a:off x="387900" y="1690525"/>
            <a:ext cx="8368200" cy="2411700"/>
          </a:xfrm>
          <a:prstGeom prst="rect">
            <a:avLst/>
          </a:prstGeom>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ARIMA models provide approach to time series forecasting</a:t>
            </a:r>
            <a:endParaRPr>
              <a:solidFill>
                <a:srgbClr val="000000"/>
              </a:solidFill>
              <a:latin typeface="Roboto Slab"/>
              <a:ea typeface="Roboto Slab"/>
              <a:cs typeface="Roboto Slab"/>
              <a:sym typeface="Roboto Slab"/>
            </a:endParaRPr>
          </a:p>
          <a:p>
            <a:pPr marL="457200" marR="0" lvl="0" indent="0" algn="l" rtl="0">
              <a:lnSpc>
                <a:spcPct val="100000"/>
              </a:lnSpc>
              <a:spcBef>
                <a:spcPts val="0"/>
              </a:spcBef>
              <a:spcAft>
                <a:spcPts val="0"/>
              </a:spcAft>
              <a:buNone/>
            </a:pPr>
            <a:r>
              <a:rPr lang="en">
                <a:solidFill>
                  <a:srgbClr val="000000"/>
                </a:solidFill>
                <a:latin typeface="Roboto Slab"/>
                <a:ea typeface="Roboto Slab"/>
                <a:cs typeface="Roboto Slab"/>
                <a:sym typeface="Roboto Slab"/>
              </a:rPr>
              <a:t>Two most widely used approaches to time series forecasting : </a:t>
            </a:r>
            <a:endParaRPr>
              <a:solidFill>
                <a:srgbClr val="000000"/>
              </a:solidFill>
              <a:latin typeface="Roboto Slab"/>
              <a:ea typeface="Roboto Slab"/>
              <a:cs typeface="Roboto Slab"/>
              <a:sym typeface="Roboto Slab"/>
            </a:endParaRPr>
          </a:p>
          <a:p>
            <a:pPr marL="457200" marR="0" lvl="0" indent="0" algn="l" rtl="0">
              <a:lnSpc>
                <a:spcPct val="100000"/>
              </a:lnSpc>
              <a:spcBef>
                <a:spcPts val="0"/>
              </a:spcBef>
              <a:spcAft>
                <a:spcPts val="0"/>
              </a:spcAft>
              <a:buNone/>
            </a:pPr>
            <a:r>
              <a:rPr lang="en">
                <a:solidFill>
                  <a:srgbClr val="000000"/>
                </a:solidFill>
                <a:latin typeface="Roboto Slab"/>
                <a:ea typeface="Roboto Slab"/>
                <a:cs typeface="Roboto Slab"/>
                <a:sym typeface="Roboto Slab"/>
              </a:rPr>
              <a:t>1. Exponential Smoothing </a:t>
            </a:r>
            <a:endParaRPr>
              <a:solidFill>
                <a:srgbClr val="000000"/>
              </a:solidFill>
              <a:latin typeface="Roboto Slab"/>
              <a:ea typeface="Roboto Slab"/>
              <a:cs typeface="Roboto Slab"/>
              <a:sym typeface="Roboto Slab"/>
            </a:endParaRPr>
          </a:p>
          <a:p>
            <a:pPr marL="457200" marR="0" lvl="0" indent="0" algn="l" rtl="0">
              <a:lnSpc>
                <a:spcPct val="100000"/>
              </a:lnSpc>
              <a:spcBef>
                <a:spcPts val="0"/>
              </a:spcBef>
              <a:spcAft>
                <a:spcPts val="0"/>
              </a:spcAft>
              <a:buNone/>
            </a:pPr>
            <a:r>
              <a:rPr lang="en">
                <a:solidFill>
                  <a:srgbClr val="000000"/>
                </a:solidFill>
                <a:latin typeface="Roboto Slab"/>
                <a:ea typeface="Roboto Slab"/>
                <a:cs typeface="Roboto Slab"/>
                <a:sym typeface="Roboto Slab"/>
              </a:rPr>
              <a:t>2. ARIMA models </a:t>
            </a:r>
            <a:endParaRPr>
              <a:solidFill>
                <a:srgbClr val="000000"/>
              </a:solidFill>
              <a:latin typeface="Roboto Slab"/>
              <a:ea typeface="Roboto Slab"/>
              <a:cs typeface="Roboto Slab"/>
              <a:sym typeface="Roboto Slab"/>
            </a:endParaRPr>
          </a:p>
          <a:p>
            <a:pPr marL="457200" marR="0" lvl="0" indent="-342900" algn="l"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They also provide complementary approaches to the problem. </a:t>
            </a:r>
            <a:endParaRPr>
              <a:solidFill>
                <a:srgbClr val="000000"/>
              </a:solidFill>
              <a:latin typeface="Roboto Slab"/>
              <a:ea typeface="Roboto Slab"/>
              <a:cs typeface="Roboto Slab"/>
              <a:sym typeface="Roboto Slab"/>
            </a:endParaRPr>
          </a:p>
          <a:p>
            <a:pPr marL="457200" marR="0" lvl="0" indent="-342900" algn="l"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Exponential smoothing models are based on a description of the trend and seasonality in the data</a:t>
            </a:r>
            <a:endParaRPr>
              <a:solidFill>
                <a:srgbClr val="000000"/>
              </a:solidFill>
              <a:latin typeface="Roboto Slab"/>
              <a:ea typeface="Roboto Slab"/>
              <a:cs typeface="Roboto Slab"/>
              <a:sym typeface="Roboto Slab"/>
            </a:endParaRPr>
          </a:p>
          <a:p>
            <a:pPr marL="457200" marR="0" lvl="0" indent="-342900" algn="l" rtl="0">
              <a:lnSpc>
                <a:spcPct val="100000"/>
              </a:lnSpc>
              <a:spcBef>
                <a:spcPts val="0"/>
              </a:spcBef>
              <a:spcAft>
                <a:spcPts val="0"/>
              </a:spcAft>
              <a:buClr>
                <a:srgbClr val="000000"/>
              </a:buClr>
              <a:buSzPts val="1800"/>
              <a:buChar char="●"/>
            </a:pPr>
            <a:r>
              <a:rPr lang="en">
                <a:solidFill>
                  <a:srgbClr val="000000"/>
                </a:solidFill>
                <a:latin typeface="Roboto Slab"/>
                <a:ea typeface="Roboto Slab"/>
                <a:cs typeface="Roboto Slab"/>
                <a:sym typeface="Roboto Slab"/>
              </a:rPr>
              <a:t>ARIMA models aim to describe the autocorrelations in the data.</a:t>
            </a:r>
            <a:endParaRPr>
              <a:solidFill>
                <a:srgbClr val="000000"/>
              </a:solidFill>
              <a:latin typeface="Roboto Slab"/>
              <a:ea typeface="Roboto Slab"/>
              <a:cs typeface="Roboto Slab"/>
              <a:sym typeface="Roboto Slab"/>
            </a:endParaRPr>
          </a:p>
          <a:p>
            <a:pPr marL="457200" marR="0" lvl="0" indent="0" algn="l" rtl="0">
              <a:lnSpc>
                <a:spcPct val="100000"/>
              </a:lnSpc>
              <a:spcBef>
                <a:spcPts val="0"/>
              </a:spcBef>
              <a:spcAft>
                <a:spcPts val="0"/>
              </a:spcAft>
              <a:buNone/>
            </a:pPr>
            <a:endParaRPr>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endParaRPr>
          </a:p>
        </p:txBody>
      </p:sp>
      <p:pic>
        <p:nvPicPr>
          <p:cNvPr id="374" name="Google Shape;374;p58"/>
          <p:cNvPicPr preferRelativeResize="0"/>
          <p:nvPr/>
        </p:nvPicPr>
        <p:blipFill>
          <a:blip r:embed="rId3">
            <a:alphaModFix amt="14000"/>
          </a:blip>
          <a:stretch>
            <a:fillRect/>
          </a:stretch>
        </p:blipFill>
        <p:spPr>
          <a:xfrm>
            <a:off x="2920650" y="1071463"/>
            <a:ext cx="3000575" cy="30005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78"/>
        <p:cNvGrpSpPr/>
        <p:nvPr/>
      </p:nvGrpSpPr>
      <p:grpSpPr>
        <a:xfrm>
          <a:off x="0" y="0"/>
          <a:ext cx="0" cy="0"/>
          <a:chOff x="0" y="0"/>
          <a:chExt cx="0" cy="0"/>
        </a:xfrm>
      </p:grpSpPr>
      <p:sp>
        <p:nvSpPr>
          <p:cNvPr id="379" name="Google Shape;379;p5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000000"/>
                </a:solidFill>
                <a:latin typeface="Roboto"/>
                <a:ea typeface="Roboto"/>
                <a:cs typeface="Roboto"/>
                <a:sym typeface="Roboto"/>
              </a:rPr>
              <a:t>Results</a:t>
            </a:r>
            <a:endParaRPr>
              <a:solidFill>
                <a:srgbClr val="000000"/>
              </a:solidFill>
            </a:endParaRPr>
          </a:p>
        </p:txBody>
      </p:sp>
      <p:sp>
        <p:nvSpPr>
          <p:cNvPr id="380" name="Google Shape;380;p59"/>
          <p:cNvSpPr/>
          <p:nvPr/>
        </p:nvSpPr>
        <p:spPr>
          <a:xfrm>
            <a:off x="2948100" y="2032300"/>
            <a:ext cx="853200" cy="225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81" name="Google Shape;381;p59"/>
          <p:cNvSpPr/>
          <p:nvPr/>
        </p:nvSpPr>
        <p:spPr>
          <a:xfrm>
            <a:off x="2948100" y="4229550"/>
            <a:ext cx="853200" cy="225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382" name="Google Shape;382;p59"/>
          <p:cNvSpPr txBox="1"/>
          <p:nvPr/>
        </p:nvSpPr>
        <p:spPr>
          <a:xfrm>
            <a:off x="523875" y="1969600"/>
            <a:ext cx="2321700" cy="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Slab"/>
                <a:ea typeface="Roboto Slab"/>
                <a:cs typeface="Roboto Slab"/>
                <a:sym typeface="Roboto Slab"/>
              </a:rPr>
              <a:t>  Best Performer</a:t>
            </a:r>
            <a:endParaRPr sz="1800">
              <a:latin typeface="Roboto Slab"/>
              <a:ea typeface="Roboto Slab"/>
              <a:cs typeface="Roboto Slab"/>
              <a:sym typeface="Roboto Slab"/>
            </a:endParaRPr>
          </a:p>
        </p:txBody>
      </p:sp>
      <p:sp>
        <p:nvSpPr>
          <p:cNvPr id="383" name="Google Shape;383;p59"/>
          <p:cNvSpPr txBox="1"/>
          <p:nvPr/>
        </p:nvSpPr>
        <p:spPr>
          <a:xfrm>
            <a:off x="607225" y="4104150"/>
            <a:ext cx="21192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Slab"/>
                <a:ea typeface="Roboto Slab"/>
                <a:cs typeface="Roboto Slab"/>
                <a:sym typeface="Roboto Slab"/>
              </a:rPr>
              <a:t>Worst Performer</a:t>
            </a:r>
            <a:endParaRPr sz="1800">
              <a:latin typeface="Roboto Slab"/>
              <a:ea typeface="Roboto Slab"/>
              <a:cs typeface="Roboto Slab"/>
              <a:sym typeface="Roboto Slab"/>
            </a:endParaRPr>
          </a:p>
        </p:txBody>
      </p:sp>
      <p:pic>
        <p:nvPicPr>
          <p:cNvPr id="384" name="Google Shape;384;p59"/>
          <p:cNvPicPr preferRelativeResize="0"/>
          <p:nvPr/>
        </p:nvPicPr>
        <p:blipFill>
          <a:blip r:embed="rId3">
            <a:alphaModFix amt="14000"/>
          </a:blip>
          <a:stretch>
            <a:fillRect/>
          </a:stretch>
        </p:blipFill>
        <p:spPr>
          <a:xfrm>
            <a:off x="2920650" y="1071463"/>
            <a:ext cx="3000575" cy="3000575"/>
          </a:xfrm>
          <a:prstGeom prst="rect">
            <a:avLst/>
          </a:prstGeom>
          <a:noFill/>
          <a:ln>
            <a:noFill/>
          </a:ln>
        </p:spPr>
      </p:pic>
      <p:pic>
        <p:nvPicPr>
          <p:cNvPr id="385" name="Google Shape;385;p59"/>
          <p:cNvPicPr preferRelativeResize="0"/>
          <p:nvPr/>
        </p:nvPicPr>
        <p:blipFill>
          <a:blip r:embed="rId4">
            <a:alphaModFix/>
          </a:blip>
          <a:stretch>
            <a:fillRect/>
          </a:stretch>
        </p:blipFill>
        <p:spPr>
          <a:xfrm>
            <a:off x="4190175" y="1348650"/>
            <a:ext cx="4391275" cy="3406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89"/>
        <p:cNvGrpSpPr/>
        <p:nvPr/>
      </p:nvGrpSpPr>
      <p:grpSpPr>
        <a:xfrm>
          <a:off x="0" y="0"/>
          <a:ext cx="0" cy="0"/>
          <a:chOff x="0" y="0"/>
          <a:chExt cx="0" cy="0"/>
        </a:xfrm>
      </p:grpSpPr>
      <p:sp>
        <p:nvSpPr>
          <p:cNvPr id="390" name="Google Shape;390;p60"/>
          <p:cNvSpPr txBox="1">
            <a:spLocks noGrp="1"/>
          </p:cNvSpPr>
          <p:nvPr>
            <p:ph type="title" idx="4294967295"/>
          </p:nvPr>
        </p:nvSpPr>
        <p:spPr>
          <a:xfrm>
            <a:off x="3287100" y="2063413"/>
            <a:ext cx="2569800" cy="10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000000"/>
                </a:solidFill>
              </a:rPr>
              <a:t>Future Scope</a:t>
            </a:r>
            <a:endParaRPr b="1">
              <a:solidFill>
                <a:srgbClr val="000000"/>
              </a:solidFill>
            </a:endParaRPr>
          </a:p>
        </p:txBody>
      </p:sp>
      <p:pic>
        <p:nvPicPr>
          <p:cNvPr id="391" name="Google Shape;391;p60"/>
          <p:cNvPicPr preferRelativeResize="0"/>
          <p:nvPr/>
        </p:nvPicPr>
        <p:blipFill>
          <a:blip r:embed="rId3">
            <a:alphaModFix amt="14000"/>
          </a:blip>
          <a:stretch>
            <a:fillRect/>
          </a:stretch>
        </p:blipFill>
        <p:spPr>
          <a:xfrm>
            <a:off x="3071700" y="1071450"/>
            <a:ext cx="3000575" cy="3000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95"/>
        <p:cNvGrpSpPr/>
        <p:nvPr/>
      </p:nvGrpSpPr>
      <p:grpSpPr>
        <a:xfrm>
          <a:off x="0" y="0"/>
          <a:ext cx="0" cy="0"/>
          <a:chOff x="0" y="0"/>
          <a:chExt cx="0" cy="0"/>
        </a:xfrm>
      </p:grpSpPr>
      <p:sp>
        <p:nvSpPr>
          <p:cNvPr id="396" name="Google Shape;396;p61"/>
          <p:cNvSpPr txBox="1">
            <a:spLocks noGrp="1"/>
          </p:cNvSpPr>
          <p:nvPr>
            <p:ph type="body" idx="4294967295"/>
          </p:nvPr>
        </p:nvSpPr>
        <p:spPr>
          <a:xfrm>
            <a:off x="559600" y="1357200"/>
            <a:ext cx="8036700" cy="24291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
                <a:solidFill>
                  <a:srgbClr val="000000"/>
                </a:solidFill>
                <a:latin typeface="Roboto Slab"/>
                <a:ea typeface="Roboto Slab"/>
                <a:cs typeface="Roboto Slab"/>
                <a:sym typeface="Roboto Slab"/>
              </a:rPr>
              <a:t>We plan to implement LSTM and to check if it gives better results than the algorithms we used while carrying out this project. LSTM model can also be improvised to get better results by modifying the batch size,window size, hidden layer, clip margin and epochs. Also, LSTM can further iterate through every window in batch and for every point in window we can feed LSTM to get the next output. End result will be considered as the prediction.</a:t>
            </a:r>
            <a:endParaRPr>
              <a:solidFill>
                <a:srgbClr val="000000"/>
              </a:solidFill>
              <a:latin typeface="Roboto Slab"/>
              <a:ea typeface="Roboto Slab"/>
              <a:cs typeface="Roboto Slab"/>
              <a:sym typeface="Roboto Slab"/>
            </a:endParaRPr>
          </a:p>
        </p:txBody>
      </p:sp>
      <p:pic>
        <p:nvPicPr>
          <p:cNvPr id="397" name="Google Shape;397;p61"/>
          <p:cNvPicPr preferRelativeResize="0"/>
          <p:nvPr/>
        </p:nvPicPr>
        <p:blipFill>
          <a:blip r:embed="rId3">
            <a:alphaModFix amt="14000"/>
          </a:blip>
          <a:stretch>
            <a:fillRect/>
          </a:stretch>
        </p:blipFill>
        <p:spPr>
          <a:xfrm>
            <a:off x="2896850" y="952388"/>
            <a:ext cx="3000575" cy="300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body" idx="4294967295"/>
          </p:nvPr>
        </p:nvSpPr>
        <p:spPr>
          <a:xfrm>
            <a:off x="2130300" y="652388"/>
            <a:ext cx="4883400" cy="3426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b="1">
                <a:solidFill>
                  <a:srgbClr val="000000"/>
                </a:solidFill>
              </a:rPr>
              <a:t>Machine learning algorithms </a:t>
            </a:r>
            <a:endParaRPr sz="2400" b="1">
              <a:solidFill>
                <a:srgbClr val="000000"/>
              </a:solidFill>
            </a:endParaRPr>
          </a:p>
          <a:p>
            <a:pPr marL="914400" lvl="1" indent="-381000" algn="l" rtl="0">
              <a:spcBef>
                <a:spcPts val="0"/>
              </a:spcBef>
              <a:spcAft>
                <a:spcPts val="0"/>
              </a:spcAft>
              <a:buClr>
                <a:srgbClr val="000000"/>
              </a:buClr>
              <a:buSzPts val="2400"/>
              <a:buChar char="○"/>
            </a:pPr>
            <a:r>
              <a:rPr lang="en" sz="2400">
                <a:solidFill>
                  <a:srgbClr val="000000"/>
                </a:solidFill>
              </a:rPr>
              <a:t>Logistic Regression</a:t>
            </a:r>
            <a:endParaRPr sz="2400">
              <a:solidFill>
                <a:srgbClr val="000000"/>
              </a:solidFill>
            </a:endParaRPr>
          </a:p>
          <a:p>
            <a:pPr marL="914400" lvl="1" indent="-381000" algn="l" rtl="0">
              <a:spcBef>
                <a:spcPts val="0"/>
              </a:spcBef>
              <a:spcAft>
                <a:spcPts val="0"/>
              </a:spcAft>
              <a:buClr>
                <a:srgbClr val="000000"/>
              </a:buClr>
              <a:buSzPts val="2400"/>
              <a:buChar char="○"/>
            </a:pPr>
            <a:r>
              <a:rPr lang="en" sz="1200">
                <a:solidFill>
                  <a:srgbClr val="000000"/>
                </a:solidFill>
                <a:latin typeface="Times New Roman"/>
                <a:ea typeface="Times New Roman"/>
                <a:cs typeface="Times New Roman"/>
                <a:sym typeface="Times New Roman"/>
              </a:rPr>
              <a:t> </a:t>
            </a:r>
            <a:r>
              <a:rPr lang="en" sz="2400">
                <a:solidFill>
                  <a:srgbClr val="000000"/>
                </a:solidFill>
              </a:rPr>
              <a:t>Random Forest</a:t>
            </a:r>
            <a:endParaRPr sz="2400">
              <a:solidFill>
                <a:srgbClr val="000000"/>
              </a:solidFill>
            </a:endParaRPr>
          </a:p>
          <a:p>
            <a:pPr marL="914400" lvl="1" indent="-381000" algn="l" rtl="0">
              <a:spcBef>
                <a:spcPts val="0"/>
              </a:spcBef>
              <a:spcAft>
                <a:spcPts val="0"/>
              </a:spcAft>
              <a:buClr>
                <a:srgbClr val="000000"/>
              </a:buClr>
              <a:buSzPts val="2400"/>
              <a:buChar char="○"/>
            </a:pPr>
            <a:r>
              <a:rPr lang="en" sz="2400">
                <a:solidFill>
                  <a:srgbClr val="000000"/>
                </a:solidFill>
              </a:rPr>
              <a:t>Decision Tree Classifier</a:t>
            </a:r>
            <a:endParaRPr sz="2400">
              <a:solidFill>
                <a:srgbClr val="000000"/>
              </a:solidFill>
            </a:endParaRPr>
          </a:p>
          <a:p>
            <a:pPr marL="914400" lvl="1" indent="-381000" algn="l" rtl="0">
              <a:spcBef>
                <a:spcPts val="0"/>
              </a:spcBef>
              <a:spcAft>
                <a:spcPts val="0"/>
              </a:spcAft>
              <a:buClr>
                <a:srgbClr val="000000"/>
              </a:buClr>
              <a:buSzPts val="2400"/>
              <a:buChar char="○"/>
            </a:pPr>
            <a:r>
              <a:rPr lang="en" sz="2400">
                <a:solidFill>
                  <a:srgbClr val="000000"/>
                </a:solidFill>
              </a:rPr>
              <a:t>K-Nearest Neighbours</a:t>
            </a:r>
            <a:endParaRPr sz="2400">
              <a:solidFill>
                <a:srgbClr val="000000"/>
              </a:solidFill>
            </a:endParaRPr>
          </a:p>
          <a:p>
            <a:pPr marL="914400" lvl="1" indent="-381000" algn="l" rtl="0">
              <a:spcBef>
                <a:spcPts val="0"/>
              </a:spcBef>
              <a:spcAft>
                <a:spcPts val="0"/>
              </a:spcAft>
              <a:buClr>
                <a:srgbClr val="000000"/>
              </a:buClr>
              <a:buSzPts val="2400"/>
              <a:buChar char="○"/>
            </a:pPr>
            <a:r>
              <a:rPr lang="en" sz="2400">
                <a:solidFill>
                  <a:srgbClr val="000000"/>
                </a:solidFill>
              </a:rPr>
              <a:t>Linear SVC</a:t>
            </a:r>
            <a:endParaRPr sz="2400">
              <a:solidFill>
                <a:srgbClr val="000000"/>
              </a:solidFill>
            </a:endParaRPr>
          </a:p>
          <a:p>
            <a:pPr marL="914400" lvl="1" indent="-381000" algn="l" rtl="0">
              <a:spcBef>
                <a:spcPts val="0"/>
              </a:spcBef>
              <a:spcAft>
                <a:spcPts val="0"/>
              </a:spcAft>
              <a:buClr>
                <a:srgbClr val="000000"/>
              </a:buClr>
              <a:buSzPts val="2400"/>
              <a:buChar char="○"/>
            </a:pPr>
            <a:r>
              <a:rPr lang="en" sz="2400">
                <a:solidFill>
                  <a:srgbClr val="000000"/>
                </a:solidFill>
              </a:rPr>
              <a:t>Arima Model</a:t>
            </a:r>
            <a:endParaRPr sz="2400">
              <a:solidFill>
                <a:srgbClr val="000000"/>
              </a:solidFill>
            </a:endParaRPr>
          </a:p>
        </p:txBody>
      </p:sp>
      <p:pic>
        <p:nvPicPr>
          <p:cNvPr id="89" name="Google Shape;89;p17"/>
          <p:cNvPicPr preferRelativeResize="0"/>
          <p:nvPr/>
        </p:nvPicPr>
        <p:blipFill>
          <a:blip r:embed="rId3">
            <a:alphaModFix amt="20000"/>
          </a:blip>
          <a:stretch>
            <a:fillRect/>
          </a:stretch>
        </p:blipFill>
        <p:spPr>
          <a:xfrm>
            <a:off x="3042888" y="900600"/>
            <a:ext cx="3058225" cy="29304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401"/>
        <p:cNvGrpSpPr/>
        <p:nvPr/>
      </p:nvGrpSpPr>
      <p:grpSpPr>
        <a:xfrm>
          <a:off x="0" y="0"/>
          <a:ext cx="0" cy="0"/>
          <a:chOff x="0" y="0"/>
          <a:chExt cx="0" cy="0"/>
        </a:xfrm>
      </p:grpSpPr>
      <p:sp>
        <p:nvSpPr>
          <p:cNvPr id="402" name="Google Shape;402;p62"/>
          <p:cNvSpPr txBox="1">
            <a:spLocks noGrp="1"/>
          </p:cNvSpPr>
          <p:nvPr>
            <p:ph type="title" idx="4294967295"/>
          </p:nvPr>
        </p:nvSpPr>
        <p:spPr>
          <a:xfrm>
            <a:off x="3456450" y="2013300"/>
            <a:ext cx="2231100" cy="111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000000"/>
                </a:solidFill>
              </a:rPr>
              <a:t>Conclusion</a:t>
            </a:r>
            <a:endParaRPr b="1">
              <a:solidFill>
                <a:srgbClr val="000000"/>
              </a:solidFill>
            </a:endParaRPr>
          </a:p>
        </p:txBody>
      </p:sp>
      <p:pic>
        <p:nvPicPr>
          <p:cNvPr id="403" name="Google Shape;403;p62"/>
          <p:cNvPicPr preferRelativeResize="0"/>
          <p:nvPr/>
        </p:nvPicPr>
        <p:blipFill>
          <a:blip r:embed="rId3">
            <a:alphaModFix amt="14000"/>
          </a:blip>
          <a:stretch>
            <a:fillRect/>
          </a:stretch>
        </p:blipFill>
        <p:spPr>
          <a:xfrm>
            <a:off x="3071700" y="1071450"/>
            <a:ext cx="3000575" cy="30005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407"/>
        <p:cNvGrpSpPr/>
        <p:nvPr/>
      </p:nvGrpSpPr>
      <p:grpSpPr>
        <a:xfrm>
          <a:off x="0" y="0"/>
          <a:ext cx="0" cy="0"/>
          <a:chOff x="0" y="0"/>
          <a:chExt cx="0" cy="0"/>
        </a:xfrm>
      </p:grpSpPr>
      <p:sp>
        <p:nvSpPr>
          <p:cNvPr id="408" name="Google Shape;408;p63"/>
          <p:cNvSpPr txBox="1">
            <a:spLocks noGrp="1"/>
          </p:cNvSpPr>
          <p:nvPr>
            <p:ph type="body" idx="4294967295"/>
          </p:nvPr>
        </p:nvSpPr>
        <p:spPr>
          <a:xfrm>
            <a:off x="285750" y="1271400"/>
            <a:ext cx="8394000" cy="26007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400">
              <a:solidFill>
                <a:srgbClr val="000000"/>
              </a:solidFill>
              <a:latin typeface="Roboto Slab"/>
              <a:ea typeface="Roboto Slab"/>
              <a:cs typeface="Roboto Slab"/>
              <a:sym typeface="Roboto Slab"/>
            </a:endParaRPr>
          </a:p>
          <a:p>
            <a:pPr marL="0" lvl="0" indent="0" algn="l" rtl="0">
              <a:spcBef>
                <a:spcPts val="0"/>
              </a:spcBef>
              <a:spcAft>
                <a:spcPts val="0"/>
              </a:spcAft>
              <a:buNone/>
            </a:pPr>
            <a:r>
              <a:rPr lang="en">
                <a:solidFill>
                  <a:srgbClr val="000000"/>
                </a:solidFill>
                <a:latin typeface="Roboto Slab"/>
                <a:ea typeface="Roboto Slab"/>
                <a:cs typeface="Roboto Slab"/>
                <a:sym typeface="Roboto Slab"/>
              </a:rPr>
              <a:t>Using this dataset of Spotify Tracks, we were able to predict popularity using audio-based metrics such as key, mode, and danceability without external metrics such as artist name, genre, and release date. The Random Forest Classifier was the best performing algorithm with 92.0% accuracy. The Decision Tree Classifier was the second best performing algorithm with 87.5% accuracy. Linear Support Vector Classification performed worst with least accuracy rate of 69.5%.</a:t>
            </a:r>
            <a:endParaRPr>
              <a:solidFill>
                <a:srgbClr val="000000"/>
              </a:solidFill>
              <a:latin typeface="Roboto Slab"/>
              <a:ea typeface="Roboto Slab"/>
              <a:cs typeface="Roboto Slab"/>
              <a:sym typeface="Roboto Slab"/>
            </a:endParaRPr>
          </a:p>
        </p:txBody>
      </p:sp>
      <p:pic>
        <p:nvPicPr>
          <p:cNvPr id="409" name="Google Shape;409;p63"/>
          <p:cNvPicPr preferRelativeResize="0"/>
          <p:nvPr/>
        </p:nvPicPr>
        <p:blipFill>
          <a:blip r:embed="rId3">
            <a:alphaModFix amt="14000"/>
          </a:blip>
          <a:stretch>
            <a:fillRect/>
          </a:stretch>
        </p:blipFill>
        <p:spPr>
          <a:xfrm>
            <a:off x="3071713" y="1071450"/>
            <a:ext cx="3000575" cy="30005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413"/>
        <p:cNvGrpSpPr/>
        <p:nvPr/>
      </p:nvGrpSpPr>
      <p:grpSpPr>
        <a:xfrm>
          <a:off x="0" y="0"/>
          <a:ext cx="0" cy="0"/>
          <a:chOff x="0" y="0"/>
          <a:chExt cx="0" cy="0"/>
        </a:xfrm>
      </p:grpSpPr>
      <p:sp>
        <p:nvSpPr>
          <p:cNvPr id="414" name="Google Shape;414;p64"/>
          <p:cNvSpPr txBox="1">
            <a:spLocks noGrp="1"/>
          </p:cNvSpPr>
          <p:nvPr>
            <p:ph type="body" idx="4294967295"/>
          </p:nvPr>
        </p:nvSpPr>
        <p:spPr>
          <a:xfrm>
            <a:off x="285750" y="1271400"/>
            <a:ext cx="8394000" cy="26007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400">
              <a:solidFill>
                <a:srgbClr val="000000"/>
              </a:solidFill>
              <a:latin typeface="Roboto Slab"/>
              <a:ea typeface="Roboto Slab"/>
              <a:cs typeface="Roboto Slab"/>
              <a:sym typeface="Roboto Slab"/>
            </a:endParaRPr>
          </a:p>
          <a:p>
            <a:pPr marL="0" lvl="0" indent="0" algn="ctr" rtl="0">
              <a:spcBef>
                <a:spcPts val="0"/>
              </a:spcBef>
              <a:spcAft>
                <a:spcPts val="0"/>
              </a:spcAft>
              <a:buNone/>
            </a:pPr>
            <a:endParaRPr sz="4800">
              <a:solidFill>
                <a:srgbClr val="000000"/>
              </a:solidFill>
              <a:latin typeface="Roboto Slab"/>
              <a:ea typeface="Roboto Slab"/>
              <a:cs typeface="Roboto Slab"/>
              <a:sym typeface="Roboto Slab"/>
            </a:endParaRPr>
          </a:p>
          <a:p>
            <a:pPr marL="0" lvl="0" indent="0" algn="ctr" rtl="0">
              <a:spcBef>
                <a:spcPts val="0"/>
              </a:spcBef>
              <a:spcAft>
                <a:spcPts val="0"/>
              </a:spcAft>
              <a:buNone/>
            </a:pPr>
            <a:r>
              <a:rPr lang="en" sz="4800" b="1">
                <a:solidFill>
                  <a:srgbClr val="000000"/>
                </a:solidFill>
                <a:latin typeface="Roboto Slab"/>
                <a:ea typeface="Roboto Slab"/>
                <a:cs typeface="Roboto Slab"/>
                <a:sym typeface="Roboto Slab"/>
              </a:rPr>
              <a:t>THANK YOU </a:t>
            </a:r>
            <a:endParaRPr sz="4800" b="1">
              <a:solidFill>
                <a:srgbClr val="000000"/>
              </a:solidFill>
              <a:latin typeface="Roboto Slab"/>
              <a:ea typeface="Roboto Slab"/>
              <a:cs typeface="Roboto Slab"/>
              <a:sym typeface="Roboto Slab"/>
            </a:endParaRPr>
          </a:p>
        </p:txBody>
      </p:sp>
      <p:pic>
        <p:nvPicPr>
          <p:cNvPr id="415" name="Google Shape;415;p64"/>
          <p:cNvPicPr preferRelativeResize="0"/>
          <p:nvPr/>
        </p:nvPicPr>
        <p:blipFill>
          <a:blip r:embed="rId3">
            <a:alphaModFix amt="14000"/>
          </a:blip>
          <a:stretch>
            <a:fillRect/>
          </a:stretch>
        </p:blipFill>
        <p:spPr>
          <a:xfrm>
            <a:off x="3071700" y="1271400"/>
            <a:ext cx="3000575" cy="3000575"/>
          </a:xfrm>
          <a:prstGeom prst="rect">
            <a:avLst/>
          </a:prstGeom>
          <a:noFill/>
          <a:ln>
            <a:noFill/>
          </a:ln>
        </p:spPr>
      </p:pic>
      <p:pic>
        <p:nvPicPr>
          <p:cNvPr id="416" name="Google Shape;416;p64"/>
          <p:cNvPicPr preferRelativeResize="0"/>
          <p:nvPr/>
        </p:nvPicPr>
        <p:blipFill>
          <a:blip r:embed="rId4">
            <a:alphaModFix/>
          </a:blip>
          <a:stretch>
            <a:fillRect/>
          </a:stretch>
        </p:blipFill>
        <p:spPr>
          <a:xfrm>
            <a:off x="6572275" y="2274100"/>
            <a:ext cx="1288325" cy="113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body" idx="4294967295"/>
          </p:nvPr>
        </p:nvSpPr>
        <p:spPr>
          <a:xfrm>
            <a:off x="2130300" y="190498"/>
            <a:ext cx="4883400" cy="3888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400">
                <a:solidFill>
                  <a:srgbClr val="000000"/>
                </a:solidFill>
                <a:latin typeface="Roboto Slab"/>
                <a:ea typeface="Roboto Slab"/>
                <a:cs typeface="Roboto Slab"/>
                <a:sym typeface="Roboto Slab"/>
              </a:rPr>
              <a:t>DATA</a:t>
            </a:r>
            <a:endParaRPr sz="2400">
              <a:solidFill>
                <a:srgbClr val="000000"/>
              </a:solidFill>
              <a:latin typeface="Roboto Slab"/>
              <a:ea typeface="Roboto Slab"/>
              <a:cs typeface="Roboto Slab"/>
              <a:sym typeface="Roboto Slab"/>
            </a:endParaRPr>
          </a:p>
        </p:txBody>
      </p:sp>
      <p:pic>
        <p:nvPicPr>
          <p:cNvPr id="95" name="Google Shape;95;p18"/>
          <p:cNvPicPr preferRelativeResize="0"/>
          <p:nvPr/>
        </p:nvPicPr>
        <p:blipFill>
          <a:blip r:embed="rId3">
            <a:alphaModFix/>
          </a:blip>
          <a:stretch>
            <a:fillRect/>
          </a:stretch>
        </p:blipFill>
        <p:spPr>
          <a:xfrm>
            <a:off x="0" y="858300"/>
            <a:ext cx="9144000" cy="342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2664600" y="2228700"/>
            <a:ext cx="38148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00"/>
                </a:solidFill>
              </a:rPr>
              <a:t>Logistic Regression</a:t>
            </a:r>
            <a:endParaRPr b="1">
              <a:solidFill>
                <a:srgbClr val="000000"/>
              </a:solidFill>
            </a:endParaRPr>
          </a:p>
        </p:txBody>
      </p:sp>
      <p:pic>
        <p:nvPicPr>
          <p:cNvPr id="101" name="Google Shape;101;p19"/>
          <p:cNvPicPr preferRelativeResize="0"/>
          <p:nvPr/>
        </p:nvPicPr>
        <p:blipFill>
          <a:blip r:embed="rId3">
            <a:alphaModFix amt="16000"/>
          </a:blip>
          <a:stretch>
            <a:fillRect/>
          </a:stretch>
        </p:blipFill>
        <p:spPr>
          <a:xfrm>
            <a:off x="3032550" y="1231950"/>
            <a:ext cx="3078900"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00"/>
                </a:solidFill>
              </a:rPr>
              <a:t>Logistic Regression</a:t>
            </a:r>
            <a:endParaRPr>
              <a:solidFill>
                <a:srgbClr val="000000"/>
              </a:solidFill>
            </a:endParaRPr>
          </a:p>
        </p:txBody>
      </p:sp>
      <p:sp>
        <p:nvSpPr>
          <p:cNvPr id="107" name="Google Shape;107;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Logistic regression is the appropriate regression analysis to conduct when the dependent variable is dichotomous (binary).</a:t>
            </a:r>
            <a:endParaRPr>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 Like all regression analysis, logistic regression is a predictive analysis.</a:t>
            </a:r>
            <a:endParaRPr>
              <a:solidFill>
                <a:srgbClr val="000000"/>
              </a:solidFill>
              <a:latin typeface="Roboto Slab"/>
              <a:ea typeface="Roboto Slab"/>
              <a:cs typeface="Roboto Slab"/>
              <a:sym typeface="Roboto Slab"/>
            </a:endParaRPr>
          </a:p>
          <a:p>
            <a:pPr marL="457200" lvl="0" indent="-342900" algn="l" rtl="0">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 Logistic regression is used to describe data and to explain the relationship between one dependent binary variable and one or more nominal, ordinal, interval or ratio-level independent variables.</a:t>
            </a:r>
            <a:endParaRPr>
              <a:solidFill>
                <a:srgbClr val="000000"/>
              </a:solidFill>
              <a:latin typeface="Roboto Slab"/>
              <a:ea typeface="Roboto Slab"/>
              <a:cs typeface="Roboto Slab"/>
              <a:sym typeface="Roboto Slab"/>
            </a:endParaRPr>
          </a:p>
          <a:p>
            <a:pPr marL="0" lvl="0" indent="0" algn="l" rtl="0">
              <a:spcBef>
                <a:spcPts val="0"/>
              </a:spcBef>
              <a:spcAft>
                <a:spcPts val="1600"/>
              </a:spcAft>
              <a:buNone/>
            </a:pPr>
            <a:endParaRPr>
              <a:solidFill>
                <a:srgbClr val="000000"/>
              </a:solidFill>
            </a:endParaRPr>
          </a:p>
        </p:txBody>
      </p:sp>
      <p:pic>
        <p:nvPicPr>
          <p:cNvPr id="108" name="Google Shape;108;p20"/>
          <p:cNvPicPr preferRelativeResize="0"/>
          <p:nvPr/>
        </p:nvPicPr>
        <p:blipFill>
          <a:blip r:embed="rId3">
            <a:alphaModFix amt="16000"/>
          </a:blip>
          <a:stretch>
            <a:fillRect/>
          </a:stretch>
        </p:blipFill>
        <p:spPr>
          <a:xfrm>
            <a:off x="3032550" y="1231950"/>
            <a:ext cx="3078900"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12"/>
        <p:cNvGrpSpPr/>
        <p:nvPr/>
      </p:nvGrpSpPr>
      <p:grpSpPr>
        <a:xfrm>
          <a:off x="0" y="0"/>
          <a:ext cx="0" cy="0"/>
          <a:chOff x="0" y="0"/>
          <a:chExt cx="0" cy="0"/>
        </a:xfrm>
      </p:grpSpPr>
      <p:pic>
        <p:nvPicPr>
          <p:cNvPr id="113" name="Google Shape;113;p21"/>
          <p:cNvPicPr preferRelativeResize="0"/>
          <p:nvPr/>
        </p:nvPicPr>
        <p:blipFill>
          <a:blip r:embed="rId3">
            <a:alphaModFix amt="16000"/>
          </a:blip>
          <a:stretch>
            <a:fillRect/>
          </a:stretch>
        </p:blipFill>
        <p:spPr>
          <a:xfrm>
            <a:off x="3032550" y="1119050"/>
            <a:ext cx="3078900" cy="3078900"/>
          </a:xfrm>
          <a:prstGeom prst="rect">
            <a:avLst/>
          </a:prstGeom>
          <a:noFill/>
          <a:ln>
            <a:noFill/>
          </a:ln>
        </p:spPr>
      </p:pic>
      <p:pic>
        <p:nvPicPr>
          <p:cNvPr id="114" name="Google Shape;114;p21"/>
          <p:cNvPicPr preferRelativeResize="0"/>
          <p:nvPr/>
        </p:nvPicPr>
        <p:blipFill>
          <a:blip r:embed="rId4">
            <a:alphaModFix/>
          </a:blip>
          <a:stretch>
            <a:fillRect/>
          </a:stretch>
        </p:blipFill>
        <p:spPr>
          <a:xfrm>
            <a:off x="587963" y="1330487"/>
            <a:ext cx="7968074" cy="26560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8577</TotalTime>
  <Words>1708</Words>
  <Application>Microsoft Office PowerPoint</Application>
  <PresentationFormat>On-screen Show (16:9)</PresentationFormat>
  <Paragraphs>158</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Roboto Slab</vt:lpstr>
      <vt:lpstr>Georgia</vt:lpstr>
      <vt:lpstr>Times New Roman</vt:lpstr>
      <vt:lpstr>Roboto</vt:lpstr>
      <vt:lpstr>Arial</vt:lpstr>
      <vt:lpstr>Marina</vt:lpstr>
      <vt:lpstr>Spotify Chart Trend Analysis  </vt:lpstr>
      <vt:lpstr>Introduction</vt:lpstr>
      <vt:lpstr>PowerPoint Presentation</vt:lpstr>
      <vt:lpstr>Background</vt:lpstr>
      <vt:lpstr>PowerPoint Presentation</vt:lpstr>
      <vt:lpstr>PowerPoint Presentation</vt:lpstr>
      <vt:lpstr>Logistic Regression</vt:lpstr>
      <vt:lpstr>Logistic Regression</vt:lpstr>
      <vt:lpstr>PowerPoint Presentation</vt:lpstr>
      <vt:lpstr>K-Nearest Neighbours </vt:lpstr>
      <vt:lpstr>K-Nearest Neighbours </vt:lpstr>
      <vt:lpstr>PowerPoint Presentation</vt:lpstr>
      <vt:lpstr>Decision Tree Classifier</vt:lpstr>
      <vt:lpstr>Decision Tree Classifier</vt:lpstr>
      <vt:lpstr>Linear SVC</vt:lpstr>
      <vt:lpstr>PowerPoint Presentation</vt:lpstr>
      <vt:lpstr>Linear SVC</vt:lpstr>
      <vt:lpstr>Linear SVC</vt:lpstr>
      <vt:lpstr>PowerPoint Presentation</vt:lpstr>
      <vt:lpstr>Random Forest</vt:lpstr>
      <vt:lpstr>Random Forest</vt:lpstr>
      <vt:lpstr>PowerPoint Presentation</vt:lpstr>
      <vt:lpstr>What is ARIMA ?</vt:lpstr>
      <vt:lpstr>ARIMA(Auto Regressive Integrated Moving Average)</vt:lpstr>
      <vt:lpstr>ARIMA(Autoregressive Integrated Moving Average)</vt:lpstr>
      <vt:lpstr>Seasonal Arima Model</vt:lpstr>
      <vt:lpstr>Seasonal Arima Model</vt:lpstr>
      <vt:lpstr>Autocorrelation and Partial Autocorrelation</vt:lpstr>
      <vt:lpstr>Approach</vt:lpstr>
      <vt:lpstr>PowerPoint Presentation</vt:lpstr>
      <vt:lpstr>Extract Data</vt:lpstr>
      <vt:lpstr>Preprocess Data</vt:lpstr>
      <vt:lpstr>Model Building</vt:lpstr>
      <vt:lpstr>Prediction</vt:lpstr>
      <vt:lpstr>Prediction</vt:lpstr>
      <vt:lpstr>Prediction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Results</vt:lpstr>
      <vt:lpstr>Results</vt:lpstr>
      <vt:lpstr>Results</vt:lpstr>
      <vt:lpstr>Future Scope</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Chart Trend Analysis  </dc:title>
  <cp:lastModifiedBy>Ojas Sameep Phansekar</cp:lastModifiedBy>
  <cp:revision>2</cp:revision>
  <dcterms:modified xsi:type="dcterms:W3CDTF">2019-08-20T00:09:36Z</dcterms:modified>
</cp:coreProperties>
</file>