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5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embeddedFontLst>
    <p:embeddedFont>
      <p:font typeface="Raleway ExtraBold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RhuQzG7G1cXf0/tplHwcNuDvN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9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9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9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2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2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6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6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47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48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48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9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49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49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9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9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9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9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9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p49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1" name="Google Shape;201;p49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49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0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0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1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8" name="Google Shape;208;p51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p52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52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53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3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3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3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9" name="Google Shape;219;p53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0" name="Google Shape;220;p53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53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4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54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5" name="Google Shape;225;p54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54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54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5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55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1" name="Google Shape;23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5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3" name="Google Shape;233;p5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56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8" name="Google Shape;238;p56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6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6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56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2" name="Google Shape;242;p56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56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4" name="Google Shape;244;p56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8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0" name="Google Shape;250;p58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251" name="Google Shape;251;p58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CSE – Artificial Intelligence &amp; Machine Learning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"/>
          <p:cNvSpPr txBox="1"/>
          <p:nvPr/>
        </p:nvSpPr>
        <p:spPr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sz="16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"/>
          <p:cNvSpPr txBox="1"/>
          <p:nvPr/>
        </p:nvSpPr>
        <p:spPr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 Yield Prediction Using KNN Prediction </a:t>
            </a:r>
            <a:endParaRPr sz="3600" b="0" i="0" u="none" strike="noStrike" cap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9" name="Google Shape;26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70" name="Google Shape;270;p1"/>
          <p:cNvSpPr txBox="1"/>
          <p:nvPr/>
        </p:nvSpPr>
        <p:spPr>
          <a:xfrm>
            <a:off x="1850356" y="4506051"/>
            <a:ext cx="29592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Ojasri Konda(21BCS6189)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Navmi Rajeev(21BCS6165)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Rehan Sharief(21BCS6201)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Aryan Verma(21BCS6199)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"/>
          <p:cNvSpPr txBox="1"/>
          <p:nvPr/>
        </p:nvSpPr>
        <p:spPr>
          <a:xfrm>
            <a:off x="7681250" y="4725655"/>
            <a:ext cx="29713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Ms. Shubhangi Mishra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METHODOLOGY USED</a:t>
            </a:r>
            <a:endParaRPr/>
          </a:p>
        </p:txBody>
      </p:sp>
      <p:sp>
        <p:nvSpPr>
          <p:cNvPr id="363" name="Google Shape;3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64" name="Google Shape;36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0205" marR="568325" lvl="0" indent="0" algn="just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StandardScaler from scikit-learn to scale the values of numerical features.</a:t>
            </a:r>
            <a:endParaRPr/>
          </a:p>
          <a:p>
            <a:pPr marL="370205" marR="568325" lvl="0" indent="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Utilized the KNeighborsRegressor class from scikit-learn to train the KNN regression model on the training data</a:t>
            </a:r>
            <a:endParaRPr/>
          </a:p>
          <a:p>
            <a:pPr marL="370205" marR="568325" lvl="0" indent="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Prediction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Utilized the trained KNN regression model to predict crop yields on the testing dataset.</a:t>
            </a:r>
            <a:endParaRPr/>
          </a:p>
          <a:p>
            <a:pPr marL="370205" marR="568325" lvl="0" indent="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XAI dashboards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interactive XAI dashboards, allowed farmers to visualize key factors impacting yield predictions.</a:t>
            </a:r>
            <a:endParaRPr/>
          </a:p>
          <a:p>
            <a:pPr marL="370205" marR="568325" lvl="0" indent="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0205" marR="568325" lvl="0" indent="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3105" marR="568325" lvl="0" indent="-22860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3105" marR="568325" lvl="0" indent="-22860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3105" marR="568325" lvl="0" indent="-22860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6555" marR="568325" lvl="0" indent="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                 RESULTS AND ANALYSIS</a:t>
            </a:r>
            <a:endParaRPr/>
          </a:p>
        </p:txBody>
      </p:sp>
      <p:pic>
        <p:nvPicPr>
          <p:cNvPr id="370" name="Google Shape;370;p11" descr="A table with numbers and a few black 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71937" y="1817623"/>
            <a:ext cx="4048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72" name="Google Shape;372;p11"/>
          <p:cNvSpPr txBox="1"/>
          <p:nvPr/>
        </p:nvSpPr>
        <p:spPr>
          <a:xfrm>
            <a:off x="991323" y="4274279"/>
            <a:ext cx="992611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metrics of Mean Absolute Error (MAE) and R^2 score was evaluated in the assessment of different regression models, such as Lasso, Ridge, KNN (K-Nearest Neighbors), and Linear Regression. An R^2 score of 0.7473 and an MAE of 29,907.4918 were obtained by Linear Regression. With a high R^2 score of 0.9849 and a muchdecreased MAE of 4,620.0373, KNN showed enhanced performance and great predictive abilities. Remarkably, the R^2 scores of 0.7473 for both the Lasso and Ridge regression models were identical to those of Linear Regression, and their MAE values were 29,893.9976 and 29,864.8876, respectively.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                           SHAP ANALYSIS</a:t>
            </a:r>
            <a:endParaRPr dirty="0"/>
          </a:p>
        </p:txBody>
      </p:sp>
      <p:pic>
        <p:nvPicPr>
          <p:cNvPr id="378" name="Google Shape;378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67187" y="1698046"/>
            <a:ext cx="3857625" cy="461679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85" name="Google Shape;385;p13"/>
          <p:cNvSpPr txBox="1"/>
          <p:nvPr/>
        </p:nvSpPr>
        <p:spPr>
          <a:xfrm>
            <a:off x="1210187" y="1660789"/>
            <a:ext cx="8831793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 (SHapley Additive exPlanations) summary graphs illustrate the relationship between features and a target variable in a machine learning model. Each data point represents a feature, with its influence on the model's average rainfall prediction depicted by the SHAP value on the y-axis.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SHAP summary plots reveals valuable insights into how various parameters affect the model's forecast of average rainfall. Features with SHAP values near zero, like 'standardscaler_average_rain_fall_mm_per_year,' have minimal impact, while positive values for features like 'onehotencoder_Area_India' and 'onehotencoder_Area_Mexico' indicate a positive correlation with higher expected rainfall. Conversely, features with negative SHAP values, such as 'onehotencoder_Item_Rice, paddy,' suggest a connection to lower rainfall predictions.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observations provide crucial information about the relative importance of different features in the model's predictions, guiding future research and decision-making regarding farming methods and resource management techniques.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9DEE4-1C19-D565-57B6-94C82586F99B}"/>
              </a:ext>
            </a:extLst>
          </p:cNvPr>
          <p:cNvSpPr txBox="1"/>
          <p:nvPr/>
        </p:nvSpPr>
        <p:spPr>
          <a:xfrm>
            <a:off x="-571499" y="421005"/>
            <a:ext cx="111486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                           SHAP ANALYSIS</a:t>
            </a:r>
            <a:endParaRPr 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CONCLUSION AND FUTURE SCOPE</a:t>
            </a:r>
            <a:endParaRPr/>
          </a:p>
        </p:txBody>
      </p:sp>
      <p:sp>
        <p:nvSpPr>
          <p:cNvPr id="392" name="Google Shape;392;p14"/>
          <p:cNvSpPr txBox="1">
            <a:spLocks noGrp="1"/>
          </p:cNvSpPr>
          <p:nvPr>
            <p:ph type="body" idx="1"/>
          </p:nvPr>
        </p:nvSpPr>
        <p:spPr>
          <a:xfrm>
            <a:off x="838200" y="13810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sum up, this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has shown how to use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machine learning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approaches, including SHAP analysis,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effectively gather useful insights into the elements impacting agricultural outcomes, especially the prediction of average rainfall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have discovered important characteristics that greatly influence the model's predictions through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SHAP summary plot analysis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, providing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insight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into the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intricate interaction between crop-related variables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average rainfall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There is a great deal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room to grow from this research in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future by investigating other machine learning methods, improving feature engineering techniques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adding larger datasets. Moreover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based on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these prediction models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future efforts can concentrate on creating systems that assist farmers' and other agricultural stakeholders' decisions and offer practical advice. We can enable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 agricultural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communities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make well-informed decisions, improve resource allocation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develop sustainable practices in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face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changing environmental problems by keeping up with innovation 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integrating cutting-edge analytical approaches</a:t>
            </a:r>
            <a:r>
              <a:rPr lang="en-US" sz="1800" b="0" i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REFERENCES</a:t>
            </a:r>
            <a:endParaRPr/>
          </a:p>
        </p:txBody>
      </p:sp>
      <p:sp>
        <p:nvSpPr>
          <p:cNvPr id="399" name="Google Shape;39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568325" lvl="0" indent="-342900" algn="just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Sharma, P., Dadheech, P., Aneja, N., &amp; Aneja, S. (2023). Predicting Agriculture Yields Based on Machine Learning Using Regression and Deep Learning. IEEE Access.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568325" lvl="0" indent="-342900" algn="just" rtl="0">
              <a:lnSpc>
                <a:spcPct val="15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Bagheri, S., Cheung, G., &amp; Eadie, T. (2023). Graph Sparsification for GCN Towards Optimal Crop Yield Predictions. arXiv preprint arXiv:2306.01725.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568325" lvl="0" indent="-342900" algn="just" rtl="0">
              <a:lnSpc>
                <a:spcPct val="15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Albert, M. C., Hans, H., Karteja, H., &amp; Widianto, M. H. (2023, February). Development of Hydroponic IoT-based Monitoring System and Automatic Nutrition Control using KNN. In 2023 International Conference on Computer Science, Information Technology and Engineering (ICCoSITE) (pp. 974-979). IEEE.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REFERENCES</a:t>
            </a:r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568325" lvl="0" indent="0" algn="just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Shreya, S., Chatterjee, K., &amp; Singh, A. (2023). BFSF: A secure IoT based framework for smart farming using blockchain. Sustainable Computing: Informatics and Systems, 40, 100917.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68325" lvl="0" indent="0" algn="just" rtl="0">
              <a:lnSpc>
                <a:spcPct val="15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Kwaghtyo, D. K., &amp; Eke, C. I. (2023). Smart farming prediction models for precision agriculture: a comprehensive survey. Artificial Intelligence Review, 56(6), 5729-5772.</a:t>
            </a:r>
            <a:endParaRPr/>
          </a:p>
          <a:p>
            <a:pPr marL="0" marR="568325" lvl="0" indent="0" algn="just" rtl="0">
              <a:lnSpc>
                <a:spcPct val="15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Islam, M. M., Adil, M. A. A., Talukder, M. A., Ahamed, M. K. U., Uddin, M. A., Hasan, M. K., ... &amp; Debnath, S. K. (2023). DeepCrop: Deep learning-based crop disease prediction with web application. Journal of Agriculture and Food Research, 14, 100764.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68325" lvl="0" indent="0" algn="just" rtl="0">
              <a:lnSpc>
                <a:spcPct val="15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Sharma, P., Dadheech, P., &amp; Senthil, A. S. K. (2023). AI-Enabled Crop Recommendation System Based on Soil and Weather Patterns. In Artificial Intelligence Tools and Technologies for Smart Farming and Agriculture Practices (pp. 184-199). IGI Global.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68325" lvl="0" indent="0" algn="just" rtl="0">
              <a:lnSpc>
                <a:spcPct val="151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"/>
          <p:cNvSpPr txBox="1"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277" name="Google Shape;277;p2"/>
          <p:cNvSpPr txBox="1">
            <a:spLocks noGrp="1"/>
          </p:cNvSpPr>
          <p:nvPr>
            <p:ph type="body" idx="1"/>
          </p:nvPr>
        </p:nvSpPr>
        <p:spPr>
          <a:xfrm>
            <a:off x="838200" y="1588220"/>
            <a:ext cx="10515600" cy="495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Project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Objectives of the work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 used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and Outputs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8" name="Google Shape;27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 TO PROJECT</a:t>
            </a:r>
            <a:endParaRPr/>
          </a:p>
        </p:txBody>
      </p:sp>
      <p:sp>
        <p:nvSpPr>
          <p:cNvPr id="284" name="Google Shape;28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Nowadays, farmers encounter several significant challenges that impede their agricultural operations.</a:t>
            </a: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critical issue revolves around resource allocation.</a:t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absence of accurate predictions, farmers struggle to allocate resources like water, fertilizers, and pesticides efficiently. </a:t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often leads to either excessive use, resulting in unnecessary costs, or insufficient application.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Unpredictable market conditions present another obstacle.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uncertainty can result in surplus or shortage situations, leading to price fluctuations and decreased profitability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absence of accurate predictions  lead  to reduced crop yields.</a:t>
            </a:r>
            <a:endParaRPr b="0"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85" name="Google Shape;28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 TO PROJECT</a:t>
            </a:r>
            <a:endParaRPr/>
          </a:p>
        </p:txBody>
      </p:sp>
      <p:sp>
        <p:nvSpPr>
          <p:cNvPr id="291" name="Google Shape;29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None/>
            </a:pPr>
            <a:r>
              <a:rPr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roblems faced by farmers with lack of Yield </a:t>
            </a:r>
            <a:r>
              <a:rPr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rediction </a:t>
            </a:r>
            <a:r>
              <a:rPr lang="en-US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odels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Uncertainty in Resource Allocation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Risk Exposure</a:t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Market Uncertainty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Financial Instability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Suboptimal Decision Making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Environmental Impact</a:t>
            </a:r>
            <a:b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92" name="Google Shape;29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PROBLEM STATEMENT</a:t>
            </a:r>
            <a:endParaRPr/>
          </a:p>
        </p:txBody>
      </p:sp>
      <p:pic>
        <p:nvPicPr>
          <p:cNvPr id="298" name="Google Shape;298;p5" descr="Documen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77861" y="2514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00" name="Google Shape;300;p5"/>
          <p:cNvSpPr txBox="1"/>
          <p:nvPr/>
        </p:nvSpPr>
        <p:spPr>
          <a:xfrm>
            <a:off x="2950128" y="2514600"/>
            <a:ext cx="629174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Farmers lack deep understanding of how AI models predict crop yields, limiting their trust and ability to optimize practices. We propose a solution combining saliency maps in KNN and interactive XAI dashboards, allowing farmers to visualize key factors impacting yield predictions and adjust their decisions accordingly, fostering trust and sustainable agricultural practices.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OBJECTIVES OF THE WORK</a:t>
            </a:r>
            <a:endParaRPr/>
          </a:p>
        </p:txBody>
      </p:sp>
      <p:sp>
        <p:nvSpPr>
          <p:cNvPr id="306" name="Google Shape;30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Develop a Crop yield prediction model using KNN.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KNN models with embedded saliency maps.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maps will visually highlight the critical features, like rainfall or soil nutrients.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interactive XAI dashboards.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Farmers can use them input their field data and receive AI-powered yield predictions alongside clear explanations.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impact of explain ability.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307" name="Google Shape;30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FLOW CHART</a:t>
            </a:r>
            <a:endParaRPr b="1"/>
          </a:p>
        </p:txBody>
      </p:sp>
      <p:sp>
        <p:nvSpPr>
          <p:cNvPr id="313" name="Google Shape;31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314" name="Google Shape;314;p7"/>
          <p:cNvGrpSpPr/>
          <p:nvPr/>
        </p:nvGrpSpPr>
        <p:grpSpPr>
          <a:xfrm>
            <a:off x="3046912" y="1827699"/>
            <a:ext cx="6098175" cy="4748578"/>
            <a:chOff x="2208712" y="2074"/>
            <a:chExt cx="6098175" cy="4748578"/>
          </a:xfrm>
        </p:grpSpPr>
        <p:sp>
          <p:nvSpPr>
            <p:cNvPr id="315" name="Google Shape;315;p7"/>
            <p:cNvSpPr/>
            <p:nvPr/>
          </p:nvSpPr>
          <p:spPr>
            <a:xfrm rot="5400000">
              <a:off x="1922837" y="796356"/>
              <a:ext cx="1243921" cy="149955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208712" y="2074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 txBox="1"/>
            <p:nvPr/>
          </p:nvSpPr>
          <p:spPr>
            <a:xfrm>
              <a:off x="2237992" y="31354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5400000">
              <a:off x="1922837" y="2045982"/>
              <a:ext cx="1243921" cy="149955"/>
            </a:xfrm>
            <a:prstGeom prst="rect">
              <a:avLst/>
            </a:prstGeom>
            <a:solidFill>
              <a:srgbClr val="438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208712" y="1251700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438CC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 txBox="1"/>
            <p:nvPr/>
          </p:nvSpPr>
          <p:spPr>
            <a:xfrm>
              <a:off x="2237992" y="1280980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&amp; Import</a:t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5400000">
              <a:off x="1922837" y="3295608"/>
              <a:ext cx="1243921" cy="149955"/>
            </a:xfrm>
            <a:prstGeom prst="rect">
              <a:avLst/>
            </a:prstGeom>
            <a:solidFill>
              <a:srgbClr val="43A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208712" y="2501326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42A8B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 txBox="1"/>
            <p:nvPr/>
          </p:nvSpPr>
          <p:spPr>
            <a:xfrm>
              <a:off x="2237992" y="2530606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547650" y="3920421"/>
              <a:ext cx="2210299" cy="149955"/>
            </a:xfrm>
            <a:prstGeom prst="rect">
              <a:avLst/>
            </a:prstGeom>
            <a:solidFill>
              <a:srgbClr val="42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208712" y="3750952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43BCB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 txBox="1"/>
            <p:nvPr/>
          </p:nvSpPr>
          <p:spPr>
            <a:xfrm>
              <a:off x="2237992" y="3780232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Representation</a:t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4138840" y="3295608"/>
              <a:ext cx="1243921" cy="149955"/>
            </a:xfrm>
            <a:prstGeom prst="rect">
              <a:avLst/>
            </a:prstGeom>
            <a:solidFill>
              <a:srgbClr val="44B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4424715" y="3750952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43B99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 txBox="1"/>
            <p:nvPr/>
          </p:nvSpPr>
          <p:spPr>
            <a:xfrm>
              <a:off x="4453995" y="3780232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Train-Test Split</a:t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4138840" y="2045982"/>
              <a:ext cx="1243921" cy="149955"/>
            </a:xfrm>
            <a:prstGeom prst="rect">
              <a:avLst/>
            </a:prstGeom>
            <a:solidFill>
              <a:srgbClr val="44B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4424715" y="2501326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44B67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 txBox="1"/>
            <p:nvPr/>
          </p:nvSpPr>
          <p:spPr>
            <a:xfrm>
              <a:off x="4453995" y="2530606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Converting Categorical to Numerical</a:t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rot="-5400000">
              <a:off x="4138840" y="796356"/>
              <a:ext cx="1243921" cy="149955"/>
            </a:xfrm>
            <a:prstGeom prst="rect">
              <a:avLst/>
            </a:prstGeom>
            <a:solidFill>
              <a:srgbClr val="45B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24715" y="1251700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45B36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 txBox="1"/>
            <p:nvPr/>
          </p:nvSpPr>
          <p:spPr>
            <a:xfrm>
              <a:off x="4453995" y="1280980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Scaling</a:t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4763653" y="171543"/>
              <a:ext cx="2210299" cy="149955"/>
            </a:xfrm>
            <a:prstGeom prst="rect">
              <a:avLst/>
            </a:prstGeom>
            <a:solidFill>
              <a:srgbClr val="54A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4424715" y="2074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45B04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 txBox="1"/>
            <p:nvPr/>
          </p:nvSpPr>
          <p:spPr>
            <a:xfrm>
              <a:off x="4453995" y="31354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</a:t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 rot="5400000">
              <a:off x="6354844" y="796356"/>
              <a:ext cx="1243921" cy="149955"/>
            </a:xfrm>
            <a:prstGeom prst="rect">
              <a:avLst/>
            </a:prstGeom>
            <a:solidFill>
              <a:srgbClr val="6FA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640719" y="2074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58AD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 txBox="1"/>
            <p:nvPr/>
          </p:nvSpPr>
          <p:spPr>
            <a:xfrm>
              <a:off x="6669999" y="31354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</a:t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6640719" y="1251700"/>
              <a:ext cx="1666168" cy="999700"/>
            </a:xfrm>
            <a:prstGeom prst="roundRect">
              <a:avLst>
                <a:gd name="adj" fmla="val 10000"/>
              </a:avLst>
            </a:prstGeom>
            <a:solidFill>
              <a:srgbClr val="6FAA4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 txBox="1"/>
            <p:nvPr/>
          </p:nvSpPr>
          <p:spPr>
            <a:xfrm>
              <a:off x="6669999" y="1280980"/>
              <a:ext cx="1607608" cy="94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XAI Dashboards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METHODOLOGY USED</a:t>
            </a:r>
            <a:endParaRPr/>
          </a:p>
        </p:txBody>
      </p:sp>
      <p:sp>
        <p:nvSpPr>
          <p:cNvPr id="349" name="Google Shape;3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50" name="Google Shape;35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713105" marR="568325" lvl="0" indent="-342900" algn="just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Import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Imported the "yield_df.csv" dataset into the programming environment using appropriate libraries such as pandas.</a:t>
            </a:r>
            <a:endParaRPr/>
          </a:p>
          <a:p>
            <a:pPr marL="713105" marR="568325" lvl="0" indent="-34290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Dropped null values &amp; removed duplicate entries.</a:t>
            </a:r>
            <a:endParaRPr/>
          </a:p>
          <a:p>
            <a:pPr marL="713105" marR="568325" lvl="0" indent="-34290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Representation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Created graphical representations of various aspects of the dataset.</a:t>
            </a:r>
            <a:endParaRPr/>
          </a:p>
          <a:p>
            <a:pPr marL="713105" marR="568325" lvl="0" indent="-34290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Train-Test Split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Employed train_test_split function from scikit-learn to split the dataset into training and testing sets.</a:t>
            </a:r>
            <a:endParaRPr/>
          </a:p>
          <a:p>
            <a:pPr marL="713105" marR="568325" lvl="0" indent="-34290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to Numerical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Utilized techniques such as one-hot encoding or label encoding to convert categorical variables into numerical representations suitable for model training.</a:t>
            </a:r>
            <a:endParaRPr/>
          </a:p>
          <a:p>
            <a:pPr marL="713105" marR="568325" lvl="0" indent="-237172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3105" marR="568325" lvl="0" indent="-237172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3105" marR="568325" lvl="0" indent="-237172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3105" marR="568325" lvl="0" indent="-237172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6555" marR="568325" lvl="0" indent="0" algn="just" rtl="0">
              <a:lnSpc>
                <a:spcPct val="151000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56" name="Google Shape;3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1735" y="1602724"/>
            <a:ext cx="6058746" cy="452500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9"/>
          <p:cNvSpPr txBox="1"/>
          <p:nvPr/>
        </p:nvSpPr>
        <p:spPr>
          <a:xfrm flipH="1">
            <a:off x="1384357" y="419450"/>
            <a:ext cx="722624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DESIGN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Microsoft Office PowerPoint</Application>
  <PresentationFormat>Widescreen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Times New Roman</vt:lpstr>
      <vt:lpstr>Raleway ExtraBold</vt:lpstr>
      <vt:lpstr>Calibri</vt:lpstr>
      <vt:lpstr>Arial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INTRODUCTION TO PROJECT</vt:lpstr>
      <vt:lpstr>PROBLEM STATEMENT</vt:lpstr>
      <vt:lpstr>OBJECTIVES OF THE WORK</vt:lpstr>
      <vt:lpstr>FLOW CHART</vt:lpstr>
      <vt:lpstr>METHODOLOGY USED</vt:lpstr>
      <vt:lpstr>PowerPoint Presentation</vt:lpstr>
      <vt:lpstr>METHODOLOGY USED</vt:lpstr>
      <vt:lpstr>                 RESULTS AND ANALYSIS</vt:lpstr>
      <vt:lpstr>                           SHAP ANALYSIS</vt:lpstr>
      <vt:lpstr>PowerPoint Presentation</vt:lpstr>
      <vt:lpstr>CONCLUSION AND FUTURE SCOPE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OJASRI 21BCS6189</cp:lastModifiedBy>
  <cp:revision>1</cp:revision>
  <dcterms:created xsi:type="dcterms:W3CDTF">2019-01-09T10:33:58Z</dcterms:created>
  <dcterms:modified xsi:type="dcterms:W3CDTF">2024-04-25T11:10:32Z</dcterms:modified>
</cp:coreProperties>
</file>