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9"/>
    <p:restoredTop sz="95707"/>
  </p:normalViewPr>
  <p:slideViewPr>
    <p:cSldViewPr snapToGrid="0" snapToObjects="1">
      <p:cViewPr>
        <p:scale>
          <a:sx n="92" d="100"/>
          <a:sy n="92" d="100"/>
        </p:scale>
        <p:origin x="-1144" y="536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AE525-77C4-40E4-AB33-F96D171DA0C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58624E-CF16-4886-939E-58823108C934}">
      <dgm:prSet/>
      <dgm:spPr/>
      <dgm:t>
        <a:bodyPr/>
        <a:lstStyle/>
        <a:p>
          <a:r>
            <a:rPr lang="en-US"/>
            <a:t>External CSS</a:t>
          </a:r>
        </a:p>
      </dgm:t>
    </dgm:pt>
    <dgm:pt modelId="{713D3194-A24B-499D-983F-FDB8DDEBC040}" type="parTrans" cxnId="{89BD4CD6-9828-470E-83C7-7C504D9499CF}">
      <dgm:prSet/>
      <dgm:spPr/>
      <dgm:t>
        <a:bodyPr/>
        <a:lstStyle/>
        <a:p>
          <a:endParaRPr lang="en-US"/>
        </a:p>
      </dgm:t>
    </dgm:pt>
    <dgm:pt modelId="{DBE15DBD-B20E-4357-A7E5-F530902619E6}" type="sibTrans" cxnId="{89BD4CD6-9828-470E-83C7-7C504D9499CF}">
      <dgm:prSet/>
      <dgm:spPr/>
      <dgm:t>
        <a:bodyPr/>
        <a:lstStyle/>
        <a:p>
          <a:endParaRPr lang="en-US"/>
        </a:p>
      </dgm:t>
    </dgm:pt>
    <dgm:pt modelId="{4E5374D7-5DA0-49E1-836E-A7CEB94F91CB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91E9C06A-2575-4C60-B01A-1EDD7BA677BA}" type="parTrans" cxnId="{FA9B7450-5680-4964-878C-FC58CC8E1C98}">
      <dgm:prSet/>
      <dgm:spPr/>
      <dgm:t>
        <a:bodyPr/>
        <a:lstStyle/>
        <a:p>
          <a:endParaRPr lang="en-US"/>
        </a:p>
      </dgm:t>
    </dgm:pt>
    <dgm:pt modelId="{79262914-A454-473B-9C10-4EE4FFACEA32}" type="sibTrans" cxnId="{FA9B7450-5680-4964-878C-FC58CC8E1C98}">
      <dgm:prSet/>
      <dgm:spPr/>
      <dgm:t>
        <a:bodyPr/>
        <a:lstStyle/>
        <a:p>
          <a:endParaRPr lang="en-US"/>
        </a:p>
      </dgm:t>
    </dgm:pt>
    <dgm:pt modelId="{C8F06CF4-4EF4-41F4-B67B-97D73DE6C7AB}">
      <dgm:prSet/>
      <dgm:spPr/>
      <dgm:t>
        <a:bodyPr/>
        <a:lstStyle/>
        <a:p>
          <a:r>
            <a:rPr lang="en-US"/>
            <a:t>Inline CSS</a:t>
          </a:r>
        </a:p>
      </dgm:t>
    </dgm:pt>
    <dgm:pt modelId="{D4017ABE-B5ED-4226-A065-81B4B5C1F77A}" type="parTrans" cxnId="{6B7956E8-B05E-4D29-9327-57DC0A0415E1}">
      <dgm:prSet/>
      <dgm:spPr/>
      <dgm:t>
        <a:bodyPr/>
        <a:lstStyle/>
        <a:p>
          <a:endParaRPr lang="en-US"/>
        </a:p>
      </dgm:t>
    </dgm:pt>
    <dgm:pt modelId="{A940C5D6-A5EB-4639-A2D7-743F70ACEA34}" type="sibTrans" cxnId="{6B7956E8-B05E-4D29-9327-57DC0A0415E1}">
      <dgm:prSet/>
      <dgm:spPr/>
      <dgm:t>
        <a:bodyPr/>
        <a:lstStyle/>
        <a:p>
          <a:endParaRPr lang="en-US"/>
        </a:p>
      </dgm:t>
    </dgm:pt>
    <dgm:pt modelId="{DA6C8E44-4A1D-AC4D-B0EF-E61AAB01FE0F}" type="pres">
      <dgm:prSet presAssocID="{290AE525-77C4-40E4-AB33-F96D171DA0CC}" presName="linear" presStyleCnt="0">
        <dgm:presLayoutVars>
          <dgm:animLvl val="lvl"/>
          <dgm:resizeHandles val="exact"/>
        </dgm:presLayoutVars>
      </dgm:prSet>
      <dgm:spPr/>
    </dgm:pt>
    <dgm:pt modelId="{7C5A2D77-E217-9146-8AC3-8E5283A5ABC3}" type="pres">
      <dgm:prSet presAssocID="{1758624E-CF16-4886-939E-58823108C9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F4138-8B40-7D45-88CF-40F4FD17616D}" type="pres">
      <dgm:prSet presAssocID="{DBE15DBD-B20E-4357-A7E5-F530902619E6}" presName="spacer" presStyleCnt="0"/>
      <dgm:spPr/>
    </dgm:pt>
    <dgm:pt modelId="{5BF926B2-5B88-FD4F-8DD0-38DFFEA0A3B2}" type="pres">
      <dgm:prSet presAssocID="{4E5374D7-5DA0-49E1-836E-A7CEB94F91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EE1A8-4049-9C41-BB76-906A19D5A089}" type="pres">
      <dgm:prSet presAssocID="{79262914-A454-473B-9C10-4EE4FFACEA32}" presName="spacer" presStyleCnt="0"/>
      <dgm:spPr/>
    </dgm:pt>
    <dgm:pt modelId="{F32C1509-D2EB-DD40-A448-8DCCD7BCF8CA}" type="pres">
      <dgm:prSet presAssocID="{C8F06CF4-4EF4-41F4-B67B-97D73DE6C7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9B7450-5680-4964-878C-FC58CC8E1C98}" srcId="{290AE525-77C4-40E4-AB33-F96D171DA0CC}" destId="{4E5374D7-5DA0-49E1-836E-A7CEB94F91CB}" srcOrd="1" destOrd="0" parTransId="{91E9C06A-2575-4C60-B01A-1EDD7BA677BA}" sibTransId="{79262914-A454-473B-9C10-4EE4FFACEA32}"/>
    <dgm:cxn modelId="{A8DF4D58-8EA2-1C4C-911D-BC7F17F53457}" type="presOf" srcId="{290AE525-77C4-40E4-AB33-F96D171DA0CC}" destId="{DA6C8E44-4A1D-AC4D-B0EF-E61AAB01FE0F}" srcOrd="0" destOrd="0" presId="urn:microsoft.com/office/officeart/2005/8/layout/vList2"/>
    <dgm:cxn modelId="{EE20C68B-648F-B24A-8DB2-A35699425B81}" type="presOf" srcId="{C8F06CF4-4EF4-41F4-B67B-97D73DE6C7AB}" destId="{F32C1509-D2EB-DD40-A448-8DCCD7BCF8CA}" srcOrd="0" destOrd="0" presId="urn:microsoft.com/office/officeart/2005/8/layout/vList2"/>
    <dgm:cxn modelId="{DBE81CB2-B0A9-DB48-8A09-981D26AA8AD7}" type="presOf" srcId="{4E5374D7-5DA0-49E1-836E-A7CEB94F91CB}" destId="{5BF926B2-5B88-FD4F-8DD0-38DFFEA0A3B2}" srcOrd="0" destOrd="0" presId="urn:microsoft.com/office/officeart/2005/8/layout/vList2"/>
    <dgm:cxn modelId="{89BD4CD6-9828-470E-83C7-7C504D9499CF}" srcId="{290AE525-77C4-40E4-AB33-F96D171DA0CC}" destId="{1758624E-CF16-4886-939E-58823108C934}" srcOrd="0" destOrd="0" parTransId="{713D3194-A24B-499D-983F-FDB8DDEBC040}" sibTransId="{DBE15DBD-B20E-4357-A7E5-F530902619E6}"/>
    <dgm:cxn modelId="{D71852E3-E0C6-2047-A9DE-F7339FB1C6ED}" type="presOf" srcId="{1758624E-CF16-4886-939E-58823108C934}" destId="{7C5A2D77-E217-9146-8AC3-8E5283A5ABC3}" srcOrd="0" destOrd="0" presId="urn:microsoft.com/office/officeart/2005/8/layout/vList2"/>
    <dgm:cxn modelId="{6B7956E8-B05E-4D29-9327-57DC0A0415E1}" srcId="{290AE525-77C4-40E4-AB33-F96D171DA0CC}" destId="{C8F06CF4-4EF4-41F4-B67B-97D73DE6C7AB}" srcOrd="2" destOrd="0" parTransId="{D4017ABE-B5ED-4226-A065-81B4B5C1F77A}" sibTransId="{A940C5D6-A5EB-4639-A2D7-743F70ACEA34}"/>
    <dgm:cxn modelId="{376B58A9-BC92-014C-9404-E21A0F0D0339}" type="presParOf" srcId="{DA6C8E44-4A1D-AC4D-B0EF-E61AAB01FE0F}" destId="{7C5A2D77-E217-9146-8AC3-8E5283A5ABC3}" srcOrd="0" destOrd="0" presId="urn:microsoft.com/office/officeart/2005/8/layout/vList2"/>
    <dgm:cxn modelId="{AC15B1D8-76FC-0F45-AFAE-5E88B91E6BC5}" type="presParOf" srcId="{DA6C8E44-4A1D-AC4D-B0EF-E61AAB01FE0F}" destId="{562F4138-8B40-7D45-88CF-40F4FD17616D}" srcOrd="1" destOrd="0" presId="urn:microsoft.com/office/officeart/2005/8/layout/vList2"/>
    <dgm:cxn modelId="{BAEF0BA9-F2EB-1945-ACE7-CED270F19DAF}" type="presParOf" srcId="{DA6C8E44-4A1D-AC4D-B0EF-E61AAB01FE0F}" destId="{5BF926B2-5B88-FD4F-8DD0-38DFFEA0A3B2}" srcOrd="2" destOrd="0" presId="urn:microsoft.com/office/officeart/2005/8/layout/vList2"/>
    <dgm:cxn modelId="{5697A690-2085-3E41-BA44-B2EF816A8B16}" type="presParOf" srcId="{DA6C8E44-4A1D-AC4D-B0EF-E61AAB01FE0F}" destId="{B87EE1A8-4049-9C41-BB76-906A19D5A089}" srcOrd="3" destOrd="0" presId="urn:microsoft.com/office/officeart/2005/8/layout/vList2"/>
    <dgm:cxn modelId="{2FA19A13-A0CA-6549-B881-2D00EDBF72C4}" type="presParOf" srcId="{DA6C8E44-4A1D-AC4D-B0EF-E61AAB01FE0F}" destId="{F32C1509-D2EB-DD40-A448-8DCCD7BCF8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2D77-E217-9146-8AC3-8E5283A5ABC3}">
      <dsp:nvSpPr>
        <dsp:cNvPr id="0" name=""/>
        <dsp:cNvSpPr/>
      </dsp:nvSpPr>
      <dsp:spPr>
        <a:xfrm>
          <a:off x="0" y="1034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External CSS</a:t>
          </a:r>
        </a:p>
      </dsp:txBody>
      <dsp:txXfrm>
        <a:off x="69080" y="79420"/>
        <a:ext cx="5907972" cy="1276954"/>
      </dsp:txXfrm>
    </dsp:sp>
    <dsp:sp modelId="{5BF926B2-5B88-FD4F-8DD0-38DFFEA0A3B2}">
      <dsp:nvSpPr>
        <dsp:cNvPr id="0" name=""/>
        <dsp:cNvSpPr/>
      </dsp:nvSpPr>
      <dsp:spPr>
        <a:xfrm>
          <a:off x="0" y="1595375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Internal CSS</a:t>
          </a:r>
        </a:p>
      </dsp:txBody>
      <dsp:txXfrm>
        <a:off x="69080" y="1664455"/>
        <a:ext cx="5907972" cy="1276954"/>
      </dsp:txXfrm>
    </dsp:sp>
    <dsp:sp modelId="{F32C1509-D2EB-DD40-A448-8DCCD7BCF8CA}">
      <dsp:nvSpPr>
        <dsp:cNvPr id="0" name=""/>
        <dsp:cNvSpPr/>
      </dsp:nvSpPr>
      <dsp:spPr>
        <a:xfrm>
          <a:off x="0" y="3180410"/>
          <a:ext cx="6046132" cy="1415114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Inline CSS</a:t>
          </a:r>
        </a:p>
      </dsp:txBody>
      <dsp:txXfrm>
        <a:off x="69080" y="3249490"/>
        <a:ext cx="5907972" cy="127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7A8C-27B3-B94C-ABCD-F85CE449723F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CD81-D2FC-7842-90F5-67CD5950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CD81-D2FC-7842-90F5-67CD59509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9143-01E1-1242-879E-D43270BC4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77E42-B113-DD40-B628-09348339C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D20-1D31-DB4E-A3DD-D395DB61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ELEMENTS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C8F18-CF26-3146-BD7B-48C52ED4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722258"/>
            <a:ext cx="10916463" cy="35205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223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B004-4368-D946-8A4B-4A3B108C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NESTING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C89C5-228E-BB48-915D-71C6B8D03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511747"/>
            <a:ext cx="6915663" cy="3838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995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C39-B1CB-DF42-BCAE-3AF866B6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BASIC HTML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53E-43B0-E540-B4A0-BC8E7BD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&lt;!DOCTYPE html&gt; &lt;html&gt;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&lt;title&gt;first one&lt;/title&gt;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&lt;body&gt;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&lt;h1&gt;My First Heading&lt;/h1&gt;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&lt;p&gt;My first paragraph.&lt;/p&gt; &lt;/body&gt;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A72-A42C-2641-B5AA-206F090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FFF2-83CC-E749-94E7-45112B2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A text header, denoted using the &lt;h1&gt;, &lt;h2&gt;, &lt;h3&gt;, &lt;h4&gt;, &lt;h5&gt;, &lt;h6&gt; tags.</a:t>
            </a:r>
          </a:p>
          <a:p>
            <a:r>
              <a:rPr lang="en-US" dirty="0">
                <a:effectLst/>
              </a:rPr>
              <a:t>A paragraph, denoted using the &lt;p&gt; tag.</a:t>
            </a:r>
          </a:p>
          <a:p>
            <a:r>
              <a:rPr lang="en-US" dirty="0">
                <a:effectLst/>
              </a:rPr>
              <a:t>A horizontal ruler, denoted using the &lt;</a:t>
            </a:r>
            <a:r>
              <a:rPr lang="en-US" dirty="0" err="1">
                <a:effectLst/>
              </a:rPr>
              <a:t>hr</a:t>
            </a:r>
            <a:r>
              <a:rPr lang="en-US" dirty="0">
                <a:effectLst/>
              </a:rPr>
              <a:t>&gt; tag.</a:t>
            </a:r>
          </a:p>
          <a:p>
            <a:r>
              <a:rPr lang="en-US" dirty="0">
                <a:effectLst/>
              </a:rPr>
              <a:t>A link, denoted using the &lt;a&gt; (anchor) tag.</a:t>
            </a:r>
          </a:p>
          <a:p>
            <a:r>
              <a:rPr lang="en-US" dirty="0">
                <a:effectLst/>
              </a:rPr>
              <a:t>A list, denoted using the &lt;ul&gt; (unordered list), &lt;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&gt; (ordered list) and &lt;li&gt; (list element) tags.</a:t>
            </a:r>
          </a:p>
          <a:p>
            <a:r>
              <a:rPr lang="en-US" dirty="0">
                <a:effectLst/>
              </a:rPr>
              <a:t>An image, denoted using the 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&gt; tag</a:t>
            </a:r>
          </a:p>
          <a:p>
            <a:r>
              <a:rPr lang="en-US" dirty="0">
                <a:effectLst/>
              </a:rPr>
              <a:t>A divider, denoted using the &lt;div&gt; tag</a:t>
            </a:r>
          </a:p>
          <a:p>
            <a:r>
              <a:rPr lang="en-US" dirty="0">
                <a:effectLst/>
              </a:rPr>
              <a:t>A text span, denoted using the &lt;span&gt; tag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https://www.w3schools.com/tags/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29A-20E3-BF4F-AE01-80C9042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Html 5 forms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304-06DE-8142-8B01-52F209D3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52" y="640079"/>
            <a:ext cx="1980259" cy="31557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149F6-A10E-1545-B3EF-768A0B3F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5501" y="640080"/>
            <a:ext cx="4959234" cy="31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F948-032C-2445-A5A5-146701E4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3A49-C02E-274E-975D-F0B927F6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CSS is a W3C standard for describing the appearance of HTML elements. Another common way to describe CSS’s function is to say that CSS is used to define the </a:t>
            </a:r>
            <a:r>
              <a:rPr lang="en-US" b="1" dirty="0">
                <a:effectLst/>
              </a:rPr>
              <a:t>presentation </a:t>
            </a:r>
            <a:r>
              <a:rPr lang="en-US" dirty="0">
                <a:effectLst/>
              </a:rPr>
              <a:t>of HTML documents.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F842-4CC9-4343-B74B-C67ECB82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CSS 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BF9E27-D41C-4FA8-A409-2DF464D0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A383C-3DE0-414F-9FA6-92C55885C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68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737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50C7-D124-B84F-88CF-8971F8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selectors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878D3-46A3-FF4E-88EF-357988E1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46239"/>
            <a:ext cx="9906000" cy="2965722"/>
          </a:xfrm>
        </p:spPr>
      </p:pic>
    </p:spTree>
    <p:extLst>
      <p:ext uri="{BB962C8B-B14F-4D97-AF65-F5344CB8AC3E}">
        <p14:creationId xmlns:p14="http://schemas.microsoft.com/office/powerpoint/2010/main" val="304220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BEAB-9C5A-104E-9C2A-45E35592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How to add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5B95C-198F-4AE8-B097-19500C0FB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3435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5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FAF-282F-DF4B-8455-5992333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C19-AB5D-494B-A513-844EB63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idea of </a:t>
            </a:r>
            <a:r>
              <a:rPr lang="en-US" b="1" dirty="0">
                <a:effectLst/>
              </a:rPr>
              <a:t>client-side scripting </a:t>
            </a:r>
            <a:r>
              <a:rPr lang="en-US" dirty="0">
                <a:effectLst/>
              </a:rPr>
              <a:t>is an important one in web development. It refers to the client machine (i.e., the browser) running code locally rather than relying on the server to execute code and return the result.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There are many advantages of client-side scripting: </a:t>
            </a:r>
          </a:p>
          <a:p>
            <a:r>
              <a:rPr lang="en-US" dirty="0">
                <a:effectLst/>
              </a:rPr>
              <a:t>Processing can be offloaded from the server to client machines, thereby reducing the load on the server. </a:t>
            </a:r>
          </a:p>
          <a:p>
            <a:r>
              <a:rPr lang="en-US" dirty="0">
                <a:effectLst/>
              </a:rPr>
              <a:t>The browser can respond more rapidly to user events than a request to a remote server ever could, which improves the user experience.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D8D-EE26-A34E-A161-0A414700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 web?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11A0-42C0-9641-AA61-7B79EAAA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447463"/>
            <a:ext cx="5915570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2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48E-D0AD-F645-A30F-BA8A3CA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3A52-E1D0-1A41-9713-BB69C7E1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&lt;script type="text/</a:t>
            </a:r>
            <a:r>
              <a:rPr lang="en-US" dirty="0" err="1">
                <a:effectLst/>
              </a:rPr>
              <a:t>javascript</a:t>
            </a:r>
            <a:r>
              <a:rPr lang="en-US" dirty="0">
                <a:effectLst/>
              </a:rPr>
              <a:t>"&gt;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/* A JavaScript Comment */ alert ("Hello World!");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6D9-6706-A040-8445-E7365051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(OBJECT ORIENTED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819E-09ED-0645-AE44-2452FD75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(STRING ,NUMERICAL ,BOOLEAN)</a:t>
            </a:r>
          </a:p>
          <a:p>
            <a:r>
              <a:rPr lang="en-US" dirty="0"/>
              <a:t>OPERATORS </a:t>
            </a:r>
          </a:p>
          <a:p>
            <a:r>
              <a:rPr lang="en-US" dirty="0"/>
              <a:t>CONDITIONS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0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BB6-707D-6A4C-B979-299A603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THE DOM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7D25A7-E326-450F-B8BA-DD790394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var latest = </a:t>
            </a:r>
            <a:r>
              <a:rPr lang="en-US" dirty="0" err="1">
                <a:effectLst/>
              </a:rPr>
              <a:t>document.getElementById</a:t>
            </a:r>
            <a:r>
              <a:rPr lang="en-US" dirty="0">
                <a:effectLst/>
              </a:rPr>
              <a:t>("</a:t>
            </a:r>
            <a:r>
              <a:rPr lang="en-US" dirty="0" err="1">
                <a:effectLst/>
              </a:rPr>
              <a:t>latestComment</a:t>
            </a:r>
            <a:r>
              <a:rPr lang="en-US" dirty="0">
                <a:effectLst/>
              </a:rPr>
              <a:t>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var </a:t>
            </a:r>
            <a:r>
              <a:rPr lang="en-US" dirty="0" err="1">
                <a:effectLst/>
              </a:rPr>
              <a:t>oldMessage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latest.innerHTML</a:t>
            </a:r>
            <a:r>
              <a:rPr lang="en-US" dirty="0">
                <a:effectLst/>
              </a:rPr>
              <a:t>;</a:t>
            </a:r>
            <a:br>
              <a:rPr lang="en-US" dirty="0">
                <a:effectLst/>
              </a:rPr>
            </a:br>
            <a:endParaRPr lang="en-US" sz="1800" dirty="0">
              <a:effectLst/>
            </a:endParaRPr>
          </a:p>
          <a:p>
            <a:r>
              <a:rPr lang="en-US" sz="1800" dirty="0"/>
              <a:t>https://www.w3schools.com/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js_htmldom_document.asp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2098-A0DB-B843-A2E4-EBA48C1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33469"/>
            <a:ext cx="6916633" cy="427102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4786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38A-B60D-C848-B7E0-A01AAC4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C4DA-3331-9943-A7F1-D0A534E0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jQuery is a JavaScript Library.</a:t>
            </a:r>
          </a:p>
          <a:p>
            <a:r>
              <a:rPr lang="en-US" dirty="0">
                <a:effectLst/>
              </a:rPr>
              <a:t>jQuery greatly simplifies JavaScript programming.</a:t>
            </a:r>
          </a:p>
          <a:p>
            <a:r>
              <a:rPr lang="en-US" dirty="0">
                <a:effectLst/>
              </a:rPr>
              <a:t>jQuery is easy to 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C9D-3A56-6B40-BA17-30557F03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FD36-EB35-D449-8389-7FD2006D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AJAX is a developer's dream, because you can:</a:t>
            </a:r>
          </a:p>
          <a:p>
            <a:r>
              <a:rPr lang="en-US" dirty="0">
                <a:effectLst/>
              </a:rPr>
              <a:t>Read data from a web server - after the page has loaded</a:t>
            </a:r>
          </a:p>
          <a:p>
            <a:r>
              <a:rPr lang="en-US" dirty="0">
                <a:effectLst/>
              </a:rPr>
              <a:t>Update a web page without reloading the page</a:t>
            </a:r>
          </a:p>
          <a:p>
            <a:r>
              <a:rPr lang="en-US" dirty="0">
                <a:effectLst/>
              </a:rPr>
              <a:t>Send data to a web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79604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E72-D681-0D4B-A015-41BD7A65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Frameworks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61092-6BA8-4A43-ABAA-8E6FD96F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825" y="640080"/>
            <a:ext cx="7029727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833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D6C2-9A7C-904E-A8AD-5B25998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SIMPLE Web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0D912-7ADE-2F46-8A7C-4F94CC01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94964"/>
            <a:ext cx="10916463" cy="35478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74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EC1E-53A5-5740-9046-CD855702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BROWSER?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20C2B-0A0C-8E40-BE66-F0F45ABA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742380"/>
            <a:ext cx="6915663" cy="53769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42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1CC-B215-8E47-8AEA-3C45FF93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 vs  dynamic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D2D7F-D70C-4549-AC95-8276E340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4767"/>
          <a:stretch/>
        </p:blipFill>
        <p:spPr>
          <a:xfrm>
            <a:off x="20" y="10"/>
            <a:ext cx="7574515" cy="42738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8E52F-D748-774D-AA78-C908A7C9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2749" b="-3"/>
          <a:stretch/>
        </p:blipFill>
        <p:spPr>
          <a:xfrm>
            <a:off x="7574535" y="10"/>
            <a:ext cx="4617465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ECB-055D-B340-B753-7A3EE5E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protocols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ABBFB-6341-1943-95A0-9EFC6109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91" y="639905"/>
            <a:ext cx="6748711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216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86C-1DBC-0A48-8160-2115F19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9FF1-83FC-414D-8594-BA1FFA9B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 is defined as a </a:t>
            </a:r>
            <a:r>
              <a:rPr lang="en-US" b="1" dirty="0">
                <a:effectLst/>
              </a:rPr>
              <a:t>markup language</a:t>
            </a:r>
            <a:r>
              <a:rPr lang="en-US" dirty="0">
                <a:effectLst/>
              </a:rPr>
              <a:t>. </a:t>
            </a:r>
            <a:endParaRPr lang="en-US" dirty="0"/>
          </a:p>
          <a:p>
            <a:r>
              <a:rPr lang="en-US" dirty="0">
                <a:effectLst/>
              </a:rPr>
              <a:t>A markup language is simply a way of annotating a document in such a way as to make the annotations distinct from the text being annotated </a:t>
            </a:r>
            <a:endParaRPr lang="en-US" dirty="0"/>
          </a:p>
          <a:p>
            <a:r>
              <a:rPr lang="en-US" dirty="0">
                <a:effectLst/>
              </a:rPr>
              <a:t>Markup languages such as HTML, </a:t>
            </a:r>
            <a:r>
              <a:rPr lang="en-US" dirty="0" err="1">
                <a:effectLst/>
              </a:rPr>
              <a:t>Tex</a:t>
            </a:r>
            <a:r>
              <a:rPr lang="en-US" dirty="0">
                <a:effectLst/>
              </a:rPr>
              <a:t>, XML, and XHTML allow users to control how text and visual elements will be laid out and displayed.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DO WE NEED A STANDARD ?</a:t>
            </a:r>
          </a:p>
        </p:txBody>
      </p:sp>
    </p:spTree>
    <p:extLst>
      <p:ext uri="{BB962C8B-B14F-4D97-AF65-F5344CB8AC3E}">
        <p14:creationId xmlns:p14="http://schemas.microsoft.com/office/powerpoint/2010/main" val="29124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1A1-B75C-CC4E-AFB0-E5C12E2B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77EA-A0C2-CF4B-9A7B-2639ADDC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XHTML 1.0 - a version of HTML that used stricter </a:t>
            </a:r>
            <a:r>
              <a:rPr lang="en-US" b="1" dirty="0">
                <a:effectLst/>
              </a:rPr>
              <a:t>XML </a:t>
            </a:r>
            <a:r>
              <a:rPr lang="en-US" dirty="0">
                <a:effectLst/>
              </a:rPr>
              <a:t>(extensible markup language) syntax rules 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5C3A-590C-0B45-A5B4-E848806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sz="320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6632-9923-0547-ACB5-498A8E2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effectLst/>
              </a:rPr>
              <a:t>There are three main aims to HTML5: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1. Specify unambiguously how browsers should deal with invalid markup.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2. Provide an open, nonproprietary programming framework (via JavaScript) for creating rich web applications.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3. Be backwards compatible with the existing web. 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A635-5481-B244-9958-C30D97FE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" y="645106"/>
            <a:ext cx="501029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190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Macintosh PowerPoint</Application>
  <PresentationFormat>Widescreen</PresentationFormat>
  <Paragraphs>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Mesh</vt:lpstr>
      <vt:lpstr>WEB APPLICATION PROGRAMMING </vt:lpstr>
      <vt:lpstr>What is the  web?</vt:lpstr>
      <vt:lpstr>A SIMPLE Web Architecture</vt:lpstr>
      <vt:lpstr>WHAT IS A BROWSER?</vt:lpstr>
      <vt:lpstr>static vs  dynamic</vt:lpstr>
      <vt:lpstr>protocols</vt:lpstr>
      <vt:lpstr>Html </vt:lpstr>
      <vt:lpstr>XHTML</vt:lpstr>
      <vt:lpstr>HTML5</vt:lpstr>
      <vt:lpstr>HTML ELEMENTS AND ATTRIBUTES</vt:lpstr>
      <vt:lpstr>HTML NESTING</vt:lpstr>
      <vt:lpstr>BASIC HTML DOCUMENT</vt:lpstr>
      <vt:lpstr>Basic elements </vt:lpstr>
      <vt:lpstr>Html 5 forms </vt:lpstr>
      <vt:lpstr>css</vt:lpstr>
      <vt:lpstr>CSS SYNTAX</vt:lpstr>
      <vt:lpstr>Css selectors </vt:lpstr>
      <vt:lpstr>How to add css</vt:lpstr>
      <vt:lpstr>JAVASCRIPT </vt:lpstr>
      <vt:lpstr>EMBEDDED JAVASCRIPT</vt:lpstr>
      <vt:lpstr>JS BASICS (OBJECT ORIENTED )</vt:lpstr>
      <vt:lpstr>THE DOM</vt:lpstr>
      <vt:lpstr>jquery </vt:lpstr>
      <vt:lpstr>ajax</vt:lpstr>
      <vt:lpstr>Frameworks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PROGRAMMING </dc:title>
  <dc:creator>Saahith Hegde, Saahith Hegde</dc:creator>
  <cp:lastModifiedBy>Saahith Hegde, Saahith Hegde</cp:lastModifiedBy>
  <cp:revision>1</cp:revision>
  <dcterms:created xsi:type="dcterms:W3CDTF">2019-11-02T05:27:16Z</dcterms:created>
  <dcterms:modified xsi:type="dcterms:W3CDTF">2019-11-02T05:28:01Z</dcterms:modified>
</cp:coreProperties>
</file>