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7" r:id="rId4"/>
    <p:sldId id="259" r:id="rId5"/>
    <p:sldId id="281" r:id="rId6"/>
    <p:sldId id="260" r:id="rId7"/>
    <p:sldId id="282" r:id="rId8"/>
    <p:sldId id="26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94" r:id="rId39"/>
    <p:sldId id="295" r:id="rId40"/>
    <p:sldId id="296" r:id="rId41"/>
    <p:sldId id="28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5707"/>
  </p:normalViewPr>
  <p:slideViewPr>
    <p:cSldViewPr snapToGrid="0" snapToObjects="1">
      <p:cViewPr varScale="1">
        <p:scale>
          <a:sx n="104" d="100"/>
          <a:sy n="104" d="100"/>
        </p:scale>
        <p:origin x="240" y="232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0AE525-77C4-40E4-AB33-F96D171DA0C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58624E-CF16-4886-939E-58823108C934}">
      <dgm:prSet/>
      <dgm:spPr/>
      <dgm:t>
        <a:bodyPr/>
        <a:lstStyle/>
        <a:p>
          <a:r>
            <a:rPr lang="en-US"/>
            <a:t>External CSS</a:t>
          </a:r>
        </a:p>
      </dgm:t>
    </dgm:pt>
    <dgm:pt modelId="{713D3194-A24B-499D-983F-FDB8DDEBC040}" type="parTrans" cxnId="{89BD4CD6-9828-470E-83C7-7C504D9499CF}">
      <dgm:prSet/>
      <dgm:spPr/>
      <dgm:t>
        <a:bodyPr/>
        <a:lstStyle/>
        <a:p>
          <a:endParaRPr lang="en-US"/>
        </a:p>
      </dgm:t>
    </dgm:pt>
    <dgm:pt modelId="{DBE15DBD-B20E-4357-A7E5-F530902619E6}" type="sibTrans" cxnId="{89BD4CD6-9828-470E-83C7-7C504D9499CF}">
      <dgm:prSet/>
      <dgm:spPr/>
      <dgm:t>
        <a:bodyPr/>
        <a:lstStyle/>
        <a:p>
          <a:endParaRPr lang="en-US"/>
        </a:p>
      </dgm:t>
    </dgm:pt>
    <dgm:pt modelId="{4E5374D7-5DA0-49E1-836E-A7CEB94F91CB}">
      <dgm:prSet/>
      <dgm:spPr/>
      <dgm:t>
        <a:bodyPr/>
        <a:lstStyle/>
        <a:p>
          <a:r>
            <a:rPr lang="en-US"/>
            <a:t>Internal CSS</a:t>
          </a:r>
        </a:p>
      </dgm:t>
    </dgm:pt>
    <dgm:pt modelId="{91E9C06A-2575-4C60-B01A-1EDD7BA677BA}" type="parTrans" cxnId="{FA9B7450-5680-4964-878C-FC58CC8E1C98}">
      <dgm:prSet/>
      <dgm:spPr/>
      <dgm:t>
        <a:bodyPr/>
        <a:lstStyle/>
        <a:p>
          <a:endParaRPr lang="en-US"/>
        </a:p>
      </dgm:t>
    </dgm:pt>
    <dgm:pt modelId="{79262914-A454-473B-9C10-4EE4FFACEA32}" type="sibTrans" cxnId="{FA9B7450-5680-4964-878C-FC58CC8E1C98}">
      <dgm:prSet/>
      <dgm:spPr/>
      <dgm:t>
        <a:bodyPr/>
        <a:lstStyle/>
        <a:p>
          <a:endParaRPr lang="en-US"/>
        </a:p>
      </dgm:t>
    </dgm:pt>
    <dgm:pt modelId="{C8F06CF4-4EF4-41F4-B67B-97D73DE6C7AB}">
      <dgm:prSet/>
      <dgm:spPr/>
      <dgm:t>
        <a:bodyPr/>
        <a:lstStyle/>
        <a:p>
          <a:r>
            <a:rPr lang="en-US"/>
            <a:t>Inline CSS</a:t>
          </a:r>
        </a:p>
      </dgm:t>
    </dgm:pt>
    <dgm:pt modelId="{D4017ABE-B5ED-4226-A065-81B4B5C1F77A}" type="parTrans" cxnId="{6B7956E8-B05E-4D29-9327-57DC0A0415E1}">
      <dgm:prSet/>
      <dgm:spPr/>
      <dgm:t>
        <a:bodyPr/>
        <a:lstStyle/>
        <a:p>
          <a:endParaRPr lang="en-US"/>
        </a:p>
      </dgm:t>
    </dgm:pt>
    <dgm:pt modelId="{A940C5D6-A5EB-4639-A2D7-743F70ACEA34}" type="sibTrans" cxnId="{6B7956E8-B05E-4D29-9327-57DC0A0415E1}">
      <dgm:prSet/>
      <dgm:spPr/>
      <dgm:t>
        <a:bodyPr/>
        <a:lstStyle/>
        <a:p>
          <a:endParaRPr lang="en-US"/>
        </a:p>
      </dgm:t>
    </dgm:pt>
    <dgm:pt modelId="{DA6C8E44-4A1D-AC4D-B0EF-E61AAB01FE0F}" type="pres">
      <dgm:prSet presAssocID="{290AE525-77C4-40E4-AB33-F96D171DA0CC}" presName="linear" presStyleCnt="0">
        <dgm:presLayoutVars>
          <dgm:animLvl val="lvl"/>
          <dgm:resizeHandles val="exact"/>
        </dgm:presLayoutVars>
      </dgm:prSet>
      <dgm:spPr/>
    </dgm:pt>
    <dgm:pt modelId="{7C5A2D77-E217-9146-8AC3-8E5283A5ABC3}" type="pres">
      <dgm:prSet presAssocID="{1758624E-CF16-4886-939E-58823108C93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62F4138-8B40-7D45-88CF-40F4FD17616D}" type="pres">
      <dgm:prSet presAssocID="{DBE15DBD-B20E-4357-A7E5-F530902619E6}" presName="spacer" presStyleCnt="0"/>
      <dgm:spPr/>
    </dgm:pt>
    <dgm:pt modelId="{5BF926B2-5B88-FD4F-8DD0-38DFFEA0A3B2}" type="pres">
      <dgm:prSet presAssocID="{4E5374D7-5DA0-49E1-836E-A7CEB94F91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7EE1A8-4049-9C41-BB76-906A19D5A089}" type="pres">
      <dgm:prSet presAssocID="{79262914-A454-473B-9C10-4EE4FFACEA32}" presName="spacer" presStyleCnt="0"/>
      <dgm:spPr/>
    </dgm:pt>
    <dgm:pt modelId="{F32C1509-D2EB-DD40-A448-8DCCD7BCF8CA}" type="pres">
      <dgm:prSet presAssocID="{C8F06CF4-4EF4-41F4-B67B-97D73DE6C7A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9B7450-5680-4964-878C-FC58CC8E1C98}" srcId="{290AE525-77C4-40E4-AB33-F96D171DA0CC}" destId="{4E5374D7-5DA0-49E1-836E-A7CEB94F91CB}" srcOrd="1" destOrd="0" parTransId="{91E9C06A-2575-4C60-B01A-1EDD7BA677BA}" sibTransId="{79262914-A454-473B-9C10-4EE4FFACEA32}"/>
    <dgm:cxn modelId="{A8DF4D58-8EA2-1C4C-911D-BC7F17F53457}" type="presOf" srcId="{290AE525-77C4-40E4-AB33-F96D171DA0CC}" destId="{DA6C8E44-4A1D-AC4D-B0EF-E61AAB01FE0F}" srcOrd="0" destOrd="0" presId="urn:microsoft.com/office/officeart/2005/8/layout/vList2"/>
    <dgm:cxn modelId="{EE20C68B-648F-B24A-8DB2-A35699425B81}" type="presOf" srcId="{C8F06CF4-4EF4-41F4-B67B-97D73DE6C7AB}" destId="{F32C1509-D2EB-DD40-A448-8DCCD7BCF8CA}" srcOrd="0" destOrd="0" presId="urn:microsoft.com/office/officeart/2005/8/layout/vList2"/>
    <dgm:cxn modelId="{DBE81CB2-B0A9-DB48-8A09-981D26AA8AD7}" type="presOf" srcId="{4E5374D7-5DA0-49E1-836E-A7CEB94F91CB}" destId="{5BF926B2-5B88-FD4F-8DD0-38DFFEA0A3B2}" srcOrd="0" destOrd="0" presId="urn:microsoft.com/office/officeart/2005/8/layout/vList2"/>
    <dgm:cxn modelId="{89BD4CD6-9828-470E-83C7-7C504D9499CF}" srcId="{290AE525-77C4-40E4-AB33-F96D171DA0CC}" destId="{1758624E-CF16-4886-939E-58823108C934}" srcOrd="0" destOrd="0" parTransId="{713D3194-A24B-499D-983F-FDB8DDEBC040}" sibTransId="{DBE15DBD-B20E-4357-A7E5-F530902619E6}"/>
    <dgm:cxn modelId="{D71852E3-E0C6-2047-A9DE-F7339FB1C6ED}" type="presOf" srcId="{1758624E-CF16-4886-939E-58823108C934}" destId="{7C5A2D77-E217-9146-8AC3-8E5283A5ABC3}" srcOrd="0" destOrd="0" presId="urn:microsoft.com/office/officeart/2005/8/layout/vList2"/>
    <dgm:cxn modelId="{6B7956E8-B05E-4D29-9327-57DC0A0415E1}" srcId="{290AE525-77C4-40E4-AB33-F96D171DA0CC}" destId="{C8F06CF4-4EF4-41F4-B67B-97D73DE6C7AB}" srcOrd="2" destOrd="0" parTransId="{D4017ABE-B5ED-4226-A065-81B4B5C1F77A}" sibTransId="{A940C5D6-A5EB-4639-A2D7-743F70ACEA34}"/>
    <dgm:cxn modelId="{376B58A9-BC92-014C-9404-E21A0F0D0339}" type="presParOf" srcId="{DA6C8E44-4A1D-AC4D-B0EF-E61AAB01FE0F}" destId="{7C5A2D77-E217-9146-8AC3-8E5283A5ABC3}" srcOrd="0" destOrd="0" presId="urn:microsoft.com/office/officeart/2005/8/layout/vList2"/>
    <dgm:cxn modelId="{AC15B1D8-76FC-0F45-AFAE-5E88B91E6BC5}" type="presParOf" srcId="{DA6C8E44-4A1D-AC4D-B0EF-E61AAB01FE0F}" destId="{562F4138-8B40-7D45-88CF-40F4FD17616D}" srcOrd="1" destOrd="0" presId="urn:microsoft.com/office/officeart/2005/8/layout/vList2"/>
    <dgm:cxn modelId="{BAEF0BA9-F2EB-1945-ACE7-CED270F19DAF}" type="presParOf" srcId="{DA6C8E44-4A1D-AC4D-B0EF-E61AAB01FE0F}" destId="{5BF926B2-5B88-FD4F-8DD0-38DFFEA0A3B2}" srcOrd="2" destOrd="0" presId="urn:microsoft.com/office/officeart/2005/8/layout/vList2"/>
    <dgm:cxn modelId="{5697A690-2085-3E41-BA44-B2EF816A8B16}" type="presParOf" srcId="{DA6C8E44-4A1D-AC4D-B0EF-E61AAB01FE0F}" destId="{B87EE1A8-4049-9C41-BB76-906A19D5A089}" srcOrd="3" destOrd="0" presId="urn:microsoft.com/office/officeart/2005/8/layout/vList2"/>
    <dgm:cxn modelId="{2FA19A13-A0CA-6549-B881-2D00EDBF72C4}" type="presParOf" srcId="{DA6C8E44-4A1D-AC4D-B0EF-E61AAB01FE0F}" destId="{F32C1509-D2EB-DD40-A448-8DCCD7BCF8C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A2D77-E217-9146-8AC3-8E5283A5ABC3}">
      <dsp:nvSpPr>
        <dsp:cNvPr id="0" name=""/>
        <dsp:cNvSpPr/>
      </dsp:nvSpPr>
      <dsp:spPr>
        <a:xfrm>
          <a:off x="0" y="10340"/>
          <a:ext cx="6046132" cy="141511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External CSS</a:t>
          </a:r>
        </a:p>
      </dsp:txBody>
      <dsp:txXfrm>
        <a:off x="69080" y="79420"/>
        <a:ext cx="5907972" cy="1276954"/>
      </dsp:txXfrm>
    </dsp:sp>
    <dsp:sp modelId="{5BF926B2-5B88-FD4F-8DD0-38DFFEA0A3B2}">
      <dsp:nvSpPr>
        <dsp:cNvPr id="0" name=""/>
        <dsp:cNvSpPr/>
      </dsp:nvSpPr>
      <dsp:spPr>
        <a:xfrm>
          <a:off x="0" y="1595375"/>
          <a:ext cx="6046132" cy="1415114"/>
        </a:xfrm>
        <a:prstGeom prst="roundRect">
          <a:avLst/>
        </a:prstGeom>
        <a:gradFill rotWithShape="0">
          <a:gsLst>
            <a:gs pos="0">
              <a:schemeClr val="accent2">
                <a:hueOff val="-245438"/>
                <a:satOff val="19406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-245438"/>
                <a:satOff val="19406"/>
                <a:lumOff val="-392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Internal CSS</a:t>
          </a:r>
        </a:p>
      </dsp:txBody>
      <dsp:txXfrm>
        <a:off x="69080" y="1664455"/>
        <a:ext cx="5907972" cy="1276954"/>
      </dsp:txXfrm>
    </dsp:sp>
    <dsp:sp modelId="{F32C1509-D2EB-DD40-A448-8DCCD7BCF8CA}">
      <dsp:nvSpPr>
        <dsp:cNvPr id="0" name=""/>
        <dsp:cNvSpPr/>
      </dsp:nvSpPr>
      <dsp:spPr>
        <a:xfrm>
          <a:off x="0" y="3180410"/>
          <a:ext cx="6046132" cy="1415114"/>
        </a:xfrm>
        <a:prstGeom prst="roundRect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Inline CSS</a:t>
          </a:r>
        </a:p>
      </dsp:txBody>
      <dsp:txXfrm>
        <a:off x="69080" y="3249490"/>
        <a:ext cx="5907972" cy="1276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37A8C-27B3-B94C-ABCD-F85CE449723F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8CD81-D2FC-7842-90F5-67CD5950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4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CD81-D2FC-7842-90F5-67CD59509D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6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9143-01E1-1242-879E-D43270BC4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566" y="1648360"/>
            <a:ext cx="8676222" cy="3200400"/>
          </a:xfrm>
        </p:spPr>
        <p:txBody>
          <a:bodyPr/>
          <a:lstStyle/>
          <a:p>
            <a:r>
              <a:rPr lang="en-US" dirty="0"/>
              <a:t>WEB APPLICATION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578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DEA0-5ADA-4E49-A97B-3DB4AEB6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better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3F47-E2AB-0641-91A9-9813D9F2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Redundancy </a:t>
            </a:r>
          </a:p>
          <a:p>
            <a:r>
              <a:rPr lang="en-US" dirty="0"/>
              <a:t>Caching </a:t>
            </a:r>
          </a:p>
          <a:p>
            <a:r>
              <a:rPr lang="en-US" dirty="0"/>
              <a:t>Indexing </a:t>
            </a:r>
          </a:p>
          <a:p>
            <a:r>
              <a:rPr lang="en-US" dirty="0"/>
              <a:t>Proxies </a:t>
            </a:r>
          </a:p>
          <a:p>
            <a:r>
              <a:rPr lang="en-US" dirty="0"/>
              <a:t>Load Balancing </a:t>
            </a:r>
          </a:p>
        </p:txBody>
      </p:sp>
    </p:spTree>
    <p:extLst>
      <p:ext uri="{BB962C8B-B14F-4D97-AF65-F5344CB8AC3E}">
        <p14:creationId xmlns:p14="http://schemas.microsoft.com/office/powerpoint/2010/main" val="426176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ADBA-9015-3E4B-84B2-01ACED2D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Redundancy 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2CB174-74C7-494D-B559-1A5B9D2CE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425302"/>
            <a:ext cx="6915663" cy="401108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6957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1D00-BFEF-D249-9C1C-6B957979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Caching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42794AD-F761-F049-AE41-BB73FECD7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2134" y="639905"/>
            <a:ext cx="6385225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4796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D5A0-352D-EA41-AE87-C3771B0B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Indexing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DE57DC-EC16-0A4F-8073-5942C7A3B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553" b="17648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3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93BA-2CBA-F94F-A2E9-1FB24683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Proxies 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819343B-124F-FC46-AB4D-D50AD2FB0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243" b="11715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4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6D60-83EC-C44E-BD51-722BF3E6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Load balancing 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EA90043D-8DDD-2148-B9F0-60405BD17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586" b="10615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2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02B7-1303-B044-B8E8-C2AAE391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Protocols /methods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7945138-4FBE-364A-B946-EF59C8B88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295633"/>
            <a:ext cx="6915663" cy="427042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0526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598021-9487-5B4A-8230-000EBDDE1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04" y="643467"/>
            <a:ext cx="79871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5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B5D2-00A1-2247-B306-0B6216F3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Response and request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A5ACD8-DBBE-3E47-AB47-B72944EBF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594" r="-2" b="907"/>
          <a:stretch/>
        </p:blipFill>
        <p:spPr>
          <a:xfrm>
            <a:off x="20" y="10"/>
            <a:ext cx="7574515" cy="4273816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7D7EA564-212D-384D-9150-37A3B371BA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45" r="25387" b="1"/>
          <a:stretch/>
        </p:blipFill>
        <p:spPr>
          <a:xfrm>
            <a:off x="7574535" y="10"/>
            <a:ext cx="4617465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09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F1CD1F-BE5C-FA49-BFF3-549989F10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439" y="643467"/>
            <a:ext cx="973112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4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B5D8D-EE26-A34E-A161-0A414700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is the  web?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B11A0-42C0-9641-AA61-7B79EAAA2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44" y="1447463"/>
            <a:ext cx="5915570" cy="394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62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186C-1DBC-0A48-8160-2115F193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9FF1-83FC-414D-8594-BA1FFA9B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HTML is defined as a </a:t>
            </a:r>
            <a:r>
              <a:rPr lang="en-US" b="1" dirty="0">
                <a:effectLst/>
              </a:rPr>
              <a:t>markup language</a:t>
            </a:r>
            <a:r>
              <a:rPr lang="en-US" dirty="0">
                <a:effectLst/>
              </a:rPr>
              <a:t>. </a:t>
            </a:r>
            <a:endParaRPr lang="en-US" dirty="0"/>
          </a:p>
          <a:p>
            <a:r>
              <a:rPr lang="en-US" dirty="0">
                <a:effectLst/>
              </a:rPr>
              <a:t>A markup language is simply a way of annotating a document in such a way as to make the annotations distinct from the text being annotated </a:t>
            </a:r>
            <a:endParaRPr lang="en-US" dirty="0"/>
          </a:p>
          <a:p>
            <a:r>
              <a:rPr lang="en-US" dirty="0">
                <a:effectLst/>
              </a:rPr>
              <a:t>Markup languages such as HTML, </a:t>
            </a:r>
            <a:r>
              <a:rPr lang="en-US" dirty="0" err="1">
                <a:effectLst/>
              </a:rPr>
              <a:t>Tex</a:t>
            </a:r>
            <a:r>
              <a:rPr lang="en-US" dirty="0">
                <a:effectLst/>
              </a:rPr>
              <a:t>, XML, and XHTML allow users to control how text and visual elements will be laid out and displayed. </a:t>
            </a:r>
            <a:endParaRPr lang="en-US" dirty="0"/>
          </a:p>
          <a:p>
            <a:endParaRPr lang="en-US" dirty="0"/>
          </a:p>
          <a:p>
            <a:r>
              <a:rPr lang="en-US" dirty="0"/>
              <a:t>WHY DO WE NEED A STANDARD ?</a:t>
            </a:r>
          </a:p>
        </p:txBody>
      </p:sp>
    </p:spTree>
    <p:extLst>
      <p:ext uri="{BB962C8B-B14F-4D97-AF65-F5344CB8AC3E}">
        <p14:creationId xmlns:p14="http://schemas.microsoft.com/office/powerpoint/2010/main" val="291248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91A1-B75C-CC4E-AFB0-E5C12E2B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77EA-A0C2-CF4B-9A7B-2639ADDC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XHTML 1.0 - a version of HTML that used stricter </a:t>
            </a:r>
            <a:r>
              <a:rPr lang="en-US" b="1" dirty="0">
                <a:effectLst/>
              </a:rPr>
              <a:t>XML </a:t>
            </a:r>
            <a:r>
              <a:rPr lang="en-US" dirty="0">
                <a:effectLst/>
              </a:rPr>
              <a:t>(extensible markup language) syntax rules 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89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5C3A-590C-0B45-A5B4-E8488065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 sz="3200"/>
              <a:t>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6632-9923-0547-ACB5-498A8E250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>
                <a:effectLst/>
              </a:rPr>
              <a:t>There are three main aims to HTML5: 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effectLst/>
              </a:rPr>
              <a:t>1. Specify unambiguously how browsers should deal with invalid markup. 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effectLst/>
              </a:rPr>
              <a:t>2. Provide an open, nonproprietary programming framework (via JavaScript) for creating rich web applications. 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effectLst/>
              </a:rPr>
              <a:t>3. Be backwards compatible with the existing web. </a:t>
            </a: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9A635-5481-B244-9958-C30D97FE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59" y="645106"/>
            <a:ext cx="5010292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41901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D20-1D31-DB4E-A3DD-D395DB61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HTML ELEMENTS AND 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C8F18-CF26-3146-BD7B-48C52ED4E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722258"/>
            <a:ext cx="10916463" cy="352055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02237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B004-4368-D946-8A4B-4A3B108C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HTML NESTING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AC89C5-228E-BB48-915D-71C6B8D03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511747"/>
            <a:ext cx="6915663" cy="383819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99517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1C39-B1CB-DF42-BCAE-3AF866B6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BASIC HTML DOCUMENT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D53E-43B0-E540-B4A0-BC8E7BD51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&lt;!DOCTYPE html&gt; &lt;html&gt;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&lt;title&gt;first one&lt;/title&gt;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&lt;body&gt;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&lt;h1&gt;My First Heading&lt;/h1&gt;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&lt;p&gt;My first paragraph.&lt;/p&gt; &lt;/body&gt;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&lt;/html&gt;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26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0A72-A42C-2641-B5AA-206F0908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FFF2-83CC-E749-94E7-45112B2B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effectLst/>
              </a:rPr>
              <a:t>A text header, denoted using the &lt;h1&gt;, &lt;h2&gt;, &lt;h3&gt;, &lt;h4&gt;, &lt;h5&gt;, &lt;h6&gt; tags.</a:t>
            </a:r>
          </a:p>
          <a:p>
            <a:r>
              <a:rPr lang="en-US" dirty="0">
                <a:effectLst/>
              </a:rPr>
              <a:t>A paragraph, denoted using the &lt;p&gt; tag.</a:t>
            </a:r>
          </a:p>
          <a:p>
            <a:r>
              <a:rPr lang="en-US" dirty="0">
                <a:effectLst/>
              </a:rPr>
              <a:t>A horizontal ruler, denoted using the &lt;</a:t>
            </a:r>
            <a:r>
              <a:rPr lang="en-US" dirty="0" err="1">
                <a:effectLst/>
              </a:rPr>
              <a:t>hr</a:t>
            </a:r>
            <a:r>
              <a:rPr lang="en-US" dirty="0">
                <a:effectLst/>
              </a:rPr>
              <a:t>&gt; tag.</a:t>
            </a:r>
          </a:p>
          <a:p>
            <a:r>
              <a:rPr lang="en-US" dirty="0">
                <a:effectLst/>
              </a:rPr>
              <a:t>A link, denoted using the &lt;a&gt; (anchor) tag.</a:t>
            </a:r>
          </a:p>
          <a:p>
            <a:r>
              <a:rPr lang="en-US" dirty="0">
                <a:effectLst/>
              </a:rPr>
              <a:t>A list, denoted using the &lt;ul&gt; (unordered list), &lt;</a:t>
            </a:r>
            <a:r>
              <a:rPr lang="en-US" dirty="0" err="1">
                <a:effectLst/>
              </a:rPr>
              <a:t>ol</a:t>
            </a:r>
            <a:r>
              <a:rPr lang="en-US" dirty="0">
                <a:effectLst/>
              </a:rPr>
              <a:t>&gt; (ordered list) and &lt;li&gt; (list element) tags.</a:t>
            </a:r>
          </a:p>
          <a:p>
            <a:r>
              <a:rPr lang="en-US" dirty="0">
                <a:effectLst/>
              </a:rPr>
              <a:t>An image, denoted using the &lt;</a:t>
            </a:r>
            <a:r>
              <a:rPr lang="en-US" dirty="0" err="1">
                <a:effectLst/>
              </a:rPr>
              <a:t>img</a:t>
            </a:r>
            <a:r>
              <a:rPr lang="en-US" dirty="0">
                <a:effectLst/>
              </a:rPr>
              <a:t>&gt; tag</a:t>
            </a:r>
          </a:p>
          <a:p>
            <a:r>
              <a:rPr lang="en-US" dirty="0">
                <a:effectLst/>
              </a:rPr>
              <a:t>A divider, denoted using the &lt;div&gt; tag</a:t>
            </a:r>
          </a:p>
          <a:p>
            <a:r>
              <a:rPr lang="en-US" dirty="0">
                <a:effectLst/>
              </a:rPr>
              <a:t>A text span, denoted using the &lt;span&gt; tag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FF0000"/>
                </a:solidFill>
                <a:effectLst/>
              </a:rPr>
              <a:t>https://www.w3schools.com/tags/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529A-20E3-BF4F-AE01-80C90424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Html 5 forms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C51304-06DE-8142-8B01-52F209D3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752" y="640079"/>
            <a:ext cx="1980259" cy="315579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5149F6-A10E-1545-B3EF-768A0B3F7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65501" y="640080"/>
            <a:ext cx="4959234" cy="314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47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F948-032C-2445-A5A5-146701E4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3A49-C02E-274E-975D-F0B927F6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CSS is a W3C standard for describing the appearance of HTML elements. Another common way to describe CSS’s function is to say that CSS is used to define the </a:t>
            </a:r>
            <a:r>
              <a:rPr lang="en-US" b="1" dirty="0">
                <a:effectLst/>
              </a:rPr>
              <a:t>presentation </a:t>
            </a:r>
            <a:r>
              <a:rPr lang="en-US" dirty="0">
                <a:effectLst/>
              </a:rPr>
              <a:t>of HTML documents.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5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F842-4CC9-4343-B74B-C67ECB82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CSS SYNTAX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BF9E27-D41C-4FA8-A409-2DF464D0D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A383C-3DE0-414F-9FA6-92C55885C9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868" b="-1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0737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D6C2-9A7C-904E-A8AD-5B259984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SIMPLE Web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0D912-7ADE-2F46-8A7C-4F94CC014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694964"/>
            <a:ext cx="10916463" cy="354785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7745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50C7-D124-B84F-88CF-8971F839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selectors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878D3-46A3-FF4E-88EF-357988E1F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746239"/>
            <a:ext cx="9906000" cy="2965722"/>
          </a:xfrm>
        </p:spPr>
      </p:pic>
    </p:spTree>
    <p:extLst>
      <p:ext uri="{BB962C8B-B14F-4D97-AF65-F5344CB8AC3E}">
        <p14:creationId xmlns:p14="http://schemas.microsoft.com/office/powerpoint/2010/main" val="3042204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BEAB-9C5A-104E-9C2A-45E35592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/>
              <a:t>How to add css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15B95C-198F-4AE8-B097-19500C0FB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434357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0850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5FAF-282F-DF4B-8455-59923337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DC19-AB5D-494B-A513-844EB630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The idea of </a:t>
            </a:r>
            <a:r>
              <a:rPr lang="en-US" b="1" dirty="0">
                <a:effectLst/>
              </a:rPr>
              <a:t>client-side scripting </a:t>
            </a:r>
            <a:r>
              <a:rPr lang="en-US" dirty="0">
                <a:effectLst/>
              </a:rPr>
              <a:t>is an important one in web development. It refers to the client machine (i.e., the browser) running code locally rather than relying on the server to execute code and return the result.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There are many advantages of client-side scripting: </a:t>
            </a:r>
          </a:p>
          <a:p>
            <a:r>
              <a:rPr lang="en-US" dirty="0">
                <a:effectLst/>
              </a:rPr>
              <a:t>Processing can be offloaded from the server to client machines, thereby reducing the load on the server. </a:t>
            </a:r>
          </a:p>
          <a:p>
            <a:r>
              <a:rPr lang="en-US" dirty="0">
                <a:effectLst/>
              </a:rPr>
              <a:t>The browser can respond more rapidly to user events than a request to a remote server ever could, which improves the user experience.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11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E48E-D0AD-F645-A30F-BA8A3CA1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3A52-E1D0-1A41-9713-BB69C7E1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&lt;script type="text/</a:t>
            </a:r>
            <a:r>
              <a:rPr lang="en-US" dirty="0" err="1">
                <a:effectLst/>
              </a:rPr>
              <a:t>javascript</a:t>
            </a:r>
            <a:r>
              <a:rPr lang="en-US" dirty="0">
                <a:effectLst/>
              </a:rPr>
              <a:t>"&gt;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/* a </a:t>
            </a:r>
            <a:r>
              <a:rPr lang="en-US" dirty="0" err="1">
                <a:effectLst/>
              </a:rPr>
              <a:t>javascript</a:t>
            </a:r>
            <a:r>
              <a:rPr lang="en-US" dirty="0">
                <a:effectLst/>
              </a:rPr>
              <a:t> comment */ alert ("hello world!");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&lt;/script&gt;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19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56D9-6706-A040-8445-E7365051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BASICS (OBJECT ORIENTED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819E-09ED-0645-AE44-2452FD75C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(STRING ,NUMERICAL ,BOOLEAN)</a:t>
            </a:r>
          </a:p>
          <a:p>
            <a:r>
              <a:rPr lang="en-US" dirty="0"/>
              <a:t>OPERATORS </a:t>
            </a:r>
          </a:p>
          <a:p>
            <a:r>
              <a:rPr lang="en-US" dirty="0"/>
              <a:t>CONDITIONS 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FUNCTIONS </a:t>
            </a:r>
          </a:p>
          <a:p>
            <a:r>
              <a:rPr lang="en-US" dirty="0"/>
              <a:t>ARRAYS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07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4BB6-707D-6A4C-B979-299A6030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THE DOM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7D25A7-E326-450F-B8BA-DD790394C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var latest = </a:t>
            </a:r>
            <a:r>
              <a:rPr lang="en-US" dirty="0" err="1">
                <a:effectLst/>
              </a:rPr>
              <a:t>document.getElementById</a:t>
            </a:r>
            <a:r>
              <a:rPr lang="en-US" dirty="0">
                <a:effectLst/>
              </a:rPr>
              <a:t>("</a:t>
            </a:r>
            <a:r>
              <a:rPr lang="en-US" dirty="0" err="1">
                <a:effectLst/>
              </a:rPr>
              <a:t>latestComment</a:t>
            </a:r>
            <a:r>
              <a:rPr lang="en-US" dirty="0">
                <a:effectLst/>
              </a:rPr>
              <a:t>");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var </a:t>
            </a:r>
            <a:r>
              <a:rPr lang="en-US" dirty="0" err="1">
                <a:effectLst/>
              </a:rPr>
              <a:t>oldMessage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latest.innerHTML</a:t>
            </a:r>
            <a:r>
              <a:rPr lang="en-US" dirty="0">
                <a:effectLst/>
              </a:rPr>
              <a:t>;</a:t>
            </a:r>
            <a:br>
              <a:rPr lang="en-US" dirty="0">
                <a:effectLst/>
              </a:rPr>
            </a:br>
            <a:endParaRPr lang="en-US" sz="1800" dirty="0">
              <a:effectLst/>
            </a:endParaRPr>
          </a:p>
          <a:p>
            <a:r>
              <a:rPr lang="en-US" sz="1800" dirty="0"/>
              <a:t>https://www.w3schools.com/</a:t>
            </a:r>
            <a:r>
              <a:rPr lang="en-US" sz="1800" dirty="0" err="1"/>
              <a:t>js</a:t>
            </a:r>
            <a:r>
              <a:rPr lang="en-US" sz="1800" dirty="0"/>
              <a:t>/</a:t>
            </a:r>
            <a:r>
              <a:rPr lang="en-US" sz="1800" dirty="0" err="1"/>
              <a:t>js_htmldom_document.asp</a:t>
            </a: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62098-A0DB-B843-A2E4-EBA48C168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133469"/>
            <a:ext cx="6916633" cy="427102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47866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A38A-B60D-C848-B7E0-A01AAC46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9C4DA-3331-9943-A7F1-D0A534E0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jQuery is a JavaScript Library.</a:t>
            </a:r>
          </a:p>
          <a:p>
            <a:r>
              <a:rPr lang="en-US" dirty="0">
                <a:effectLst/>
              </a:rPr>
              <a:t>jQuery greatly simplifies JavaScript programming.</a:t>
            </a:r>
          </a:p>
          <a:p>
            <a:r>
              <a:rPr lang="en-US" dirty="0">
                <a:effectLst/>
              </a:rPr>
              <a:t>jQuery is easy to learn.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0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FC9D-3A56-6B40-BA17-30557F03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7FD36-EB35-D449-8389-7FD2006D1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AJAX is a developer's dream, because you can:</a:t>
            </a:r>
          </a:p>
          <a:p>
            <a:r>
              <a:rPr lang="en-US" dirty="0">
                <a:effectLst/>
              </a:rPr>
              <a:t>Read data from a web server - after the page has loaded</a:t>
            </a:r>
          </a:p>
          <a:p>
            <a:r>
              <a:rPr lang="en-US" dirty="0">
                <a:effectLst/>
              </a:rPr>
              <a:t>Update a web page without reloading the page</a:t>
            </a:r>
          </a:p>
          <a:p>
            <a:r>
              <a:rPr lang="en-US" dirty="0">
                <a:effectLst/>
              </a:rPr>
              <a:t>Send data to a web server -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796041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60A0-F7BB-C342-8173-240C91C1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0B18E-42AC-9649-892A-350BDA4E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just like any other programming language.</a:t>
            </a:r>
          </a:p>
          <a:p>
            <a:r>
              <a:rPr lang="en-US" dirty="0"/>
              <a:t>It binds really well with </a:t>
            </a:r>
            <a:r>
              <a:rPr lang="en-US" dirty="0" err="1"/>
              <a:t>html,css</a:t>
            </a:r>
            <a:r>
              <a:rPr lang="en-US" dirty="0"/>
              <a:t> and </a:t>
            </a:r>
            <a:r>
              <a:rPr lang="en-US" dirty="0" err="1"/>
              <a:t>js</a:t>
            </a:r>
            <a:r>
              <a:rPr lang="en-US" dirty="0"/>
              <a:t>.</a:t>
            </a:r>
          </a:p>
          <a:p>
            <a:r>
              <a:rPr lang="en-US" dirty="0"/>
              <a:t>There is a downfall of php as there are better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1256204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DD87-8CB6-E048-938C-79EB2044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Xml/json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9505-4742-4445-8B6B-633051148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form of encapsulating and wrapping data.</a:t>
            </a:r>
          </a:p>
          <a:p>
            <a:r>
              <a:rPr lang="en-US" dirty="0"/>
              <a:t>It is also used to transfer data between clients and servers.</a:t>
            </a:r>
          </a:p>
        </p:txBody>
      </p:sp>
    </p:spTree>
    <p:extLst>
      <p:ext uri="{BB962C8B-B14F-4D97-AF65-F5344CB8AC3E}">
        <p14:creationId xmlns:p14="http://schemas.microsoft.com/office/powerpoint/2010/main" val="224225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EC1E-53A5-5740-9046-CD855702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IS A BROWSER?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20C2B-0A0C-8E40-BE66-F0F45ABAE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742380"/>
            <a:ext cx="6915663" cy="537692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542497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D4A1-31D8-9C45-A2F4-C93AD1EE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keywords to search for ?</a:t>
            </a:r>
            <a:br>
              <a:rPr lang="en-US" dirty="0"/>
            </a:br>
            <a:r>
              <a:rPr lang="en-US" dirty="0"/>
              <a:t>(to make better projects)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6EECF-F83B-454B-B1ED-CAA89D5E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side: Angular 4,react,viewjs,ajax,jquery,bootstrap,html5,crud.</a:t>
            </a:r>
          </a:p>
          <a:p>
            <a:r>
              <a:rPr lang="en-US" dirty="0"/>
              <a:t>Client side storage: local/session storage, caching.</a:t>
            </a:r>
          </a:p>
          <a:p>
            <a:r>
              <a:rPr lang="en-US" dirty="0" err="1"/>
              <a:t>Serverside</a:t>
            </a:r>
            <a:r>
              <a:rPr lang="en-US" dirty="0"/>
              <a:t> : </a:t>
            </a:r>
            <a:r>
              <a:rPr lang="en-US" dirty="0" err="1"/>
              <a:t>Django,Springboot,JSP,servlets,php,asp.net</a:t>
            </a:r>
            <a:r>
              <a:rPr lang="en-US" dirty="0"/>
              <a:t>.</a:t>
            </a:r>
          </a:p>
          <a:p>
            <a:r>
              <a:rPr lang="en-US" dirty="0"/>
              <a:t>Databases: </a:t>
            </a:r>
            <a:r>
              <a:rPr lang="en-US" dirty="0" err="1"/>
              <a:t>Mongodb,firebase,sql,mysql</a:t>
            </a:r>
            <a:r>
              <a:rPr lang="en-US" dirty="0"/>
              <a:t>.</a:t>
            </a:r>
          </a:p>
          <a:p>
            <a:r>
              <a:rPr lang="en-US" dirty="0"/>
              <a:t>Additional </a:t>
            </a:r>
            <a:r>
              <a:rPr lang="en-US" dirty="0" err="1"/>
              <a:t>functionalities:Oauth,sso,sessions,cookies,svg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74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FE72-D681-0D4B-A015-41BD7A65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Frameworks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561092-6BA8-4A43-ABAA-8E6FD96FB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8825" y="640080"/>
            <a:ext cx="7029727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8339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5F11-EB46-7449-95ED-9E25751E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Types of servers </a:t>
            </a:r>
          </a:p>
        </p:txBody>
      </p:sp>
      <p:pic>
        <p:nvPicPr>
          <p:cNvPr id="5" name="Content Placeholder 4" descr="A picture containing indoor, small, sitting, group&#10;&#10;Description automatically generated">
            <a:extLst>
              <a:ext uri="{FF2B5EF4-FFF2-40B4-BE49-F238E27FC236}">
                <a16:creationId xmlns:a16="http://schemas.microsoft.com/office/drawing/2014/main" id="{1042A03D-98AF-1546-922F-60F8D3F78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916" y="1427080"/>
            <a:ext cx="8270018" cy="502452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9325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71CC-B215-8E47-8AEA-3C45FF93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static vs  dynamic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73B677-D2FD-4D46-9CBA-2012B4E95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89" y="640079"/>
            <a:ext cx="4264585" cy="315579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5FEE8F-2E5A-0244-B1B5-4FC759A5A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03770" y="640080"/>
            <a:ext cx="4682697" cy="314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2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E3A7-34D2-2F40-BBF3-7FBBAE98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DNS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8CB6466-1F73-884F-A363-A7608D671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102" y="982133"/>
            <a:ext cx="8563037" cy="526626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8869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EECB-055D-B340-B753-7A3EE5E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protocols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ABBFB-6341-1943-95A0-9EFC6109F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391" y="639905"/>
            <a:ext cx="6748711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9216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4002-00B3-8346-A3F3-955569A0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soa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9D6F79-573C-AA40-A978-33769A845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470" b="7488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53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815</Words>
  <Application>Microsoft Macintosh PowerPoint</Application>
  <PresentationFormat>Widescreen</PresentationFormat>
  <Paragraphs>107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Century Gothic</vt:lpstr>
      <vt:lpstr>Mesh</vt:lpstr>
      <vt:lpstr>WEB APPLICATION PROGRAMMING   </vt:lpstr>
      <vt:lpstr>What is the  web?</vt:lpstr>
      <vt:lpstr>A SIMPLE Web Architecture</vt:lpstr>
      <vt:lpstr>WHAT IS A BROWSER?</vt:lpstr>
      <vt:lpstr>Types of servers </vt:lpstr>
      <vt:lpstr>static vs  dynamic</vt:lpstr>
      <vt:lpstr>DNS</vt:lpstr>
      <vt:lpstr>protocols</vt:lpstr>
      <vt:lpstr>soa</vt:lpstr>
      <vt:lpstr>How to create better architectures </vt:lpstr>
      <vt:lpstr>Redundancy </vt:lpstr>
      <vt:lpstr>Caching </vt:lpstr>
      <vt:lpstr>Indexing </vt:lpstr>
      <vt:lpstr>Proxies </vt:lpstr>
      <vt:lpstr>Load balancing </vt:lpstr>
      <vt:lpstr>Protocols /methods</vt:lpstr>
      <vt:lpstr>PowerPoint Presentation</vt:lpstr>
      <vt:lpstr>Response and request </vt:lpstr>
      <vt:lpstr>PowerPoint Presentation</vt:lpstr>
      <vt:lpstr>Html </vt:lpstr>
      <vt:lpstr>XHTML</vt:lpstr>
      <vt:lpstr>HTML5</vt:lpstr>
      <vt:lpstr>HTML ELEMENTS AND ATTRIBUTES</vt:lpstr>
      <vt:lpstr>HTML NESTING</vt:lpstr>
      <vt:lpstr>BASIC HTML DOCUMENT</vt:lpstr>
      <vt:lpstr>Basic elements </vt:lpstr>
      <vt:lpstr>Html 5 forms </vt:lpstr>
      <vt:lpstr>css</vt:lpstr>
      <vt:lpstr>CSS SYNTAX</vt:lpstr>
      <vt:lpstr>Css selectors </vt:lpstr>
      <vt:lpstr>How to add css</vt:lpstr>
      <vt:lpstr>JAVASCRIPT </vt:lpstr>
      <vt:lpstr>EMBEDDED JAVASCRIPT</vt:lpstr>
      <vt:lpstr>JS BASICS (OBJECT ORIENTED )</vt:lpstr>
      <vt:lpstr>THE DOM</vt:lpstr>
      <vt:lpstr>jquery </vt:lpstr>
      <vt:lpstr>ajax</vt:lpstr>
      <vt:lpstr>php</vt:lpstr>
      <vt:lpstr>Xml/json</vt:lpstr>
      <vt:lpstr>What are the keywords to search for ? (to make better projects)</vt:lpstr>
      <vt:lpstr>Frameworks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PROGRAMMING   </dc:title>
  <dc:creator>Saahith Hegde, Saahith Hegde</dc:creator>
  <cp:lastModifiedBy>Saahith Hegde, Saahith Hegde</cp:lastModifiedBy>
  <cp:revision>6</cp:revision>
  <dcterms:created xsi:type="dcterms:W3CDTF">2019-11-25T13:20:30Z</dcterms:created>
  <dcterms:modified xsi:type="dcterms:W3CDTF">2019-11-27T21:07:43Z</dcterms:modified>
</cp:coreProperties>
</file>