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jpeg" ContentType="image/jpeg"/>
  <Override PartName="/ppt/media/image2.jpeg" ContentType="image/jpeg"/>
  <Override PartName="/ppt/media/image5.png" ContentType="image/png"/>
  <Override PartName="/ppt/media/image3.jpeg" ContentType="image/jpeg"/>
  <Override PartName="/ppt/media/image6.jpeg" ContentType="image/jpeg"/>
  <Override PartName="/ppt/media/image4.png" ContentType="image/png"/>
  <Override PartName="/ppt/media/image7.png" ContentType="image/png"/>
  <Override PartName="/ppt/media/image8.jpeg" ContentType="image/jpeg"/>
  <Override PartName="/ppt/media/image9.png" ContentType="image/png"/>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1728360"/>
            <a:ext cx="1097208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3134880"/>
            <a:ext cx="5353920" cy="13816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4648320"/>
            <a:ext cx="5353920" cy="1381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1728360"/>
            <a:ext cx="1097208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3134880"/>
            <a:ext cx="2612520" cy="13816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3353040" y="3134880"/>
            <a:ext cx="2612520" cy="13816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4648320"/>
            <a:ext cx="2612520" cy="13816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3353040" y="4648320"/>
            <a:ext cx="2612520" cy="1381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1728360"/>
            <a:ext cx="1097208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3134880"/>
            <a:ext cx="1723680" cy="13816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2419560" y="3134880"/>
            <a:ext cx="1723680" cy="13816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4230000" y="3134880"/>
            <a:ext cx="1723680" cy="13816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4648320"/>
            <a:ext cx="1723680" cy="13816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2419560" y="4648320"/>
            <a:ext cx="1723680" cy="13816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4230000" y="4648320"/>
            <a:ext cx="1723680" cy="1381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1728360"/>
            <a:ext cx="1097208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480" y="3134880"/>
            <a:ext cx="5353920" cy="289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1728360"/>
            <a:ext cx="1097208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480" y="3134880"/>
            <a:ext cx="5353920" cy="289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1728360"/>
            <a:ext cx="1097208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3134880"/>
            <a:ext cx="2612520" cy="289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3353040" y="3134880"/>
            <a:ext cx="2612520" cy="289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1728360"/>
            <a:ext cx="1097208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1728360"/>
            <a:ext cx="1097208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1728360"/>
            <a:ext cx="1097208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3134880"/>
            <a:ext cx="2612520" cy="13816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3353040" y="3134880"/>
            <a:ext cx="2612520" cy="289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4648320"/>
            <a:ext cx="2612520" cy="1381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1728360"/>
            <a:ext cx="1097208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3134880"/>
            <a:ext cx="5353920" cy="289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1728360"/>
            <a:ext cx="1097208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3134880"/>
            <a:ext cx="2612520" cy="289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3353040" y="3134880"/>
            <a:ext cx="2612520" cy="13816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3353040" y="4648320"/>
            <a:ext cx="2612520" cy="1381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1728360"/>
            <a:ext cx="1097208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3134880"/>
            <a:ext cx="2612520" cy="13816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3353040" y="3134880"/>
            <a:ext cx="2612520" cy="13816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4648320"/>
            <a:ext cx="5353920" cy="1381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1728360"/>
            <a:ext cx="1097208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3134880"/>
            <a:ext cx="5353920" cy="13816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4648320"/>
            <a:ext cx="5353920" cy="1381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1728360"/>
            <a:ext cx="1097208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3134880"/>
            <a:ext cx="2612520" cy="13816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3353040" y="3134880"/>
            <a:ext cx="2612520" cy="138168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4648320"/>
            <a:ext cx="2612520" cy="138168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3353040" y="4648320"/>
            <a:ext cx="2612520" cy="1381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1728360"/>
            <a:ext cx="1097208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3134880"/>
            <a:ext cx="1723680" cy="13816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2419560" y="3134880"/>
            <a:ext cx="1723680" cy="13816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4230000" y="3134880"/>
            <a:ext cx="1723680" cy="138168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4648320"/>
            <a:ext cx="1723680" cy="138168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2419560" y="4648320"/>
            <a:ext cx="1723680" cy="138168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4230000" y="4648320"/>
            <a:ext cx="1723680" cy="1381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1728360"/>
            <a:ext cx="10972080" cy="1144800"/>
          </a:xfrm>
          <a:prstGeom prst="rect">
            <a:avLst/>
          </a:prstGeom>
        </p:spPr>
        <p:txBody>
          <a:bodyPr lIns="0" rIns="0" tIns="0" bIns="0" anchor="ctr"/>
          <a:p>
            <a:pPr algn="ctr"/>
            <a:endParaRPr b="0" lang="en-US" sz="4400" spc="-1" strike="noStrike">
              <a:latin typeface="Arial"/>
            </a:endParaRPr>
          </a:p>
        </p:txBody>
      </p:sp>
      <p:sp>
        <p:nvSpPr>
          <p:cNvPr id="80" name="PlaceHolder 2"/>
          <p:cNvSpPr>
            <a:spLocks noGrp="1"/>
          </p:cNvSpPr>
          <p:nvPr>
            <p:ph type="subTitle"/>
          </p:nvPr>
        </p:nvSpPr>
        <p:spPr>
          <a:xfrm>
            <a:off x="609480" y="3134880"/>
            <a:ext cx="5353920" cy="289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1728360"/>
            <a:ext cx="10972080" cy="1144800"/>
          </a:xfrm>
          <a:prstGeom prst="rect">
            <a:avLst/>
          </a:prstGeom>
        </p:spPr>
        <p:txBody>
          <a:bodyPr lIns="0" rIns="0" tIns="0" bIns="0" anchor="ctr"/>
          <a:p>
            <a:pPr algn="ctr"/>
            <a:endParaRPr b="0" lang="en-US" sz="4400" spc="-1" strike="noStrike">
              <a:latin typeface="Arial"/>
            </a:endParaRPr>
          </a:p>
        </p:txBody>
      </p:sp>
      <p:sp>
        <p:nvSpPr>
          <p:cNvPr id="82" name="PlaceHolder 2"/>
          <p:cNvSpPr>
            <a:spLocks noGrp="1"/>
          </p:cNvSpPr>
          <p:nvPr>
            <p:ph type="body"/>
          </p:nvPr>
        </p:nvSpPr>
        <p:spPr>
          <a:xfrm>
            <a:off x="609480" y="3134880"/>
            <a:ext cx="5353920" cy="289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1728360"/>
            <a:ext cx="10972080" cy="1144800"/>
          </a:xfrm>
          <a:prstGeom prst="rect">
            <a:avLst/>
          </a:prstGeom>
        </p:spPr>
        <p:txBody>
          <a:bodyPr lIns="0" rIns="0" tIns="0" bIns="0" anchor="ctr"/>
          <a:p>
            <a:pPr algn="ctr"/>
            <a:endParaRPr b="0" lang="en-US" sz="4400" spc="-1" strike="noStrike">
              <a:latin typeface="Arial"/>
            </a:endParaRPr>
          </a:p>
        </p:txBody>
      </p:sp>
      <p:sp>
        <p:nvSpPr>
          <p:cNvPr id="84" name="PlaceHolder 2"/>
          <p:cNvSpPr>
            <a:spLocks noGrp="1"/>
          </p:cNvSpPr>
          <p:nvPr>
            <p:ph type="body"/>
          </p:nvPr>
        </p:nvSpPr>
        <p:spPr>
          <a:xfrm>
            <a:off x="609480" y="3134880"/>
            <a:ext cx="2612520" cy="2897280"/>
          </a:xfrm>
          <a:prstGeom prst="rect">
            <a:avLst/>
          </a:prstGeom>
        </p:spPr>
        <p:txBody>
          <a:bodyPr lIns="0" rIns="0" tIns="0" bIns="0">
            <a:normAutofit/>
          </a:bodyPr>
          <a:p>
            <a:endParaRPr b="0" lang="en-US" sz="3200" spc="-1" strike="noStrike">
              <a:latin typeface="Arial"/>
            </a:endParaRPr>
          </a:p>
        </p:txBody>
      </p:sp>
      <p:sp>
        <p:nvSpPr>
          <p:cNvPr id="85" name="PlaceHolder 3"/>
          <p:cNvSpPr>
            <a:spLocks noGrp="1"/>
          </p:cNvSpPr>
          <p:nvPr>
            <p:ph type="body"/>
          </p:nvPr>
        </p:nvSpPr>
        <p:spPr>
          <a:xfrm>
            <a:off x="3353040" y="3134880"/>
            <a:ext cx="2612520" cy="289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1728360"/>
            <a:ext cx="1097208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1728360"/>
            <a:ext cx="1097208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3134880"/>
            <a:ext cx="5353920" cy="289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09480" y="1728360"/>
            <a:ext cx="1097208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1728360"/>
            <a:ext cx="10972080" cy="1144800"/>
          </a:xfrm>
          <a:prstGeom prst="rect">
            <a:avLst/>
          </a:prstGeom>
        </p:spPr>
        <p:txBody>
          <a:bodyPr lIns="0" rIns="0" tIns="0" bIns="0" anchor="ctr"/>
          <a:p>
            <a:pPr algn="ctr"/>
            <a:endParaRPr b="0" lang="en-US" sz="4400" spc="-1" strike="noStrike">
              <a:latin typeface="Arial"/>
            </a:endParaRPr>
          </a:p>
        </p:txBody>
      </p:sp>
      <p:sp>
        <p:nvSpPr>
          <p:cNvPr id="89" name="PlaceHolder 2"/>
          <p:cNvSpPr>
            <a:spLocks noGrp="1"/>
          </p:cNvSpPr>
          <p:nvPr>
            <p:ph type="body"/>
          </p:nvPr>
        </p:nvSpPr>
        <p:spPr>
          <a:xfrm>
            <a:off x="609480" y="3134880"/>
            <a:ext cx="2612520" cy="1381680"/>
          </a:xfrm>
          <a:prstGeom prst="rect">
            <a:avLst/>
          </a:prstGeom>
        </p:spPr>
        <p:txBody>
          <a:bodyPr lIns="0" rIns="0" tIns="0" bIns="0">
            <a:normAutofit/>
          </a:bodyPr>
          <a:p>
            <a:endParaRPr b="0" lang="en-US" sz="3200" spc="-1" strike="noStrike">
              <a:latin typeface="Arial"/>
            </a:endParaRPr>
          </a:p>
        </p:txBody>
      </p:sp>
      <p:sp>
        <p:nvSpPr>
          <p:cNvPr id="90" name="PlaceHolder 3"/>
          <p:cNvSpPr>
            <a:spLocks noGrp="1"/>
          </p:cNvSpPr>
          <p:nvPr>
            <p:ph type="body"/>
          </p:nvPr>
        </p:nvSpPr>
        <p:spPr>
          <a:xfrm>
            <a:off x="3353040" y="3134880"/>
            <a:ext cx="2612520" cy="2897280"/>
          </a:xfrm>
          <a:prstGeom prst="rect">
            <a:avLst/>
          </a:prstGeom>
        </p:spPr>
        <p:txBody>
          <a:bodyPr lIns="0" rIns="0" tIns="0" bIns="0">
            <a:normAutofit/>
          </a:bodyPr>
          <a:p>
            <a:endParaRPr b="0" lang="en-US" sz="3200" spc="-1" strike="noStrike">
              <a:latin typeface="Arial"/>
            </a:endParaRPr>
          </a:p>
        </p:txBody>
      </p:sp>
      <p:sp>
        <p:nvSpPr>
          <p:cNvPr id="91" name="PlaceHolder 4"/>
          <p:cNvSpPr>
            <a:spLocks noGrp="1"/>
          </p:cNvSpPr>
          <p:nvPr>
            <p:ph type="body"/>
          </p:nvPr>
        </p:nvSpPr>
        <p:spPr>
          <a:xfrm>
            <a:off x="609480" y="4648320"/>
            <a:ext cx="2612520" cy="1381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1728360"/>
            <a:ext cx="10972080" cy="1144800"/>
          </a:xfrm>
          <a:prstGeom prst="rect">
            <a:avLst/>
          </a:prstGeom>
        </p:spPr>
        <p:txBody>
          <a:bodyPr lIns="0" rIns="0" tIns="0" bIns="0" anchor="ctr"/>
          <a:p>
            <a:pPr algn="ctr"/>
            <a:endParaRPr b="0" lang="en-US" sz="4400" spc="-1" strike="noStrike">
              <a:latin typeface="Arial"/>
            </a:endParaRPr>
          </a:p>
        </p:txBody>
      </p:sp>
      <p:sp>
        <p:nvSpPr>
          <p:cNvPr id="93" name="PlaceHolder 2"/>
          <p:cNvSpPr>
            <a:spLocks noGrp="1"/>
          </p:cNvSpPr>
          <p:nvPr>
            <p:ph type="body"/>
          </p:nvPr>
        </p:nvSpPr>
        <p:spPr>
          <a:xfrm>
            <a:off x="609480" y="3134880"/>
            <a:ext cx="2612520" cy="2897280"/>
          </a:xfrm>
          <a:prstGeom prst="rect">
            <a:avLst/>
          </a:prstGeom>
        </p:spPr>
        <p:txBody>
          <a:bodyPr lIns="0" rIns="0" tIns="0" bIns="0">
            <a:normAutofit/>
          </a:bodyPr>
          <a:p>
            <a:endParaRPr b="0" lang="en-US" sz="3200" spc="-1" strike="noStrike">
              <a:latin typeface="Arial"/>
            </a:endParaRPr>
          </a:p>
        </p:txBody>
      </p:sp>
      <p:sp>
        <p:nvSpPr>
          <p:cNvPr id="94" name="PlaceHolder 3"/>
          <p:cNvSpPr>
            <a:spLocks noGrp="1"/>
          </p:cNvSpPr>
          <p:nvPr>
            <p:ph type="body"/>
          </p:nvPr>
        </p:nvSpPr>
        <p:spPr>
          <a:xfrm>
            <a:off x="3353040" y="3134880"/>
            <a:ext cx="2612520" cy="1381680"/>
          </a:xfrm>
          <a:prstGeom prst="rect">
            <a:avLst/>
          </a:prstGeom>
        </p:spPr>
        <p:txBody>
          <a:bodyPr lIns="0" rIns="0" tIns="0" bIns="0">
            <a:normAutofit/>
          </a:bodyPr>
          <a:p>
            <a:endParaRPr b="0" lang="en-US" sz="3200" spc="-1" strike="noStrike">
              <a:latin typeface="Arial"/>
            </a:endParaRPr>
          </a:p>
        </p:txBody>
      </p:sp>
      <p:sp>
        <p:nvSpPr>
          <p:cNvPr id="95" name="PlaceHolder 4"/>
          <p:cNvSpPr>
            <a:spLocks noGrp="1"/>
          </p:cNvSpPr>
          <p:nvPr>
            <p:ph type="body"/>
          </p:nvPr>
        </p:nvSpPr>
        <p:spPr>
          <a:xfrm>
            <a:off x="3353040" y="4648320"/>
            <a:ext cx="2612520" cy="1381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1728360"/>
            <a:ext cx="10972080" cy="1144800"/>
          </a:xfrm>
          <a:prstGeom prst="rect">
            <a:avLst/>
          </a:prstGeom>
        </p:spPr>
        <p:txBody>
          <a:bodyPr lIns="0" rIns="0" tIns="0" bIns="0" anchor="ctr"/>
          <a:p>
            <a:pPr algn="ctr"/>
            <a:endParaRPr b="0" lang="en-US" sz="4400" spc="-1" strike="noStrike">
              <a:latin typeface="Arial"/>
            </a:endParaRPr>
          </a:p>
        </p:txBody>
      </p:sp>
      <p:sp>
        <p:nvSpPr>
          <p:cNvPr id="97" name="PlaceHolder 2"/>
          <p:cNvSpPr>
            <a:spLocks noGrp="1"/>
          </p:cNvSpPr>
          <p:nvPr>
            <p:ph type="body"/>
          </p:nvPr>
        </p:nvSpPr>
        <p:spPr>
          <a:xfrm>
            <a:off x="609480" y="3134880"/>
            <a:ext cx="2612520" cy="138168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3353040" y="3134880"/>
            <a:ext cx="2612520" cy="1381680"/>
          </a:xfrm>
          <a:prstGeom prst="rect">
            <a:avLst/>
          </a:prstGeom>
        </p:spPr>
        <p:txBody>
          <a:bodyPr lIns="0" rIns="0" tIns="0" bIns="0">
            <a:normAutofit/>
          </a:bodyPr>
          <a:p>
            <a:endParaRPr b="0" lang="en-US" sz="3200" spc="-1" strike="noStrike">
              <a:latin typeface="Arial"/>
            </a:endParaRPr>
          </a:p>
        </p:txBody>
      </p:sp>
      <p:sp>
        <p:nvSpPr>
          <p:cNvPr id="99" name="PlaceHolder 4"/>
          <p:cNvSpPr>
            <a:spLocks noGrp="1"/>
          </p:cNvSpPr>
          <p:nvPr>
            <p:ph type="body"/>
          </p:nvPr>
        </p:nvSpPr>
        <p:spPr>
          <a:xfrm>
            <a:off x="609480" y="4648320"/>
            <a:ext cx="5353920" cy="1381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1728360"/>
            <a:ext cx="10972080" cy="1144800"/>
          </a:xfrm>
          <a:prstGeom prst="rect">
            <a:avLst/>
          </a:prstGeom>
        </p:spPr>
        <p:txBody>
          <a:bodyPr lIns="0" rIns="0" tIns="0" bIns="0" anchor="ctr"/>
          <a:p>
            <a:pPr algn="ctr"/>
            <a:endParaRPr b="0" lang="en-US" sz="4400" spc="-1" strike="noStrike">
              <a:latin typeface="Arial"/>
            </a:endParaRPr>
          </a:p>
        </p:txBody>
      </p:sp>
      <p:sp>
        <p:nvSpPr>
          <p:cNvPr id="101" name="PlaceHolder 2"/>
          <p:cNvSpPr>
            <a:spLocks noGrp="1"/>
          </p:cNvSpPr>
          <p:nvPr>
            <p:ph type="body"/>
          </p:nvPr>
        </p:nvSpPr>
        <p:spPr>
          <a:xfrm>
            <a:off x="609480" y="3134880"/>
            <a:ext cx="5353920" cy="138168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609480" y="4648320"/>
            <a:ext cx="5353920" cy="1381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1728360"/>
            <a:ext cx="10972080" cy="1144800"/>
          </a:xfrm>
          <a:prstGeom prst="rect">
            <a:avLst/>
          </a:prstGeom>
        </p:spPr>
        <p:txBody>
          <a:bodyPr lIns="0" rIns="0" tIns="0" bIns="0" anchor="ctr"/>
          <a:p>
            <a:pPr algn="ctr"/>
            <a:endParaRPr b="0" lang="en-US" sz="4400" spc="-1" strike="noStrike">
              <a:latin typeface="Arial"/>
            </a:endParaRPr>
          </a:p>
        </p:txBody>
      </p:sp>
      <p:sp>
        <p:nvSpPr>
          <p:cNvPr id="104" name="PlaceHolder 2"/>
          <p:cNvSpPr>
            <a:spLocks noGrp="1"/>
          </p:cNvSpPr>
          <p:nvPr>
            <p:ph type="body"/>
          </p:nvPr>
        </p:nvSpPr>
        <p:spPr>
          <a:xfrm>
            <a:off x="609480" y="3134880"/>
            <a:ext cx="2612520" cy="138168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3353040" y="3134880"/>
            <a:ext cx="2612520" cy="138168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609480" y="4648320"/>
            <a:ext cx="2612520" cy="1381680"/>
          </a:xfrm>
          <a:prstGeom prst="rect">
            <a:avLst/>
          </a:prstGeom>
        </p:spPr>
        <p:txBody>
          <a:bodyPr lIns="0" rIns="0" tIns="0" bIns="0">
            <a:normAutofit/>
          </a:bodyPr>
          <a:p>
            <a:endParaRPr b="0" lang="en-US" sz="3200" spc="-1" strike="noStrike">
              <a:latin typeface="Arial"/>
            </a:endParaRPr>
          </a:p>
        </p:txBody>
      </p:sp>
      <p:sp>
        <p:nvSpPr>
          <p:cNvPr id="107" name="PlaceHolder 5"/>
          <p:cNvSpPr>
            <a:spLocks noGrp="1"/>
          </p:cNvSpPr>
          <p:nvPr>
            <p:ph type="body"/>
          </p:nvPr>
        </p:nvSpPr>
        <p:spPr>
          <a:xfrm>
            <a:off x="3353040" y="4648320"/>
            <a:ext cx="2612520" cy="1381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1728360"/>
            <a:ext cx="10972080" cy="1144800"/>
          </a:xfrm>
          <a:prstGeom prst="rect">
            <a:avLst/>
          </a:prstGeom>
        </p:spPr>
        <p:txBody>
          <a:bodyPr lIns="0" rIns="0" tIns="0" bIns="0" anchor="ctr"/>
          <a:p>
            <a:pPr algn="ctr"/>
            <a:endParaRPr b="0" lang="en-US" sz="4400" spc="-1" strike="noStrike">
              <a:latin typeface="Arial"/>
            </a:endParaRPr>
          </a:p>
        </p:txBody>
      </p:sp>
      <p:sp>
        <p:nvSpPr>
          <p:cNvPr id="109" name="PlaceHolder 2"/>
          <p:cNvSpPr>
            <a:spLocks noGrp="1"/>
          </p:cNvSpPr>
          <p:nvPr>
            <p:ph type="body"/>
          </p:nvPr>
        </p:nvSpPr>
        <p:spPr>
          <a:xfrm>
            <a:off x="609480" y="3134880"/>
            <a:ext cx="1723680" cy="138168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2419560" y="3134880"/>
            <a:ext cx="1723680" cy="1381680"/>
          </a:xfrm>
          <a:prstGeom prst="rect">
            <a:avLst/>
          </a:prstGeom>
        </p:spPr>
        <p:txBody>
          <a:bodyPr lIns="0" rIns="0" tIns="0" bIns="0">
            <a:normAutofit/>
          </a:bodyPr>
          <a:p>
            <a:endParaRPr b="0" lang="en-US" sz="3200" spc="-1" strike="noStrike">
              <a:latin typeface="Arial"/>
            </a:endParaRPr>
          </a:p>
        </p:txBody>
      </p:sp>
      <p:sp>
        <p:nvSpPr>
          <p:cNvPr id="111" name="PlaceHolder 4"/>
          <p:cNvSpPr>
            <a:spLocks noGrp="1"/>
          </p:cNvSpPr>
          <p:nvPr>
            <p:ph type="body"/>
          </p:nvPr>
        </p:nvSpPr>
        <p:spPr>
          <a:xfrm>
            <a:off x="4230000" y="3134880"/>
            <a:ext cx="1723680" cy="1381680"/>
          </a:xfrm>
          <a:prstGeom prst="rect">
            <a:avLst/>
          </a:prstGeom>
        </p:spPr>
        <p:txBody>
          <a:bodyPr lIns="0" rIns="0" tIns="0" bIns="0">
            <a:normAutofit/>
          </a:bodyPr>
          <a:p>
            <a:endParaRPr b="0" lang="en-US" sz="3200" spc="-1" strike="noStrike">
              <a:latin typeface="Arial"/>
            </a:endParaRPr>
          </a:p>
        </p:txBody>
      </p:sp>
      <p:sp>
        <p:nvSpPr>
          <p:cNvPr id="112" name="PlaceHolder 5"/>
          <p:cNvSpPr>
            <a:spLocks noGrp="1"/>
          </p:cNvSpPr>
          <p:nvPr>
            <p:ph type="body"/>
          </p:nvPr>
        </p:nvSpPr>
        <p:spPr>
          <a:xfrm>
            <a:off x="609480" y="4648320"/>
            <a:ext cx="1723680" cy="1381680"/>
          </a:xfrm>
          <a:prstGeom prst="rect">
            <a:avLst/>
          </a:prstGeom>
        </p:spPr>
        <p:txBody>
          <a:bodyPr lIns="0" rIns="0" tIns="0" bIns="0">
            <a:normAutofit/>
          </a:bodyPr>
          <a:p>
            <a:endParaRPr b="0" lang="en-US" sz="3200" spc="-1" strike="noStrike">
              <a:latin typeface="Arial"/>
            </a:endParaRPr>
          </a:p>
        </p:txBody>
      </p:sp>
      <p:sp>
        <p:nvSpPr>
          <p:cNvPr id="113" name="PlaceHolder 6"/>
          <p:cNvSpPr>
            <a:spLocks noGrp="1"/>
          </p:cNvSpPr>
          <p:nvPr>
            <p:ph type="body"/>
          </p:nvPr>
        </p:nvSpPr>
        <p:spPr>
          <a:xfrm>
            <a:off x="2419560" y="4648320"/>
            <a:ext cx="1723680" cy="1381680"/>
          </a:xfrm>
          <a:prstGeom prst="rect">
            <a:avLst/>
          </a:prstGeom>
        </p:spPr>
        <p:txBody>
          <a:bodyPr lIns="0" rIns="0" tIns="0" bIns="0">
            <a:normAutofit/>
          </a:bodyPr>
          <a:p>
            <a:endParaRPr b="0" lang="en-US" sz="3200" spc="-1" strike="noStrike">
              <a:latin typeface="Arial"/>
            </a:endParaRPr>
          </a:p>
        </p:txBody>
      </p:sp>
      <p:sp>
        <p:nvSpPr>
          <p:cNvPr id="114" name="PlaceHolder 7"/>
          <p:cNvSpPr>
            <a:spLocks noGrp="1"/>
          </p:cNvSpPr>
          <p:nvPr>
            <p:ph type="body"/>
          </p:nvPr>
        </p:nvSpPr>
        <p:spPr>
          <a:xfrm>
            <a:off x="4230000" y="4648320"/>
            <a:ext cx="1723680" cy="1381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1728360"/>
            <a:ext cx="1097208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3134880"/>
            <a:ext cx="2612520" cy="289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3353040" y="3134880"/>
            <a:ext cx="2612520" cy="289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1728360"/>
            <a:ext cx="1097208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1728360"/>
            <a:ext cx="1097208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1728360"/>
            <a:ext cx="1097208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3134880"/>
            <a:ext cx="2612520" cy="13816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3353040" y="3134880"/>
            <a:ext cx="2612520" cy="289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4648320"/>
            <a:ext cx="2612520" cy="1381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1728360"/>
            <a:ext cx="1097208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3134880"/>
            <a:ext cx="2612520" cy="289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3353040" y="3134880"/>
            <a:ext cx="2612520" cy="13816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3353040" y="4648320"/>
            <a:ext cx="2612520" cy="1381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1728360"/>
            <a:ext cx="1097208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3134880"/>
            <a:ext cx="2612520" cy="13816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3353040" y="3134880"/>
            <a:ext cx="2612520" cy="13816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4648320"/>
            <a:ext cx="5353920" cy="13816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1728360"/>
            <a:ext cx="10972080" cy="11448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1728360"/>
            <a:ext cx="10972080" cy="11448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77" name="PlaceHolder 2"/>
          <p:cNvSpPr>
            <a:spLocks noGrp="1"/>
          </p:cNvSpPr>
          <p:nvPr>
            <p:ph type="body"/>
          </p:nvPr>
        </p:nvSpPr>
        <p:spPr>
          <a:xfrm>
            <a:off x="609480" y="3134880"/>
            <a:ext cx="5353920" cy="289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ffffff"/>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ffffff"/>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ffffff"/>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ffffff"/>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ffffff"/>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ffffff"/>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78" name="PlaceHolder 3"/>
          <p:cNvSpPr>
            <a:spLocks noGrp="1"/>
          </p:cNvSpPr>
          <p:nvPr>
            <p:ph type="body"/>
          </p:nvPr>
        </p:nvSpPr>
        <p:spPr>
          <a:xfrm>
            <a:off x="6231960" y="3134880"/>
            <a:ext cx="5353920" cy="289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ffffff"/>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ffffff"/>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ffffff"/>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ffffff"/>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ffffff"/>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ffffff"/>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hyperlink" Target="http://en.wikipedia.org/wiki/Ethernet_over_twisted_pair" TargetMode="External"/><Relationship Id="rId2" Type="http://schemas.openxmlformats.org/officeDocument/2006/relationships/hyperlink" Target="http://en.wikipedia.org/wiki/Optical_fiber" TargetMode="External"/><Relationship Id="rId3" Type="http://schemas.openxmlformats.org/officeDocument/2006/relationships/hyperlink" Target="http://en.wikipedia.org/wiki/Ethernet" TargetMode="External"/><Relationship Id="rId4" Type="http://schemas.openxmlformats.org/officeDocument/2006/relationships/hyperlink" Target="http://en.wikipedia.org/wiki/Network_segment" TargetMode="External"/><Relationship Id="rId5" Type="http://schemas.openxmlformats.org/officeDocument/2006/relationships/hyperlink" Target="http://en.wikipedia.org/wiki/Physical_layer" TargetMode="External"/><Relationship Id="rId6" Type="http://schemas.openxmlformats.org/officeDocument/2006/relationships/hyperlink" Target="http://en.wikipedia.org/wiki/OSI_model" TargetMode="External"/><Relationship Id="rId7" Type="http://schemas.openxmlformats.org/officeDocument/2006/relationships/hyperlink" Target="http://en.wikipedia.org/wiki/Computer_networking_device" TargetMode="External"/><Relationship Id="rId8" Type="http://schemas.openxmlformats.org/officeDocument/2006/relationships/hyperlink" Target="http://en.wikipedia.org/wiki/Network_segment" TargetMode="External"/><Relationship Id="rId9" Type="http://schemas.openxmlformats.org/officeDocument/2006/relationships/hyperlink" Target="http://en.wikipedia.org/wiki/Network_bridge" TargetMode="External"/><Relationship Id="rId10" Type="http://schemas.openxmlformats.org/officeDocument/2006/relationships/hyperlink" Target="http://en.wikipedia.org/wiki/Data_link_layer" TargetMode="External"/><Relationship Id="rId11" Type="http://schemas.openxmlformats.org/officeDocument/2006/relationships/hyperlink" Target="http://en.wikipedia.org/wiki/OSI_model" TargetMode="External"/><Relationship Id="rId12" Type="http://schemas.openxmlformats.org/officeDocument/2006/relationships/hyperlink" Target="http://en.wikipedia.org/wiki/Packet_forwarding" TargetMode="External"/><Relationship Id="rId13" Type="http://schemas.openxmlformats.org/officeDocument/2006/relationships/hyperlink" Target="http://en.wikipedia.org/wiki/Packet_switching" TargetMode="External"/><Relationship Id="rId14" Type="http://schemas.openxmlformats.org/officeDocument/2006/relationships/hyperlink" Target="http://en.wikipedia.org/wiki/Computer_network" TargetMode="External"/><Relationship Id="rId15" Type="http://schemas.openxmlformats.org/officeDocument/2006/relationships/hyperlink" Target="http://en.wikipedia.org/wiki/Routing" TargetMode="External"/><Relationship Id="rId16" Type="http://schemas.openxmlformats.org/officeDocument/2006/relationships/hyperlink" Target="http://en.wikipedia.org/wiki/Flooding_(computer_networking)" TargetMode="External"/><Relationship Id="rId17"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en.wikipedia.org/wiki/Electronics" TargetMode="External"/><Relationship Id="rId2" Type="http://schemas.openxmlformats.org/officeDocument/2006/relationships/hyperlink" Target="http://en.wikipedia.org/wiki/Signal_(information_theory)" TargetMode="External"/><Relationship Id="rId3" Type="http://schemas.openxmlformats.org/officeDocument/2006/relationships/hyperlink" Target="http://en.wikipedia.org/wiki/Retransmit" TargetMode="External"/><Relationship Id="rId4" Type="http://schemas.openxmlformats.org/officeDocument/2006/relationships/hyperlink" Target="http://en.wikipedia.org/wiki/Data_link" TargetMode="External"/><Relationship Id="rId5" Type="http://schemas.openxmlformats.org/officeDocument/2006/relationships/hyperlink" Target="http://en.wikipedia.org/wiki/Node_(networking)" TargetMode="External"/><Relationship Id="rId6" Type="http://schemas.openxmlformats.org/officeDocument/2006/relationships/hyperlink" Target="http://en.wikipedia.org/wiki/Computer_network" TargetMode="External"/><Relationship Id="rId7" Type="http://schemas.openxmlformats.org/officeDocument/2006/relationships/hyperlink" Target="http://en.wikipedia.org/wiki/Network_topologies#cite_note-Groth-0" TargetMode="External"/><Relationship Id="rId8" Type="http://schemas.openxmlformats.org/officeDocument/2006/relationships/hyperlink" Target="http://en.wikipedia.org/wiki/Network_topologies#cite_note-atis-1" TargetMode="External"/><Relationship Id="rId9" Type="http://schemas.openxmlformats.org/officeDocument/2006/relationships/hyperlink" Target="http://en.wikipedia.org/wiki/Biological_network" TargetMode="External"/><Relationship Id="rId10" Type="http://schemas.openxmlformats.org/officeDocument/2006/relationships/hyperlink" Target="http://en.wikipedia.org/wiki/Network_topologies#cite_note-Proulx05-2" TargetMode="External"/><Relationship Id="rId11" Type="http://schemas.openxmlformats.org/officeDocument/2006/relationships/hyperlink" Target="http://en.wikipedia.org/wiki/Topology" TargetMode="External"/><Relationship Id="rId12" Type="http://schemas.openxmlformats.org/officeDocument/2006/relationships/hyperlink" Target="http://en.wikipedia.org/wiki/Logical_topology" TargetMode="External"/><Relationship Id="rId13" Type="http://schemas.openxmlformats.org/officeDocument/2006/relationships/hyperlink" Target="http://en.wikipedia.org/wiki/Point-to-point_(telecommunications)" TargetMode="External"/><Relationship Id="rId14"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hyperlink" Target="http://en.wikipedia.org/wiki/Repeater" TargetMode="External"/><Relationship Id="rId2" Type="http://schemas.openxmlformats.org/officeDocument/2006/relationships/hyperlink" Target="http://en.wikipedia.org/wiki/Reed%27s_Law" TargetMode="External"/><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en.wikipedia.org/wiki/Open_Systems_Interconnection" TargetMode="External"/><Relationship Id="rId2" Type="http://schemas.openxmlformats.org/officeDocument/2006/relationships/hyperlink" Target="http://en.wikipedia.org/wiki/International_Organization_for_Standardization" TargetMode="External"/><Relationship Id="rId3" Type="http://schemas.openxmlformats.org/officeDocument/2006/relationships/hyperlink" Target="http://en.wikipedia.org/wiki/Communications_system" TargetMode="External"/><Relationship Id="rId4" Type="http://schemas.openxmlformats.org/officeDocument/2006/relationships/hyperlink" Target="http://en.wikipedia.org/wiki/Abstraction_layer" TargetMode="External"/><Relationship Id="rId5"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en.wikipedia.org/wiki/Physical_Layer" TargetMode="External"/><Relationship Id="rId2" Type="http://schemas.openxmlformats.org/officeDocument/2006/relationships/hyperlink" Target="http://en.wikipedia.org/wiki/Electrical" TargetMode="External"/><Relationship Id="rId3" Type="http://schemas.openxmlformats.org/officeDocument/2006/relationships/hyperlink" Target="http://en.wikipedia.org/wiki/Data_Link_Layer" TargetMode="External"/><Relationship Id="rId4" Type="http://schemas.openxmlformats.org/officeDocument/2006/relationships/hyperlink" Target="http://en.wikipedia.org/wiki/Network_Layer" TargetMode="External"/><Relationship Id="rId5" Type="http://schemas.openxmlformats.org/officeDocument/2006/relationships/hyperlink" Target="http://en.wikipedia.org/wiki/Data" TargetMode="External"/><Relationship Id="rId6" Type="http://schemas.openxmlformats.org/officeDocument/2006/relationships/hyperlink" Target="http://en.wikipedia.org/wiki/Quality_of_service" TargetMode="External"/><Relationship Id="rId7" Type="http://schemas.openxmlformats.org/officeDocument/2006/relationships/hyperlink" Target="http://en.wikipedia.org/wiki/Transport_Layer" TargetMode="External"/><Relationship Id="rId8" Type="http://schemas.openxmlformats.org/officeDocument/2006/relationships/hyperlink" Target="http://en.wikipedia.org/wiki/Session_Layer" TargetMode="External"/><Relationship Id="rId9"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en.wikipedia.org/wiki/Presentation_Layer" TargetMode="External"/><Relationship Id="rId2" Type="http://schemas.openxmlformats.org/officeDocument/2006/relationships/hyperlink" Target="http://en.wikipedia.org/wiki/Application_Layer" TargetMode="External"/><Relationship Id="rId3" Type="http://schemas.openxmlformats.org/officeDocument/2006/relationships/hyperlink" Target="http://en.wikipedia.org/wiki/Abstraction_(computer_science)" TargetMode="External"/><Relationship Id="rId4" Type="http://schemas.openxmlformats.org/officeDocument/2006/relationships/hyperlink" Target="http://en.wikipedia.org/wiki/Ethernet" TargetMode="External"/><Relationship Id="rId5" Type="http://schemas.openxmlformats.org/officeDocument/2006/relationships/hyperlink" Target="http://en.wikipedia.org/wiki/Carrier_sense_multiple_access_with_collision_detection" TargetMode="External"/><Relationship Id="rId6"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en.wikipedia.org/wiki/Link_Layer" TargetMode="External"/><Relationship Id="rId2" Type="http://schemas.openxmlformats.org/officeDocument/2006/relationships/hyperlink" Target="http://en.wikipedia.org/wiki/Internet_Layer" TargetMode="External"/><Relationship Id="rId3" Type="http://schemas.openxmlformats.org/officeDocument/2006/relationships/hyperlink" Target="http://en.wikipedia.org/wiki/Internetworking" TargetMode="External"/><Relationship Id="rId4" Type="http://schemas.openxmlformats.org/officeDocument/2006/relationships/hyperlink" Target="http://en.wikipedia.org/wiki/Computer_network" TargetMode="External"/><Relationship Id="rId5" Type="http://schemas.openxmlformats.org/officeDocument/2006/relationships/hyperlink" Target="http://en.wikipedia.org/wiki/Routing" TargetMode="External"/><Relationship Id="rId6" Type="http://schemas.openxmlformats.org/officeDocument/2006/relationships/hyperlink" Target="http://en.wikipedia.org/wiki/Transport_Layer" TargetMode="External"/><Relationship Id="rId7" Type="http://schemas.openxmlformats.org/officeDocument/2006/relationships/hyperlink" Target="http://en.wikipedia.org/wiki/Application_Layer" TargetMode="External"/><Relationship Id="rId8" Type="http://schemas.openxmlformats.org/officeDocument/2006/relationships/hyperlink" Target="http://en.wikipedia.org/wiki/File_Transfer_Protocol" TargetMode="External"/><Relationship Id="rId9" Type="http://schemas.openxmlformats.org/officeDocument/2006/relationships/hyperlink" Target="http://en.wikipedia.org/wiki/Simple_Mail_Transfer_Protocol" TargetMode="External"/><Relationship Id="rId10"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8.xml"/>
</Relationships>
</file>

<file path=ppt/slides/_rels/slide2.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en.wikipedia.org/wiki/Cable" TargetMode="External"/><Relationship Id="rId2" Type="http://schemas.openxmlformats.org/officeDocument/2006/relationships/hyperlink" Target="http://en.wikipedia.org/wiki/HomePNA" TargetMode="External"/><Relationship Id="rId3" Type="http://schemas.openxmlformats.org/officeDocument/2006/relationships/hyperlink" Target="http://en.wikipedia.org/wiki/Power_line_communication" TargetMode="External"/><Relationship Id="rId4" Type="http://schemas.openxmlformats.org/officeDocument/2006/relationships/hyperlink" Target="http://en.wikipedia.org/wiki/G.hn" TargetMode="External"/><Relationship Id="rId5" Type="http://schemas.openxmlformats.org/officeDocument/2006/relationships/hyperlink" Target="http://en.wikipedia.org/wiki/Optical_fiber" TargetMode="External"/><Relationship Id="rId6" Type="http://schemas.openxmlformats.org/officeDocument/2006/relationships/hyperlink" Target="http://en.wikipedia.org/wiki/Radio_waves" TargetMode="External"/><Relationship Id="rId7" Type="http://schemas.openxmlformats.org/officeDocument/2006/relationships/hyperlink" Target="http://en.wikipedia.org/wiki/Wireless_LAN" TargetMode="External"/><Relationship Id="rId8" Type="http://schemas.openxmlformats.org/officeDocument/2006/relationships/hyperlink" Target="http://en.wikipedia.org/wiki/OSI_model" TargetMode="External"/><Relationship Id="rId9" Type="http://schemas.openxmlformats.org/officeDocument/2006/relationships/hyperlink" Target="http://en.wikipedia.org/wiki/Twisted_pair" TargetMode="External"/><Relationship Id="rId10" Type="http://schemas.openxmlformats.org/officeDocument/2006/relationships/hyperlink" Target="http://en.wikipedia.org/wiki/Coaxial_cable" TargetMode="External"/><Relationship Id="rId11" Type="http://schemas.openxmlformats.org/officeDocument/2006/relationships/hyperlink" Target="http://en.wikipedia.org/wiki/Optical_fiber" TargetMode="External"/><Relationship Id="rId12" Type="http://schemas.openxmlformats.org/officeDocument/2006/relationships/hyperlink" Target="http://en.wikipedia.org/wiki/Protocol_suite" TargetMode="External"/><Relationship Id="rId13" Type="http://schemas.openxmlformats.org/officeDocument/2006/relationships/hyperlink" Target="http://en.wikipedia.org/wiki/OSI_model" TargetMode="External"/><Relationship Id="rId1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en.wikipedia.org/wiki/IEEE_802" TargetMode="External"/><Relationship Id="rId2" Type="http://schemas.openxmlformats.org/officeDocument/2006/relationships/hyperlink" Target="http://en.wikipedia.org/wiki/Institute_of_Electrical_and_Electronics_Engineers" TargetMode="External"/><Relationship Id="rId3" Type="http://schemas.openxmlformats.org/officeDocument/2006/relationships/hyperlink" Target="http://en.wikipedia.org/wiki/Internet" TargetMode="External"/><Relationship Id="rId4" Type="http://schemas.openxmlformats.org/officeDocument/2006/relationships/hyperlink" Target="http://en.wikipedia.org/wiki/Internet_Protocol" TargetMode="External"/><Relationship Id="rId5" Type="http://schemas.openxmlformats.org/officeDocument/2006/relationships/hyperlink" Target="http://en.wikipedia.org/wiki/Transmission_Control_Protocol" TargetMode="External"/><Relationship Id="rId6"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en.wikipedia.org/wiki/Data_packet" TargetMode="External"/><Relationship Id="rId2" Type="http://schemas.openxmlformats.org/officeDocument/2006/relationships/hyperlink" Target="http://en.wikipedia.org/wiki/Telecommunications_network" TargetMode="External"/><Relationship Id="rId3" Type="http://schemas.openxmlformats.org/officeDocument/2006/relationships/hyperlink" Target="http://en.wikipedia.org/wiki/Internetwork"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5" name="Picture 3" descr=""/>
          <p:cNvPicPr/>
          <p:nvPr/>
        </p:nvPicPr>
        <p:blipFill>
          <a:blip r:embed="rId1"/>
          <a:stretch/>
        </p:blipFill>
        <p:spPr>
          <a:xfrm>
            <a:off x="1682280" y="2999160"/>
            <a:ext cx="8827200" cy="858960"/>
          </a:xfrm>
          <a:prstGeom prst="rect">
            <a:avLst/>
          </a:prstGeom>
          <a:ln>
            <a:noFill/>
          </a:ln>
        </p:spPr>
      </p:pic>
      <p:pic>
        <p:nvPicPr>
          <p:cNvPr id="116" name="image1.png" descr=""/>
          <p:cNvPicPr/>
          <p:nvPr/>
        </p:nvPicPr>
        <p:blipFill>
          <a:blip r:embed="rId2"/>
          <a:stretch/>
        </p:blipFill>
        <p:spPr>
          <a:xfrm>
            <a:off x="5309640" y="4114800"/>
            <a:ext cx="2370960" cy="2370960"/>
          </a:xfrm>
          <a:prstGeom prst="rect">
            <a:avLst/>
          </a:prstGeom>
          <a:ln>
            <a:noFill/>
          </a:ln>
        </p:spPr>
      </p:pic>
      <p:sp>
        <p:nvSpPr>
          <p:cNvPr id="117" name="CustomShape 1"/>
          <p:cNvSpPr/>
          <p:nvPr/>
        </p:nvSpPr>
        <p:spPr>
          <a:xfrm>
            <a:off x="1097280" y="596880"/>
            <a:ext cx="9298080" cy="3609000"/>
          </a:xfrm>
          <a:prstGeom prst="rect">
            <a:avLst/>
          </a:prstGeom>
          <a:noFill/>
          <a:ln>
            <a:noFill/>
          </a:ln>
        </p:spPr>
        <p:style>
          <a:lnRef idx="0"/>
          <a:fillRef idx="0"/>
          <a:effectRef idx="0"/>
          <a:fontRef idx="minor"/>
        </p:style>
        <p:txBody>
          <a:bodyPr lIns="90000" rIns="90000" tIns="45000" bIns="45000"/>
          <a:p>
            <a:pPr marL="914400" indent="457200" algn="ctr">
              <a:lnSpc>
                <a:spcPct val="115000"/>
              </a:lnSpc>
            </a:pPr>
            <a:r>
              <a:rPr b="0" lang="en-US" sz="2400" spc="-1" strike="noStrike">
                <a:solidFill>
                  <a:srgbClr val="ffffff"/>
                </a:solidFill>
                <a:latin typeface="Calibri"/>
                <a:ea typeface="Calibri"/>
              </a:rPr>
              <a:t>SUMMER INTERNSHIP PROJECT REPORT ON:</a:t>
            </a:r>
            <a:endParaRPr b="0" lang="en-US" sz="2400" spc="-1" strike="noStrike">
              <a:latin typeface="Arial"/>
            </a:endParaRPr>
          </a:p>
          <a:p>
            <a:pPr marL="914400" indent="457200" algn="ctr">
              <a:lnSpc>
                <a:spcPct val="115000"/>
              </a:lnSpc>
            </a:pPr>
            <a:r>
              <a:rPr b="0" lang="en-US" sz="2400" spc="-1" strike="noStrike">
                <a:solidFill>
                  <a:srgbClr val="ffffff"/>
                </a:solidFill>
                <a:latin typeface="Calibri"/>
                <a:ea typeface="Calibri"/>
              </a:rPr>
              <a:t>COMPUTER NETWORKING </a:t>
            </a:r>
            <a:endParaRPr b="0" lang="en-US" sz="2400" spc="-1" strike="noStrike">
              <a:latin typeface="Arial"/>
            </a:endParaRPr>
          </a:p>
          <a:p>
            <a:pPr marL="914400" indent="457200" algn="ctr">
              <a:lnSpc>
                <a:spcPct val="115000"/>
              </a:lnSpc>
            </a:pPr>
            <a:r>
              <a:rPr b="0" lang="en-US" sz="2400" spc="-1" strike="noStrike">
                <a:solidFill>
                  <a:srgbClr val="ffffff"/>
                </a:solidFill>
                <a:latin typeface="Calibri"/>
                <a:ea typeface="Calibri"/>
              </a:rPr>
              <a:t>Submitted in partial fulfillment of the requirements for the award of the degree of </a:t>
            </a:r>
            <a:endParaRPr b="0" lang="en-US" sz="2400" spc="-1" strike="noStrike">
              <a:latin typeface="Arial"/>
            </a:endParaRPr>
          </a:p>
          <a:p>
            <a:pPr marL="914400" indent="457200" algn="ctr">
              <a:lnSpc>
                <a:spcPct val="115000"/>
              </a:lnSpc>
            </a:pPr>
            <a:r>
              <a:rPr b="0" lang="en-US" sz="2400" spc="-1" strike="noStrike">
                <a:solidFill>
                  <a:srgbClr val="ffffff"/>
                </a:solidFill>
                <a:latin typeface="Calibri"/>
                <a:ea typeface="Calibri"/>
              </a:rPr>
              <a:t>BACHELOR OF TECHNOLOGY </a:t>
            </a:r>
            <a:endParaRPr b="0" lang="en-US" sz="2400" spc="-1" strike="noStrike">
              <a:latin typeface="Arial"/>
            </a:endParaRPr>
          </a:p>
          <a:p>
            <a:pPr marL="914400" indent="457200" algn="ctr">
              <a:lnSpc>
                <a:spcPct val="115000"/>
              </a:lnSpc>
            </a:pPr>
            <a:r>
              <a:rPr b="0" lang="en-US" sz="2400" spc="-1" strike="noStrike">
                <a:solidFill>
                  <a:srgbClr val="ffffff"/>
                </a:solidFill>
                <a:latin typeface="Calibri"/>
                <a:ea typeface="Calibri"/>
              </a:rPr>
              <a:t>IN</a:t>
            </a:r>
            <a:endParaRPr b="0" lang="en-US" sz="2400" spc="-1" strike="noStrike">
              <a:latin typeface="Arial"/>
            </a:endParaRPr>
          </a:p>
          <a:p>
            <a:pPr marL="914400" indent="457200" algn="ctr">
              <a:lnSpc>
                <a:spcPct val="115000"/>
              </a:lnSpc>
            </a:pPr>
            <a:r>
              <a:rPr b="0" lang="en-US" sz="2400" spc="-1" strike="noStrike">
                <a:solidFill>
                  <a:srgbClr val="ffffff"/>
                </a:solidFill>
                <a:latin typeface="Calibri"/>
                <a:ea typeface="Calibri"/>
              </a:rPr>
              <a:t>COMPUTER SCIENCE ENGINEERING</a:t>
            </a:r>
            <a:endParaRPr b="0" lang="en-US" sz="2400" spc="-1" strike="noStrike">
              <a:latin typeface="Arial"/>
            </a:endParaRPr>
          </a:p>
          <a:p>
            <a:pPr marL="914400" indent="457200" algn="ctr">
              <a:lnSpc>
                <a:spcPct val="100000"/>
              </a:lnSpc>
            </a:pPr>
            <a:r>
              <a:rPr b="0" lang="en-US" sz="2400" spc="-1" strike="noStrike">
                <a:solidFill>
                  <a:srgbClr val="ffffff"/>
                </a:solidFill>
                <a:latin typeface="Century Gothic"/>
                <a:ea typeface="Calibri"/>
              </a:rPr>
              <a:t> </a:t>
            </a:r>
            <a:endParaRPr b="0" lang="en-US" sz="2400" spc="-1" strike="noStrike">
              <a:latin typeface="Arial"/>
            </a:endParaRPr>
          </a:p>
          <a:p>
            <a:pPr marL="914400" indent="457200">
              <a:lnSpc>
                <a:spcPct val="115000"/>
              </a:lnSpc>
            </a:pPr>
            <a:endParaRPr b="0" lang="en-US" sz="2400" spc="-1" strike="noStrike">
              <a:latin typeface="Arial"/>
            </a:endParaRPr>
          </a:p>
        </p:txBody>
      </p:sp>
      <p:sp>
        <p:nvSpPr>
          <p:cNvPr id="118" name="CustomShape 2"/>
          <p:cNvSpPr/>
          <p:nvPr/>
        </p:nvSpPr>
        <p:spPr>
          <a:xfrm>
            <a:off x="8503920" y="5029200"/>
            <a:ext cx="3382920" cy="1113840"/>
          </a:xfrm>
          <a:prstGeom prst="rect">
            <a:avLst/>
          </a:prstGeom>
          <a:noFill/>
          <a:ln>
            <a:noFill/>
          </a:ln>
        </p:spPr>
        <p:style>
          <a:lnRef idx="0"/>
          <a:fillRef idx="0"/>
          <a:effectRef idx="0"/>
          <a:fontRef idx="minor"/>
        </p:style>
        <p:txBody>
          <a:bodyPr lIns="90000" rIns="90000" tIns="45000" bIns="45000"/>
          <a:p>
            <a:pPr algn="r">
              <a:lnSpc>
                <a:spcPct val="100000"/>
              </a:lnSpc>
            </a:pPr>
            <a:r>
              <a:rPr b="1" lang="en-US" sz="1800" spc="-1" strike="noStrike">
                <a:solidFill>
                  <a:srgbClr val="ffffff"/>
                </a:solidFill>
                <a:latin typeface="Arial"/>
              </a:rPr>
              <a:t>SUBMITTED BY :</a:t>
            </a:r>
            <a:endParaRPr b="0" lang="en-US" sz="1800" spc="-1" strike="noStrike">
              <a:latin typeface="Arial"/>
            </a:endParaRPr>
          </a:p>
          <a:p>
            <a:pPr algn="r">
              <a:lnSpc>
                <a:spcPct val="100000"/>
              </a:lnSpc>
            </a:pPr>
            <a:r>
              <a:rPr b="1" lang="en-US" sz="1800" spc="-1" strike="noStrike">
                <a:solidFill>
                  <a:srgbClr val="ffffff"/>
                </a:solidFill>
                <a:latin typeface="Arial"/>
              </a:rPr>
              <a:t>OJASSVI PRADHAN</a:t>
            </a:r>
            <a:endParaRPr b="0" lang="en-US" sz="1800" spc="-1" strike="noStrike">
              <a:latin typeface="Arial"/>
            </a:endParaRPr>
          </a:p>
          <a:p>
            <a:pPr algn="r">
              <a:lnSpc>
                <a:spcPct val="100000"/>
              </a:lnSpc>
            </a:pPr>
            <a:r>
              <a:rPr b="1" lang="en-US" sz="1800" spc="-1" strike="noStrike">
                <a:solidFill>
                  <a:srgbClr val="ffffff"/>
                </a:solidFill>
                <a:latin typeface="Arial"/>
              </a:rPr>
              <a:t>04113302716</a:t>
            </a:r>
            <a:endParaRPr b="0" lang="en-US" sz="1800" spc="-1" strike="noStrike">
              <a:latin typeface="Arial"/>
            </a:endParaRPr>
          </a:p>
          <a:p>
            <a:pPr algn="r">
              <a:lnSpc>
                <a:spcPct val="100000"/>
              </a:lnSpc>
            </a:pPr>
            <a:r>
              <a:rPr b="1" lang="en-US" sz="1800" spc="-1" strike="noStrike">
                <a:solidFill>
                  <a:srgbClr val="ffffff"/>
                </a:solidFill>
                <a:latin typeface="Arial"/>
              </a:rPr>
              <a:t>CSE-7A</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366840" y="291960"/>
            <a:ext cx="10143360" cy="6038280"/>
          </a:xfrm>
          <a:prstGeom prst="rect">
            <a:avLst/>
          </a:prstGeom>
          <a:noFill/>
          <a:ln>
            <a:noFill/>
          </a:ln>
        </p:spPr>
        <p:style>
          <a:lnRef idx="0"/>
          <a:fillRef idx="0"/>
          <a:effectRef idx="0"/>
          <a:fontRef idx="minor"/>
        </p:style>
        <p:txBody>
          <a:bodyPr lIns="90000" rIns="90000" tIns="45000" bIns="45000"/>
          <a:p>
            <a:pPr>
              <a:lnSpc>
                <a:spcPct val="115000"/>
              </a:lnSpc>
              <a:spcAft>
                <a:spcPts val="1001"/>
              </a:spcAft>
            </a:pPr>
            <a:r>
              <a:rPr b="1" lang="en-US" sz="2000" spc="-1" strike="noStrike" u="sng">
                <a:solidFill>
                  <a:srgbClr val="ffff00"/>
                </a:solidFill>
                <a:uFillTx/>
                <a:latin typeface="Microsoft JhengHei"/>
                <a:ea typeface="Calibri"/>
              </a:rPr>
              <a:t>ETHERNET HUB:</a:t>
            </a:r>
            <a:endParaRPr b="0" lang="en-US" sz="2000" spc="-1" strike="noStrike">
              <a:latin typeface="Arial"/>
            </a:endParaRPr>
          </a:p>
          <a:p>
            <a:pPr>
              <a:lnSpc>
                <a:spcPct val="100000"/>
              </a:lnSpc>
            </a:pPr>
            <a:r>
              <a:rPr b="0" lang="en-US" sz="1800" spc="-1" strike="noStrike">
                <a:solidFill>
                  <a:srgbClr val="ffffff"/>
                </a:solidFill>
                <a:latin typeface="Microsoft JhengHei"/>
                <a:ea typeface="Calibri"/>
              </a:rPr>
              <a:t>An </a:t>
            </a:r>
            <a:r>
              <a:rPr b="1" lang="en-US" sz="1800" spc="-1" strike="noStrike">
                <a:solidFill>
                  <a:srgbClr val="ffffff"/>
                </a:solidFill>
                <a:latin typeface="Microsoft JhengHei"/>
                <a:ea typeface="Calibri"/>
              </a:rPr>
              <a:t>Ethernet hub</a:t>
            </a:r>
            <a:r>
              <a:rPr b="0" lang="en-US" sz="1800" spc="-1" strike="noStrike">
                <a:solidFill>
                  <a:srgbClr val="ffffff"/>
                </a:solidFill>
                <a:latin typeface="Microsoft JhengHei"/>
                <a:ea typeface="Calibri"/>
              </a:rPr>
              <a:t>, </a:t>
            </a:r>
            <a:r>
              <a:rPr b="1" lang="en-US" sz="1800" spc="-1" strike="noStrike">
                <a:solidFill>
                  <a:srgbClr val="ffffff"/>
                </a:solidFill>
                <a:latin typeface="Microsoft JhengHei"/>
                <a:ea typeface="Calibri"/>
              </a:rPr>
              <a:t>active hub</a:t>
            </a:r>
            <a:r>
              <a:rPr b="0" lang="en-US" sz="1800" spc="-1" strike="noStrike">
                <a:solidFill>
                  <a:srgbClr val="ffffff"/>
                </a:solidFill>
                <a:latin typeface="Microsoft JhengHei"/>
                <a:ea typeface="Calibri"/>
              </a:rPr>
              <a:t>, </a:t>
            </a:r>
            <a:r>
              <a:rPr b="1" lang="en-US" sz="1800" spc="-1" strike="noStrike">
                <a:solidFill>
                  <a:srgbClr val="ffffff"/>
                </a:solidFill>
                <a:latin typeface="Microsoft JhengHei"/>
                <a:ea typeface="Calibri"/>
              </a:rPr>
              <a:t>network hub</a:t>
            </a:r>
            <a:r>
              <a:rPr b="0" lang="en-US" sz="1800" spc="-1" strike="noStrike">
                <a:solidFill>
                  <a:srgbClr val="ffffff"/>
                </a:solidFill>
                <a:latin typeface="Microsoft JhengHei"/>
                <a:ea typeface="Calibri"/>
              </a:rPr>
              <a:t>, </a:t>
            </a:r>
            <a:r>
              <a:rPr b="1" lang="en-US" sz="1800" spc="-1" strike="noStrike">
                <a:solidFill>
                  <a:srgbClr val="ffffff"/>
                </a:solidFill>
                <a:latin typeface="Microsoft JhengHei"/>
                <a:ea typeface="Calibri"/>
              </a:rPr>
              <a:t>repeater hub</a:t>
            </a:r>
            <a:r>
              <a:rPr b="0" lang="en-US" sz="1800" spc="-1" strike="noStrike">
                <a:solidFill>
                  <a:srgbClr val="ffffff"/>
                </a:solidFill>
                <a:latin typeface="Microsoft JhengHei"/>
                <a:ea typeface="Calibri"/>
              </a:rPr>
              <a:t> or </a:t>
            </a:r>
            <a:r>
              <a:rPr b="1" lang="en-US" sz="1800" spc="-1" strike="noStrike">
                <a:solidFill>
                  <a:srgbClr val="ffffff"/>
                </a:solidFill>
                <a:latin typeface="Microsoft JhengHei"/>
                <a:ea typeface="Calibri"/>
              </a:rPr>
              <a:t>hub</a:t>
            </a:r>
            <a:r>
              <a:rPr b="0" lang="en-US" sz="1800" spc="-1" strike="noStrike">
                <a:solidFill>
                  <a:srgbClr val="ffffff"/>
                </a:solidFill>
                <a:latin typeface="Microsoft JhengHei"/>
                <a:ea typeface="Calibri"/>
              </a:rPr>
              <a:t> is a device for connecting multiple </a:t>
            </a:r>
            <a:r>
              <a:rPr b="0" lang="en-US" sz="1800" spc="-1" strike="noStrike" u="sng">
                <a:solidFill>
                  <a:srgbClr val="58c1ba"/>
                </a:solidFill>
                <a:uFillTx/>
                <a:latin typeface="Microsoft JhengHei"/>
                <a:ea typeface="Calibri"/>
                <a:hlinkClick r:id="rId1"/>
              </a:rPr>
              <a:t>twisted pair</a:t>
            </a:r>
            <a:r>
              <a:rPr b="0" lang="en-US" sz="1800" spc="-1" strike="noStrike">
                <a:solidFill>
                  <a:srgbClr val="ffffff"/>
                </a:solidFill>
                <a:latin typeface="Microsoft JhengHei"/>
                <a:ea typeface="Calibri"/>
              </a:rPr>
              <a:t> or </a:t>
            </a:r>
            <a:r>
              <a:rPr b="0" lang="en-US" sz="1800" spc="-1" strike="noStrike" u="sng">
                <a:solidFill>
                  <a:srgbClr val="58c1ba"/>
                </a:solidFill>
                <a:uFillTx/>
                <a:latin typeface="Microsoft JhengHei"/>
                <a:ea typeface="Calibri"/>
                <a:hlinkClick r:id="rId2"/>
              </a:rPr>
              <a:t>fiber optic</a:t>
            </a:r>
            <a:r>
              <a:rPr b="0" lang="en-US" sz="1800" spc="-1" strike="noStrike">
                <a:solidFill>
                  <a:srgbClr val="ffffff"/>
                </a:solidFill>
                <a:latin typeface="Microsoft JhengHei"/>
                <a:ea typeface="Calibri"/>
              </a:rPr>
              <a:t> </a:t>
            </a:r>
            <a:r>
              <a:rPr b="0" lang="en-US" sz="1800" spc="-1" strike="noStrike" u="sng">
                <a:solidFill>
                  <a:srgbClr val="58c1ba"/>
                </a:solidFill>
                <a:uFillTx/>
                <a:latin typeface="Microsoft JhengHei"/>
                <a:ea typeface="Calibri"/>
                <a:hlinkClick r:id="rId3"/>
              </a:rPr>
              <a:t>Ethernet</a:t>
            </a:r>
            <a:r>
              <a:rPr b="0" lang="en-US" sz="1800" spc="-1" strike="noStrike">
                <a:solidFill>
                  <a:srgbClr val="ffffff"/>
                </a:solidFill>
                <a:latin typeface="Microsoft JhengHei"/>
                <a:ea typeface="Calibri"/>
              </a:rPr>
              <a:t> devices together and making them act as a single </a:t>
            </a:r>
            <a:r>
              <a:rPr b="0" lang="en-US" sz="1800" spc="-1" strike="noStrike" u="sng">
                <a:solidFill>
                  <a:srgbClr val="58c1ba"/>
                </a:solidFill>
                <a:uFillTx/>
                <a:latin typeface="Microsoft JhengHei"/>
                <a:ea typeface="Calibri"/>
                <a:hlinkClick r:id="rId4"/>
              </a:rPr>
              <a:t>network segment</a:t>
            </a:r>
            <a:r>
              <a:rPr b="0" lang="en-US" sz="1800" spc="-1" strike="noStrike">
                <a:solidFill>
                  <a:srgbClr val="ffffff"/>
                </a:solidFill>
                <a:latin typeface="Microsoft JhengHei"/>
                <a:ea typeface="Calibri"/>
              </a:rPr>
              <a:t>. Hubs work at the </a:t>
            </a:r>
            <a:r>
              <a:rPr b="0" lang="en-US" sz="1800" spc="-1" strike="noStrike" u="sng">
                <a:solidFill>
                  <a:srgbClr val="58c1ba"/>
                </a:solidFill>
                <a:uFillTx/>
                <a:latin typeface="Microsoft JhengHei"/>
                <a:ea typeface="Calibri"/>
                <a:hlinkClick r:id="rId5"/>
              </a:rPr>
              <a:t>physical layer</a:t>
            </a:r>
            <a:r>
              <a:rPr b="0" lang="en-US" sz="1800" spc="-1" strike="noStrike">
                <a:solidFill>
                  <a:srgbClr val="ffffff"/>
                </a:solidFill>
                <a:latin typeface="Microsoft JhengHei"/>
                <a:ea typeface="Calibri"/>
              </a:rPr>
              <a:t> (layer 1) of the </a:t>
            </a:r>
            <a:r>
              <a:rPr b="0" lang="en-US" sz="1800" spc="-1" strike="noStrike" u="sng">
                <a:solidFill>
                  <a:srgbClr val="58c1ba"/>
                </a:solidFill>
                <a:uFillTx/>
                <a:latin typeface="Microsoft JhengHei"/>
                <a:ea typeface="Calibri"/>
                <a:hlinkClick r:id="rId6"/>
              </a:rPr>
              <a:t>OSI model</a:t>
            </a:r>
            <a:r>
              <a:rPr b="0" lang="en-US" sz="1800" spc="-1" strike="noStrike">
                <a:solidFill>
                  <a:srgbClr val="ffffff"/>
                </a:solidFill>
                <a:latin typeface="Microsoft JhengHei"/>
                <a:ea typeface="Calibri"/>
              </a:rPr>
              <a:t>.</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u="sng">
                <a:solidFill>
                  <a:srgbClr val="ffff00"/>
                </a:solidFill>
                <a:uFillTx/>
                <a:latin typeface="Microsoft JhengHei"/>
                <a:ea typeface="Microsoft JhengHei"/>
              </a:rPr>
              <a:t>NETWORK SWITCH:</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ffffff"/>
                </a:solidFill>
                <a:latin typeface="Microsoft JhengHei"/>
                <a:ea typeface="Microsoft JhengHei"/>
              </a:rPr>
              <a:t>A </a:t>
            </a:r>
            <a:r>
              <a:rPr b="1" lang="en-US" sz="1800" spc="-1" strike="noStrike">
                <a:solidFill>
                  <a:srgbClr val="ffffff"/>
                </a:solidFill>
                <a:latin typeface="Microsoft JhengHei"/>
                <a:ea typeface="Microsoft JhengHei"/>
              </a:rPr>
              <a:t>network switch</a:t>
            </a:r>
            <a:r>
              <a:rPr b="0" lang="en-US" sz="1800" spc="-1" strike="noStrike">
                <a:solidFill>
                  <a:srgbClr val="ffffff"/>
                </a:solidFill>
                <a:latin typeface="Microsoft JhengHei"/>
                <a:ea typeface="Microsoft JhengHei"/>
              </a:rPr>
              <a:t> or </a:t>
            </a:r>
            <a:r>
              <a:rPr b="1" lang="en-US" sz="1800" spc="-1" strike="noStrike">
                <a:solidFill>
                  <a:srgbClr val="ffffff"/>
                </a:solidFill>
                <a:latin typeface="Microsoft JhengHei"/>
                <a:ea typeface="Microsoft JhengHei"/>
              </a:rPr>
              <a:t>switching hub</a:t>
            </a:r>
            <a:r>
              <a:rPr b="0" lang="en-US" sz="1800" spc="-1" strike="noStrike">
                <a:solidFill>
                  <a:srgbClr val="ffffff"/>
                </a:solidFill>
                <a:latin typeface="Microsoft JhengHei"/>
                <a:ea typeface="Microsoft JhengHei"/>
              </a:rPr>
              <a:t> is a </a:t>
            </a:r>
            <a:r>
              <a:rPr b="0" lang="en-US" sz="1800" spc="-1" strike="noStrike" u="sng">
                <a:solidFill>
                  <a:srgbClr val="58c1ba"/>
                </a:solidFill>
                <a:uFillTx/>
                <a:latin typeface="Microsoft JhengHei"/>
                <a:ea typeface="Microsoft JhengHei"/>
                <a:hlinkClick r:id="rId7"/>
              </a:rPr>
              <a:t>computer networking device</a:t>
            </a:r>
            <a:r>
              <a:rPr b="0" lang="en-US" sz="1800" spc="-1" strike="noStrike">
                <a:solidFill>
                  <a:srgbClr val="ffffff"/>
                </a:solidFill>
                <a:latin typeface="Microsoft JhengHei"/>
                <a:ea typeface="Microsoft JhengHei"/>
              </a:rPr>
              <a:t> that connects </a:t>
            </a:r>
            <a:r>
              <a:rPr b="0" lang="en-US" sz="1800" spc="-1" strike="noStrike" u="sng">
                <a:solidFill>
                  <a:srgbClr val="58c1ba"/>
                </a:solidFill>
                <a:uFillTx/>
                <a:latin typeface="Microsoft JhengHei"/>
                <a:ea typeface="Microsoft JhengHei"/>
                <a:hlinkClick r:id="rId8"/>
              </a:rPr>
              <a:t>network segments</a:t>
            </a:r>
            <a:r>
              <a:rPr b="0" lang="en-US" sz="1800" spc="-1" strike="noStrike">
                <a:solidFill>
                  <a:srgbClr val="ffffff"/>
                </a:solidFill>
                <a:latin typeface="Microsoft JhengHei"/>
                <a:ea typeface="Microsoft JhengHei"/>
              </a:rPr>
              <a:t>.</a:t>
            </a:r>
            <a:endParaRPr b="0" lang="en-US" sz="1800" spc="-1" strike="noStrike">
              <a:latin typeface="Arial"/>
            </a:endParaRPr>
          </a:p>
          <a:p>
            <a:pPr>
              <a:lnSpc>
                <a:spcPct val="100000"/>
              </a:lnSpc>
            </a:pPr>
            <a:r>
              <a:rPr b="0" lang="en-US" sz="1800" spc="-1" strike="noStrike">
                <a:solidFill>
                  <a:srgbClr val="ffffff"/>
                </a:solidFill>
                <a:latin typeface="Microsoft JhengHei"/>
                <a:ea typeface="Microsoft JhengHei"/>
              </a:rPr>
              <a:t>The term commonly refers to a multi-port </a:t>
            </a:r>
            <a:r>
              <a:rPr b="0" lang="en-US" sz="1800" spc="-1" strike="noStrike" u="sng">
                <a:solidFill>
                  <a:srgbClr val="58c1ba"/>
                </a:solidFill>
                <a:uFillTx/>
                <a:latin typeface="Microsoft JhengHei"/>
                <a:ea typeface="Microsoft JhengHei"/>
                <a:hlinkClick r:id="rId9"/>
              </a:rPr>
              <a:t>network bridge</a:t>
            </a:r>
            <a:r>
              <a:rPr b="0" lang="en-US" sz="1800" spc="-1" strike="noStrike">
                <a:solidFill>
                  <a:srgbClr val="ffffff"/>
                </a:solidFill>
                <a:latin typeface="Microsoft JhengHei"/>
                <a:ea typeface="Microsoft JhengHei"/>
              </a:rPr>
              <a:t> that processes and routes data at the </a:t>
            </a:r>
            <a:r>
              <a:rPr b="0" lang="en-US" sz="1800" spc="-1" strike="noStrike" u="sng">
                <a:solidFill>
                  <a:srgbClr val="58c1ba"/>
                </a:solidFill>
                <a:uFillTx/>
                <a:latin typeface="Microsoft JhengHei"/>
                <a:ea typeface="Microsoft JhengHei"/>
                <a:hlinkClick r:id="rId10"/>
              </a:rPr>
              <a:t>data link layer</a:t>
            </a:r>
            <a:r>
              <a:rPr b="0" lang="en-US" sz="1800" spc="-1" strike="noStrike">
                <a:solidFill>
                  <a:srgbClr val="ffffff"/>
                </a:solidFill>
                <a:latin typeface="Microsoft JhengHei"/>
                <a:ea typeface="Microsoft JhengHei"/>
              </a:rPr>
              <a:t> (layer 2) of the </a:t>
            </a:r>
            <a:r>
              <a:rPr b="0" lang="en-US" sz="1800" spc="-1" strike="noStrike" u="sng">
                <a:solidFill>
                  <a:srgbClr val="58c1ba"/>
                </a:solidFill>
                <a:uFillTx/>
                <a:latin typeface="Microsoft JhengHei"/>
                <a:ea typeface="Microsoft JhengHei"/>
                <a:hlinkClick r:id="rId11"/>
              </a:rPr>
              <a:t>OSI model</a:t>
            </a:r>
            <a:r>
              <a:rPr b="0" lang="en-US" sz="1800" spc="-1" strike="noStrike" u="sng">
                <a:solidFill>
                  <a:srgbClr val="ffffff"/>
                </a:solidFill>
                <a:uFillTx/>
                <a:latin typeface="Microsoft JhengHei"/>
                <a:ea typeface="Microsoft JhengHei"/>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u="sng">
                <a:solidFill>
                  <a:srgbClr val="ffff00"/>
                </a:solidFill>
                <a:uFillTx/>
                <a:latin typeface="Microsoft JhengHei"/>
                <a:ea typeface="Microsoft JhengHei"/>
              </a:rPr>
              <a:t>NETWORK  BRIDGE: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ffffff"/>
                </a:solidFill>
                <a:latin typeface="Microsoft JhengHei"/>
                <a:ea typeface="Microsoft JhengHei"/>
              </a:rPr>
              <a:t>Bridging</a:t>
            </a:r>
            <a:r>
              <a:rPr b="0" lang="en-US" sz="1800" spc="-1" strike="noStrike">
                <a:solidFill>
                  <a:srgbClr val="ffffff"/>
                </a:solidFill>
                <a:latin typeface="Microsoft JhengHei"/>
                <a:ea typeface="Microsoft JhengHei"/>
              </a:rPr>
              <a:t> is a </a:t>
            </a:r>
            <a:r>
              <a:rPr b="0" lang="en-US" sz="1800" spc="-1" strike="noStrike" u="sng">
                <a:solidFill>
                  <a:srgbClr val="58c1ba"/>
                </a:solidFill>
                <a:uFillTx/>
                <a:latin typeface="Microsoft JhengHei"/>
                <a:ea typeface="Microsoft JhengHei"/>
                <a:hlinkClick r:id="rId12"/>
              </a:rPr>
              <a:t>forwarding</a:t>
            </a:r>
            <a:r>
              <a:rPr b="0" lang="en-US" sz="1800" spc="-1" strike="noStrike">
                <a:solidFill>
                  <a:srgbClr val="ffffff"/>
                </a:solidFill>
                <a:latin typeface="Microsoft JhengHei"/>
                <a:ea typeface="Microsoft JhengHei"/>
              </a:rPr>
              <a:t> technique used in </a:t>
            </a:r>
            <a:r>
              <a:rPr b="0" lang="en-US" sz="1800" spc="-1" strike="noStrike" u="sng">
                <a:solidFill>
                  <a:srgbClr val="58c1ba"/>
                </a:solidFill>
                <a:uFillTx/>
                <a:latin typeface="Microsoft JhengHei"/>
                <a:ea typeface="Microsoft JhengHei"/>
                <a:hlinkClick r:id="rId13"/>
              </a:rPr>
              <a:t>packet-switched</a:t>
            </a:r>
            <a:r>
              <a:rPr b="0" lang="en-US" sz="1800" spc="-1" strike="noStrike">
                <a:solidFill>
                  <a:srgbClr val="ffffff"/>
                </a:solidFill>
                <a:latin typeface="Microsoft JhengHei"/>
                <a:ea typeface="Microsoft JhengHei"/>
              </a:rPr>
              <a:t> </a:t>
            </a:r>
            <a:r>
              <a:rPr b="0" lang="en-US" sz="1800" spc="-1" strike="noStrike" u="sng">
                <a:solidFill>
                  <a:srgbClr val="58c1ba"/>
                </a:solidFill>
                <a:uFillTx/>
                <a:latin typeface="Microsoft JhengHei"/>
                <a:ea typeface="Microsoft JhengHei"/>
                <a:hlinkClick r:id="rId14"/>
              </a:rPr>
              <a:t>computer networks</a:t>
            </a:r>
            <a:r>
              <a:rPr b="0" lang="en-US" sz="1800" spc="-1" strike="noStrike">
                <a:solidFill>
                  <a:srgbClr val="ffffff"/>
                </a:solidFill>
                <a:latin typeface="Microsoft JhengHei"/>
                <a:ea typeface="Microsoft JhengHei"/>
              </a:rPr>
              <a:t>. Unlike </a:t>
            </a:r>
            <a:r>
              <a:rPr b="0" lang="en-US" sz="1800" spc="-1" strike="noStrike" u="sng">
                <a:solidFill>
                  <a:srgbClr val="58c1ba"/>
                </a:solidFill>
                <a:uFillTx/>
                <a:latin typeface="Microsoft JhengHei"/>
                <a:ea typeface="Microsoft JhengHei"/>
                <a:hlinkClick r:id="rId15"/>
              </a:rPr>
              <a:t>routing</a:t>
            </a:r>
            <a:r>
              <a:rPr b="0" lang="en-US" sz="1800" spc="-1" strike="noStrike">
                <a:solidFill>
                  <a:srgbClr val="ffffff"/>
                </a:solidFill>
                <a:latin typeface="Microsoft JhengHei"/>
                <a:ea typeface="Microsoft JhengHei"/>
              </a:rPr>
              <a:t>, bridging makes no assumptions about where in a network a particular address is located. Instead, it depends on </a:t>
            </a:r>
            <a:r>
              <a:rPr b="0" lang="en-US" sz="1800" spc="-1" strike="noStrike" u="sng">
                <a:solidFill>
                  <a:srgbClr val="58c1ba"/>
                </a:solidFill>
                <a:uFillTx/>
                <a:latin typeface="Microsoft JhengHei"/>
                <a:ea typeface="Microsoft JhengHei"/>
                <a:hlinkClick r:id="rId16"/>
              </a:rPr>
              <a:t>flooding</a:t>
            </a:r>
            <a:r>
              <a:rPr b="0" lang="en-US" sz="1800" spc="-1" strike="noStrike">
                <a:solidFill>
                  <a:srgbClr val="ffffff"/>
                </a:solidFill>
                <a:latin typeface="Microsoft JhengHei"/>
                <a:ea typeface="Microsoft JhengHei"/>
              </a:rPr>
              <a:t> and examination of source addresses in received packet headers to locate unknown devices.</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509040" y="435960"/>
            <a:ext cx="10116720" cy="5834160"/>
          </a:xfrm>
          <a:prstGeom prst="rect">
            <a:avLst/>
          </a:prstGeom>
          <a:noFill/>
          <a:ln>
            <a:noFill/>
          </a:ln>
        </p:spPr>
        <p:style>
          <a:lnRef idx="0"/>
          <a:fillRef idx="0"/>
          <a:effectRef idx="0"/>
          <a:fontRef idx="minor"/>
        </p:style>
        <p:txBody>
          <a:bodyPr lIns="90000" rIns="90000" tIns="45000" bIns="45000"/>
          <a:p>
            <a:pPr>
              <a:lnSpc>
                <a:spcPts val="1800"/>
              </a:lnSpc>
              <a:spcBef>
                <a:spcPts val="479"/>
              </a:spcBef>
              <a:spcAft>
                <a:spcPts val="601"/>
              </a:spcAft>
            </a:pPr>
            <a:r>
              <a:rPr b="1" lang="en-US" sz="1800" spc="-1" strike="noStrike" u="sng">
                <a:solidFill>
                  <a:srgbClr val="ffff00"/>
                </a:solidFill>
                <a:uFillTx/>
                <a:latin typeface="Microsoft JhengHei"/>
                <a:ea typeface="Times New Roman"/>
              </a:rPr>
              <a:t>REPEATER</a:t>
            </a:r>
            <a:endParaRPr b="0" lang="en-US" sz="1800" spc="-1" strike="noStrike">
              <a:latin typeface="Arial"/>
            </a:endParaRPr>
          </a:p>
          <a:p>
            <a:pPr>
              <a:lnSpc>
                <a:spcPts val="1800"/>
              </a:lnSpc>
              <a:spcBef>
                <a:spcPts val="479"/>
              </a:spcBef>
              <a:spcAft>
                <a:spcPts val="601"/>
              </a:spcAft>
            </a:pPr>
            <a:r>
              <a:rPr b="0" lang="en-US" sz="1800" spc="-1" strike="noStrike">
                <a:solidFill>
                  <a:srgbClr val="ffffff"/>
                </a:solidFill>
                <a:latin typeface="Microsoft JhengHei"/>
                <a:ea typeface="Times New Roman"/>
              </a:rPr>
              <a:t>A </a:t>
            </a:r>
            <a:r>
              <a:rPr b="1" lang="en-US" sz="1800" spc="-1" strike="noStrike">
                <a:solidFill>
                  <a:srgbClr val="ffffff"/>
                </a:solidFill>
                <a:latin typeface="Microsoft JhengHei"/>
                <a:ea typeface="Times New Roman"/>
              </a:rPr>
              <a:t>repeater</a:t>
            </a:r>
            <a:r>
              <a:rPr b="0" lang="en-US" sz="1800" spc="-1" strike="noStrike">
                <a:solidFill>
                  <a:srgbClr val="ffffff"/>
                </a:solidFill>
                <a:latin typeface="Microsoft JhengHei"/>
                <a:ea typeface="Times New Roman"/>
              </a:rPr>
              <a:t> is an </a:t>
            </a:r>
            <a:r>
              <a:rPr b="0" lang="en-US" sz="1800" spc="-1" strike="noStrike" u="sng">
                <a:solidFill>
                  <a:srgbClr val="58c1ba"/>
                </a:solidFill>
                <a:uFillTx/>
                <a:latin typeface="Microsoft JhengHei"/>
                <a:ea typeface="Times New Roman"/>
                <a:hlinkClick r:id="rId1"/>
              </a:rPr>
              <a:t>electronic</a:t>
            </a:r>
            <a:r>
              <a:rPr b="0" lang="en-US" sz="1800" spc="-1" strike="noStrike">
                <a:solidFill>
                  <a:srgbClr val="ffffff"/>
                </a:solidFill>
                <a:latin typeface="Microsoft JhengHei"/>
                <a:ea typeface="Times New Roman"/>
              </a:rPr>
              <a:t> device that receives a </a:t>
            </a:r>
            <a:r>
              <a:rPr b="0" lang="en-US" sz="1800" spc="-1" strike="noStrike" u="sng">
                <a:solidFill>
                  <a:srgbClr val="58c1ba"/>
                </a:solidFill>
                <a:uFillTx/>
                <a:latin typeface="Microsoft JhengHei"/>
                <a:ea typeface="Times New Roman"/>
                <a:hlinkClick r:id="rId2"/>
              </a:rPr>
              <a:t>signal</a:t>
            </a:r>
            <a:r>
              <a:rPr b="0" lang="en-US" sz="1800" spc="-1" strike="noStrike">
                <a:solidFill>
                  <a:srgbClr val="ffffff"/>
                </a:solidFill>
                <a:latin typeface="Microsoft JhengHei"/>
                <a:ea typeface="Times New Roman"/>
              </a:rPr>
              <a:t> and </a:t>
            </a:r>
            <a:r>
              <a:rPr b="0" lang="en-US" sz="1800" spc="-1" strike="noStrike" u="sng">
                <a:solidFill>
                  <a:srgbClr val="58c1ba"/>
                </a:solidFill>
                <a:uFillTx/>
                <a:latin typeface="Microsoft JhengHei"/>
                <a:ea typeface="Times New Roman"/>
                <a:hlinkClick r:id="rId3"/>
              </a:rPr>
              <a:t>retransmits</a:t>
            </a:r>
            <a:r>
              <a:rPr b="0" lang="en-US" sz="1800" spc="-1" strike="noStrike">
                <a:solidFill>
                  <a:srgbClr val="ffffff"/>
                </a:solidFill>
                <a:latin typeface="Microsoft JhengHei"/>
                <a:ea typeface="Times New Roman"/>
              </a:rPr>
              <a:t> it at a higher level and/or higher power, or onto the other side of an obstruction, so that the signal can cover longer distances.</a:t>
            </a:r>
            <a:endParaRPr b="0" lang="en-US" sz="1800" spc="-1" strike="noStrike">
              <a:latin typeface="Arial"/>
            </a:endParaRPr>
          </a:p>
          <a:p>
            <a:pPr>
              <a:lnSpc>
                <a:spcPts val="1800"/>
              </a:lnSpc>
              <a:spcBef>
                <a:spcPts val="479"/>
              </a:spcBef>
              <a:spcAft>
                <a:spcPts val="601"/>
              </a:spcAft>
            </a:pPr>
            <a:endParaRPr b="0" lang="en-US" sz="1800" spc="-1" strike="noStrike">
              <a:latin typeface="Arial"/>
            </a:endParaRPr>
          </a:p>
          <a:p>
            <a:pPr>
              <a:lnSpc>
                <a:spcPct val="100000"/>
              </a:lnSpc>
            </a:pPr>
            <a:r>
              <a:rPr b="1" lang="en-US" sz="1800" spc="-1" strike="noStrike" u="sng">
                <a:solidFill>
                  <a:srgbClr val="ffff00"/>
                </a:solidFill>
                <a:uFillTx/>
                <a:latin typeface="Microsoft JhengHei"/>
                <a:ea typeface="Microsoft JhengHei"/>
              </a:rPr>
              <a:t>NETWORK TOPOLOGIES</a:t>
            </a:r>
            <a:endParaRPr b="0" lang="en-US" sz="1800" spc="-1" strike="noStrike">
              <a:latin typeface="Arial"/>
            </a:endParaRPr>
          </a:p>
          <a:p>
            <a:pPr>
              <a:lnSpc>
                <a:spcPct val="100000"/>
              </a:lnSpc>
            </a:pPr>
            <a:r>
              <a:rPr b="0" lang="en-US" sz="1800" spc="-1" strike="noStrike">
                <a:solidFill>
                  <a:srgbClr val="ffffff"/>
                </a:solidFill>
                <a:latin typeface="Microsoft JhengHei"/>
                <a:ea typeface="Microsoft JhengHei"/>
              </a:rPr>
              <a:t> </a:t>
            </a:r>
            <a:endParaRPr b="0" lang="en-US" sz="1800" spc="-1" strike="noStrike">
              <a:latin typeface="Arial"/>
            </a:endParaRPr>
          </a:p>
          <a:p>
            <a:pPr>
              <a:lnSpc>
                <a:spcPct val="100000"/>
              </a:lnSpc>
            </a:pPr>
            <a:r>
              <a:rPr b="1" lang="en-US" sz="1800" spc="-1" strike="noStrike">
                <a:solidFill>
                  <a:srgbClr val="ffffff"/>
                </a:solidFill>
                <a:latin typeface="Microsoft JhengHei"/>
                <a:ea typeface="Microsoft JhengHei"/>
              </a:rPr>
              <a:t>Network topology</a:t>
            </a:r>
            <a:r>
              <a:rPr b="0" lang="en-US" sz="1800" spc="-1" strike="noStrike">
                <a:solidFill>
                  <a:srgbClr val="ffffff"/>
                </a:solidFill>
                <a:latin typeface="Microsoft JhengHei"/>
                <a:ea typeface="Microsoft JhengHei"/>
              </a:rPr>
              <a:t> is the layout pattern of interconnections of the various elements (</a:t>
            </a:r>
            <a:r>
              <a:rPr b="0" lang="en-US" sz="1800" spc="-1" strike="noStrike" u="sng">
                <a:solidFill>
                  <a:srgbClr val="58c1ba"/>
                </a:solidFill>
                <a:uFillTx/>
                <a:latin typeface="Microsoft JhengHei"/>
                <a:ea typeface="Microsoft JhengHei"/>
                <a:hlinkClick r:id="rId4"/>
              </a:rPr>
              <a:t>links</a:t>
            </a:r>
            <a:r>
              <a:rPr b="0" lang="en-US" sz="1800" spc="-1" strike="noStrike">
                <a:solidFill>
                  <a:srgbClr val="ffffff"/>
                </a:solidFill>
                <a:latin typeface="Microsoft JhengHei"/>
                <a:ea typeface="Microsoft JhengHei"/>
              </a:rPr>
              <a:t>, </a:t>
            </a:r>
            <a:r>
              <a:rPr b="0" lang="en-US" sz="1800" spc="-1" strike="noStrike" u="sng">
                <a:solidFill>
                  <a:srgbClr val="58c1ba"/>
                </a:solidFill>
                <a:uFillTx/>
                <a:latin typeface="Microsoft JhengHei"/>
                <a:ea typeface="Microsoft JhengHei"/>
                <a:hlinkClick r:id="rId5"/>
              </a:rPr>
              <a:t>nodes</a:t>
            </a:r>
            <a:r>
              <a:rPr b="0" lang="en-US" sz="1800" spc="-1" strike="noStrike">
                <a:solidFill>
                  <a:srgbClr val="ffffff"/>
                </a:solidFill>
                <a:latin typeface="Microsoft JhengHei"/>
                <a:ea typeface="Microsoft JhengHei"/>
              </a:rPr>
              <a:t>, etc.) of a </a:t>
            </a:r>
            <a:r>
              <a:rPr b="0" lang="en-US" sz="1800" spc="-1" strike="noStrike" u="sng">
                <a:solidFill>
                  <a:srgbClr val="58c1ba"/>
                </a:solidFill>
                <a:uFillTx/>
                <a:latin typeface="Microsoft JhengHei"/>
                <a:ea typeface="Microsoft JhengHei"/>
                <a:hlinkClick r:id="rId6"/>
              </a:rPr>
              <a:t>computer</a:t>
            </a:r>
            <a:r>
              <a:rPr b="0" lang="en-US" sz="1800" spc="-1" strike="noStrike" u="sng" baseline="30000">
                <a:solidFill>
                  <a:srgbClr val="58c1ba"/>
                </a:solidFill>
                <a:uFillTx/>
                <a:latin typeface="Microsoft JhengHei"/>
                <a:ea typeface="Microsoft JhengHei"/>
                <a:hlinkClick r:id="rId7"/>
              </a:rPr>
              <a:t>[1]</a:t>
            </a:r>
            <a:r>
              <a:rPr b="0" lang="en-US" sz="1800" spc="-1" strike="noStrike" u="sng" baseline="30000">
                <a:solidFill>
                  <a:srgbClr val="58c1ba"/>
                </a:solidFill>
                <a:uFillTx/>
                <a:latin typeface="Microsoft JhengHei"/>
                <a:ea typeface="Microsoft JhengHei"/>
                <a:hlinkClick r:id="rId8"/>
              </a:rPr>
              <a:t>[2]</a:t>
            </a:r>
            <a:r>
              <a:rPr b="0" lang="en-US" sz="1800" spc="-1" strike="noStrike">
                <a:solidFill>
                  <a:srgbClr val="ffffff"/>
                </a:solidFill>
                <a:latin typeface="Microsoft JhengHei"/>
                <a:ea typeface="Microsoft JhengHei"/>
              </a:rPr>
              <a:t> or </a:t>
            </a:r>
            <a:r>
              <a:rPr b="0" lang="en-US" sz="1800" spc="-1" strike="noStrike" u="sng">
                <a:solidFill>
                  <a:srgbClr val="58c1ba"/>
                </a:solidFill>
                <a:uFillTx/>
                <a:latin typeface="Microsoft JhengHei"/>
                <a:ea typeface="Microsoft JhengHei"/>
                <a:hlinkClick r:id="rId9"/>
              </a:rPr>
              <a:t>biological network</a:t>
            </a:r>
            <a:r>
              <a:rPr b="0" lang="en-US" sz="1800" spc="-1" strike="noStrike">
                <a:solidFill>
                  <a:srgbClr val="ffffff"/>
                </a:solidFill>
                <a:latin typeface="Microsoft JhengHei"/>
                <a:ea typeface="Microsoft JhengHei"/>
              </a:rPr>
              <a:t>.</a:t>
            </a:r>
            <a:r>
              <a:rPr b="0" lang="en-US" sz="1800" spc="-1" strike="noStrike" u="sng" baseline="30000">
                <a:solidFill>
                  <a:srgbClr val="58c1ba"/>
                </a:solidFill>
                <a:uFillTx/>
                <a:latin typeface="Microsoft JhengHei"/>
                <a:ea typeface="Microsoft JhengHei"/>
                <a:hlinkClick r:id="rId10"/>
              </a:rPr>
              <a:t>[3]</a:t>
            </a:r>
            <a:r>
              <a:rPr b="0" lang="en-US" sz="1800" spc="-1" strike="noStrike">
                <a:solidFill>
                  <a:srgbClr val="ffffff"/>
                </a:solidFill>
                <a:latin typeface="Microsoft JhengHei"/>
                <a:ea typeface="Microsoft JhengHei"/>
              </a:rPr>
              <a:t> Network </a:t>
            </a:r>
            <a:endParaRPr b="0" lang="en-US" sz="1800" spc="-1" strike="noStrike">
              <a:latin typeface="Arial"/>
            </a:endParaRPr>
          </a:p>
          <a:p>
            <a:pPr>
              <a:lnSpc>
                <a:spcPct val="100000"/>
              </a:lnSpc>
            </a:pPr>
            <a:r>
              <a:rPr b="0" lang="en-US" sz="1800" spc="-1" strike="noStrike">
                <a:solidFill>
                  <a:srgbClr val="ffffff"/>
                </a:solidFill>
                <a:latin typeface="Microsoft JhengHei"/>
                <a:ea typeface="Microsoft JhengHei"/>
              </a:rPr>
              <a:t>topologies may be physical or logical. </a:t>
            </a:r>
            <a:r>
              <a:rPr b="0" lang="en-US" sz="1800" spc="-1" strike="noStrike" u="sng">
                <a:solidFill>
                  <a:srgbClr val="58c1ba"/>
                </a:solidFill>
                <a:uFillTx/>
                <a:latin typeface="Microsoft JhengHei"/>
                <a:ea typeface="Microsoft JhengHei"/>
                <a:hlinkClick r:id="rId11"/>
              </a:rPr>
              <a:t>Physical topology</a:t>
            </a:r>
            <a:r>
              <a:rPr b="0" lang="en-US" sz="1800" spc="-1" strike="noStrike">
                <a:solidFill>
                  <a:srgbClr val="ffffff"/>
                </a:solidFill>
                <a:latin typeface="Microsoft JhengHei"/>
                <a:ea typeface="Microsoft JhengHei"/>
              </a:rPr>
              <a:t> refers to the physical design of a network including the devices, location and cable installation. </a:t>
            </a:r>
            <a:r>
              <a:rPr b="0" lang="en-US" sz="1800" spc="-1" strike="noStrike" u="sng">
                <a:solidFill>
                  <a:srgbClr val="58c1ba"/>
                </a:solidFill>
                <a:uFillTx/>
                <a:latin typeface="Microsoft JhengHei"/>
                <a:ea typeface="Microsoft JhengHei"/>
                <a:hlinkClick r:id="rId12"/>
              </a:rPr>
              <a:t>Logical topology</a:t>
            </a:r>
            <a:r>
              <a:rPr b="0" lang="en-US" sz="1800" spc="-1" strike="noStrike">
                <a:solidFill>
                  <a:srgbClr val="ffffff"/>
                </a:solidFill>
                <a:latin typeface="Microsoft JhengHei"/>
                <a:ea typeface="Microsoft JhengHei"/>
              </a:rPr>
              <a:t> refers to how data is actually transferred in a network as opposed to its physical design. In general, physical topology relates to a core network whereas logical topology relates to basic network.</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ffff00"/>
                </a:solidFill>
                <a:latin typeface="Century Gothic"/>
                <a:ea typeface="Microsoft JhengHei"/>
              </a:rPr>
              <a:t>Point-to-point</a:t>
            </a:r>
            <a:endParaRPr b="0" lang="en-US" sz="1800" spc="-1" strike="noStrike">
              <a:latin typeface="Arial"/>
            </a:endParaRPr>
          </a:p>
          <a:p>
            <a:pPr>
              <a:lnSpc>
                <a:spcPct val="100000"/>
              </a:lnSpc>
            </a:pPr>
            <a:r>
              <a:rPr b="0" lang="en-US" sz="1800" spc="-1" strike="noStrike">
                <a:solidFill>
                  <a:srgbClr val="ffffff"/>
                </a:solidFill>
                <a:latin typeface="Century Gothic"/>
                <a:ea typeface="Microsoft JhengHei"/>
              </a:rPr>
              <a:t>The simplest topology is a permanent link between two endpoints. Switched </a:t>
            </a:r>
            <a:r>
              <a:rPr b="0" lang="en-US" sz="1800" spc="-1" strike="noStrike" u="sng">
                <a:solidFill>
                  <a:srgbClr val="58c1ba"/>
                </a:solidFill>
                <a:uFillTx/>
                <a:latin typeface="Century Gothic"/>
                <a:ea typeface="Microsoft JhengHei"/>
                <a:hlinkClick r:id="rId13"/>
              </a:rPr>
              <a:t>point-to-point</a:t>
            </a:r>
            <a:r>
              <a:rPr b="0" lang="en-US" sz="1800" spc="-1" strike="noStrike">
                <a:solidFill>
                  <a:srgbClr val="ffffff"/>
                </a:solidFill>
                <a:latin typeface="Century Gothic"/>
                <a:ea typeface="Microsoft JhengHei"/>
              </a:rPr>
              <a:t> topologies are the basic model of conventional telephony. </a:t>
            </a:r>
            <a:endParaRPr b="0" lang="en-US" sz="1800" spc="-1" strike="noStrike">
              <a:latin typeface="Arial"/>
            </a:endParaRPr>
          </a:p>
          <a:p>
            <a:pPr>
              <a:lnSpc>
                <a:spcPct val="100000"/>
              </a:lnSpc>
            </a:pPr>
            <a:endParaRPr b="0" lang="en-US" sz="1800" spc="-1" strike="noStrike">
              <a:latin typeface="Arial"/>
            </a:endParaRPr>
          </a:p>
          <a:p>
            <a:pPr>
              <a:lnSpc>
                <a:spcPts val="1800"/>
              </a:lnSpc>
              <a:spcBef>
                <a:spcPts val="479"/>
              </a:spcBef>
              <a:spcAft>
                <a:spcPts val="601"/>
              </a:spcAft>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482400" y="474480"/>
            <a:ext cx="9672840" cy="58629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ffff00"/>
                </a:solidFill>
                <a:latin typeface="Century Gothic"/>
                <a:ea typeface="DejaVu Sans"/>
              </a:rPr>
              <a:t>BUS:</a:t>
            </a:r>
            <a:endParaRPr b="0" lang="en-US" sz="1800" spc="-1" strike="noStrike">
              <a:latin typeface="Arial"/>
            </a:endParaRPr>
          </a:p>
          <a:p>
            <a:pPr>
              <a:lnSpc>
                <a:spcPct val="100000"/>
              </a:lnSpc>
            </a:pPr>
            <a:r>
              <a:rPr b="0" lang="en-US" sz="1800" spc="-1" strike="noStrike">
                <a:solidFill>
                  <a:srgbClr val="ffffff"/>
                </a:solidFill>
                <a:latin typeface="Century Gothic"/>
                <a:ea typeface="DejaVu Sans"/>
              </a:rPr>
              <a:t>In local area networks where bus topology is used, each node is connected to a single cable. Each computer or server is connected to the single bus cable. A signal from the source travels in both directions to all machines connected on the bus cable until it finds the intended recipient.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ffff00"/>
                </a:solidFill>
                <a:latin typeface="Century Gothic"/>
                <a:ea typeface="DejaVu Sans"/>
              </a:rPr>
              <a:t>STAR:</a:t>
            </a:r>
            <a:endParaRPr b="0" lang="en-US" sz="1800" spc="-1" strike="noStrike">
              <a:latin typeface="Arial"/>
            </a:endParaRPr>
          </a:p>
          <a:p>
            <a:pPr>
              <a:lnSpc>
                <a:spcPct val="100000"/>
              </a:lnSpc>
            </a:pPr>
            <a:r>
              <a:rPr b="0" lang="en-US" sz="1800" spc="-1" strike="noStrike">
                <a:solidFill>
                  <a:srgbClr val="ffffff"/>
                </a:solidFill>
                <a:latin typeface="Century Gothic"/>
                <a:ea typeface="DejaVu Sans"/>
              </a:rPr>
              <a:t>In local area networks with a star topology, each network host is connected to a central hub with a point-to-point connection. All traffic that traverses the network passes through the central hub. The hub acts as a </a:t>
            </a:r>
            <a:r>
              <a:rPr b="0" lang="en-US" sz="1800" spc="-1" strike="noStrike" u="sng">
                <a:solidFill>
                  <a:srgbClr val="58c1ba"/>
                </a:solidFill>
                <a:uFillTx/>
                <a:latin typeface="Century Gothic"/>
                <a:ea typeface="DejaVu Sans"/>
                <a:hlinkClick r:id="rId1"/>
              </a:rPr>
              <a:t>signal repeater</a:t>
            </a:r>
            <a:r>
              <a:rPr b="0" lang="en-US" sz="1800" spc="-1" strike="noStrike" u="sng">
                <a:solidFill>
                  <a:srgbClr val="ffffff"/>
                </a:solidFill>
                <a:uFillTx/>
                <a:latin typeface="Century Gothic"/>
                <a:ea typeface="DejaVu Sans"/>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ffff00"/>
                </a:solidFill>
                <a:latin typeface="Century Gothic"/>
                <a:ea typeface="DejaVu Sans"/>
              </a:rPr>
              <a:t>RING:</a:t>
            </a:r>
            <a:endParaRPr b="0" lang="en-US" sz="1800" spc="-1" strike="noStrike">
              <a:latin typeface="Arial"/>
            </a:endParaRPr>
          </a:p>
          <a:p>
            <a:pPr>
              <a:lnSpc>
                <a:spcPct val="100000"/>
              </a:lnSpc>
            </a:pPr>
            <a:r>
              <a:rPr b="0" lang="en-US" sz="1800" spc="-1" strike="noStrike">
                <a:solidFill>
                  <a:srgbClr val="ffffff"/>
                </a:solidFill>
                <a:latin typeface="Century Gothic"/>
                <a:ea typeface="DejaVu Sans"/>
              </a:rPr>
              <a:t>A network topology that is set up in a circular fashion in which data travels around the ring in one direction and each device on the right acts as a repeater to keep the signal strong as it travels.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ffff00"/>
                </a:solidFill>
                <a:latin typeface="Century Gothic"/>
                <a:ea typeface="DejaVu Sans"/>
              </a:rPr>
              <a:t>MESH:</a:t>
            </a:r>
            <a:endParaRPr b="0" lang="en-US" sz="1800" spc="-1" strike="noStrike">
              <a:latin typeface="Arial"/>
            </a:endParaRPr>
          </a:p>
          <a:p>
            <a:pPr>
              <a:lnSpc>
                <a:spcPct val="100000"/>
              </a:lnSpc>
            </a:pPr>
            <a:r>
              <a:rPr b="0" lang="en-US" sz="1800" spc="-1" strike="noStrike">
                <a:solidFill>
                  <a:srgbClr val="ffffff"/>
                </a:solidFill>
                <a:latin typeface="Century Gothic"/>
                <a:ea typeface="DejaVu Sans"/>
              </a:rPr>
              <a:t>The value of fully meshed networks is proportional to the exponent of the number of subscribers, assuming that communicating groups of any two endpoints, up to and including all the endpoints, is approximated by </a:t>
            </a:r>
            <a:r>
              <a:rPr b="0" lang="en-US" sz="1800" spc="-1" strike="noStrike" u="sng">
                <a:solidFill>
                  <a:srgbClr val="58c1ba"/>
                </a:solidFill>
                <a:uFillTx/>
                <a:latin typeface="Century Gothic"/>
                <a:ea typeface="DejaVu Sans"/>
                <a:hlinkClick r:id="rId2"/>
              </a:rPr>
              <a:t>Reed's Law</a:t>
            </a:r>
            <a:r>
              <a:rPr b="0" lang="en-US" sz="1800" spc="-1" strike="noStrike">
                <a:solidFill>
                  <a:srgbClr val="ffffff"/>
                </a:solidFill>
                <a:latin typeface="Century Gothic"/>
                <a:ea typeface="DejaVu Sans"/>
              </a:rPr>
              <a:t>.</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142200" y="186480"/>
            <a:ext cx="8939160" cy="5686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ffff00"/>
                </a:solidFill>
                <a:latin typeface="Microsoft JhengHei"/>
                <a:ea typeface="Microsoft JhengHei"/>
              </a:rPr>
              <a:t>TREE:</a:t>
            </a:r>
            <a:endParaRPr b="0" lang="en-US" sz="1800" spc="-1" strike="noStrike">
              <a:latin typeface="Arial"/>
            </a:endParaRPr>
          </a:p>
          <a:p>
            <a:pPr>
              <a:lnSpc>
                <a:spcPct val="100000"/>
              </a:lnSpc>
            </a:pPr>
            <a:r>
              <a:rPr b="0" lang="en-US" sz="1800" spc="-1" strike="noStrike">
                <a:solidFill>
                  <a:srgbClr val="ffffff"/>
                </a:solidFill>
                <a:latin typeface="Microsoft JhengHei"/>
                <a:ea typeface="Microsoft JhengHei"/>
              </a:rPr>
              <a:t>The type of network topology in which a central 'root' node (the top level of the hierarchy) is connected to one or more other nodes that are one level lower in the hierarchy (i.e., the second level) with a point-to-point link between each of the second level nodes and the top level central 'root' node.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ffff00"/>
                </a:solidFill>
                <a:latin typeface="Microsoft JhengHei"/>
                <a:ea typeface="Microsoft JhengHei"/>
              </a:rPr>
              <a:t>HYBRID:</a:t>
            </a:r>
            <a:endParaRPr b="0" lang="en-US" sz="1800" spc="-1" strike="noStrike">
              <a:latin typeface="Arial"/>
            </a:endParaRPr>
          </a:p>
          <a:p>
            <a:pPr>
              <a:lnSpc>
                <a:spcPct val="100000"/>
              </a:lnSpc>
            </a:pPr>
            <a:r>
              <a:rPr b="0" lang="en-US" sz="1800" spc="-1" strike="noStrike">
                <a:solidFill>
                  <a:srgbClr val="ffffff"/>
                </a:solidFill>
                <a:latin typeface="Microsoft JhengHei"/>
                <a:ea typeface="Microsoft JhengHei"/>
              </a:rPr>
              <a:t>Hybrid networks use a combination of any two or more topologies in such a way that the resulting network does not exhibit one of the standard topologies (e.g., bus, star, ring, etc.). For example, a tree network connected to a tree network is still a tree network typology.</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2400" spc="-1" strike="noStrike" u="sng">
                <a:solidFill>
                  <a:srgbClr val="ffff00"/>
                </a:solidFill>
                <a:uFillTx/>
                <a:latin typeface="Century Gothic"/>
                <a:ea typeface="Microsoft JhengHei"/>
              </a:rPr>
              <a:t>OSI REFRENCE MODEL:</a:t>
            </a:r>
            <a:endParaRPr b="0" lang="en-US" sz="2400" spc="-1" strike="noStrike">
              <a:latin typeface="Arial"/>
            </a:endParaRPr>
          </a:p>
          <a:p>
            <a:pPr>
              <a:lnSpc>
                <a:spcPct val="100000"/>
              </a:lnSpc>
            </a:pPr>
            <a:r>
              <a:rPr b="0" lang="en-US" sz="1800" spc="-1" strike="noStrike">
                <a:solidFill>
                  <a:srgbClr val="ffffff"/>
                </a:solidFill>
                <a:latin typeface="Century Gothic"/>
                <a:ea typeface="Microsoft JhengHei"/>
              </a:rPr>
              <a:t>The </a:t>
            </a:r>
            <a:r>
              <a:rPr b="1" lang="en-US" sz="1800" spc="-1" strike="noStrike">
                <a:solidFill>
                  <a:srgbClr val="ffffff"/>
                </a:solidFill>
                <a:latin typeface="Century Gothic"/>
                <a:ea typeface="Microsoft JhengHei"/>
              </a:rPr>
              <a:t>Open Systems Interconnection model</a:t>
            </a:r>
            <a:r>
              <a:rPr b="0" lang="en-US" sz="1800" spc="-1" strike="noStrike">
                <a:solidFill>
                  <a:srgbClr val="ffffff"/>
                </a:solidFill>
                <a:latin typeface="Century Gothic"/>
                <a:ea typeface="Microsoft JhengHei"/>
              </a:rPr>
              <a:t> (</a:t>
            </a:r>
            <a:r>
              <a:rPr b="1" lang="en-US" sz="1800" spc="-1" strike="noStrike">
                <a:solidFill>
                  <a:srgbClr val="ffffff"/>
                </a:solidFill>
                <a:latin typeface="Century Gothic"/>
                <a:ea typeface="Microsoft JhengHei"/>
              </a:rPr>
              <a:t>OSI model</a:t>
            </a:r>
            <a:r>
              <a:rPr b="0" lang="en-US" sz="1800" spc="-1" strike="noStrike">
                <a:solidFill>
                  <a:srgbClr val="ffffff"/>
                </a:solidFill>
                <a:latin typeface="Century Gothic"/>
                <a:ea typeface="Microsoft JhengHei"/>
              </a:rPr>
              <a:t>) was a product of the </a:t>
            </a:r>
            <a:r>
              <a:rPr b="0" lang="en-US" sz="1800" spc="-1" strike="noStrike" u="sng">
                <a:solidFill>
                  <a:srgbClr val="58c1ba"/>
                </a:solidFill>
                <a:uFillTx/>
                <a:latin typeface="Century Gothic"/>
                <a:ea typeface="Microsoft JhengHei"/>
                <a:hlinkClick r:id="rId1"/>
              </a:rPr>
              <a:t>Open Systems Interconnection</a:t>
            </a:r>
            <a:r>
              <a:rPr b="0" lang="en-US" sz="1800" spc="-1" strike="noStrike">
                <a:solidFill>
                  <a:srgbClr val="ffffff"/>
                </a:solidFill>
                <a:latin typeface="Century Gothic"/>
                <a:ea typeface="Microsoft JhengHei"/>
              </a:rPr>
              <a:t> effort at the </a:t>
            </a:r>
            <a:r>
              <a:rPr b="0" lang="en-US" sz="1800" spc="-1" strike="noStrike" u="sng">
                <a:solidFill>
                  <a:srgbClr val="58c1ba"/>
                </a:solidFill>
                <a:uFillTx/>
                <a:latin typeface="Century Gothic"/>
                <a:ea typeface="Microsoft JhengHei"/>
                <a:hlinkClick r:id="rId2"/>
              </a:rPr>
              <a:t>International Organization for Standardization</a:t>
            </a:r>
            <a:r>
              <a:rPr b="0" lang="en-US" sz="1800" spc="-1" strike="noStrike">
                <a:solidFill>
                  <a:srgbClr val="ffffff"/>
                </a:solidFill>
                <a:latin typeface="Century Gothic"/>
                <a:ea typeface="Microsoft JhengHei"/>
              </a:rPr>
              <a:t>. It is a way of sub-dividing a </a:t>
            </a:r>
            <a:r>
              <a:rPr b="0" lang="en-US" sz="1800" spc="-1" strike="noStrike" u="sng">
                <a:solidFill>
                  <a:srgbClr val="58c1ba"/>
                </a:solidFill>
                <a:uFillTx/>
                <a:latin typeface="Century Gothic"/>
                <a:ea typeface="Microsoft JhengHei"/>
                <a:hlinkClick r:id="rId3"/>
              </a:rPr>
              <a:t>communications system</a:t>
            </a:r>
            <a:r>
              <a:rPr b="0" lang="en-US" sz="1800" spc="-1" strike="noStrike">
                <a:solidFill>
                  <a:srgbClr val="ffffff"/>
                </a:solidFill>
                <a:latin typeface="Century Gothic"/>
                <a:ea typeface="Microsoft JhengHei"/>
              </a:rPr>
              <a:t> into smaller parts called </a:t>
            </a:r>
            <a:r>
              <a:rPr b="0" lang="en-US" sz="1800" spc="-1" strike="noStrike" u="sng">
                <a:solidFill>
                  <a:srgbClr val="58c1ba"/>
                </a:solidFill>
                <a:uFillTx/>
                <a:latin typeface="Century Gothic"/>
                <a:ea typeface="Microsoft JhengHei"/>
                <a:hlinkClick r:id="rId4"/>
              </a:rPr>
              <a:t>layers</a:t>
            </a:r>
            <a:r>
              <a:rPr b="0" lang="en-US" sz="1800" spc="-1" strike="noStrike">
                <a:solidFill>
                  <a:srgbClr val="ffffff"/>
                </a:solidFill>
                <a:latin typeface="Century Gothic"/>
                <a:ea typeface="Microsoft JhengHei"/>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20120" y="229320"/>
            <a:ext cx="9965880" cy="8079480"/>
          </a:xfrm>
          <a:prstGeom prst="rect">
            <a:avLst/>
          </a:prstGeom>
          <a:noFill/>
          <a:ln>
            <a:noFill/>
          </a:ln>
        </p:spPr>
        <p:style>
          <a:lnRef idx="0"/>
          <a:fillRef idx="0"/>
          <a:effectRef idx="0"/>
          <a:fontRef idx="minor"/>
        </p:style>
        <p:txBody>
          <a:bodyPr lIns="90000" rIns="90000" tIns="45000" bIns="45000"/>
          <a:p>
            <a:pPr marL="343080" indent="-342360">
              <a:lnSpc>
                <a:spcPts val="1426"/>
              </a:lnSpc>
              <a:spcAft>
                <a:spcPts val="360"/>
              </a:spcAft>
              <a:buClr>
                <a:srgbClr val="ffff00"/>
              </a:buClr>
              <a:buFont typeface="Wingdings" charset="2"/>
              <a:buChar char=""/>
            </a:pPr>
            <a:r>
              <a:rPr b="1" lang="en-US" sz="1800" spc="-1" strike="noStrike">
                <a:solidFill>
                  <a:srgbClr val="ffff00"/>
                </a:solidFill>
                <a:latin typeface="Microsoft JhengHei"/>
                <a:ea typeface="Times New Roman"/>
              </a:rPr>
              <a:t>Layer 1: Physical Layer</a:t>
            </a:r>
            <a:endParaRPr b="0" lang="en-US" sz="1800" spc="-1" strike="noStrike">
              <a:latin typeface="Arial"/>
            </a:endParaRPr>
          </a:p>
          <a:p>
            <a:pPr>
              <a:lnSpc>
                <a:spcPts val="1800"/>
              </a:lnSpc>
              <a:spcBef>
                <a:spcPts val="479"/>
              </a:spcBef>
              <a:spcAft>
                <a:spcPts val="601"/>
              </a:spcAft>
            </a:pPr>
            <a:r>
              <a:rPr b="0" lang="en-US" sz="1800" spc="-1" strike="noStrike">
                <a:solidFill>
                  <a:srgbClr val="ffffff"/>
                </a:solidFill>
                <a:latin typeface="Microsoft JhengHei"/>
                <a:ea typeface="Times New Roman"/>
              </a:rPr>
              <a:t>The </a:t>
            </a:r>
            <a:r>
              <a:rPr b="0" lang="en-US" sz="1800" spc="-1" strike="noStrike" u="sng">
                <a:solidFill>
                  <a:srgbClr val="58c1ba"/>
                </a:solidFill>
                <a:uFillTx/>
                <a:latin typeface="Microsoft JhengHei"/>
                <a:ea typeface="Times New Roman"/>
                <a:hlinkClick r:id="rId1"/>
              </a:rPr>
              <a:t>Physical Layer</a:t>
            </a:r>
            <a:r>
              <a:rPr b="0" lang="en-US" sz="1800" spc="-1" strike="noStrike">
                <a:solidFill>
                  <a:srgbClr val="ffffff"/>
                </a:solidFill>
                <a:latin typeface="Microsoft JhengHei"/>
                <a:ea typeface="Times New Roman"/>
              </a:rPr>
              <a:t> defines </a:t>
            </a:r>
            <a:r>
              <a:rPr b="0" lang="en-US" sz="1800" spc="-1" strike="noStrike" u="sng">
                <a:solidFill>
                  <a:srgbClr val="58c1ba"/>
                </a:solidFill>
                <a:uFillTx/>
                <a:latin typeface="Microsoft JhengHei"/>
                <a:ea typeface="Times New Roman"/>
                <a:hlinkClick r:id="rId2"/>
              </a:rPr>
              <a:t>electrical</a:t>
            </a:r>
            <a:r>
              <a:rPr b="0" lang="en-US" sz="1800" spc="-1" strike="noStrike">
                <a:solidFill>
                  <a:srgbClr val="ffffff"/>
                </a:solidFill>
                <a:latin typeface="Microsoft JhengHei"/>
                <a:ea typeface="Times New Roman"/>
              </a:rPr>
              <a:t> and physical specifications for devices. In particular, it defines the relationship between a device and a</a:t>
            </a:r>
            <a:r>
              <a:rPr b="0" lang="en-US" sz="1800" spc="-1" strike="noStrike">
                <a:solidFill>
                  <a:srgbClr val="ffffff"/>
                </a:solidFill>
                <a:latin typeface="Times New Roman"/>
                <a:ea typeface="Times New Roman"/>
              </a:rPr>
              <a:t> transmission</a:t>
            </a:r>
            <a:r>
              <a:rPr b="0" lang="en-US" sz="1800" spc="-1" strike="noStrike">
                <a:solidFill>
                  <a:srgbClr val="ffffff"/>
                </a:solidFill>
                <a:latin typeface="Microsoft JhengHei"/>
                <a:ea typeface="Times New Roman"/>
              </a:rPr>
              <a:t>, such as a copper or optical cable. </a:t>
            </a:r>
            <a:endParaRPr b="0" lang="en-US" sz="1800" spc="-1" strike="noStrike">
              <a:latin typeface="Arial"/>
            </a:endParaRPr>
          </a:p>
          <a:p>
            <a:pPr>
              <a:lnSpc>
                <a:spcPts val="1800"/>
              </a:lnSpc>
              <a:spcBef>
                <a:spcPts val="479"/>
              </a:spcBef>
              <a:spcAft>
                <a:spcPts val="601"/>
              </a:spcAft>
            </a:pPr>
            <a:endParaRPr b="0" lang="en-US" sz="1800" spc="-1" strike="noStrike">
              <a:latin typeface="Arial"/>
            </a:endParaRPr>
          </a:p>
          <a:p>
            <a:pPr marL="343080" indent="-342360">
              <a:lnSpc>
                <a:spcPts val="1426"/>
              </a:lnSpc>
              <a:spcAft>
                <a:spcPts val="360"/>
              </a:spcAft>
              <a:buClr>
                <a:srgbClr val="000000"/>
              </a:buClr>
              <a:buFont typeface="Wingdings" charset="2"/>
              <a:buChar char=""/>
            </a:pPr>
            <a:r>
              <a:rPr b="1" lang="en-US" sz="1800" spc="-1" strike="noStrike">
                <a:solidFill>
                  <a:srgbClr val="000000"/>
                </a:solidFill>
                <a:latin typeface="Microsoft JhengHei"/>
                <a:ea typeface="Times New Roman"/>
              </a:rPr>
              <a:t>  </a:t>
            </a:r>
            <a:r>
              <a:rPr b="1" lang="en-US" sz="1800" spc="-1" strike="noStrike">
                <a:solidFill>
                  <a:srgbClr val="ffff00"/>
                </a:solidFill>
                <a:latin typeface="Microsoft JhengHei"/>
                <a:ea typeface="Times New Roman"/>
              </a:rPr>
              <a:t>Layer 2: Data Link Layer</a:t>
            </a:r>
            <a:endParaRPr b="0" lang="en-US" sz="1800" spc="-1" strike="noStrike">
              <a:latin typeface="Arial"/>
            </a:endParaRPr>
          </a:p>
          <a:p>
            <a:pPr>
              <a:lnSpc>
                <a:spcPts val="1800"/>
              </a:lnSpc>
              <a:spcBef>
                <a:spcPts val="479"/>
              </a:spcBef>
              <a:spcAft>
                <a:spcPts val="601"/>
              </a:spcAft>
            </a:pPr>
            <a:r>
              <a:rPr b="0" lang="en-US" sz="1800" spc="-1" strike="noStrike">
                <a:solidFill>
                  <a:srgbClr val="ffffff"/>
                </a:solidFill>
                <a:latin typeface="Microsoft JhengHei"/>
                <a:ea typeface="Times New Roman"/>
              </a:rPr>
              <a:t>The </a:t>
            </a:r>
            <a:r>
              <a:rPr b="0" lang="en-US" sz="1800" spc="-1" strike="noStrike" u="sng">
                <a:solidFill>
                  <a:srgbClr val="58c1ba"/>
                </a:solidFill>
                <a:uFillTx/>
                <a:latin typeface="Microsoft JhengHei"/>
                <a:ea typeface="Times New Roman"/>
                <a:hlinkClick r:id="rId3"/>
              </a:rPr>
              <a:t>Data Link Layer</a:t>
            </a:r>
            <a:r>
              <a:rPr b="0" lang="en-US" sz="1800" spc="-1" strike="noStrike">
                <a:solidFill>
                  <a:srgbClr val="ffffff"/>
                </a:solidFill>
                <a:latin typeface="Microsoft JhengHei"/>
                <a:ea typeface="Times New Roman"/>
              </a:rPr>
              <a:t> provides the functional and procedural means to transfer data between network entities and to detect and possibly correct errors that may occur in the Physical Layer. </a:t>
            </a:r>
            <a:endParaRPr b="0" lang="en-US" sz="1800" spc="-1" strike="noStrike">
              <a:latin typeface="Arial"/>
            </a:endParaRPr>
          </a:p>
          <a:p>
            <a:pPr>
              <a:lnSpc>
                <a:spcPts val="1800"/>
              </a:lnSpc>
              <a:spcBef>
                <a:spcPts val="479"/>
              </a:spcBef>
              <a:spcAft>
                <a:spcPts val="601"/>
              </a:spcAft>
            </a:pPr>
            <a:endParaRPr b="0" lang="en-US" sz="1800" spc="-1" strike="noStrike">
              <a:latin typeface="Arial"/>
            </a:endParaRPr>
          </a:p>
          <a:p>
            <a:pPr marL="343080" indent="-342360">
              <a:lnSpc>
                <a:spcPts val="1426"/>
              </a:lnSpc>
              <a:spcAft>
                <a:spcPts val="360"/>
              </a:spcAft>
              <a:buClr>
                <a:srgbClr val="ffff00"/>
              </a:buClr>
              <a:buFont typeface="Wingdings" charset="2"/>
              <a:buChar char=""/>
            </a:pPr>
            <a:r>
              <a:rPr b="1" lang="en-US" sz="1800" spc="-1" strike="noStrike">
                <a:solidFill>
                  <a:srgbClr val="ffff00"/>
                </a:solidFill>
                <a:latin typeface="Microsoft JhengHei"/>
                <a:ea typeface="Times New Roman"/>
              </a:rPr>
              <a:t>Layer 3: Network Layer</a:t>
            </a:r>
            <a:endParaRPr b="0" lang="en-US" sz="1800" spc="-1" strike="noStrike">
              <a:latin typeface="Arial"/>
            </a:endParaRPr>
          </a:p>
          <a:p>
            <a:pPr>
              <a:lnSpc>
                <a:spcPts val="1800"/>
              </a:lnSpc>
              <a:spcBef>
                <a:spcPts val="479"/>
              </a:spcBef>
              <a:spcAft>
                <a:spcPts val="601"/>
              </a:spcAft>
            </a:pPr>
            <a:r>
              <a:rPr b="0" lang="en-US" sz="1800" spc="-1" strike="noStrike">
                <a:solidFill>
                  <a:srgbClr val="ffffff"/>
                </a:solidFill>
                <a:latin typeface="Microsoft JhengHei"/>
                <a:ea typeface="Times New Roman"/>
              </a:rPr>
              <a:t>The </a:t>
            </a:r>
            <a:r>
              <a:rPr b="0" lang="en-US" sz="1800" spc="-1" strike="noStrike" u="sng">
                <a:solidFill>
                  <a:srgbClr val="58c1ba"/>
                </a:solidFill>
                <a:uFillTx/>
                <a:latin typeface="Microsoft JhengHei"/>
                <a:ea typeface="Times New Roman"/>
                <a:hlinkClick r:id="rId4"/>
              </a:rPr>
              <a:t>Network Layer</a:t>
            </a:r>
            <a:r>
              <a:rPr b="0" lang="en-US" sz="1800" spc="-1" strike="noStrike">
                <a:solidFill>
                  <a:srgbClr val="ffffff"/>
                </a:solidFill>
                <a:latin typeface="Microsoft JhengHei"/>
                <a:ea typeface="Times New Roman"/>
              </a:rPr>
              <a:t> provides the functional and procedural means of transferring variable length </a:t>
            </a:r>
            <a:r>
              <a:rPr b="0" lang="en-US" sz="1800" spc="-1" strike="noStrike" u="sng">
                <a:solidFill>
                  <a:srgbClr val="58c1ba"/>
                </a:solidFill>
                <a:uFillTx/>
                <a:latin typeface="Microsoft JhengHei"/>
                <a:ea typeface="Times New Roman"/>
                <a:hlinkClick r:id="rId5"/>
              </a:rPr>
              <a:t>data</a:t>
            </a:r>
            <a:r>
              <a:rPr b="0" lang="en-US" sz="1800" spc="-1" strike="noStrike">
                <a:solidFill>
                  <a:srgbClr val="ffffff"/>
                </a:solidFill>
                <a:latin typeface="Microsoft JhengHei"/>
                <a:ea typeface="Times New Roman"/>
              </a:rPr>
              <a:t> sequences from a source host on one network to a destination host on a different network, while maintaining the </a:t>
            </a:r>
            <a:r>
              <a:rPr b="0" lang="en-US" sz="1800" spc="-1" strike="noStrike" u="sng">
                <a:solidFill>
                  <a:srgbClr val="58c1ba"/>
                </a:solidFill>
                <a:uFillTx/>
                <a:latin typeface="Microsoft JhengHei"/>
                <a:ea typeface="Times New Roman"/>
                <a:hlinkClick r:id="rId6"/>
              </a:rPr>
              <a:t>quality of service</a:t>
            </a:r>
            <a:r>
              <a:rPr b="0" lang="en-US" sz="1800" spc="-1" strike="noStrike">
                <a:solidFill>
                  <a:srgbClr val="ffffff"/>
                </a:solidFill>
                <a:latin typeface="Microsoft JhengHei"/>
                <a:ea typeface="Times New Roman"/>
              </a:rPr>
              <a:t> requested by the Transport Layer. </a:t>
            </a:r>
            <a:endParaRPr b="0" lang="en-US" sz="1800" spc="-1" strike="noStrike">
              <a:latin typeface="Arial"/>
            </a:endParaRPr>
          </a:p>
          <a:p>
            <a:pPr>
              <a:lnSpc>
                <a:spcPts val="1800"/>
              </a:lnSpc>
              <a:spcBef>
                <a:spcPts val="479"/>
              </a:spcBef>
              <a:spcAft>
                <a:spcPts val="601"/>
              </a:spcAft>
            </a:pPr>
            <a:endParaRPr b="0" lang="en-US" sz="1800" spc="-1" strike="noStrike">
              <a:latin typeface="Arial"/>
            </a:endParaRPr>
          </a:p>
          <a:p>
            <a:pPr marL="343080" indent="-342360">
              <a:lnSpc>
                <a:spcPts val="1426"/>
              </a:lnSpc>
              <a:spcAft>
                <a:spcPts val="360"/>
              </a:spcAft>
              <a:buClr>
                <a:srgbClr val="000000"/>
              </a:buClr>
              <a:buFont typeface="Wingdings" charset="2"/>
              <a:buChar char=""/>
            </a:pPr>
            <a:r>
              <a:rPr b="1" lang="en-US" sz="1800" spc="-1" strike="noStrike">
                <a:solidFill>
                  <a:srgbClr val="000000"/>
                </a:solidFill>
                <a:latin typeface="Microsoft JhengHei"/>
                <a:ea typeface="Times New Roman"/>
              </a:rPr>
              <a:t> </a:t>
            </a:r>
            <a:r>
              <a:rPr b="1" lang="en-US" sz="1800" spc="-1" strike="noStrike">
                <a:solidFill>
                  <a:srgbClr val="ffff00"/>
                </a:solidFill>
                <a:latin typeface="Microsoft JhengHei"/>
                <a:ea typeface="Times New Roman"/>
              </a:rPr>
              <a:t>Layer 4: Transport Layer</a:t>
            </a:r>
            <a:endParaRPr b="0" lang="en-US" sz="1800" spc="-1" strike="noStrike">
              <a:latin typeface="Arial"/>
            </a:endParaRPr>
          </a:p>
          <a:p>
            <a:pPr>
              <a:lnSpc>
                <a:spcPts val="1800"/>
              </a:lnSpc>
              <a:spcBef>
                <a:spcPts val="479"/>
              </a:spcBef>
              <a:spcAft>
                <a:spcPts val="601"/>
              </a:spcAft>
            </a:pPr>
            <a:r>
              <a:rPr b="0" lang="en-US" sz="1800" spc="-1" strike="noStrike">
                <a:solidFill>
                  <a:srgbClr val="ffffff"/>
                </a:solidFill>
                <a:latin typeface="Microsoft JhengHei"/>
                <a:ea typeface="Times New Roman"/>
              </a:rPr>
              <a:t>The </a:t>
            </a:r>
            <a:r>
              <a:rPr b="0" lang="en-US" sz="1800" spc="-1" strike="noStrike" u="sng">
                <a:solidFill>
                  <a:srgbClr val="58c1ba"/>
                </a:solidFill>
                <a:uFillTx/>
                <a:latin typeface="Microsoft JhengHei"/>
                <a:ea typeface="Times New Roman"/>
                <a:hlinkClick r:id="rId7"/>
              </a:rPr>
              <a:t>Transport Layer</a:t>
            </a:r>
            <a:r>
              <a:rPr b="0" lang="en-US" sz="1800" spc="-1" strike="noStrike">
                <a:solidFill>
                  <a:srgbClr val="ffffff"/>
                </a:solidFill>
                <a:latin typeface="Microsoft JhengHei"/>
                <a:ea typeface="Times New Roman"/>
              </a:rPr>
              <a:t> provides transparent transfer of data between end users, providing reliable data transfer services to the upper layers. The Transport Layer controls the reliability of a given link through flow control. </a:t>
            </a:r>
            <a:endParaRPr b="0" lang="en-US" sz="1800" spc="-1" strike="noStrike">
              <a:latin typeface="Arial"/>
            </a:endParaRPr>
          </a:p>
          <a:p>
            <a:pPr>
              <a:lnSpc>
                <a:spcPts val="1800"/>
              </a:lnSpc>
              <a:spcBef>
                <a:spcPts val="479"/>
              </a:spcBef>
              <a:spcAft>
                <a:spcPts val="601"/>
              </a:spcAft>
            </a:pPr>
            <a:endParaRPr b="0" lang="en-US" sz="1800" spc="-1" strike="noStrike">
              <a:latin typeface="Arial"/>
            </a:endParaRPr>
          </a:p>
          <a:p>
            <a:pPr marL="343080" indent="-342360">
              <a:lnSpc>
                <a:spcPts val="1426"/>
              </a:lnSpc>
              <a:spcAft>
                <a:spcPts val="360"/>
              </a:spcAft>
              <a:buClr>
                <a:srgbClr val="ffff00"/>
              </a:buClr>
              <a:buFont typeface="Wingdings" charset="2"/>
              <a:buChar char=""/>
            </a:pPr>
            <a:r>
              <a:rPr b="1" lang="en-US" sz="1800" spc="-1" strike="noStrike">
                <a:solidFill>
                  <a:srgbClr val="ffff00"/>
                </a:solidFill>
                <a:latin typeface="Microsoft JhengHei"/>
                <a:ea typeface="Times New Roman"/>
              </a:rPr>
              <a:t>Layer 5: Session Layer</a:t>
            </a:r>
            <a:endParaRPr b="0" lang="en-US" sz="1800" spc="-1" strike="noStrike">
              <a:latin typeface="Arial"/>
            </a:endParaRPr>
          </a:p>
          <a:p>
            <a:pPr>
              <a:lnSpc>
                <a:spcPts val="1800"/>
              </a:lnSpc>
              <a:spcBef>
                <a:spcPts val="479"/>
              </a:spcBef>
              <a:spcAft>
                <a:spcPts val="601"/>
              </a:spcAft>
            </a:pPr>
            <a:r>
              <a:rPr b="0" lang="en-US" sz="1800" spc="-1" strike="noStrike">
                <a:solidFill>
                  <a:srgbClr val="ffffff"/>
                </a:solidFill>
                <a:latin typeface="Microsoft JhengHei"/>
                <a:ea typeface="Times New Roman"/>
              </a:rPr>
              <a:t>The </a:t>
            </a:r>
            <a:r>
              <a:rPr b="0" lang="en-US" sz="1800" spc="-1" strike="noStrike" u="sng">
                <a:solidFill>
                  <a:srgbClr val="58c1ba"/>
                </a:solidFill>
                <a:uFillTx/>
                <a:latin typeface="Microsoft JhengHei"/>
                <a:ea typeface="Times New Roman"/>
                <a:hlinkClick r:id="rId8"/>
              </a:rPr>
              <a:t>Session Layer</a:t>
            </a:r>
            <a:r>
              <a:rPr b="0" lang="en-US" sz="1800" spc="-1" strike="noStrike">
                <a:solidFill>
                  <a:srgbClr val="ffffff"/>
                </a:solidFill>
                <a:latin typeface="Microsoft JhengHei"/>
                <a:ea typeface="Times New Roman"/>
              </a:rPr>
              <a:t> controls the dialogues (connections) between computers. It establishes, manages and terminates the connections between the local and remote application .</a:t>
            </a:r>
            <a:endParaRPr b="0" lang="en-US" sz="1800" spc="-1" strike="noStrike">
              <a:latin typeface="Arial"/>
            </a:endParaRPr>
          </a:p>
          <a:p>
            <a:pPr>
              <a:lnSpc>
                <a:spcPts val="1800"/>
              </a:lnSpc>
              <a:spcBef>
                <a:spcPts val="479"/>
              </a:spcBef>
              <a:spcAft>
                <a:spcPts val="601"/>
              </a:spcAft>
            </a:pPr>
            <a:endParaRPr b="0" lang="en-US" sz="1800" spc="-1" strike="noStrike">
              <a:latin typeface="Arial"/>
            </a:endParaRPr>
          </a:p>
          <a:p>
            <a:pPr>
              <a:lnSpc>
                <a:spcPts val="1800"/>
              </a:lnSpc>
              <a:spcBef>
                <a:spcPts val="479"/>
              </a:spcBef>
              <a:spcAft>
                <a:spcPts val="601"/>
              </a:spcAft>
            </a:pPr>
            <a:endParaRPr b="0" lang="en-US" sz="1800" spc="-1" strike="noStrike">
              <a:latin typeface="Arial"/>
            </a:endParaRPr>
          </a:p>
          <a:p>
            <a:pPr>
              <a:lnSpc>
                <a:spcPts val="1800"/>
              </a:lnSpc>
              <a:spcBef>
                <a:spcPts val="479"/>
              </a:spcBef>
              <a:spcAft>
                <a:spcPts val="601"/>
              </a:spcAft>
            </a:pPr>
            <a:endParaRPr b="0" lang="en-US" sz="1800" spc="-1" strike="noStrike">
              <a:latin typeface="Arial"/>
            </a:endParaRPr>
          </a:p>
          <a:p>
            <a:pPr>
              <a:lnSpc>
                <a:spcPts val="1426"/>
              </a:lnSpc>
              <a:spcAft>
                <a:spcPts val="360"/>
              </a:spcAft>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392040" y="874440"/>
            <a:ext cx="11406960" cy="5419440"/>
          </a:xfrm>
          <a:prstGeom prst="rect">
            <a:avLst/>
          </a:prstGeom>
          <a:noFill/>
          <a:ln>
            <a:noFill/>
          </a:ln>
        </p:spPr>
        <p:style>
          <a:lnRef idx="0"/>
          <a:fillRef idx="0"/>
          <a:effectRef idx="0"/>
          <a:fontRef idx="minor"/>
        </p:style>
        <p:txBody>
          <a:bodyPr lIns="90000" rIns="90000" tIns="45000" bIns="45000"/>
          <a:p>
            <a:pPr marL="285840" indent="-285120">
              <a:lnSpc>
                <a:spcPts val="1800"/>
              </a:lnSpc>
              <a:spcBef>
                <a:spcPts val="479"/>
              </a:spcBef>
              <a:spcAft>
                <a:spcPts val="601"/>
              </a:spcAft>
              <a:buClr>
                <a:srgbClr val="ffff00"/>
              </a:buClr>
              <a:buFont typeface="Wingdings" charset="2"/>
              <a:buChar char=""/>
            </a:pPr>
            <a:r>
              <a:rPr b="1" lang="en-US" sz="1800" spc="-1" strike="noStrike">
                <a:solidFill>
                  <a:srgbClr val="ffff00"/>
                </a:solidFill>
                <a:latin typeface="Microsoft JhengHei"/>
                <a:ea typeface="Times New Roman"/>
              </a:rPr>
              <a:t>Layer 6: Presentation Layer</a:t>
            </a:r>
            <a:endParaRPr b="0" lang="en-US" sz="1800" spc="-1" strike="noStrike">
              <a:latin typeface="Arial"/>
            </a:endParaRPr>
          </a:p>
          <a:p>
            <a:pPr>
              <a:lnSpc>
                <a:spcPts val="1800"/>
              </a:lnSpc>
              <a:spcBef>
                <a:spcPts val="479"/>
              </a:spcBef>
              <a:spcAft>
                <a:spcPts val="601"/>
              </a:spcAft>
            </a:pPr>
            <a:r>
              <a:rPr b="0" lang="en-US" sz="1800" spc="-1" strike="noStrike">
                <a:solidFill>
                  <a:srgbClr val="ffffff"/>
                </a:solidFill>
                <a:latin typeface="Microsoft JhengHei"/>
                <a:ea typeface="Times New Roman"/>
              </a:rPr>
              <a:t>The </a:t>
            </a:r>
            <a:r>
              <a:rPr b="0" lang="en-US" sz="1800" spc="-1" strike="noStrike" u="sng">
                <a:solidFill>
                  <a:srgbClr val="58c1ba"/>
                </a:solidFill>
                <a:uFillTx/>
                <a:latin typeface="Microsoft JhengHei"/>
                <a:ea typeface="Times New Roman"/>
                <a:hlinkClick r:id="rId1"/>
              </a:rPr>
              <a:t>Presentation Layer</a:t>
            </a:r>
            <a:r>
              <a:rPr b="0" lang="en-US" sz="1800" spc="-1" strike="noStrike">
                <a:solidFill>
                  <a:srgbClr val="ffffff"/>
                </a:solidFill>
                <a:latin typeface="Microsoft JhengHei"/>
                <a:ea typeface="Times New Roman"/>
              </a:rPr>
              <a:t> establishes context between Application Layer entities, in which the higher-layer entities may use different syntax and semantics if the presentation service provides a mapping between them. </a:t>
            </a:r>
            <a:endParaRPr b="0" lang="en-US" sz="1800" spc="-1" strike="noStrike">
              <a:latin typeface="Arial"/>
            </a:endParaRPr>
          </a:p>
          <a:p>
            <a:pPr marL="285840" indent="-285120">
              <a:lnSpc>
                <a:spcPts val="1426"/>
              </a:lnSpc>
              <a:spcAft>
                <a:spcPts val="360"/>
              </a:spcAft>
              <a:buClr>
                <a:srgbClr val="ffff00"/>
              </a:buClr>
              <a:buFont typeface="Wingdings" charset="2"/>
              <a:buChar char=""/>
            </a:pPr>
            <a:r>
              <a:rPr b="1" lang="en-US" sz="1800" spc="-1" strike="noStrike">
                <a:solidFill>
                  <a:srgbClr val="ffff00"/>
                </a:solidFill>
                <a:latin typeface="Microsoft JhengHei"/>
                <a:ea typeface="Times New Roman"/>
              </a:rPr>
              <a:t>Layer 7: Application Layer</a:t>
            </a:r>
            <a:endParaRPr b="0" lang="en-US" sz="1800" spc="-1" strike="noStrike">
              <a:latin typeface="Arial"/>
            </a:endParaRPr>
          </a:p>
          <a:p>
            <a:pPr>
              <a:lnSpc>
                <a:spcPts val="1800"/>
              </a:lnSpc>
              <a:spcBef>
                <a:spcPts val="479"/>
              </a:spcBef>
              <a:spcAft>
                <a:spcPts val="601"/>
              </a:spcAft>
            </a:pPr>
            <a:r>
              <a:rPr b="0" lang="en-US" sz="1800" spc="-1" strike="noStrike">
                <a:solidFill>
                  <a:srgbClr val="ffffff"/>
                </a:solidFill>
                <a:latin typeface="Microsoft JhengHei"/>
                <a:ea typeface="Times New Roman"/>
              </a:rPr>
              <a:t>The </a:t>
            </a:r>
            <a:r>
              <a:rPr b="0" lang="en-US" sz="1800" spc="-1" strike="noStrike" u="sng">
                <a:solidFill>
                  <a:srgbClr val="58c1ba"/>
                </a:solidFill>
                <a:uFillTx/>
                <a:latin typeface="Microsoft JhengHei"/>
                <a:ea typeface="Times New Roman"/>
                <a:hlinkClick r:id="rId2"/>
              </a:rPr>
              <a:t>Application Layer</a:t>
            </a:r>
            <a:r>
              <a:rPr b="0" lang="en-US" sz="1800" spc="-1" strike="noStrike">
                <a:solidFill>
                  <a:srgbClr val="ffffff"/>
                </a:solidFill>
                <a:latin typeface="Microsoft JhengHei"/>
                <a:ea typeface="Times New Roman"/>
              </a:rPr>
              <a:t> is the OSI layer closest to the end user, which means that both the OSI application layer and the user interact directly with the software application. This layer interacts with software applications that implement a communicating component. Such application programs fall outside the scope of the OSI model.</a:t>
            </a:r>
            <a:endParaRPr b="0" lang="en-US" sz="1800" spc="-1" strike="noStrike">
              <a:latin typeface="Arial"/>
            </a:endParaRPr>
          </a:p>
          <a:p>
            <a:pPr>
              <a:lnSpc>
                <a:spcPts val="1800"/>
              </a:lnSpc>
              <a:spcBef>
                <a:spcPts val="479"/>
              </a:spcBef>
              <a:spcAft>
                <a:spcPts val="601"/>
              </a:spcAft>
            </a:pPr>
            <a:endParaRPr b="0" lang="en-US" sz="1800" spc="-1" strike="noStrike">
              <a:latin typeface="Arial"/>
            </a:endParaRPr>
          </a:p>
          <a:p>
            <a:pPr>
              <a:lnSpc>
                <a:spcPct val="100000"/>
              </a:lnSpc>
            </a:pPr>
            <a:r>
              <a:rPr b="1" lang="en-US" sz="2000" spc="-1" strike="noStrike">
                <a:solidFill>
                  <a:srgbClr val="ffff00"/>
                </a:solidFill>
                <a:latin typeface="Century Gothic"/>
                <a:ea typeface="Times New Roman"/>
              </a:rPr>
              <a:t>TCP/IP REFRENCE MODEL</a:t>
            </a: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US" sz="1800" spc="-1" strike="noStrike">
                <a:solidFill>
                  <a:srgbClr val="ffff00"/>
                </a:solidFill>
                <a:latin typeface="Century Gothic"/>
                <a:ea typeface="Times New Roman"/>
              </a:rPr>
              <a:t>TCP/IP LAYERS</a:t>
            </a:r>
            <a:endParaRPr b="0" lang="en-US" sz="1800" spc="-1" strike="noStrike">
              <a:latin typeface="Arial"/>
            </a:endParaRPr>
          </a:p>
          <a:p>
            <a:pPr>
              <a:lnSpc>
                <a:spcPct val="100000"/>
              </a:lnSpc>
            </a:pPr>
            <a:r>
              <a:rPr b="0" lang="en-US" sz="1800" spc="-1" strike="noStrike">
                <a:solidFill>
                  <a:srgbClr val="ffffff"/>
                </a:solidFill>
                <a:latin typeface="Century Gothic"/>
                <a:ea typeface="Times New Roman"/>
              </a:rPr>
              <a:t>The layers near the top are logically closer to the user application, while those near the bottom are logically closer to the physical transmission of the data. Viewing layers as providing or consuming a service is a method of </a:t>
            </a:r>
            <a:r>
              <a:rPr b="0" lang="en-US" sz="1800" spc="-1" strike="noStrike" u="sng">
                <a:solidFill>
                  <a:srgbClr val="58c1ba"/>
                </a:solidFill>
                <a:uFillTx/>
                <a:latin typeface="Century Gothic"/>
                <a:ea typeface="Times New Roman"/>
                <a:hlinkClick r:id="rId3"/>
              </a:rPr>
              <a:t>abstraction</a:t>
            </a:r>
            <a:r>
              <a:rPr b="0" lang="en-US" sz="1800" spc="-1" strike="noStrike">
                <a:solidFill>
                  <a:srgbClr val="ffffff"/>
                </a:solidFill>
                <a:latin typeface="Century Gothic"/>
                <a:ea typeface="Times New Roman"/>
              </a:rPr>
              <a:t> to isolate upper layer protocols from the nitty-gritty detail of transmitting bits over, for example, </a:t>
            </a:r>
            <a:r>
              <a:rPr b="0" lang="en-US" sz="1800" spc="-1" strike="noStrike" u="sng">
                <a:solidFill>
                  <a:srgbClr val="58c1ba"/>
                </a:solidFill>
                <a:uFillTx/>
                <a:latin typeface="Century Gothic"/>
                <a:ea typeface="Times New Roman"/>
                <a:hlinkClick r:id="rId4"/>
              </a:rPr>
              <a:t>Ethernet</a:t>
            </a:r>
            <a:r>
              <a:rPr b="0" lang="en-US" sz="1800" spc="-1" strike="noStrike">
                <a:solidFill>
                  <a:srgbClr val="ffffff"/>
                </a:solidFill>
                <a:latin typeface="Century Gothic"/>
                <a:ea typeface="Times New Roman"/>
              </a:rPr>
              <a:t> and </a:t>
            </a:r>
            <a:r>
              <a:rPr b="0" lang="en-US" sz="1800" spc="-1" strike="noStrike" u="sng">
                <a:solidFill>
                  <a:srgbClr val="58c1ba"/>
                </a:solidFill>
                <a:uFillTx/>
                <a:latin typeface="Century Gothic"/>
                <a:ea typeface="Times New Roman"/>
                <a:hlinkClick r:id="rId5"/>
              </a:rPr>
              <a:t>collision detection</a:t>
            </a:r>
            <a:r>
              <a:rPr b="0" lang="en-US" sz="1800" spc="-1" strike="noStrike">
                <a:solidFill>
                  <a:srgbClr val="ffffff"/>
                </a:solidFill>
                <a:latin typeface="Century Gothic"/>
                <a:ea typeface="Times New Roman"/>
              </a:rPr>
              <a:t>, while the lower layers avoid having to know the details of each and every application and its protocol.</a:t>
            </a:r>
            <a:endParaRPr b="0" lang="en-US" sz="1800" spc="-1" strike="noStrike">
              <a:latin typeface="Arial"/>
            </a:endParaRPr>
          </a:p>
          <a:p>
            <a:pPr>
              <a:lnSpc>
                <a:spcPts val="1800"/>
              </a:lnSpc>
              <a:spcBef>
                <a:spcPts val="479"/>
              </a:spcBef>
              <a:spcAft>
                <a:spcPts val="601"/>
              </a:spcAft>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408240" y="1000440"/>
            <a:ext cx="11069640" cy="5445360"/>
          </a:xfrm>
          <a:prstGeom prst="rect">
            <a:avLst/>
          </a:prstGeom>
          <a:noFill/>
          <a:ln>
            <a:noFill/>
          </a:ln>
        </p:spPr>
        <p:style>
          <a:lnRef idx="0"/>
          <a:fillRef idx="0"/>
          <a:effectRef idx="0"/>
          <a:fontRef idx="minor"/>
        </p:style>
        <p:txBody>
          <a:bodyPr lIns="90000" rIns="90000" tIns="45000" bIns="45000"/>
          <a:p>
            <a:pPr marL="343080" indent="-342360">
              <a:lnSpc>
                <a:spcPts val="1426"/>
              </a:lnSpc>
              <a:spcAft>
                <a:spcPts val="360"/>
              </a:spcAft>
              <a:buClr>
                <a:srgbClr val="ffff00"/>
              </a:buClr>
              <a:buFont typeface="Wingdings" charset="2"/>
              <a:buChar char=""/>
            </a:pPr>
            <a:r>
              <a:rPr b="1" lang="en-US" sz="1800" spc="-1" strike="noStrike">
                <a:solidFill>
                  <a:srgbClr val="ffff00"/>
                </a:solidFill>
                <a:latin typeface="Microsoft JhengHei"/>
                <a:ea typeface="Times New Roman"/>
              </a:rPr>
              <a:t> </a:t>
            </a:r>
            <a:r>
              <a:rPr b="1" lang="en-US" sz="1800" spc="-1" strike="noStrike">
                <a:solidFill>
                  <a:srgbClr val="ffff00"/>
                </a:solidFill>
                <a:latin typeface="Microsoft JhengHei"/>
                <a:ea typeface="Times New Roman"/>
              </a:rPr>
              <a:t>Link Layer</a:t>
            </a:r>
            <a:endParaRPr b="0" lang="en-US" sz="1800" spc="-1" strike="noStrike">
              <a:latin typeface="Arial"/>
            </a:endParaRPr>
          </a:p>
          <a:p>
            <a:pPr>
              <a:lnSpc>
                <a:spcPts val="1426"/>
              </a:lnSpc>
              <a:spcAft>
                <a:spcPts val="360"/>
              </a:spcAft>
            </a:pPr>
            <a:endParaRPr b="0" lang="en-US" sz="1800" spc="-1" strike="noStrike">
              <a:latin typeface="Arial"/>
            </a:endParaRPr>
          </a:p>
          <a:p>
            <a:pPr>
              <a:lnSpc>
                <a:spcPts val="1800"/>
              </a:lnSpc>
              <a:spcBef>
                <a:spcPts val="479"/>
              </a:spcBef>
              <a:spcAft>
                <a:spcPts val="601"/>
              </a:spcAft>
            </a:pPr>
            <a:r>
              <a:rPr b="0" lang="en-US" sz="1800" spc="-1" strike="noStrike">
                <a:solidFill>
                  <a:srgbClr val="ffffff"/>
                </a:solidFill>
                <a:latin typeface="Microsoft JhengHei"/>
                <a:ea typeface="Times New Roman"/>
              </a:rPr>
              <a:t>The </a:t>
            </a:r>
            <a:r>
              <a:rPr b="0" lang="en-US" sz="1800" spc="-1" strike="noStrike" u="sng">
                <a:solidFill>
                  <a:srgbClr val="58c1ba"/>
                </a:solidFill>
                <a:uFillTx/>
                <a:latin typeface="Microsoft JhengHei"/>
                <a:ea typeface="Times New Roman"/>
                <a:hlinkClick r:id="rId1"/>
              </a:rPr>
              <a:t>Link Layer</a:t>
            </a:r>
            <a:r>
              <a:rPr b="0" lang="en-US" sz="1800" spc="-1" strike="noStrike">
                <a:solidFill>
                  <a:srgbClr val="ffffff"/>
                </a:solidFill>
                <a:latin typeface="Microsoft JhengHei"/>
                <a:ea typeface="Times New Roman"/>
              </a:rPr>
              <a:t> (or Network Access Layer) is the networking scope of the local network connection to which a host is attached. This regime is called the </a:t>
            </a:r>
            <a:r>
              <a:rPr b="0" i="1" lang="en-US" sz="1800" spc="-1" strike="noStrike">
                <a:solidFill>
                  <a:srgbClr val="ffffff"/>
                </a:solidFill>
                <a:latin typeface="Microsoft JhengHei"/>
                <a:ea typeface="Times New Roman"/>
              </a:rPr>
              <a:t>link</a:t>
            </a:r>
            <a:r>
              <a:rPr b="0" lang="en-US" sz="1800" spc="-1" strike="noStrike">
                <a:solidFill>
                  <a:srgbClr val="ffffff"/>
                </a:solidFill>
                <a:latin typeface="Microsoft JhengHei"/>
                <a:ea typeface="Times New Roman"/>
              </a:rPr>
              <a:t> in Internet literature. </a:t>
            </a:r>
            <a:endParaRPr b="0" lang="en-US" sz="1800" spc="-1" strike="noStrike">
              <a:latin typeface="Arial"/>
            </a:endParaRPr>
          </a:p>
          <a:p>
            <a:pPr>
              <a:lnSpc>
                <a:spcPts val="1800"/>
              </a:lnSpc>
              <a:spcBef>
                <a:spcPts val="479"/>
              </a:spcBef>
              <a:spcAft>
                <a:spcPts val="601"/>
              </a:spcAft>
            </a:pPr>
            <a:endParaRPr b="0" lang="en-US" sz="1800" spc="-1" strike="noStrike">
              <a:latin typeface="Arial"/>
            </a:endParaRPr>
          </a:p>
          <a:p>
            <a:pPr marL="343080" indent="-342360">
              <a:lnSpc>
                <a:spcPts val="1426"/>
              </a:lnSpc>
              <a:spcAft>
                <a:spcPts val="360"/>
              </a:spcAft>
              <a:buClr>
                <a:srgbClr val="ffff00"/>
              </a:buClr>
              <a:buFont typeface="Wingdings" charset="2"/>
              <a:buChar char=""/>
            </a:pPr>
            <a:r>
              <a:rPr b="1" lang="en-US" sz="1800" spc="-1" strike="noStrike">
                <a:solidFill>
                  <a:srgbClr val="ffff00"/>
                </a:solidFill>
                <a:latin typeface="Microsoft JhengHei"/>
                <a:ea typeface="Times New Roman"/>
              </a:rPr>
              <a:t>  </a:t>
            </a:r>
            <a:r>
              <a:rPr b="1" lang="en-US" sz="1800" spc="-1" strike="noStrike">
                <a:solidFill>
                  <a:srgbClr val="ffff00"/>
                </a:solidFill>
                <a:latin typeface="Microsoft JhengHei"/>
                <a:ea typeface="Times New Roman"/>
              </a:rPr>
              <a:t>Internet Layer</a:t>
            </a:r>
            <a:endParaRPr b="0" lang="en-US" sz="1800" spc="-1" strike="noStrike">
              <a:latin typeface="Arial"/>
            </a:endParaRPr>
          </a:p>
          <a:p>
            <a:pPr>
              <a:lnSpc>
                <a:spcPts val="1800"/>
              </a:lnSpc>
              <a:spcBef>
                <a:spcPts val="479"/>
              </a:spcBef>
              <a:spcAft>
                <a:spcPts val="601"/>
              </a:spcAft>
            </a:pPr>
            <a:r>
              <a:rPr b="0" lang="en-US" sz="1800" spc="-1" strike="noStrike">
                <a:solidFill>
                  <a:srgbClr val="ffffff"/>
                </a:solidFill>
                <a:latin typeface="Microsoft JhengHei"/>
                <a:ea typeface="Times New Roman"/>
              </a:rPr>
              <a:t>The </a:t>
            </a:r>
            <a:r>
              <a:rPr b="0" lang="en-US" sz="1800" spc="-1" strike="noStrike" u="sng">
                <a:solidFill>
                  <a:srgbClr val="58c1ba"/>
                </a:solidFill>
                <a:uFillTx/>
                <a:latin typeface="Microsoft JhengHei"/>
                <a:ea typeface="Times New Roman"/>
                <a:hlinkClick r:id="rId2"/>
              </a:rPr>
              <a:t>Internet Layer</a:t>
            </a:r>
            <a:r>
              <a:rPr b="0" lang="en-US" sz="1800" spc="-1" strike="noStrike">
                <a:solidFill>
                  <a:srgbClr val="ffffff"/>
                </a:solidFill>
                <a:latin typeface="Microsoft JhengHei"/>
                <a:ea typeface="Times New Roman"/>
              </a:rPr>
              <a:t> solves the problem of sending packets across one or more networks. </a:t>
            </a:r>
            <a:r>
              <a:rPr b="0" lang="en-US" sz="1800" spc="-1" strike="noStrike" u="sng">
                <a:solidFill>
                  <a:srgbClr val="58c1ba"/>
                </a:solidFill>
                <a:uFillTx/>
                <a:latin typeface="Microsoft JhengHei"/>
                <a:ea typeface="Times New Roman"/>
                <a:hlinkClick r:id="rId3"/>
              </a:rPr>
              <a:t>Internetworking</a:t>
            </a:r>
            <a:r>
              <a:rPr b="0" lang="en-US" sz="1800" spc="-1" strike="noStrike">
                <a:solidFill>
                  <a:srgbClr val="ffffff"/>
                </a:solidFill>
                <a:latin typeface="Microsoft JhengHei"/>
                <a:ea typeface="Times New Roman"/>
              </a:rPr>
              <a:t> requires sending data from the source </a:t>
            </a:r>
            <a:r>
              <a:rPr b="0" lang="en-US" sz="1800" spc="-1" strike="noStrike" u="sng">
                <a:solidFill>
                  <a:srgbClr val="58c1ba"/>
                </a:solidFill>
                <a:uFillTx/>
                <a:latin typeface="Microsoft JhengHei"/>
                <a:ea typeface="Times New Roman"/>
                <a:hlinkClick r:id="rId4"/>
              </a:rPr>
              <a:t>network</a:t>
            </a:r>
            <a:r>
              <a:rPr b="0" lang="en-US" sz="1800" spc="-1" strike="noStrike">
                <a:solidFill>
                  <a:srgbClr val="ffffff"/>
                </a:solidFill>
                <a:latin typeface="Microsoft JhengHei"/>
                <a:ea typeface="Times New Roman"/>
              </a:rPr>
              <a:t> to the destination network. This process is called </a:t>
            </a:r>
            <a:r>
              <a:rPr b="0" lang="en-US" sz="1800" spc="-1" strike="noStrike" u="sng">
                <a:solidFill>
                  <a:srgbClr val="58c1ba"/>
                </a:solidFill>
                <a:uFillTx/>
                <a:latin typeface="Microsoft JhengHei"/>
                <a:ea typeface="Times New Roman"/>
                <a:hlinkClick r:id="rId5"/>
              </a:rPr>
              <a:t>routing</a:t>
            </a:r>
            <a:r>
              <a:rPr b="0" lang="en-US" sz="1800" spc="-1" strike="noStrike">
                <a:solidFill>
                  <a:srgbClr val="ffffff"/>
                </a:solidFill>
                <a:latin typeface="Microsoft JhengHei"/>
                <a:ea typeface="Times New Roman"/>
              </a:rPr>
              <a:t>.</a:t>
            </a:r>
            <a:endParaRPr b="0" lang="en-US" sz="1800" spc="-1" strike="noStrike">
              <a:latin typeface="Arial"/>
            </a:endParaRPr>
          </a:p>
          <a:p>
            <a:pPr>
              <a:lnSpc>
                <a:spcPts val="1800"/>
              </a:lnSpc>
              <a:spcBef>
                <a:spcPts val="479"/>
              </a:spcBef>
              <a:spcAft>
                <a:spcPts val="601"/>
              </a:spcAft>
            </a:pPr>
            <a:endParaRPr b="0" lang="en-US" sz="1800" spc="-1" strike="noStrike">
              <a:latin typeface="Arial"/>
            </a:endParaRPr>
          </a:p>
          <a:p>
            <a:pPr marL="343080" indent="-342360">
              <a:lnSpc>
                <a:spcPts val="1426"/>
              </a:lnSpc>
              <a:spcAft>
                <a:spcPts val="360"/>
              </a:spcAft>
              <a:buClr>
                <a:srgbClr val="ffff00"/>
              </a:buClr>
              <a:buFont typeface="Wingdings" charset="2"/>
              <a:buChar char=""/>
            </a:pPr>
            <a:r>
              <a:rPr b="1" lang="en-US" sz="1800" spc="-1" strike="noStrike">
                <a:solidFill>
                  <a:srgbClr val="ffff00"/>
                </a:solidFill>
                <a:latin typeface="Microsoft JhengHei"/>
                <a:ea typeface="Times New Roman"/>
              </a:rPr>
              <a:t>Transport Layer</a:t>
            </a:r>
            <a:endParaRPr b="0" lang="en-US" sz="1800" spc="-1" strike="noStrike">
              <a:latin typeface="Arial"/>
            </a:endParaRPr>
          </a:p>
          <a:p>
            <a:pPr>
              <a:lnSpc>
                <a:spcPts val="1800"/>
              </a:lnSpc>
              <a:spcBef>
                <a:spcPts val="479"/>
              </a:spcBef>
              <a:spcAft>
                <a:spcPts val="601"/>
              </a:spcAft>
            </a:pPr>
            <a:r>
              <a:rPr b="0" lang="en-US" sz="1800" spc="-1" strike="noStrike">
                <a:solidFill>
                  <a:srgbClr val="ffffff"/>
                </a:solidFill>
                <a:latin typeface="Microsoft JhengHei"/>
                <a:ea typeface="Times New Roman"/>
              </a:rPr>
              <a:t>The </a:t>
            </a:r>
            <a:r>
              <a:rPr b="0" lang="en-US" sz="1800" spc="-1" strike="noStrike" u="sng">
                <a:solidFill>
                  <a:srgbClr val="58c1ba"/>
                </a:solidFill>
                <a:uFillTx/>
                <a:latin typeface="Microsoft JhengHei"/>
                <a:ea typeface="Times New Roman"/>
                <a:hlinkClick r:id="rId6"/>
              </a:rPr>
              <a:t>Transport Layer</a:t>
            </a:r>
            <a:r>
              <a:rPr b="0" lang="en-US" sz="1800" spc="-1" strike="noStrike">
                <a:solidFill>
                  <a:srgbClr val="ffffff"/>
                </a:solidFill>
                <a:latin typeface="Microsoft JhengHei"/>
                <a:ea typeface="Times New Roman"/>
              </a:rPr>
              <a:t>'s responsibilities include end-to-end message transfer capabilities independent of the underlying network, along with error control, segmentation, flow control, congestion control, and application addressing (port numbers). </a:t>
            </a:r>
            <a:endParaRPr b="0" lang="en-US" sz="1800" spc="-1" strike="noStrike">
              <a:latin typeface="Arial"/>
            </a:endParaRPr>
          </a:p>
          <a:p>
            <a:pPr>
              <a:lnSpc>
                <a:spcPts val="1800"/>
              </a:lnSpc>
              <a:spcBef>
                <a:spcPts val="479"/>
              </a:spcBef>
              <a:spcAft>
                <a:spcPts val="601"/>
              </a:spcAft>
            </a:pPr>
            <a:r>
              <a:rPr b="0" lang="en-US" sz="1800" spc="-1" strike="noStrike">
                <a:solidFill>
                  <a:srgbClr val="000000"/>
                </a:solidFill>
                <a:latin typeface="Microsoft JhengHei"/>
                <a:ea typeface="Times New Roman"/>
              </a:rPr>
              <a:t> </a:t>
            </a:r>
            <a:endParaRPr b="0" lang="en-US" sz="1800" spc="-1" strike="noStrike">
              <a:latin typeface="Arial"/>
            </a:endParaRPr>
          </a:p>
          <a:p>
            <a:pPr marL="343080" indent="-342360">
              <a:lnSpc>
                <a:spcPts val="1426"/>
              </a:lnSpc>
              <a:spcAft>
                <a:spcPts val="360"/>
              </a:spcAft>
              <a:buClr>
                <a:srgbClr val="ffff00"/>
              </a:buClr>
              <a:buFont typeface="Wingdings" charset="2"/>
              <a:buChar char=""/>
            </a:pPr>
            <a:r>
              <a:rPr b="1" lang="en-US" sz="1800" spc="-1" strike="noStrike">
                <a:solidFill>
                  <a:srgbClr val="ffff00"/>
                </a:solidFill>
                <a:latin typeface="Microsoft JhengHei"/>
                <a:ea typeface="Times New Roman"/>
              </a:rPr>
              <a:t>  </a:t>
            </a:r>
            <a:r>
              <a:rPr b="1" lang="en-US" sz="1800" spc="-1" strike="noStrike">
                <a:solidFill>
                  <a:srgbClr val="ffff00"/>
                </a:solidFill>
                <a:latin typeface="Microsoft JhengHei"/>
                <a:ea typeface="Times New Roman"/>
              </a:rPr>
              <a:t>Application Layer</a:t>
            </a:r>
            <a:endParaRPr b="0" lang="en-US" sz="1800" spc="-1" strike="noStrike">
              <a:latin typeface="Arial"/>
            </a:endParaRPr>
          </a:p>
          <a:p>
            <a:pPr>
              <a:lnSpc>
                <a:spcPts val="1800"/>
              </a:lnSpc>
              <a:spcBef>
                <a:spcPts val="479"/>
              </a:spcBef>
              <a:spcAft>
                <a:spcPts val="601"/>
              </a:spcAft>
            </a:pPr>
            <a:r>
              <a:rPr b="0" lang="en-US" sz="1800" spc="-1" strike="noStrike">
                <a:solidFill>
                  <a:srgbClr val="ffffff"/>
                </a:solidFill>
                <a:latin typeface="Microsoft JhengHei"/>
                <a:ea typeface="Times New Roman"/>
              </a:rPr>
              <a:t>The </a:t>
            </a:r>
            <a:r>
              <a:rPr b="0" lang="en-US" sz="1800" spc="-1" strike="noStrike" u="sng">
                <a:solidFill>
                  <a:srgbClr val="58c1ba"/>
                </a:solidFill>
                <a:uFillTx/>
                <a:latin typeface="Microsoft JhengHei"/>
                <a:ea typeface="Times New Roman"/>
                <a:hlinkClick r:id="rId7"/>
              </a:rPr>
              <a:t>Application Layer</a:t>
            </a:r>
            <a:r>
              <a:rPr b="0" lang="en-US" sz="1800" spc="-1" strike="noStrike">
                <a:solidFill>
                  <a:srgbClr val="ffffff"/>
                </a:solidFill>
                <a:latin typeface="Microsoft JhengHei"/>
                <a:ea typeface="Times New Roman"/>
              </a:rPr>
              <a:t> refers to the higher-level protocols used by most applications for network communication. Examples of application layer protocols </a:t>
            </a:r>
            <a:endParaRPr b="0" lang="en-US" sz="1800" spc="-1" strike="noStrike">
              <a:latin typeface="Arial"/>
            </a:endParaRPr>
          </a:p>
          <a:p>
            <a:pPr>
              <a:lnSpc>
                <a:spcPts val="1800"/>
              </a:lnSpc>
              <a:spcBef>
                <a:spcPts val="479"/>
              </a:spcBef>
              <a:spcAft>
                <a:spcPts val="601"/>
              </a:spcAft>
            </a:pPr>
            <a:r>
              <a:rPr b="0" lang="en-US" sz="1800" spc="-1" strike="noStrike">
                <a:solidFill>
                  <a:srgbClr val="ffffff"/>
                </a:solidFill>
                <a:latin typeface="Microsoft JhengHei"/>
                <a:ea typeface="Times New Roman"/>
              </a:rPr>
              <a:t>include the </a:t>
            </a:r>
            <a:r>
              <a:rPr b="0" lang="en-US" sz="1800" spc="-1" strike="noStrike" u="sng">
                <a:solidFill>
                  <a:srgbClr val="58c1ba"/>
                </a:solidFill>
                <a:uFillTx/>
                <a:latin typeface="Microsoft JhengHei"/>
                <a:ea typeface="Times New Roman"/>
                <a:hlinkClick r:id="rId8"/>
              </a:rPr>
              <a:t>File Transfer Protocol</a:t>
            </a:r>
            <a:r>
              <a:rPr b="0" lang="en-US" sz="1800" spc="-1" strike="noStrike">
                <a:solidFill>
                  <a:srgbClr val="ffffff"/>
                </a:solidFill>
                <a:latin typeface="Microsoft JhengHei"/>
                <a:ea typeface="Times New Roman"/>
              </a:rPr>
              <a:t> (FTP) and the </a:t>
            </a:r>
            <a:r>
              <a:rPr b="0" lang="en-US" sz="1800" spc="-1" strike="noStrike" u="sng">
                <a:solidFill>
                  <a:srgbClr val="58c1ba"/>
                </a:solidFill>
                <a:uFillTx/>
                <a:latin typeface="Microsoft JhengHei"/>
                <a:ea typeface="Times New Roman"/>
                <a:hlinkClick r:id="rId9"/>
              </a:rPr>
              <a:t>Simple Mail Transfer Protocol</a:t>
            </a:r>
            <a:r>
              <a:rPr b="0" lang="en-US" sz="1800" spc="-1" strike="noStrike">
                <a:solidFill>
                  <a:srgbClr val="ffffff"/>
                </a:solidFill>
                <a:latin typeface="Microsoft JhengHei"/>
                <a:ea typeface="Times New Roman"/>
              </a:rPr>
              <a:t> (SMTP). </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575640" y="953640"/>
            <a:ext cx="11040120" cy="4746600"/>
          </a:xfrm>
          <a:prstGeom prst="rect">
            <a:avLst/>
          </a:prstGeom>
          <a:noFill/>
          <a:ln>
            <a:noFill/>
          </a:ln>
        </p:spPr>
        <p:style>
          <a:lnRef idx="0"/>
          <a:fillRef idx="0"/>
          <a:effectRef idx="0"/>
          <a:fontRef idx="minor"/>
        </p:style>
        <p:txBody>
          <a:bodyPr lIns="90000" rIns="90000" tIns="45000" bIns="45000"/>
          <a:p>
            <a:pPr>
              <a:lnSpc>
                <a:spcPts val="1800"/>
              </a:lnSpc>
              <a:spcBef>
                <a:spcPts val="479"/>
              </a:spcBef>
              <a:spcAft>
                <a:spcPts val="601"/>
              </a:spcAft>
            </a:pPr>
            <a:r>
              <a:rPr b="1" lang="en-US" sz="1800" spc="-1" strike="noStrike">
                <a:solidFill>
                  <a:srgbClr val="ffff00"/>
                </a:solidFill>
                <a:latin typeface="Microsoft JhengHei"/>
                <a:ea typeface="Times New Roman"/>
              </a:rPr>
              <a:t>IP ADDRESS</a:t>
            </a:r>
            <a:endParaRPr b="0" lang="en-US" sz="1800" spc="-1" strike="noStrike">
              <a:latin typeface="Arial"/>
            </a:endParaRPr>
          </a:p>
          <a:p>
            <a:pPr>
              <a:lnSpc>
                <a:spcPct val="115000"/>
              </a:lnSpc>
              <a:spcBef>
                <a:spcPts val="1199"/>
              </a:spcBef>
              <a:spcAft>
                <a:spcPts val="1001"/>
              </a:spcAft>
            </a:pPr>
            <a:r>
              <a:rPr b="0" lang="en-US" sz="1800" spc="-1" strike="noStrike">
                <a:solidFill>
                  <a:srgbClr val="ffffff"/>
                </a:solidFill>
                <a:latin typeface="Microsoft JhengHei"/>
                <a:ea typeface="Calibri"/>
              </a:rPr>
              <a:t>     </a:t>
            </a:r>
            <a:r>
              <a:rPr b="0" lang="en-US" sz="1800" spc="-1" strike="noStrike">
                <a:solidFill>
                  <a:srgbClr val="ffffff"/>
                </a:solidFill>
                <a:latin typeface="Microsoft JhengHei"/>
                <a:ea typeface="Calibri"/>
              </a:rPr>
              <a:t>An IP Address is a 32 bit unique number used to identify a host on a TCP/IP network. IP address is represented as 4 octets, each consisting of 8 bits. each octate is converted to a decimal format and a period(.) separates the decimal no. to make them readable for humans.</a:t>
            </a:r>
            <a:endParaRPr b="0" lang="en-US" sz="1800" spc="-1" strike="noStrike">
              <a:latin typeface="Arial"/>
            </a:endParaRPr>
          </a:p>
          <a:p>
            <a:pPr>
              <a:lnSpc>
                <a:spcPct val="115000"/>
              </a:lnSpc>
              <a:spcBef>
                <a:spcPts val="1199"/>
              </a:spcBef>
              <a:spcAft>
                <a:spcPts val="1001"/>
              </a:spcAft>
            </a:pPr>
            <a:r>
              <a:rPr b="0" lang="en-US" sz="1800" spc="-1" strike="noStrike">
                <a:solidFill>
                  <a:srgbClr val="ffffff"/>
                </a:solidFill>
                <a:latin typeface="Microsoft JhengHei"/>
                <a:ea typeface="Calibri"/>
              </a:rPr>
              <a:t>   </a:t>
            </a:r>
            <a:r>
              <a:rPr b="0" lang="en-US" sz="1800" spc="-1" strike="noStrike">
                <a:solidFill>
                  <a:srgbClr val="ffffff"/>
                </a:solidFill>
                <a:latin typeface="Microsoft JhengHei"/>
                <a:ea typeface="Calibri"/>
              </a:rPr>
              <a:t>From bits:00000000=0</a:t>
            </a:r>
            <a:endParaRPr b="0" lang="en-US" sz="1800" spc="-1" strike="noStrike">
              <a:latin typeface="Arial"/>
            </a:endParaRPr>
          </a:p>
          <a:p>
            <a:pPr>
              <a:lnSpc>
                <a:spcPct val="115000"/>
              </a:lnSpc>
              <a:spcBef>
                <a:spcPts val="1199"/>
              </a:spcBef>
              <a:spcAft>
                <a:spcPts val="1001"/>
              </a:spcAft>
            </a:pPr>
            <a:r>
              <a:rPr b="0" lang="en-US" sz="1800" spc="-1" strike="noStrike">
                <a:solidFill>
                  <a:srgbClr val="ffffff"/>
                </a:solidFill>
                <a:latin typeface="Microsoft JhengHei"/>
                <a:ea typeface="Calibri"/>
              </a:rPr>
              <a:t>                     </a:t>
            </a:r>
            <a:r>
              <a:rPr b="0" lang="en-US" sz="1800" spc="-1" strike="noStrike">
                <a:solidFill>
                  <a:srgbClr val="ffffff"/>
                </a:solidFill>
                <a:latin typeface="Microsoft JhengHei"/>
                <a:ea typeface="Calibri"/>
              </a:rPr>
              <a:t>11111111=255</a:t>
            </a:r>
            <a:endParaRPr b="0" lang="en-US" sz="1800" spc="-1" strike="noStrike">
              <a:latin typeface="Arial"/>
            </a:endParaRPr>
          </a:p>
          <a:p>
            <a:pPr>
              <a:lnSpc>
                <a:spcPct val="115000"/>
              </a:lnSpc>
              <a:spcBef>
                <a:spcPts val="1199"/>
              </a:spcBef>
              <a:spcAft>
                <a:spcPts val="1001"/>
              </a:spcAft>
            </a:pPr>
            <a:r>
              <a:rPr b="0" lang="en-US" sz="1800" spc="-1" strike="noStrike">
                <a:solidFill>
                  <a:srgbClr val="ffffff"/>
                </a:solidFill>
                <a:latin typeface="Microsoft JhengHei"/>
                <a:ea typeface="Calibri"/>
              </a:rPr>
              <a:t>     </a:t>
            </a:r>
            <a:r>
              <a:rPr b="0" lang="en-US" sz="1800" spc="-1" strike="noStrike">
                <a:solidFill>
                  <a:srgbClr val="ffffff"/>
                </a:solidFill>
                <a:latin typeface="Microsoft JhengHei"/>
                <a:ea typeface="Calibri"/>
              </a:rPr>
              <a:t>So, the decimal in IP ranges in 0 to 255.</a:t>
            </a:r>
            <a:endParaRPr b="0" lang="en-US" sz="1800" spc="-1" strike="noStrike">
              <a:latin typeface="Arial"/>
            </a:endParaRPr>
          </a:p>
          <a:p>
            <a:pPr>
              <a:lnSpc>
                <a:spcPct val="115000"/>
              </a:lnSpc>
              <a:spcBef>
                <a:spcPts val="1199"/>
              </a:spcBef>
              <a:spcAft>
                <a:spcPts val="1001"/>
              </a:spcAft>
            </a:pPr>
            <a:r>
              <a:rPr b="0" lang="en-US" sz="1800" spc="-1" strike="noStrike">
                <a:solidFill>
                  <a:srgbClr val="ffffff"/>
                </a:solidFill>
                <a:latin typeface="Microsoft JhengHei"/>
                <a:ea typeface="Calibri"/>
              </a:rPr>
              <a:t>     </a:t>
            </a:r>
            <a:r>
              <a:rPr b="0" lang="en-US" sz="1800" spc="-1" strike="noStrike">
                <a:solidFill>
                  <a:srgbClr val="ffffff"/>
                </a:solidFill>
                <a:latin typeface="Microsoft JhengHei"/>
                <a:ea typeface="Calibri"/>
              </a:rPr>
              <a:t>IP address are expressed in dotted-decimal format, with four numbers separated by periods, such as 192.168.1.9(IP address).</a:t>
            </a:r>
            <a:endParaRPr b="0" lang="en-US" sz="1800" spc="-1" strike="noStrike">
              <a:latin typeface="Arial"/>
            </a:endParaRPr>
          </a:p>
          <a:p>
            <a:pPr>
              <a:lnSpc>
                <a:spcPct val="115000"/>
              </a:lnSpc>
              <a:spcBef>
                <a:spcPts val="1199"/>
              </a:spcBef>
              <a:spcAft>
                <a:spcPts val="1001"/>
              </a:spcAft>
            </a:pPr>
            <a:r>
              <a:rPr b="0" lang="en-US" sz="1600" spc="-1" strike="noStrike">
                <a:solidFill>
                  <a:srgbClr val="000000"/>
                </a:solidFill>
                <a:latin typeface="Microsoft JhengHei"/>
                <a:ea typeface="Calibri"/>
              </a:rPr>
              <a:t> </a:t>
            </a: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825480" y="470520"/>
            <a:ext cx="9853560" cy="4883760"/>
          </a:xfrm>
          <a:prstGeom prst="rect">
            <a:avLst/>
          </a:prstGeom>
          <a:noFill/>
          <a:ln>
            <a:noFill/>
          </a:ln>
        </p:spPr>
        <p:style>
          <a:lnRef idx="0"/>
          <a:fillRef idx="0"/>
          <a:effectRef idx="0"/>
          <a:fontRef idx="minor"/>
        </p:style>
        <p:txBody>
          <a:bodyPr lIns="90000" rIns="90000" tIns="45000" bIns="45000"/>
          <a:p>
            <a:pPr>
              <a:lnSpc>
                <a:spcPct val="115000"/>
              </a:lnSpc>
              <a:spcBef>
                <a:spcPts val="1199"/>
              </a:spcBef>
              <a:spcAft>
                <a:spcPts val="1001"/>
              </a:spcAft>
            </a:pPr>
            <a:r>
              <a:rPr b="0" lang="en-US" sz="1800" spc="-1" strike="noStrike">
                <a:solidFill>
                  <a:srgbClr val="000000"/>
                </a:solidFill>
                <a:latin typeface="Microsoft JhengHei"/>
                <a:ea typeface="Calibri"/>
              </a:rPr>
              <a:t> </a:t>
            </a:r>
            <a:r>
              <a:rPr b="0" lang="en-US" sz="1800" spc="-1" strike="noStrike">
                <a:solidFill>
                  <a:srgbClr val="ffffff"/>
                </a:solidFill>
                <a:latin typeface="Microsoft JhengHei"/>
                <a:ea typeface="Calibri"/>
              </a:rPr>
              <a:t>An IP address has following 2 parts:</a:t>
            </a:r>
            <a:endParaRPr b="0" lang="en-US" sz="1800" spc="-1" strike="noStrike">
              <a:latin typeface="Arial"/>
            </a:endParaRPr>
          </a:p>
          <a:p>
            <a:pPr>
              <a:lnSpc>
                <a:spcPct val="115000"/>
              </a:lnSpc>
              <a:spcBef>
                <a:spcPts val="1199"/>
              </a:spcBef>
              <a:spcAft>
                <a:spcPts val="1001"/>
              </a:spcAft>
            </a:pPr>
            <a:r>
              <a:rPr b="0" lang="en-US" sz="1800" spc="-1" strike="noStrike">
                <a:solidFill>
                  <a:srgbClr val="ffffff"/>
                </a:solidFill>
                <a:latin typeface="Microsoft JhengHei"/>
                <a:ea typeface="Calibri"/>
              </a:rPr>
              <a:t>1: 1</a:t>
            </a:r>
            <a:r>
              <a:rPr b="0" lang="en-US" sz="1800" spc="-1" strike="noStrike" baseline="30000">
                <a:solidFill>
                  <a:srgbClr val="ffffff"/>
                </a:solidFill>
                <a:latin typeface="Microsoft JhengHei"/>
                <a:ea typeface="Calibri"/>
              </a:rPr>
              <a:t>st</a:t>
            </a:r>
            <a:r>
              <a:rPr b="0" lang="en-US" sz="1800" spc="-1" strike="noStrike">
                <a:solidFill>
                  <a:srgbClr val="ffffff"/>
                </a:solidFill>
                <a:latin typeface="Microsoft JhengHei"/>
                <a:ea typeface="Calibri"/>
              </a:rPr>
              <a:t> part of an IP address is used as a network address.</a:t>
            </a:r>
            <a:endParaRPr b="0" lang="en-US" sz="1800" spc="-1" strike="noStrike">
              <a:latin typeface="Arial"/>
            </a:endParaRPr>
          </a:p>
          <a:p>
            <a:pPr>
              <a:lnSpc>
                <a:spcPct val="115000"/>
              </a:lnSpc>
              <a:spcBef>
                <a:spcPts val="1199"/>
              </a:spcBef>
              <a:spcAft>
                <a:spcPts val="1001"/>
              </a:spcAft>
            </a:pPr>
            <a:r>
              <a:rPr b="0" lang="en-US" sz="1800" spc="-1" strike="noStrike">
                <a:solidFill>
                  <a:srgbClr val="ffffff"/>
                </a:solidFill>
                <a:latin typeface="Microsoft JhengHei"/>
                <a:ea typeface="Calibri"/>
              </a:rPr>
              <a:t>2: 2</a:t>
            </a:r>
            <a:r>
              <a:rPr b="0" lang="en-US" sz="1800" spc="-1" strike="noStrike" baseline="30000">
                <a:solidFill>
                  <a:srgbClr val="ffffff"/>
                </a:solidFill>
                <a:latin typeface="Microsoft JhengHei"/>
                <a:ea typeface="Calibri"/>
              </a:rPr>
              <a:t>nd</a:t>
            </a:r>
            <a:r>
              <a:rPr b="0" lang="en-US" sz="1800" spc="-1" strike="noStrike">
                <a:solidFill>
                  <a:srgbClr val="ffffff"/>
                </a:solidFill>
                <a:latin typeface="Microsoft JhengHei"/>
                <a:ea typeface="Calibri"/>
              </a:rPr>
              <a:t> part of an IP address is used as a host address.</a:t>
            </a:r>
            <a:endParaRPr b="0" lang="en-US" sz="1800" spc="-1" strike="noStrike">
              <a:latin typeface="Arial"/>
            </a:endParaRPr>
          </a:p>
          <a:p>
            <a:pPr>
              <a:lnSpc>
                <a:spcPct val="115000"/>
              </a:lnSpc>
              <a:spcBef>
                <a:spcPts val="1199"/>
              </a:spcBef>
              <a:spcAft>
                <a:spcPts val="1001"/>
              </a:spcAft>
            </a:pPr>
            <a:r>
              <a:rPr b="0" lang="en-US" sz="1800" spc="-1" strike="noStrike">
                <a:solidFill>
                  <a:srgbClr val="ffffff"/>
                </a:solidFill>
                <a:latin typeface="Microsoft JhengHei"/>
                <a:ea typeface="Calibri"/>
              </a:rPr>
              <a:t>An IP address is a 32 bit add, has 4 octates division.</a:t>
            </a:r>
            <a:endParaRPr b="0" lang="en-US" sz="1800" spc="-1" strike="noStrike">
              <a:latin typeface="Arial"/>
            </a:endParaRPr>
          </a:p>
          <a:p>
            <a:pPr>
              <a:lnSpc>
                <a:spcPct val="115000"/>
              </a:lnSpc>
              <a:spcBef>
                <a:spcPts val="1199"/>
              </a:spcBef>
              <a:spcAft>
                <a:spcPts val="1001"/>
              </a:spcAft>
            </a:pPr>
            <a:r>
              <a:rPr b="0" lang="en-US" sz="1800" spc="-1" strike="noStrike">
                <a:solidFill>
                  <a:srgbClr val="ffffff"/>
                </a:solidFill>
                <a:latin typeface="Microsoft JhengHei"/>
                <a:ea typeface="Calibri"/>
              </a:rPr>
              <a:t>8bit.8bit.8bit.8bit</a:t>
            </a:r>
            <a:endParaRPr b="0" lang="en-US" sz="1800" spc="-1" strike="noStrike">
              <a:latin typeface="Arial"/>
            </a:endParaRPr>
          </a:p>
          <a:p>
            <a:pPr>
              <a:lnSpc>
                <a:spcPct val="115000"/>
              </a:lnSpc>
              <a:spcBef>
                <a:spcPts val="1199"/>
              </a:spcBef>
              <a:spcAft>
                <a:spcPts val="1001"/>
              </a:spcAft>
            </a:pPr>
            <a:r>
              <a:rPr b="0" lang="en-US" sz="1800" spc="-1" strike="noStrike">
                <a:solidFill>
                  <a:srgbClr val="ffffff"/>
                </a:solidFill>
                <a:latin typeface="Microsoft JhengHei"/>
                <a:ea typeface="Calibri"/>
              </a:rPr>
              <a:t>Sub divided into classes:  A, B, C, D, E (class D and class E are in higher observation under laboratory)</a:t>
            </a:r>
            <a:endParaRPr b="0" lang="en-US" sz="1800" spc="-1" strike="noStrike">
              <a:latin typeface="Arial"/>
            </a:endParaRPr>
          </a:p>
          <a:p>
            <a:pPr>
              <a:lnSpc>
                <a:spcPct val="115000"/>
              </a:lnSpc>
              <a:spcBef>
                <a:spcPts val="1199"/>
              </a:spcBef>
              <a:spcAft>
                <a:spcPts val="1001"/>
              </a:spcAft>
            </a:pPr>
            <a:endParaRPr b="0" lang="en-US" sz="1800" spc="-1" strike="noStrike">
              <a:latin typeface="Arial"/>
            </a:endParaRPr>
          </a:p>
          <a:p>
            <a:pPr>
              <a:lnSpc>
                <a:spcPct val="115000"/>
              </a:lnSpc>
              <a:spcBef>
                <a:spcPts val="1199"/>
              </a:spcBef>
              <a:spcAft>
                <a:spcPts val="1001"/>
              </a:spcAft>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3" name="" descr=""/>
          <p:cNvPicPr/>
          <p:nvPr/>
        </p:nvPicPr>
        <p:blipFill>
          <a:blip r:embed="rId1"/>
          <a:stretch/>
        </p:blipFill>
        <p:spPr>
          <a:xfrm>
            <a:off x="1920240" y="914400"/>
            <a:ext cx="8960760" cy="5394600"/>
          </a:xfrm>
          <a:prstGeom prst="rect">
            <a:avLst/>
          </a:prstGeom>
          <a:ln>
            <a:noFill/>
          </a:ln>
        </p:spPr>
      </p:pic>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671760" y="178920"/>
            <a:ext cx="10447920" cy="5851800"/>
          </a:xfrm>
          <a:prstGeom prst="rect">
            <a:avLst/>
          </a:prstGeom>
          <a:noFill/>
          <a:ln>
            <a:noFill/>
          </a:ln>
        </p:spPr>
        <p:style>
          <a:lnRef idx="0"/>
          <a:fillRef idx="0"/>
          <a:effectRef idx="0"/>
          <a:fontRef idx="minor"/>
        </p:style>
        <p:txBody>
          <a:bodyPr wrap="none" lIns="90000" rIns="90000" tIns="45000" bIns="45000" anchor="ctr"/>
          <a:p>
            <a:pPr algn="ctr">
              <a:lnSpc>
                <a:spcPct val="100000"/>
              </a:lnSpc>
            </a:pPr>
            <a:r>
              <a:rPr b="0" lang="en-US" sz="3600" spc="-1" strike="noStrike">
                <a:solidFill>
                  <a:srgbClr val="ffff00"/>
                </a:solidFill>
                <a:latin typeface="Calibri"/>
                <a:ea typeface="Calibri"/>
              </a:rPr>
              <a:t>NATIONAL THERMAL POWER COORPORATION LIMITED.</a:t>
            </a:r>
            <a:endParaRPr b="0" lang="en-US" sz="3600" spc="-1" strike="noStrike">
              <a:latin typeface="Arial"/>
            </a:endParaRPr>
          </a:p>
          <a:p>
            <a:pPr algn="ctr">
              <a:lnSpc>
                <a:spcPct val="100000"/>
              </a:lnSpc>
            </a:pPr>
            <a:r>
              <a:rPr b="0" lang="en-US" sz="3600" spc="-1" strike="noStrike">
                <a:solidFill>
                  <a:srgbClr val="ffff00"/>
                </a:solidFill>
                <a:latin typeface="Calibri"/>
                <a:ea typeface="Calibri"/>
              </a:rPr>
              <a:t>(NTPC)</a:t>
            </a:r>
            <a:endParaRPr b="0" lang="en-US" sz="3600" spc="-1" strike="noStrike">
              <a:latin typeface="Arial"/>
            </a:endParaRPr>
          </a:p>
          <a:p>
            <a:pPr algn="ctr">
              <a:lnSpc>
                <a:spcPct val="100000"/>
              </a:lnSpc>
            </a:pPr>
            <a:endParaRPr b="0" lang="en-US" sz="3600" spc="-1" strike="noStrike">
              <a:latin typeface="Arial"/>
            </a:endParaRPr>
          </a:p>
          <a:p>
            <a:pPr algn="ctr">
              <a:lnSpc>
                <a:spcPct val="100000"/>
              </a:lnSpc>
            </a:pPr>
            <a:r>
              <a:rPr b="1" lang="en-US" sz="3600" spc="-1" strike="noStrike">
                <a:solidFill>
                  <a:srgbClr val="ffff00"/>
                </a:solidFill>
                <a:latin typeface="Calibri"/>
                <a:ea typeface="Calibri"/>
              </a:rPr>
              <a:t>SUMMER TRAINING REPORT</a:t>
            </a:r>
            <a:endParaRPr b="0" lang="en-US" sz="3600" spc="-1" strike="noStrike">
              <a:latin typeface="Arial"/>
            </a:endParaRPr>
          </a:p>
          <a:p>
            <a:pPr>
              <a:lnSpc>
                <a:spcPct val="100000"/>
              </a:lnSpc>
            </a:pPr>
            <a:endParaRPr b="0" lang="en-US" sz="3600" spc="-1" strike="noStrike">
              <a:latin typeface="Arial"/>
            </a:endParaRPr>
          </a:p>
          <a:p>
            <a:pPr>
              <a:lnSpc>
                <a:spcPct val="100000"/>
              </a:lnSpc>
            </a:pPr>
            <a:endParaRPr b="0" lang="en-US" sz="3600" spc="-1" strike="noStrike">
              <a:latin typeface="Arial"/>
            </a:endParaRPr>
          </a:p>
          <a:p>
            <a:pPr>
              <a:lnSpc>
                <a:spcPct val="100000"/>
              </a:lnSpc>
            </a:pPr>
            <a:endParaRPr b="0" lang="en-US" sz="3600" spc="-1" strike="noStrike">
              <a:latin typeface="Arial"/>
            </a:endParaRPr>
          </a:p>
          <a:p>
            <a:pPr>
              <a:lnSpc>
                <a:spcPct val="100000"/>
              </a:lnSpc>
            </a:pPr>
            <a:endParaRPr b="0" lang="en-US" sz="3600" spc="-1" strike="noStrike">
              <a:latin typeface="Arial"/>
            </a:endParaRPr>
          </a:p>
          <a:p>
            <a:pPr>
              <a:lnSpc>
                <a:spcPct val="100000"/>
              </a:lnSpc>
            </a:pPr>
            <a:endParaRPr b="0" lang="en-US" sz="3600" spc="-1" strike="noStrike">
              <a:latin typeface="Arial"/>
            </a:endParaRPr>
          </a:p>
          <a:p>
            <a:pPr>
              <a:lnSpc>
                <a:spcPct val="100000"/>
              </a:lnSpc>
            </a:pPr>
            <a:endParaRPr b="0" lang="en-US" sz="3600" spc="-1" strike="noStrike">
              <a:latin typeface="Arial"/>
            </a:endParaRPr>
          </a:p>
          <a:p>
            <a:pPr>
              <a:lnSpc>
                <a:spcPct val="100000"/>
              </a:lnSpc>
            </a:pPr>
            <a:endParaRPr b="0" lang="en-US" sz="3600" spc="-1" strike="noStrike">
              <a:latin typeface="Arial"/>
            </a:endParaRPr>
          </a:p>
          <a:p>
            <a:pPr>
              <a:lnSpc>
                <a:spcPct val="100000"/>
              </a:lnSpc>
            </a:pPr>
            <a:endParaRPr b="0" lang="en-US" sz="3600" spc="-1" strike="noStrike">
              <a:latin typeface="Arial"/>
            </a:endParaRPr>
          </a:p>
          <a:p>
            <a:pPr>
              <a:lnSpc>
                <a:spcPct val="100000"/>
              </a:lnSpc>
            </a:pPr>
            <a:endParaRPr b="0" lang="en-US" sz="3600" spc="-1" strike="noStrike">
              <a:latin typeface="Arial"/>
            </a:endParaRPr>
          </a:p>
        </p:txBody>
      </p:sp>
      <p:pic>
        <p:nvPicPr>
          <p:cNvPr id="120" name="Picture 19" descr=""/>
          <p:cNvPicPr/>
          <p:nvPr/>
        </p:nvPicPr>
        <p:blipFill>
          <a:blip r:embed="rId1"/>
          <a:stretch/>
        </p:blipFill>
        <p:spPr>
          <a:xfrm>
            <a:off x="3696120" y="2602440"/>
            <a:ext cx="4399560" cy="2705760"/>
          </a:xfrm>
          <a:prstGeom prst="rect">
            <a:avLst/>
          </a:prstGeom>
          <a:ln>
            <a:noFill/>
          </a:ln>
        </p:spPr>
      </p:pic>
      <p:sp>
        <p:nvSpPr>
          <p:cNvPr id="121" name="CustomShape 2"/>
          <p:cNvSpPr/>
          <p:nvPr/>
        </p:nvSpPr>
        <p:spPr>
          <a:xfrm>
            <a:off x="3333240" y="5739120"/>
            <a:ext cx="5304240" cy="852840"/>
          </a:xfrm>
          <a:prstGeom prst="rect">
            <a:avLst/>
          </a:prstGeom>
          <a:noFill/>
          <a:ln>
            <a:noFill/>
          </a:ln>
        </p:spPr>
        <p:style>
          <a:lnRef idx="0"/>
          <a:fillRef idx="0"/>
          <a:effectRef idx="0"/>
          <a:fontRef idx="minor"/>
        </p:style>
        <p:txBody>
          <a:bodyPr wrap="none" lIns="90000" rIns="90000" tIns="45000" bIns="45000" anchor="ctr"/>
          <a:p>
            <a:pPr>
              <a:lnSpc>
                <a:spcPct val="100000"/>
              </a:lnSpc>
            </a:pPr>
            <a:r>
              <a:rPr b="0" lang="en-US" sz="1600" spc="-1" strike="noStrike">
                <a:solidFill>
                  <a:srgbClr val="000000"/>
                </a:solidFill>
                <a:latin typeface="Calibri"/>
                <a:ea typeface="Calibri"/>
              </a:rPr>
              <a:t>NATIONAL THERMAL POWER COORPORATION LIMITED (NTPC)</a:t>
            </a:r>
            <a:endParaRPr b="0" lang="en-US" sz="1600" spc="-1" strike="noStrike">
              <a:latin typeface="Arial"/>
            </a:endParaRPr>
          </a:p>
          <a:p>
            <a:pPr algn="ctr">
              <a:lnSpc>
                <a:spcPct val="100000"/>
              </a:lnSpc>
            </a:pPr>
            <a:r>
              <a:rPr b="0" lang="en-US" sz="1600" spc="-1" strike="noStrike">
                <a:solidFill>
                  <a:srgbClr val="000000"/>
                </a:solidFill>
                <a:latin typeface="Calibri"/>
                <a:ea typeface="Calibri"/>
              </a:rPr>
              <a:t>LODHI ROAD, NEW DELHI -110003</a:t>
            </a:r>
            <a:endParaRPr b="0" lang="en-US" sz="1600" spc="-1" strike="noStrike">
              <a:latin typeface="Arial"/>
            </a:endParaRPr>
          </a:p>
          <a:p>
            <a:pPr>
              <a:lnSpc>
                <a:spcPct val="100000"/>
              </a:lnSpc>
            </a:pP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646200" y="452880"/>
            <a:ext cx="9403920" cy="1399680"/>
          </a:xfrm>
          <a:prstGeom prst="rect">
            <a:avLst/>
          </a:prstGeom>
          <a:noFill/>
          <a:ln>
            <a:noFill/>
          </a:ln>
        </p:spPr>
        <p:style>
          <a:lnRef idx="0"/>
          <a:fillRef idx="0"/>
          <a:effectRef idx="0"/>
          <a:fontRef idx="minor"/>
        </p:style>
        <p:txBody>
          <a:bodyPr lIns="90000" rIns="90000" tIns="45000" bIns="45000"/>
          <a:p>
            <a:pPr>
              <a:lnSpc>
                <a:spcPct val="100000"/>
              </a:lnSpc>
            </a:pPr>
            <a:r>
              <a:rPr b="1" i="1" lang="en-US" sz="4200" spc="-1" strike="noStrike" u="sng">
                <a:solidFill>
                  <a:srgbClr val="ffff00"/>
                </a:solidFill>
                <a:uFillTx/>
                <a:latin typeface="Century Gothic"/>
              </a:rPr>
              <a:t>CONTENTS</a:t>
            </a:r>
            <a:endParaRPr b="0" lang="en-US" sz="4200" spc="-1" strike="noStrike">
              <a:latin typeface="Arial"/>
            </a:endParaRPr>
          </a:p>
        </p:txBody>
      </p:sp>
      <p:sp>
        <p:nvSpPr>
          <p:cNvPr id="123" name="CustomShape 2"/>
          <p:cNvSpPr/>
          <p:nvPr/>
        </p:nvSpPr>
        <p:spPr>
          <a:xfrm>
            <a:off x="1103400" y="2053080"/>
            <a:ext cx="8946720" cy="4489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185"/>
              </a:spcBef>
              <a:buClr>
                <a:srgbClr val="8ad0d6"/>
              </a:buClr>
              <a:buSzPct val="80000"/>
              <a:buFont typeface="Wingdings 3" charset="2"/>
              <a:buChar char=""/>
            </a:pPr>
            <a:r>
              <a:rPr b="0" lang="en-US" sz="2000" spc="-1" strike="noStrike">
                <a:solidFill>
                  <a:srgbClr val="ffffff"/>
                </a:solidFill>
                <a:latin typeface="Century Gothic"/>
              </a:rPr>
              <a:t>DECLARATION</a:t>
            </a:r>
            <a:endParaRPr b="0" lang="en-US" sz="2000" spc="-1" strike="noStrike">
              <a:latin typeface="Arial"/>
            </a:endParaRPr>
          </a:p>
          <a:p>
            <a:pPr marL="343080" indent="-342360">
              <a:lnSpc>
                <a:spcPct val="100000"/>
              </a:lnSpc>
              <a:spcBef>
                <a:spcPts val="5185"/>
              </a:spcBef>
              <a:buClr>
                <a:srgbClr val="8ad0d6"/>
              </a:buClr>
              <a:buSzPct val="80000"/>
              <a:buFont typeface="Wingdings 3" charset="2"/>
              <a:buChar char=""/>
            </a:pPr>
            <a:r>
              <a:rPr b="0" lang="en-US" sz="2000" spc="-1" strike="noStrike">
                <a:solidFill>
                  <a:srgbClr val="ffffff"/>
                </a:solidFill>
                <a:latin typeface="Century Gothic"/>
              </a:rPr>
              <a:t>ACKNOWLEDGEMENT</a:t>
            </a:r>
            <a:endParaRPr b="0" lang="en-US" sz="2000" spc="-1" strike="noStrike">
              <a:latin typeface="Arial"/>
            </a:endParaRPr>
          </a:p>
          <a:p>
            <a:pPr marL="343080" indent="-342360">
              <a:lnSpc>
                <a:spcPct val="100000"/>
              </a:lnSpc>
              <a:spcBef>
                <a:spcPts val="5185"/>
              </a:spcBef>
              <a:buClr>
                <a:srgbClr val="8ad0d6"/>
              </a:buClr>
              <a:buSzPct val="80000"/>
              <a:buFont typeface="Wingdings 3" charset="2"/>
              <a:buChar char=""/>
            </a:pPr>
            <a:r>
              <a:rPr b="0" lang="en-US" sz="2000" spc="-1" strike="noStrike">
                <a:solidFill>
                  <a:srgbClr val="ffffff"/>
                </a:solidFill>
                <a:latin typeface="Century Gothic"/>
              </a:rPr>
              <a:t>COMMUNICATION</a:t>
            </a:r>
            <a:endParaRPr b="0" lang="en-US" sz="2000" spc="-1" strike="noStrike">
              <a:latin typeface="Arial"/>
            </a:endParaRPr>
          </a:p>
          <a:p>
            <a:pPr marL="343080" indent="-342360">
              <a:lnSpc>
                <a:spcPct val="100000"/>
              </a:lnSpc>
              <a:spcBef>
                <a:spcPts val="5185"/>
              </a:spcBef>
              <a:buClr>
                <a:srgbClr val="8ad0d6"/>
              </a:buClr>
              <a:buSzPct val="80000"/>
              <a:buFont typeface="Wingdings 3" charset="2"/>
              <a:buChar char=""/>
            </a:pPr>
            <a:r>
              <a:rPr b="0" lang="en-US" sz="2000" spc="-1" strike="noStrike">
                <a:solidFill>
                  <a:srgbClr val="ffffff"/>
                </a:solidFill>
                <a:latin typeface="Century Gothic"/>
              </a:rPr>
              <a:t>NETWORKING</a:t>
            </a:r>
            <a:endParaRPr b="0" lang="en-US" sz="2000" spc="-1" strike="noStrike">
              <a:latin typeface="Arial"/>
            </a:endParaRPr>
          </a:p>
          <a:p>
            <a:pPr marL="343080" indent="-342360">
              <a:lnSpc>
                <a:spcPct val="100000"/>
              </a:lnSpc>
              <a:spcBef>
                <a:spcPts val="5185"/>
              </a:spcBef>
              <a:buClr>
                <a:srgbClr val="8ad0d6"/>
              </a:buClr>
              <a:buSzPct val="80000"/>
              <a:buFont typeface="Wingdings 3" charset="2"/>
              <a:buChar char=""/>
            </a:pP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646200" y="452880"/>
            <a:ext cx="9403920" cy="1399680"/>
          </a:xfrm>
          <a:prstGeom prst="rect">
            <a:avLst/>
          </a:prstGeom>
          <a:noFill/>
          <a:ln>
            <a:noFill/>
          </a:ln>
        </p:spPr>
        <p:style>
          <a:lnRef idx="0"/>
          <a:fillRef idx="0"/>
          <a:effectRef idx="0"/>
          <a:fontRef idx="minor"/>
        </p:style>
        <p:txBody>
          <a:bodyPr lIns="90000" rIns="90000" tIns="45000" bIns="45000"/>
          <a:p>
            <a:pPr>
              <a:lnSpc>
                <a:spcPct val="100000"/>
              </a:lnSpc>
            </a:pPr>
            <a:r>
              <a:rPr b="1" i="1" lang="en-US" sz="4200" spc="-1" strike="noStrike" u="sng">
                <a:solidFill>
                  <a:srgbClr val="ffff00"/>
                </a:solidFill>
                <a:uFillTx/>
                <a:latin typeface="Century Gothic"/>
              </a:rPr>
              <a:t>COMMUNICATION</a:t>
            </a:r>
            <a:endParaRPr b="0" lang="en-US" sz="4200" spc="-1" strike="noStrike">
              <a:latin typeface="Arial"/>
            </a:endParaRPr>
          </a:p>
        </p:txBody>
      </p:sp>
      <p:pic>
        <p:nvPicPr>
          <p:cNvPr id="125" name="Picture 4" descr=""/>
          <p:cNvPicPr/>
          <p:nvPr/>
        </p:nvPicPr>
        <p:blipFill>
          <a:blip r:embed="rId1"/>
          <a:srcRect l="0" t="0" r="0" b="13566"/>
          <a:stretch/>
        </p:blipFill>
        <p:spPr>
          <a:xfrm>
            <a:off x="1136520" y="1671480"/>
            <a:ext cx="8913600" cy="4861440"/>
          </a:xfrm>
          <a:prstGeom prst="rect">
            <a:avLst/>
          </a:prstGeom>
          <a:ln>
            <a:noFill/>
          </a:ln>
          <a:effectLst>
            <a:outerShdw algn="tl" blurRad="292100" dir="2700000" dist="138988" rotWithShape="0">
              <a:srgbClr val="333333">
                <a:alpha val="65000"/>
              </a:srgbClr>
            </a:outerShdw>
          </a:effectLst>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259200" y="447840"/>
            <a:ext cx="36919440" cy="64360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00"/>
                </a:solidFill>
                <a:latin typeface="Microsoft JhengHei"/>
                <a:ea typeface="Calibri"/>
              </a:rPr>
              <a:t> </a:t>
            </a:r>
            <a:r>
              <a:rPr b="1" lang="en-US" sz="1800" spc="-1" strike="noStrike">
                <a:solidFill>
                  <a:srgbClr val="ffff00"/>
                </a:solidFill>
                <a:latin typeface="Microsoft JhengHei"/>
                <a:ea typeface="Calibri"/>
              </a:rPr>
              <a:t>COMMUNICATION MEDIA:</a:t>
            </a:r>
            <a:endParaRPr b="0" lang="en-US" sz="1800" spc="-1" strike="noStrike">
              <a:latin typeface="Arial"/>
            </a:endParaRPr>
          </a:p>
          <a:p>
            <a:pPr>
              <a:lnSpc>
                <a:spcPct val="100000"/>
              </a:lnSpc>
            </a:pPr>
            <a:r>
              <a:rPr b="0" lang="en-US" sz="1800" spc="-1" strike="noStrike">
                <a:solidFill>
                  <a:srgbClr val="ffffff"/>
                </a:solidFill>
                <a:latin typeface="Century Gothic"/>
                <a:ea typeface="Calibri"/>
              </a:rPr>
              <a:t>Computer networks can be classified according to the hardware and associated </a:t>
            </a:r>
            <a:endParaRPr b="0" lang="en-US" sz="1800" spc="-1" strike="noStrike">
              <a:latin typeface="Arial"/>
            </a:endParaRPr>
          </a:p>
          <a:p>
            <a:pPr>
              <a:lnSpc>
                <a:spcPct val="100000"/>
              </a:lnSpc>
            </a:pPr>
            <a:r>
              <a:rPr b="0" lang="en-US" sz="1800" spc="-1" strike="noStrike">
                <a:solidFill>
                  <a:srgbClr val="ffffff"/>
                </a:solidFill>
                <a:latin typeface="Century Gothic"/>
                <a:ea typeface="Calibri"/>
              </a:rPr>
              <a:t>software technology that is used to interconnect the individual devices in the network,</a:t>
            </a:r>
            <a:endParaRPr b="0" lang="en-US" sz="1800" spc="-1" strike="noStrike">
              <a:latin typeface="Arial"/>
            </a:endParaRPr>
          </a:p>
          <a:p>
            <a:pPr>
              <a:lnSpc>
                <a:spcPct val="100000"/>
              </a:lnSpc>
            </a:pPr>
            <a:r>
              <a:rPr b="0" lang="en-US" sz="1800" spc="-1" strike="noStrike">
                <a:solidFill>
                  <a:srgbClr val="ffffff"/>
                </a:solidFill>
                <a:latin typeface="Century Gothic"/>
                <a:ea typeface="Calibri"/>
              </a:rPr>
              <a:t> </a:t>
            </a:r>
            <a:r>
              <a:rPr b="0" lang="en-US" sz="1800" spc="-1" strike="noStrike">
                <a:solidFill>
                  <a:srgbClr val="ffffff"/>
                </a:solidFill>
                <a:latin typeface="Century Gothic"/>
                <a:ea typeface="Calibri"/>
              </a:rPr>
              <a:t>such as </a:t>
            </a:r>
            <a:r>
              <a:rPr b="0" lang="en-US" sz="1800" spc="-1" strike="noStrike" u="sng">
                <a:solidFill>
                  <a:srgbClr val="58c1ba"/>
                </a:solidFill>
                <a:uFillTx/>
                <a:latin typeface="Century Gothic"/>
                <a:ea typeface="Calibri"/>
                <a:hlinkClick r:id="rId1"/>
              </a:rPr>
              <a:t>electrical cable</a:t>
            </a:r>
            <a:r>
              <a:rPr b="0" lang="en-US" sz="1800" spc="-1" strike="noStrike">
                <a:solidFill>
                  <a:srgbClr val="ffffff"/>
                </a:solidFill>
                <a:latin typeface="Century Gothic"/>
                <a:ea typeface="Calibri"/>
              </a:rPr>
              <a:t> (</a:t>
            </a:r>
            <a:r>
              <a:rPr b="0" lang="en-US" sz="1800" spc="-1" strike="noStrike" u="sng">
                <a:solidFill>
                  <a:srgbClr val="58c1ba"/>
                </a:solidFill>
                <a:uFillTx/>
                <a:latin typeface="Century Gothic"/>
                <a:ea typeface="Calibri"/>
                <a:hlinkClick r:id="rId2"/>
              </a:rPr>
              <a:t>HomePNA</a:t>
            </a:r>
            <a:r>
              <a:rPr b="0" lang="en-US" sz="1800" spc="-1" strike="noStrike">
                <a:solidFill>
                  <a:srgbClr val="ffffff"/>
                </a:solidFill>
                <a:latin typeface="Century Gothic"/>
                <a:ea typeface="Calibri"/>
              </a:rPr>
              <a:t>, </a:t>
            </a:r>
            <a:r>
              <a:rPr b="0" lang="en-US" sz="1800" spc="-1" strike="noStrike" u="sng">
                <a:solidFill>
                  <a:srgbClr val="58c1ba"/>
                </a:solidFill>
                <a:uFillTx/>
                <a:latin typeface="Century Gothic"/>
                <a:ea typeface="Calibri"/>
                <a:hlinkClick r:id="rId3"/>
              </a:rPr>
              <a:t>power line communication</a:t>
            </a:r>
            <a:r>
              <a:rPr b="0" lang="en-US" sz="1800" spc="-1" strike="noStrike">
                <a:solidFill>
                  <a:srgbClr val="ffffff"/>
                </a:solidFill>
                <a:latin typeface="Century Gothic"/>
                <a:ea typeface="Calibri"/>
              </a:rPr>
              <a:t>, </a:t>
            </a:r>
            <a:r>
              <a:rPr b="0" lang="en-US" sz="1800" spc="-1" strike="noStrike" u="sng">
                <a:solidFill>
                  <a:srgbClr val="58c1ba"/>
                </a:solidFill>
                <a:uFillTx/>
                <a:latin typeface="Century Gothic"/>
                <a:ea typeface="Calibri"/>
                <a:hlinkClick r:id="rId4"/>
              </a:rPr>
              <a:t>G.hn</a:t>
            </a:r>
            <a:r>
              <a:rPr b="0" lang="en-US" sz="1800" spc="-1" strike="noStrike">
                <a:solidFill>
                  <a:srgbClr val="ffffff"/>
                </a:solidFill>
                <a:latin typeface="Century Gothic"/>
                <a:ea typeface="Calibri"/>
              </a:rPr>
              <a:t>), </a:t>
            </a:r>
            <a:r>
              <a:rPr b="0" lang="en-US" sz="1800" spc="-1" strike="noStrike" u="sng">
                <a:solidFill>
                  <a:srgbClr val="58c1ba"/>
                </a:solidFill>
                <a:uFillTx/>
                <a:latin typeface="Century Gothic"/>
                <a:ea typeface="Calibri"/>
                <a:hlinkClick r:id="rId5"/>
              </a:rPr>
              <a:t>optical fiber</a:t>
            </a:r>
            <a:r>
              <a:rPr b="0" lang="en-US" sz="1800" spc="-1" strike="noStrike">
                <a:solidFill>
                  <a:srgbClr val="ffffff"/>
                </a:solidFill>
                <a:latin typeface="Century Gothic"/>
                <a:ea typeface="Calibri"/>
              </a:rPr>
              <a:t>, and </a:t>
            </a:r>
            <a:r>
              <a:rPr b="0" lang="en-US" sz="1800" spc="-1" strike="noStrike" u="sng">
                <a:solidFill>
                  <a:srgbClr val="58c1ba"/>
                </a:solidFill>
                <a:uFillTx/>
                <a:latin typeface="Century Gothic"/>
                <a:ea typeface="Calibri"/>
                <a:hlinkClick r:id="rId6"/>
              </a:rPr>
              <a:t>radio waves</a:t>
            </a:r>
            <a:r>
              <a:rPr b="0" lang="en-US" sz="1800" spc="-1" strike="noStrike">
                <a:solidFill>
                  <a:srgbClr val="ffffff"/>
                </a:solidFill>
                <a:latin typeface="Century Gothic"/>
                <a:ea typeface="Calibri"/>
              </a:rPr>
              <a:t> </a:t>
            </a:r>
            <a:endParaRPr b="0" lang="en-US" sz="1800" spc="-1" strike="noStrike">
              <a:latin typeface="Arial"/>
            </a:endParaRPr>
          </a:p>
          <a:p>
            <a:pPr>
              <a:lnSpc>
                <a:spcPct val="100000"/>
              </a:lnSpc>
            </a:pPr>
            <a:r>
              <a:rPr b="0" lang="en-US" sz="1800" spc="-1" strike="noStrike">
                <a:solidFill>
                  <a:srgbClr val="ffffff"/>
                </a:solidFill>
                <a:latin typeface="Century Gothic"/>
                <a:ea typeface="Calibri"/>
              </a:rPr>
              <a:t>(</a:t>
            </a:r>
            <a:r>
              <a:rPr b="0" lang="en-US" sz="1800" spc="-1" strike="noStrike" u="sng">
                <a:solidFill>
                  <a:srgbClr val="58c1ba"/>
                </a:solidFill>
                <a:uFillTx/>
                <a:latin typeface="Century Gothic"/>
                <a:ea typeface="Calibri"/>
                <a:hlinkClick r:id="rId7"/>
              </a:rPr>
              <a:t>wireless LAN</a:t>
            </a:r>
            <a:r>
              <a:rPr b="0" lang="en-US" sz="1800" spc="-1" strike="noStrike">
                <a:solidFill>
                  <a:srgbClr val="ffffff"/>
                </a:solidFill>
                <a:latin typeface="Century Gothic"/>
                <a:ea typeface="Calibri"/>
              </a:rPr>
              <a:t>). In the </a:t>
            </a:r>
            <a:r>
              <a:rPr b="0" lang="en-US" sz="1800" spc="-1" strike="noStrike" u="sng">
                <a:solidFill>
                  <a:srgbClr val="58c1ba"/>
                </a:solidFill>
                <a:uFillTx/>
                <a:latin typeface="Century Gothic"/>
                <a:ea typeface="Calibri"/>
                <a:hlinkClick r:id="rId8"/>
              </a:rPr>
              <a:t>OSI model</a:t>
            </a:r>
            <a:r>
              <a:rPr b="0" lang="en-US" sz="1800" spc="-1" strike="noStrike">
                <a:solidFill>
                  <a:srgbClr val="ffffff"/>
                </a:solidFill>
                <a:latin typeface="Century Gothic"/>
                <a:ea typeface="Calibri"/>
              </a:rPr>
              <a:t>, these are located at levels 1 and 2.</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ffff00"/>
                </a:solidFill>
                <a:latin typeface="Microsoft JhengHei"/>
                <a:ea typeface="Microsoft JhengHei"/>
              </a:rPr>
              <a:t>WIRED TECHNOLOGIES:</a:t>
            </a:r>
            <a:endParaRPr b="0" lang="en-US" sz="1800" spc="-1" strike="noStrike">
              <a:latin typeface="Arial"/>
            </a:endParaRPr>
          </a:p>
          <a:p>
            <a:pPr marL="285840" indent="-285120">
              <a:lnSpc>
                <a:spcPct val="100000"/>
              </a:lnSpc>
              <a:buClr>
                <a:srgbClr val="ffffff"/>
              </a:buClr>
              <a:buFont typeface="Arial"/>
              <a:buChar char="•"/>
            </a:pPr>
            <a:r>
              <a:rPr b="1" i="1" lang="en-US" sz="1800" spc="-1" strike="noStrike" u="sng">
                <a:solidFill>
                  <a:srgbClr val="58c1ba"/>
                </a:solidFill>
                <a:uFillTx/>
                <a:latin typeface="Century Gothic"/>
                <a:ea typeface="Microsoft JhengHei"/>
                <a:hlinkClick r:id="rId9"/>
              </a:rPr>
              <a:t>Twisted pair</a:t>
            </a:r>
            <a:r>
              <a:rPr b="1" i="1" lang="en-US" sz="1800" spc="-1" strike="noStrike" u="sng">
                <a:solidFill>
                  <a:srgbClr val="ffffff"/>
                </a:solidFill>
                <a:uFillTx/>
                <a:latin typeface="Century Gothic"/>
                <a:ea typeface="Microsoft JhengHei"/>
              </a:rPr>
              <a:t> wire</a:t>
            </a:r>
            <a:r>
              <a:rPr b="0" lang="en-US" sz="1800" spc="-1" strike="noStrike">
                <a:solidFill>
                  <a:srgbClr val="ffffff"/>
                </a:solidFill>
                <a:latin typeface="Century Gothic"/>
                <a:ea typeface="Microsoft JhengHei"/>
              </a:rPr>
              <a:t> is the most widely used medium for telecommunication. </a:t>
            </a:r>
            <a:endParaRPr b="0" lang="en-US" sz="1800" spc="-1" strike="noStrike">
              <a:latin typeface="Arial"/>
            </a:endParaRPr>
          </a:p>
          <a:p>
            <a:pPr>
              <a:lnSpc>
                <a:spcPct val="100000"/>
              </a:lnSpc>
            </a:pPr>
            <a:r>
              <a:rPr b="0" lang="en-US" sz="1800" spc="-1" strike="noStrike">
                <a:solidFill>
                  <a:srgbClr val="ffffff"/>
                </a:solidFill>
                <a:latin typeface="Century Gothic"/>
                <a:ea typeface="Microsoft JhengHei"/>
              </a:rPr>
              <a:t>Twisted-pair cabling consist of copper wires that are twisted into pairs.</a:t>
            </a:r>
            <a:endParaRPr b="0" lang="en-US" sz="1800" spc="-1" strike="noStrike">
              <a:latin typeface="Arial"/>
            </a:endParaRPr>
          </a:p>
          <a:p>
            <a:pPr marL="285840" indent="-285120">
              <a:lnSpc>
                <a:spcPct val="100000"/>
              </a:lnSpc>
              <a:buClr>
                <a:srgbClr val="ffffff"/>
              </a:buClr>
              <a:buFont typeface="Arial"/>
              <a:buChar char="•"/>
            </a:pPr>
            <a:r>
              <a:rPr b="1" i="1" lang="en-US" sz="1800" spc="-1" strike="noStrike" u="sng">
                <a:solidFill>
                  <a:srgbClr val="58c1ba"/>
                </a:solidFill>
                <a:uFillTx/>
                <a:latin typeface="Century Gothic"/>
                <a:ea typeface="Microsoft JhengHei"/>
                <a:hlinkClick r:id="rId10"/>
              </a:rPr>
              <a:t>Coaxial cable</a:t>
            </a:r>
            <a:r>
              <a:rPr b="0" lang="en-US" sz="1800" spc="-1" strike="noStrike">
                <a:solidFill>
                  <a:srgbClr val="ffffff"/>
                </a:solidFill>
                <a:latin typeface="Century Gothic"/>
                <a:ea typeface="Microsoft JhengHei"/>
              </a:rPr>
              <a:t> is widely used for cable television systems, office buildings, and other work-sites for </a:t>
            </a:r>
            <a:endParaRPr b="0" lang="en-US" sz="1800" spc="-1" strike="noStrike">
              <a:latin typeface="Arial"/>
            </a:endParaRPr>
          </a:p>
          <a:p>
            <a:pPr>
              <a:lnSpc>
                <a:spcPct val="100000"/>
              </a:lnSpc>
            </a:pPr>
            <a:r>
              <a:rPr b="0" lang="en-US" sz="1800" spc="-1" strike="noStrike">
                <a:solidFill>
                  <a:srgbClr val="ffffff"/>
                </a:solidFill>
                <a:latin typeface="Century Gothic"/>
                <a:ea typeface="Microsoft JhengHei"/>
              </a:rPr>
              <a:t>local area networks.</a:t>
            </a:r>
            <a:endParaRPr b="0" lang="en-US" sz="1800" spc="-1" strike="noStrike">
              <a:latin typeface="Arial"/>
            </a:endParaRPr>
          </a:p>
          <a:p>
            <a:pPr marL="285840" indent="-285120">
              <a:lnSpc>
                <a:spcPct val="100000"/>
              </a:lnSpc>
              <a:buClr>
                <a:srgbClr val="ffffff"/>
              </a:buClr>
              <a:buFont typeface="Arial"/>
              <a:buChar char="•"/>
            </a:pPr>
            <a:r>
              <a:rPr b="1" i="1" lang="en-US" sz="1800" spc="-1" strike="noStrike" u="sng">
                <a:solidFill>
                  <a:srgbClr val="58c1ba"/>
                </a:solidFill>
                <a:uFillTx/>
                <a:latin typeface="Century Gothic"/>
                <a:ea typeface="Microsoft JhengHei"/>
                <a:hlinkClick r:id="rId11"/>
              </a:rPr>
              <a:t>Optical fiber</a:t>
            </a:r>
            <a:r>
              <a:rPr b="1" i="1" lang="en-US" sz="1800" spc="-1" strike="noStrike" u="sng">
                <a:solidFill>
                  <a:srgbClr val="ffffff"/>
                </a:solidFill>
                <a:uFillTx/>
                <a:latin typeface="Century Gothic"/>
                <a:ea typeface="Microsoft JhengHei"/>
              </a:rPr>
              <a:t> cable</a:t>
            </a:r>
            <a:r>
              <a:rPr b="0" lang="en-US" sz="1800" spc="-1" strike="noStrike" u="sng">
                <a:solidFill>
                  <a:srgbClr val="ffffff"/>
                </a:solidFill>
                <a:uFillTx/>
                <a:latin typeface="Century Gothic"/>
                <a:ea typeface="Microsoft JhengHei"/>
              </a:rPr>
              <a:t> </a:t>
            </a:r>
            <a:r>
              <a:rPr b="0" lang="en-US" sz="1800" spc="-1" strike="noStrike">
                <a:solidFill>
                  <a:srgbClr val="ffffff"/>
                </a:solidFill>
                <a:latin typeface="Century Gothic"/>
                <a:ea typeface="Microsoft JhengHei"/>
              </a:rPr>
              <a:t>consists of one or more filaments of glass fiber wrapped in protective layers that </a:t>
            </a:r>
            <a:endParaRPr b="0" lang="en-US" sz="1800" spc="-1" strike="noStrike">
              <a:latin typeface="Arial"/>
            </a:endParaRPr>
          </a:p>
          <a:p>
            <a:pPr>
              <a:lnSpc>
                <a:spcPct val="100000"/>
              </a:lnSpc>
            </a:pPr>
            <a:r>
              <a:rPr b="0" lang="en-US" sz="1800" spc="-1" strike="noStrike">
                <a:solidFill>
                  <a:srgbClr val="ffffff"/>
                </a:solidFill>
                <a:latin typeface="Century Gothic"/>
                <a:ea typeface="Microsoft JhengHei"/>
              </a:rPr>
              <a:t>carries data by means of pulses of light.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ffff00"/>
                </a:solidFill>
                <a:latin typeface="Microsoft JhengHei"/>
                <a:ea typeface="Microsoft JhengHei"/>
              </a:rPr>
              <a:t>WIRELESS TECHNOLOGIES:</a:t>
            </a:r>
            <a:endParaRPr b="0" lang="en-US" sz="1800" spc="-1" strike="noStrike">
              <a:latin typeface="Arial"/>
            </a:endParaRPr>
          </a:p>
          <a:p>
            <a:pPr>
              <a:lnSpc>
                <a:spcPct val="100000"/>
              </a:lnSpc>
            </a:pPr>
            <a:r>
              <a:rPr b="1" lang="en-US" sz="1800" spc="-1" strike="noStrike">
                <a:solidFill>
                  <a:srgbClr val="ffffff"/>
                </a:solidFill>
                <a:latin typeface="Microsoft JhengHei"/>
                <a:ea typeface="Microsoft JhengHei"/>
              </a:rPr>
              <a:t>Terrestrial microwave , communications satellite, cellular and PCS system, Wireless LANs, </a:t>
            </a:r>
            <a:endParaRPr b="0" lang="en-US" sz="1800" spc="-1" strike="noStrike">
              <a:latin typeface="Arial"/>
            </a:endParaRPr>
          </a:p>
          <a:p>
            <a:pPr>
              <a:lnSpc>
                <a:spcPct val="100000"/>
              </a:lnSpc>
            </a:pPr>
            <a:r>
              <a:rPr b="1" lang="en-US" sz="1800" spc="-1" strike="noStrike">
                <a:solidFill>
                  <a:srgbClr val="ffffff"/>
                </a:solidFill>
                <a:latin typeface="Microsoft JhengHei"/>
                <a:ea typeface="Microsoft JhengHei"/>
              </a:rPr>
              <a:t>Infrared communication.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ffff00"/>
                </a:solidFill>
                <a:latin typeface="Microsoft JhengHei"/>
                <a:ea typeface="Microsoft JhengHei"/>
              </a:rPr>
              <a:t>COMMUNICATION PROTOCOL:</a:t>
            </a:r>
            <a:endParaRPr b="0" lang="en-US" sz="1800" spc="-1" strike="noStrike">
              <a:latin typeface="Arial"/>
            </a:endParaRPr>
          </a:p>
          <a:p>
            <a:pPr>
              <a:lnSpc>
                <a:spcPct val="100000"/>
              </a:lnSpc>
            </a:pPr>
            <a:r>
              <a:rPr b="0" lang="en-US" sz="1800" spc="-1" strike="noStrike">
                <a:solidFill>
                  <a:srgbClr val="ffffff"/>
                </a:solidFill>
                <a:latin typeface="Century Gothic"/>
                <a:ea typeface="Microsoft JhengHei"/>
              </a:rPr>
              <a:t>A communications protocol defines the formats and rules for exchanging information via a network and </a:t>
            </a:r>
            <a:endParaRPr b="0" lang="en-US" sz="1800" spc="-1" strike="noStrike">
              <a:latin typeface="Arial"/>
            </a:endParaRPr>
          </a:p>
          <a:p>
            <a:pPr>
              <a:lnSpc>
                <a:spcPct val="100000"/>
              </a:lnSpc>
            </a:pPr>
            <a:r>
              <a:rPr b="0" lang="en-US" sz="1800" spc="-1" strike="noStrike">
                <a:solidFill>
                  <a:srgbClr val="ffffff"/>
                </a:solidFill>
                <a:latin typeface="Century Gothic"/>
                <a:ea typeface="Microsoft JhengHei"/>
              </a:rPr>
              <a:t>typically comprises a complete </a:t>
            </a:r>
            <a:r>
              <a:rPr b="0" lang="en-US" sz="1800" spc="-1" strike="noStrike" u="sng">
                <a:solidFill>
                  <a:srgbClr val="58c1ba"/>
                </a:solidFill>
                <a:uFillTx/>
                <a:latin typeface="Century Gothic"/>
                <a:ea typeface="Microsoft JhengHei"/>
                <a:hlinkClick r:id="rId12"/>
              </a:rPr>
              <a:t>protocol suite</a:t>
            </a:r>
            <a:r>
              <a:rPr b="0" lang="en-US" sz="1800" spc="-1" strike="noStrike">
                <a:solidFill>
                  <a:srgbClr val="ffffff"/>
                </a:solidFill>
                <a:latin typeface="Century Gothic"/>
                <a:ea typeface="Microsoft JhengHei"/>
              </a:rPr>
              <a:t> which describes the protocols used at various </a:t>
            </a:r>
            <a:r>
              <a:rPr b="0" lang="en-US" sz="1800" spc="-1" strike="noStrike" u="sng">
                <a:solidFill>
                  <a:srgbClr val="58c1ba"/>
                </a:solidFill>
                <a:uFillTx/>
                <a:latin typeface="Century Gothic"/>
                <a:ea typeface="Microsoft JhengHei"/>
                <a:hlinkClick r:id="rId13"/>
              </a:rPr>
              <a:t>usage levels</a:t>
            </a:r>
            <a:r>
              <a:rPr b="0" lang="en-US" sz="1800" spc="-1" strike="noStrike">
                <a:solidFill>
                  <a:srgbClr val="ffffff"/>
                </a:solidFill>
                <a:latin typeface="Century Gothic"/>
                <a:ea typeface="Microsoft JhengHei"/>
              </a:rPr>
              <a:t>.</a:t>
            </a:r>
            <a:endParaRPr b="0" lang="en-US" sz="1800" spc="-1" strike="noStrike">
              <a:latin typeface="Arial"/>
            </a:endParaRPr>
          </a:p>
          <a:p>
            <a:pPr>
              <a:lnSpc>
                <a:spcPct val="100000"/>
              </a:lnSpc>
            </a:pPr>
            <a:r>
              <a:rPr b="0" lang="en-US" sz="1800" spc="-1" strike="noStrike">
                <a:solidFill>
                  <a:srgbClr val="ffffff"/>
                </a:solidFill>
                <a:latin typeface="Century Gothic"/>
                <a:ea typeface="Microsoft JhengHei"/>
              </a:rPr>
              <a:t> </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363960" y="426240"/>
            <a:ext cx="7589520" cy="6976440"/>
          </a:xfrm>
          <a:prstGeom prst="rect">
            <a:avLst/>
          </a:prstGeom>
          <a:noFill/>
          <a:ln>
            <a:noFill/>
          </a:ln>
        </p:spPr>
        <p:style>
          <a:lnRef idx="0"/>
          <a:fillRef idx="0"/>
          <a:effectRef idx="0"/>
          <a:fontRef idx="minor"/>
        </p:style>
        <p:txBody>
          <a:bodyPr lIns="90000" rIns="90000" tIns="45000" bIns="45000"/>
          <a:p>
            <a:pPr>
              <a:lnSpc>
                <a:spcPts val="1426"/>
              </a:lnSpc>
              <a:spcAft>
                <a:spcPts val="360"/>
              </a:spcAft>
            </a:pPr>
            <a:r>
              <a:rPr b="1" lang="en-US" sz="2000" spc="-1" strike="noStrike" u="sng">
                <a:solidFill>
                  <a:srgbClr val="ffff00"/>
                </a:solidFill>
                <a:uFillTx/>
                <a:latin typeface="Microsoft JhengHei"/>
                <a:ea typeface="Times New Roman"/>
              </a:rPr>
              <a:t>ETHERNET:</a:t>
            </a:r>
            <a:endParaRPr b="0" lang="en-US" sz="2000" spc="-1" strike="noStrike">
              <a:latin typeface="Arial"/>
            </a:endParaRPr>
          </a:p>
          <a:p>
            <a:pPr>
              <a:lnSpc>
                <a:spcPct val="100000"/>
              </a:lnSpc>
            </a:pPr>
            <a:r>
              <a:rPr b="0" lang="en-US" sz="1800" spc="-1" strike="noStrike">
                <a:solidFill>
                  <a:srgbClr val="ffffff"/>
                </a:solidFill>
                <a:latin typeface="Microsoft JhengHei"/>
                <a:ea typeface="Times New Roman"/>
              </a:rPr>
              <a:t>Ethernet is a family of connectionless protocols used in LANs, described by a set of standards together called </a:t>
            </a:r>
            <a:r>
              <a:rPr b="0" lang="en-US" sz="1800" spc="-1" strike="noStrike" u="sng">
                <a:solidFill>
                  <a:srgbClr val="58c1ba"/>
                </a:solidFill>
                <a:uFillTx/>
                <a:latin typeface="Microsoft JhengHei"/>
                <a:ea typeface="Calibri"/>
                <a:hlinkClick r:id="rId1"/>
              </a:rPr>
              <a:t>IEEE 802</a:t>
            </a:r>
            <a:r>
              <a:rPr b="0" lang="en-US" sz="1800" spc="-1" strike="noStrike">
                <a:solidFill>
                  <a:srgbClr val="ffffff"/>
                </a:solidFill>
                <a:latin typeface="Microsoft JhengHei"/>
                <a:ea typeface="Calibri"/>
              </a:rPr>
              <a:t> published by the </a:t>
            </a:r>
            <a:r>
              <a:rPr b="0" lang="en-US" sz="1800" spc="-1" strike="noStrike" u="sng">
                <a:solidFill>
                  <a:srgbClr val="58c1ba"/>
                </a:solidFill>
                <a:uFillTx/>
                <a:latin typeface="Microsoft JhengHei"/>
                <a:ea typeface="Calibri"/>
                <a:hlinkClick r:id="rId2"/>
              </a:rPr>
              <a:t>Institute of Electrical and Electronics Engineers</a:t>
            </a:r>
            <a:r>
              <a:rPr b="0" lang="en-US" sz="1800" spc="-1" strike="noStrike">
                <a:solidFill>
                  <a:srgbClr val="ffffff"/>
                </a:solidFill>
                <a:latin typeface="Microsoft JhengHei"/>
                <a:ea typeface="Calibri"/>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u="sng">
                <a:solidFill>
                  <a:srgbClr val="ffff00"/>
                </a:solidFill>
                <a:uFillTx/>
                <a:latin typeface="Microsoft JhengHei"/>
                <a:ea typeface="Calibri"/>
              </a:rPr>
              <a:t>INTERNET PROTOCOL SUITE:</a:t>
            </a:r>
            <a:endParaRPr b="0" lang="en-US" sz="1800" spc="-1" strike="noStrike">
              <a:latin typeface="Arial"/>
            </a:endParaRPr>
          </a:p>
          <a:p>
            <a:pPr>
              <a:lnSpc>
                <a:spcPct val="100000"/>
              </a:lnSpc>
            </a:pPr>
            <a:r>
              <a:rPr b="0" lang="en-US" sz="1800" spc="-1" strike="noStrike">
                <a:solidFill>
                  <a:srgbClr val="ffffff"/>
                </a:solidFill>
                <a:latin typeface="Century Gothic"/>
                <a:ea typeface="Calibri"/>
              </a:rPr>
              <a:t>The Internet Protocol Suite is used not only in the eponymous </a:t>
            </a:r>
            <a:r>
              <a:rPr b="0" lang="en-US" sz="1800" spc="-1" strike="noStrike" u="sng">
                <a:solidFill>
                  <a:srgbClr val="58c1ba"/>
                </a:solidFill>
                <a:uFillTx/>
                <a:latin typeface="Century Gothic"/>
                <a:ea typeface="Calibri"/>
                <a:hlinkClick r:id="rId3"/>
              </a:rPr>
              <a:t>Internet</a:t>
            </a:r>
            <a:r>
              <a:rPr b="0" lang="en-US" sz="1800" spc="-1" strike="noStrike">
                <a:solidFill>
                  <a:srgbClr val="ffffff"/>
                </a:solidFill>
                <a:latin typeface="Century Gothic"/>
                <a:ea typeface="Calibri"/>
              </a:rPr>
              <a:t>, but today nearly ubiquitously in any computer network. While at the </a:t>
            </a:r>
            <a:r>
              <a:rPr b="0" lang="en-US" sz="1800" spc="-1" strike="noStrike" u="sng">
                <a:solidFill>
                  <a:srgbClr val="58c1ba"/>
                </a:solidFill>
                <a:uFillTx/>
                <a:latin typeface="Century Gothic"/>
                <a:ea typeface="Calibri"/>
                <a:hlinkClick r:id="rId4"/>
              </a:rPr>
              <a:t>Internet Protocol</a:t>
            </a:r>
            <a:r>
              <a:rPr b="0" lang="en-US" sz="1800" spc="-1" strike="noStrike">
                <a:solidFill>
                  <a:srgbClr val="ffffff"/>
                </a:solidFill>
                <a:latin typeface="Century Gothic"/>
                <a:ea typeface="Calibri"/>
              </a:rPr>
              <a:t> (IP) level it operates connectionless, it also offers a connection-oriented service layered </a:t>
            </a:r>
            <a:endParaRPr b="0" lang="en-US" sz="1800" spc="-1" strike="noStrike">
              <a:latin typeface="Arial"/>
            </a:endParaRPr>
          </a:p>
          <a:p>
            <a:pPr>
              <a:lnSpc>
                <a:spcPct val="100000"/>
              </a:lnSpc>
            </a:pPr>
            <a:r>
              <a:rPr b="0" lang="en-US" sz="1800" spc="-1" strike="noStrike">
                <a:solidFill>
                  <a:srgbClr val="ffffff"/>
                </a:solidFill>
                <a:latin typeface="Century Gothic"/>
                <a:ea typeface="Calibri"/>
              </a:rPr>
              <a:t>on top of IP, the </a:t>
            </a:r>
            <a:r>
              <a:rPr b="0" lang="en-US" sz="1800" spc="-1" strike="noStrike" u="sng">
                <a:solidFill>
                  <a:srgbClr val="58c1ba"/>
                </a:solidFill>
                <a:uFillTx/>
                <a:latin typeface="Century Gothic"/>
                <a:ea typeface="Calibri"/>
                <a:hlinkClick r:id="rId5"/>
              </a:rPr>
              <a:t>Transmission Control Protocol</a:t>
            </a:r>
            <a:r>
              <a:rPr b="0" lang="en-US" sz="1800" spc="-1" strike="noStrike">
                <a:solidFill>
                  <a:srgbClr val="ffffff"/>
                </a:solidFill>
                <a:latin typeface="Century Gothic"/>
                <a:ea typeface="Calibri"/>
              </a:rPr>
              <a:t> (TCP). Together, TCP/IP offers a semi-hierarchical addressing scheme (IP address plus port number).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u="sng">
                <a:solidFill>
                  <a:srgbClr val="ffff00"/>
                </a:solidFill>
                <a:uFillTx/>
                <a:latin typeface="Microsoft JhengHei"/>
                <a:ea typeface="Microsoft JhengHei"/>
              </a:rPr>
              <a:t>NEED OF COMMUNICATION NETWORKING:</a:t>
            </a:r>
            <a:endParaRPr b="0" lang="en-US" sz="1800" spc="-1" strike="noStrike">
              <a:latin typeface="Arial"/>
            </a:endParaRPr>
          </a:p>
          <a:p>
            <a:pPr>
              <a:lnSpc>
                <a:spcPct val="100000"/>
              </a:lnSpc>
            </a:pPr>
            <a:r>
              <a:rPr b="0" lang="en-US" sz="1800" spc="-1" strike="noStrike">
                <a:solidFill>
                  <a:srgbClr val="ffffff"/>
                </a:solidFill>
                <a:latin typeface="Microsoft JhengHei"/>
                <a:ea typeface="Microsoft JhengHei"/>
              </a:rPr>
              <a:t>Today computer is available in many offices and homes and therefore there is a need to share data and programs among various computers with the advancement of data communication facilities. The communication between computers has increased and it thus it has extended the power of computer beyond the computer room.</a:t>
            </a:r>
            <a:endParaRPr b="0" lang="en-US" sz="1800" spc="-1" strike="noStrike">
              <a:latin typeface="Arial"/>
            </a:endParaRPr>
          </a:p>
          <a:p>
            <a:pPr>
              <a:lnSpc>
                <a:spcPct val="100000"/>
              </a:lnSpc>
            </a:pPr>
            <a:r>
              <a:rPr b="0" lang="en-US" sz="1800" spc="-1" strike="noStrike">
                <a:solidFill>
                  <a:srgbClr val="ffffff"/>
                </a:solidFill>
                <a:latin typeface="Microsoft JhengHei"/>
                <a:ea typeface="Microsoft JhengHei"/>
              </a:rPr>
              <a:t> </a:t>
            </a:r>
            <a:endParaRPr b="0" lang="en-US" sz="1800" spc="-1" strike="noStrike">
              <a:latin typeface="Arial"/>
            </a:endParaRPr>
          </a:p>
          <a:p>
            <a:pPr>
              <a:lnSpc>
                <a:spcPct val="100000"/>
              </a:lnSpc>
            </a:pPr>
            <a:r>
              <a:rPr b="1" lang="en-US" sz="1800" spc="-1" strike="noStrike">
                <a:solidFill>
                  <a:srgbClr val="ffffff"/>
                </a:solidFill>
                <a:latin typeface="Century Gothic"/>
                <a:ea typeface="Microsoft JhengHei"/>
              </a:rPr>
              <a:t> </a:t>
            </a:r>
            <a:endParaRPr b="0" lang="en-US" sz="1800" spc="-1" strike="noStrike">
              <a:latin typeface="Arial"/>
            </a:endParaRPr>
          </a:p>
          <a:p>
            <a:pPr>
              <a:lnSpc>
                <a:spcPct val="100000"/>
              </a:lnSpc>
            </a:pPr>
            <a:r>
              <a:rPr b="1" lang="en-US" sz="1800" spc="-1" strike="noStrike">
                <a:solidFill>
                  <a:srgbClr val="ffffff"/>
                </a:solidFill>
                <a:latin typeface="Century Gothic"/>
                <a:ea typeface="Microsoft JhengHei"/>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646200" y="452880"/>
            <a:ext cx="9403920" cy="1399680"/>
          </a:xfrm>
          <a:prstGeom prst="rect">
            <a:avLst/>
          </a:prstGeom>
          <a:noFill/>
          <a:ln>
            <a:noFill/>
          </a:ln>
        </p:spPr>
        <p:style>
          <a:lnRef idx="0"/>
          <a:fillRef idx="0"/>
          <a:effectRef idx="0"/>
          <a:fontRef idx="minor"/>
        </p:style>
        <p:txBody>
          <a:bodyPr lIns="90000" rIns="90000" tIns="45000" bIns="45000"/>
          <a:p>
            <a:pPr>
              <a:lnSpc>
                <a:spcPct val="100000"/>
              </a:lnSpc>
            </a:pPr>
            <a:r>
              <a:rPr b="1" lang="en-US" sz="4200" spc="-1" strike="noStrike" u="sng">
                <a:solidFill>
                  <a:srgbClr val="ffff00"/>
                </a:solidFill>
                <a:uFillTx/>
                <a:latin typeface="Century Gothic"/>
              </a:rPr>
              <a:t>NETWORKING</a:t>
            </a:r>
            <a:endParaRPr b="0" lang="en-US" sz="4200" spc="-1" strike="noStrike">
              <a:latin typeface="Arial"/>
            </a:endParaRPr>
          </a:p>
        </p:txBody>
      </p:sp>
      <p:pic>
        <p:nvPicPr>
          <p:cNvPr id="129" name="Picture 3" descr=""/>
          <p:cNvPicPr/>
          <p:nvPr/>
        </p:nvPicPr>
        <p:blipFill>
          <a:blip r:embed="rId1"/>
          <a:stretch/>
        </p:blipFill>
        <p:spPr>
          <a:xfrm>
            <a:off x="4820400" y="3080520"/>
            <a:ext cx="5352480" cy="3652920"/>
          </a:xfrm>
          <a:prstGeom prst="rect">
            <a:avLst/>
          </a:prstGeom>
          <a:ln w="9360">
            <a:noFill/>
          </a:ln>
        </p:spPr>
      </p:pic>
      <p:sp>
        <p:nvSpPr>
          <p:cNvPr id="130" name="CustomShape 2"/>
          <p:cNvSpPr/>
          <p:nvPr/>
        </p:nvSpPr>
        <p:spPr>
          <a:xfrm>
            <a:off x="209880" y="1269360"/>
            <a:ext cx="9403920" cy="1477800"/>
          </a:xfrm>
          <a:prstGeom prst="rect">
            <a:avLst/>
          </a:prstGeom>
          <a:noFill/>
          <a:ln>
            <a:noFill/>
          </a:ln>
        </p:spPr>
        <p:style>
          <a:lnRef idx="0"/>
          <a:fillRef idx="0"/>
          <a:effectRef idx="0"/>
          <a:fontRef idx="minor"/>
        </p:style>
        <p:txBody>
          <a:bodyPr lIns="90000" rIns="90000" tIns="45000" bIns="45000"/>
          <a:p>
            <a:pPr>
              <a:lnSpc>
                <a:spcPct val="115000"/>
              </a:lnSpc>
              <a:spcAft>
                <a:spcPts val="1001"/>
              </a:spcAft>
            </a:pPr>
            <a:r>
              <a:rPr b="0" lang="en-US" sz="1800" spc="-1" strike="noStrike">
                <a:solidFill>
                  <a:srgbClr val="ffffff"/>
                </a:solidFill>
                <a:latin typeface="Microsoft JhengHei"/>
                <a:ea typeface="Calibri"/>
              </a:rPr>
              <a:t>In the world of computers, </a:t>
            </a:r>
            <a:r>
              <a:rPr b="1" lang="en-US" sz="1800" spc="-1" strike="noStrike">
                <a:solidFill>
                  <a:srgbClr val="ffffff"/>
                </a:solidFill>
                <a:latin typeface="Microsoft JhengHei"/>
                <a:ea typeface="Calibri"/>
              </a:rPr>
              <a:t>networking</a:t>
            </a:r>
            <a:r>
              <a:rPr b="0" lang="en-US" sz="1800" spc="-1" strike="noStrike">
                <a:solidFill>
                  <a:srgbClr val="ffffff"/>
                </a:solidFill>
                <a:latin typeface="Microsoft JhengHei"/>
                <a:ea typeface="Calibri"/>
              </a:rPr>
              <a:t> is the practice of linking two or more computing devices together for the purpose of sharing data. Networks are built with a mix of computer hardware and computer software.</a:t>
            </a:r>
            <a:endParaRPr b="0" lang="en-US" sz="1800" spc="-1" strike="noStrike">
              <a:latin typeface="Arial"/>
            </a:endParaRPr>
          </a:p>
          <a:p>
            <a:pPr>
              <a:lnSpc>
                <a:spcPct val="115000"/>
              </a:lnSpc>
              <a:spcAft>
                <a:spcPts val="1001"/>
              </a:spcAft>
            </a:pPr>
            <a:r>
              <a:rPr b="0" lang="en-US" sz="1800" spc="-1" strike="noStrike">
                <a:solidFill>
                  <a:srgbClr val="ffffff"/>
                </a:solidFill>
                <a:latin typeface="Microsoft JhengHei"/>
                <a:ea typeface="Calibri"/>
              </a:rPr>
              <a:t> </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646200" y="452880"/>
            <a:ext cx="5105880" cy="11001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u="sng">
                <a:solidFill>
                  <a:srgbClr val="ffff00"/>
                </a:solidFill>
                <a:uFillTx/>
                <a:latin typeface="Century Gothic"/>
              </a:rPr>
              <a:t>TYPES OF NETWORK</a:t>
            </a:r>
            <a:endParaRPr b="0" lang="en-US" sz="2800" spc="-1" strike="noStrike">
              <a:latin typeface="Arial"/>
            </a:endParaRPr>
          </a:p>
        </p:txBody>
      </p:sp>
      <p:sp>
        <p:nvSpPr>
          <p:cNvPr id="132" name="CustomShape 2"/>
          <p:cNvSpPr/>
          <p:nvPr/>
        </p:nvSpPr>
        <p:spPr>
          <a:xfrm>
            <a:off x="381240" y="1269360"/>
            <a:ext cx="10205640" cy="5682960"/>
          </a:xfrm>
          <a:prstGeom prst="rect">
            <a:avLst/>
          </a:prstGeom>
          <a:noFill/>
          <a:ln>
            <a:noFill/>
          </a:ln>
        </p:spPr>
        <p:style>
          <a:lnRef idx="0"/>
          <a:fillRef idx="0"/>
          <a:effectRef idx="0"/>
          <a:fontRef idx="minor"/>
        </p:style>
        <p:txBody>
          <a:bodyPr lIns="90000" rIns="90000" tIns="45000" bIns="45000"/>
          <a:p>
            <a:pPr marL="285840" indent="-285120">
              <a:lnSpc>
                <a:spcPts val="1500"/>
              </a:lnSpc>
              <a:buClr>
                <a:srgbClr val="ffff00"/>
              </a:buClr>
              <a:buFont typeface="Wingdings" charset="2"/>
              <a:buChar char=""/>
            </a:pPr>
            <a:r>
              <a:rPr b="1" lang="en-US" sz="1800" spc="-1" strike="noStrike">
                <a:solidFill>
                  <a:srgbClr val="ffff00"/>
                </a:solidFill>
                <a:latin typeface="Microsoft JhengHei"/>
                <a:ea typeface="Calibri"/>
              </a:rPr>
              <a:t>LAN - Local Area Network</a:t>
            </a:r>
            <a:endParaRPr b="0" lang="en-US" sz="1800" spc="-1" strike="noStrike">
              <a:latin typeface="Arial"/>
            </a:endParaRPr>
          </a:p>
          <a:p>
            <a:pPr>
              <a:lnSpc>
                <a:spcPts val="1500"/>
              </a:lnSpc>
            </a:pPr>
            <a:r>
              <a:rPr b="0" lang="en-US" sz="1800" spc="-1" strike="noStrike">
                <a:solidFill>
                  <a:srgbClr val="000000"/>
                </a:solidFill>
                <a:latin typeface="Microsoft JhengHei"/>
                <a:ea typeface="Calibri"/>
              </a:rPr>
              <a:t> </a:t>
            </a:r>
            <a:endParaRPr b="0" lang="en-US" sz="1800" spc="-1" strike="noStrike">
              <a:latin typeface="Arial"/>
            </a:endParaRPr>
          </a:p>
          <a:p>
            <a:pPr>
              <a:lnSpc>
                <a:spcPct val="100000"/>
              </a:lnSpc>
            </a:pPr>
            <a:r>
              <a:rPr b="0" lang="en-US" sz="1800" spc="-1" strike="noStrike">
                <a:solidFill>
                  <a:srgbClr val="ffffff"/>
                </a:solidFill>
                <a:latin typeface="Microsoft JhengHei"/>
                <a:ea typeface="Calibri"/>
              </a:rPr>
              <a:t>LAN connects networking devices with in short spam of area, i.e. small offices, home, internet cafes etc. LAN uses TCP/IP network protocol for communication between computers.</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ffff00"/>
              </a:buClr>
              <a:buFont typeface="Wingdings" charset="2"/>
              <a:buChar char=""/>
            </a:pPr>
            <a:r>
              <a:rPr b="1" lang="en-US" sz="1800" spc="-1" strike="noStrike">
                <a:solidFill>
                  <a:srgbClr val="ffff00"/>
                </a:solidFill>
                <a:latin typeface="Microsoft JhengHei"/>
                <a:ea typeface="Microsoft JhengHei"/>
              </a:rPr>
              <a:t>WAN - Wide Area Network</a:t>
            </a:r>
            <a:endParaRPr b="0" lang="en-US" sz="1800" spc="-1" strike="noStrike">
              <a:latin typeface="Arial"/>
            </a:endParaRPr>
          </a:p>
          <a:p>
            <a:pPr>
              <a:lnSpc>
                <a:spcPct val="100000"/>
              </a:lnSpc>
            </a:pPr>
            <a:r>
              <a:rPr b="0" lang="en-US" sz="1800" spc="-1" strike="noStrike">
                <a:solidFill>
                  <a:srgbClr val="ffffff"/>
                </a:solidFill>
                <a:latin typeface="Microsoft JhengHei"/>
                <a:ea typeface="Microsoft JhengHei"/>
              </a:rPr>
              <a:t> </a:t>
            </a:r>
            <a:endParaRPr b="0" lang="en-US" sz="1800" spc="-1" strike="noStrike">
              <a:latin typeface="Arial"/>
            </a:endParaRPr>
          </a:p>
          <a:p>
            <a:pPr>
              <a:lnSpc>
                <a:spcPct val="100000"/>
              </a:lnSpc>
            </a:pPr>
            <a:r>
              <a:rPr b="0" lang="en-US" sz="1800" spc="-1" strike="noStrike">
                <a:solidFill>
                  <a:srgbClr val="ffffff"/>
                </a:solidFill>
                <a:latin typeface="Microsoft JhengHei"/>
                <a:ea typeface="Microsoft JhengHei"/>
              </a:rPr>
              <a:t>As “word” Wide implies, WAN, wide area network cover large distance for communication between computers. The Internet it self is the biggest example of Wide area network, WAN, which is covering the entire earth. WAN is distributed collection of geographically LANs. </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ffff00"/>
              </a:buClr>
              <a:buFont typeface="Wingdings" charset="2"/>
              <a:buChar char=""/>
            </a:pPr>
            <a:r>
              <a:rPr b="1" lang="en-US" sz="1800" spc="-1" strike="noStrike">
                <a:solidFill>
                  <a:srgbClr val="ffff00"/>
                </a:solidFill>
                <a:latin typeface="Century Gothic"/>
                <a:ea typeface="Microsoft JhengHei"/>
              </a:rPr>
              <a:t>Wireless - Local Area Network</a:t>
            </a:r>
            <a:r>
              <a:rPr b="1" lang="en-US" sz="1800" spc="-1" strike="noStrike">
                <a:solidFill>
                  <a:srgbClr val="ffffff"/>
                </a:solidFill>
                <a:latin typeface="Century Gothic"/>
                <a:ea typeface="Microsoft JhengHei"/>
              </a:rPr>
              <a:t>  </a:t>
            </a:r>
            <a:endParaRPr b="0" lang="en-US" sz="1800" spc="-1" strike="noStrike">
              <a:latin typeface="Arial"/>
            </a:endParaRPr>
          </a:p>
          <a:p>
            <a:pPr>
              <a:lnSpc>
                <a:spcPct val="100000"/>
              </a:lnSpc>
            </a:pPr>
            <a:br/>
            <a:r>
              <a:rPr b="0" lang="en-US" sz="1800" spc="-1" strike="noStrike">
                <a:solidFill>
                  <a:srgbClr val="ffffff"/>
                </a:solidFill>
                <a:latin typeface="Century Gothic"/>
                <a:ea typeface="Microsoft JhengHei"/>
              </a:rPr>
              <a:t>A LAN, local area network based on wireless network technology mostly referred as Wi-Fi. Unlike LAN, in   WLAN no wires are used, but radio signals are the medium for communication. </a:t>
            </a:r>
            <a:endParaRPr b="0" lang="en-US" sz="1800" spc="-1" strike="noStrike">
              <a:latin typeface="Arial"/>
            </a:endParaRPr>
          </a:p>
          <a:p>
            <a:pPr>
              <a:lnSpc>
                <a:spcPct val="100000"/>
              </a:lnSpc>
            </a:pPr>
            <a:r>
              <a:rPr b="0" lang="en-US" sz="1800" spc="-1" strike="noStrike">
                <a:solidFill>
                  <a:srgbClr val="ffffff"/>
                </a:solidFill>
                <a:latin typeface="Century Gothic"/>
                <a:ea typeface="Microsoft JhengHei"/>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20120" y="394560"/>
            <a:ext cx="10001520" cy="677736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ffff00"/>
              </a:buClr>
              <a:buFont typeface="Wingdings" charset="2"/>
              <a:buChar char=""/>
            </a:pPr>
            <a:r>
              <a:rPr b="1" lang="en-US" sz="1800" spc="-1" strike="noStrike">
                <a:solidFill>
                  <a:srgbClr val="ffff00"/>
                </a:solidFill>
                <a:latin typeface="Century Gothic"/>
                <a:ea typeface="DejaVu Sans"/>
              </a:rPr>
              <a:t>MAN - Metropolitan Area Network</a:t>
            </a:r>
            <a:endParaRPr b="0" lang="en-US" sz="1800" spc="-1" strike="noStrike">
              <a:latin typeface="Arial"/>
            </a:endParaRPr>
          </a:p>
          <a:p>
            <a:pPr>
              <a:lnSpc>
                <a:spcPct val="100000"/>
              </a:lnSpc>
            </a:pPr>
            <a:br/>
            <a:r>
              <a:rPr b="0" lang="en-US" sz="1800" spc="-1" strike="noStrike">
                <a:solidFill>
                  <a:srgbClr val="ffffff"/>
                </a:solidFill>
                <a:latin typeface="Century Gothic"/>
                <a:ea typeface="DejaVu Sans"/>
              </a:rPr>
              <a:t>This kind of network is not mostly used but it has its own importance for some government bodies and organizations on larger scale. MAN, metropolitan area network falls in middle of LAN and WAN.</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ffff00"/>
              </a:buClr>
              <a:buFont typeface="Wingdings" charset="2"/>
              <a:buChar char=""/>
            </a:pPr>
            <a:r>
              <a:rPr b="1" lang="en-US" sz="1800" spc="-1" strike="noStrike">
                <a:solidFill>
                  <a:srgbClr val="ffff00"/>
                </a:solidFill>
                <a:latin typeface="Century Gothic"/>
                <a:ea typeface="Microsoft JhengHei"/>
              </a:rPr>
              <a:t> </a:t>
            </a:r>
            <a:r>
              <a:rPr b="1" lang="en-US" sz="1800" spc="-1" strike="noStrike">
                <a:solidFill>
                  <a:srgbClr val="ffff00"/>
                </a:solidFill>
                <a:latin typeface="Century Gothic"/>
                <a:ea typeface="Microsoft JhengHei"/>
              </a:rPr>
              <a:t>CAN - Campus Area Network</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ffffff"/>
                </a:solidFill>
                <a:latin typeface="Century Gothic"/>
                <a:ea typeface="Microsoft JhengHei"/>
              </a:rPr>
              <a:t>Networking spanning with multiple LANs but smaller than a Metropolitan area network, MAN. This kind of network mostly used in relatively large universities or local business offices and buildings.</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2400" spc="-1" strike="noStrike" u="sng">
                <a:solidFill>
                  <a:srgbClr val="ffff00"/>
                </a:solidFill>
                <a:uFillTx/>
                <a:latin typeface="Century Gothic"/>
                <a:ea typeface="Microsoft JhengHei"/>
              </a:rPr>
              <a:t>NETWORK DEVICES</a:t>
            </a:r>
            <a:endParaRPr b="0" lang="en-US" sz="2400" spc="-1" strike="noStrike">
              <a:latin typeface="Arial"/>
            </a:endParaRPr>
          </a:p>
          <a:p>
            <a:pPr>
              <a:lnSpc>
                <a:spcPct val="100000"/>
              </a:lnSpc>
            </a:pPr>
            <a:endParaRPr b="0" lang="en-US" sz="2400" spc="-1" strike="noStrike">
              <a:latin typeface="Arial"/>
            </a:endParaRPr>
          </a:p>
          <a:p>
            <a:pPr marL="285840" indent="-285120">
              <a:lnSpc>
                <a:spcPct val="100000"/>
              </a:lnSpc>
              <a:buClr>
                <a:srgbClr val="ffff00"/>
              </a:buClr>
              <a:buFont typeface="Wingdings" charset="2"/>
              <a:buChar char=""/>
            </a:pPr>
            <a:r>
              <a:rPr b="1" lang="en-US" sz="1800" spc="-1" strike="noStrike">
                <a:solidFill>
                  <a:srgbClr val="ffff00"/>
                </a:solidFill>
                <a:latin typeface="Century Gothic"/>
                <a:ea typeface="Microsoft JhengHei"/>
              </a:rPr>
              <a:t>ROUTER</a:t>
            </a:r>
            <a:endParaRPr b="0" lang="en-US" sz="1800" spc="-1" strike="noStrike">
              <a:latin typeface="Arial"/>
            </a:endParaRPr>
          </a:p>
          <a:p>
            <a:pPr>
              <a:lnSpc>
                <a:spcPct val="100000"/>
              </a:lnSpc>
            </a:pPr>
            <a:r>
              <a:rPr b="0" lang="en-US" sz="1800" spc="-1" strike="noStrike">
                <a:solidFill>
                  <a:srgbClr val="ffffff"/>
                </a:solidFill>
                <a:latin typeface="Century Gothic"/>
                <a:ea typeface="Microsoft JhengHei"/>
              </a:rPr>
              <a:t>A </a:t>
            </a:r>
            <a:r>
              <a:rPr b="1" lang="en-US" sz="1800" spc="-1" strike="noStrike">
                <a:solidFill>
                  <a:srgbClr val="ffffff"/>
                </a:solidFill>
                <a:latin typeface="Century Gothic"/>
                <a:ea typeface="Microsoft JhengHei"/>
              </a:rPr>
              <a:t>router</a:t>
            </a:r>
            <a:r>
              <a:rPr b="0" lang="en-US" sz="1800" spc="-1" strike="noStrike">
                <a:solidFill>
                  <a:srgbClr val="ffffff"/>
                </a:solidFill>
                <a:latin typeface="Century Gothic"/>
                <a:ea typeface="Microsoft JhengHei"/>
              </a:rPr>
              <a:t> is a device that forwards </a:t>
            </a:r>
            <a:r>
              <a:rPr b="0" lang="en-US" sz="1800" spc="-1" strike="noStrike" u="sng">
                <a:solidFill>
                  <a:srgbClr val="58c1ba"/>
                </a:solidFill>
                <a:uFillTx/>
                <a:latin typeface="Century Gothic"/>
                <a:ea typeface="Microsoft JhengHei"/>
                <a:hlinkClick r:id="rId1"/>
              </a:rPr>
              <a:t>data packets</a:t>
            </a:r>
            <a:r>
              <a:rPr b="0" lang="en-US" sz="1800" spc="-1" strike="noStrike">
                <a:solidFill>
                  <a:srgbClr val="ffffff"/>
                </a:solidFill>
                <a:latin typeface="Century Gothic"/>
                <a:ea typeface="Microsoft JhengHei"/>
              </a:rPr>
              <a:t> between </a:t>
            </a:r>
            <a:r>
              <a:rPr b="0" lang="en-US" sz="1800" spc="-1" strike="noStrike" u="sng">
                <a:solidFill>
                  <a:srgbClr val="58c1ba"/>
                </a:solidFill>
                <a:uFillTx/>
                <a:latin typeface="Century Gothic"/>
                <a:ea typeface="Microsoft JhengHei"/>
                <a:hlinkClick r:id="rId2"/>
              </a:rPr>
              <a:t>telecommunications networks</a:t>
            </a:r>
            <a:r>
              <a:rPr b="0" lang="en-US" sz="1800" spc="-1" strike="noStrike">
                <a:solidFill>
                  <a:srgbClr val="ffffff"/>
                </a:solidFill>
                <a:latin typeface="Century Gothic"/>
                <a:ea typeface="Microsoft JhengHei"/>
              </a:rPr>
              <a:t>, creating an overlay </a:t>
            </a:r>
            <a:r>
              <a:rPr b="0" lang="en-US" sz="1800" spc="-1" strike="noStrike" u="sng">
                <a:solidFill>
                  <a:srgbClr val="58c1ba"/>
                </a:solidFill>
                <a:uFillTx/>
                <a:latin typeface="Century Gothic"/>
                <a:ea typeface="Microsoft JhengHei"/>
                <a:hlinkClick r:id="rId3"/>
              </a:rPr>
              <a:t>internet work</a:t>
            </a:r>
            <a:r>
              <a:rPr b="0" lang="en-US" sz="1800" spc="-1" strike="noStrike">
                <a:solidFill>
                  <a:srgbClr val="ffffff"/>
                </a:solidFill>
                <a:latin typeface="Century Gothic"/>
                <a:ea typeface="Microsoft JhengHei"/>
              </a:rPr>
              <a:t>. A router is connected to two or more data lines from different networks</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b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Ion</Template>
  <TotalTime>235</TotalTime>
  <Application>LibreOffice/6.1.2.1$Windows_X86_64 LibreOffice_project/65905a128db06ba48db947242809d14d3f9a93fe</Application>
  <Words>1471</Words>
  <Paragraphs>340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2019-08-21T13:42:43Z</dcterms:created>
  <dc:creator>Prabhusmiran Singh</dc:creator>
  <dc:description/>
  <dc:language>en-US</dc:language>
  <cp:lastModifiedBy/>
  <dcterms:modified xsi:type="dcterms:W3CDTF">2019-10-21T08:35:31Z</dcterms:modified>
  <cp:revision>21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33</vt:i4>
  </property>
</Properties>
</file>