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87" r:id="rId5"/>
    <p:sldId id="270" r:id="rId6"/>
    <p:sldId id="295" r:id="rId7"/>
    <p:sldId id="297" r:id="rId8"/>
    <p:sldId id="298" r:id="rId9"/>
    <p:sldId id="305" r:id="rId10"/>
    <p:sldId id="304" r:id="rId11"/>
    <p:sldId id="306" r:id="rId12"/>
    <p:sldId id="294" r:id="rId13"/>
    <p:sldId id="284" r:id="rId14"/>
    <p:sldId id="301" r:id="rId15"/>
    <p:sldId id="307" r:id="rId16"/>
    <p:sldId id="293" r:id="rId17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3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74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7739982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"/>
          <p:cNvSpPr/>
          <p:nvPr/>
        </p:nvSpPr>
        <p:spPr>
          <a:xfrm>
            <a:off x="381000" y="1143000"/>
            <a:ext cx="8458200" cy="518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6699FF"/>
            </a:solidFill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0000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24" name="collegelogo" descr="college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6200"/>
            <a:ext cx="792163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Text"/>
          <p:cNvSpPr txBox="1"/>
          <p:nvPr/>
        </p:nvSpPr>
        <p:spPr>
          <a:xfrm>
            <a:off x="1264919" y="304800"/>
            <a:ext cx="691896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                       </a:t>
            </a:r>
          </a:p>
        </p:txBody>
      </p:sp>
      <p:sp>
        <p:nvSpPr>
          <p:cNvPr id="26" name="Title Text"/>
          <p:cNvSpPr txBox="1">
            <a:spLocks noGrp="1"/>
          </p:cNvSpPr>
          <p:nvPr>
            <p:ph type="title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27" name="Body Level One…"/>
          <p:cNvSpPr txBox="1">
            <a:spLocks noGrp="1"/>
          </p:cNvSpPr>
          <p:nvPr>
            <p:ph type="body" idx="1"/>
          </p:nvPr>
        </p:nvSpPr>
        <p:spPr>
          <a:xfrm>
            <a:off x="914400" y="2362200"/>
            <a:ext cx="7315200" cy="3763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"/>
          <p:cNvSpPr/>
          <p:nvPr/>
        </p:nvSpPr>
        <p:spPr>
          <a:xfrm>
            <a:off x="381000" y="1143000"/>
            <a:ext cx="8458200" cy="518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6699FF"/>
            </a:solidFill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0000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36" name="collegelogo" descr="college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6200"/>
            <a:ext cx="792163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Text"/>
          <p:cNvSpPr txBox="1"/>
          <p:nvPr/>
        </p:nvSpPr>
        <p:spPr>
          <a:xfrm>
            <a:off x="1264919" y="304800"/>
            <a:ext cx="691896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                       </a:t>
            </a:r>
          </a:p>
        </p:txBody>
      </p:sp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idx="1"/>
          </p:nvPr>
        </p:nvSpPr>
        <p:spPr>
          <a:xfrm>
            <a:off x="914400" y="2362200"/>
            <a:ext cx="7315200" cy="3763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"/>
          <p:cNvSpPr/>
          <p:nvPr/>
        </p:nvSpPr>
        <p:spPr>
          <a:xfrm>
            <a:off x="381000" y="1143000"/>
            <a:ext cx="8458200" cy="518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6699FF"/>
            </a:solidFill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0000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48" name="collegelogo" descr="college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6200"/>
            <a:ext cx="792163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Text"/>
          <p:cNvSpPr txBox="1"/>
          <p:nvPr/>
        </p:nvSpPr>
        <p:spPr>
          <a:xfrm>
            <a:off x="1264919" y="304800"/>
            <a:ext cx="691896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                       </a:t>
            </a:r>
          </a:p>
        </p:txBody>
      </p:sp>
      <p:sp>
        <p:nvSpPr>
          <p:cNvPr id="50" name="Title Text"/>
          <p:cNvSpPr txBox="1">
            <a:spLocks noGrp="1"/>
          </p:cNvSpPr>
          <p:nvPr>
            <p:ph type="title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51" name="Body Level One…"/>
          <p:cNvSpPr txBox="1">
            <a:spLocks noGrp="1"/>
          </p:cNvSpPr>
          <p:nvPr>
            <p:ph type="body" idx="1"/>
          </p:nvPr>
        </p:nvSpPr>
        <p:spPr>
          <a:xfrm>
            <a:off x="914400" y="2362200"/>
            <a:ext cx="7315200" cy="3763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ounded Rectangle"/>
          <p:cNvSpPr/>
          <p:nvPr/>
        </p:nvSpPr>
        <p:spPr>
          <a:xfrm>
            <a:off x="381000" y="1143000"/>
            <a:ext cx="8458200" cy="518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6699FF"/>
            </a:solidFill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0000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60" name="collegelogo" descr="college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6200"/>
            <a:ext cx="792163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Text"/>
          <p:cNvSpPr txBox="1"/>
          <p:nvPr/>
        </p:nvSpPr>
        <p:spPr>
          <a:xfrm>
            <a:off x="1264919" y="304800"/>
            <a:ext cx="691896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                       </a:t>
            </a:r>
          </a:p>
        </p:txBody>
      </p:sp>
      <p:sp>
        <p:nvSpPr>
          <p:cNvPr id="62" name="Title Text"/>
          <p:cNvSpPr txBox="1">
            <a:spLocks noGrp="1"/>
          </p:cNvSpPr>
          <p:nvPr>
            <p:ph type="title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63" name="Body Level One…"/>
          <p:cNvSpPr txBox="1">
            <a:spLocks noGrp="1"/>
          </p:cNvSpPr>
          <p:nvPr>
            <p:ph type="body" idx="1"/>
          </p:nvPr>
        </p:nvSpPr>
        <p:spPr>
          <a:xfrm>
            <a:off x="914400" y="2362200"/>
            <a:ext cx="7315200" cy="3763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ed Rectangle"/>
          <p:cNvSpPr/>
          <p:nvPr/>
        </p:nvSpPr>
        <p:spPr>
          <a:xfrm>
            <a:off x="381000" y="1143000"/>
            <a:ext cx="8458200" cy="518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6699FF"/>
            </a:solidFill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0000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72" name="collegelogo" descr="college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6200"/>
            <a:ext cx="792163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ext"/>
          <p:cNvSpPr txBox="1"/>
          <p:nvPr/>
        </p:nvSpPr>
        <p:spPr>
          <a:xfrm>
            <a:off x="1264919" y="304800"/>
            <a:ext cx="691896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                       </a:t>
            </a:r>
          </a:p>
        </p:txBody>
      </p:sp>
      <p:sp>
        <p:nvSpPr>
          <p:cNvPr id="74" name="Title Text"/>
          <p:cNvSpPr txBox="1">
            <a:spLocks noGrp="1"/>
          </p:cNvSpPr>
          <p:nvPr>
            <p:ph type="title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14400" y="2362200"/>
            <a:ext cx="7315200" cy="3763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ounded Rectangle"/>
          <p:cNvSpPr/>
          <p:nvPr/>
        </p:nvSpPr>
        <p:spPr>
          <a:xfrm>
            <a:off x="381000" y="1143000"/>
            <a:ext cx="8458200" cy="518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6699FF"/>
            </a:solidFill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0000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84" name="collegelogo" descr="college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6200"/>
            <a:ext cx="792163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Text"/>
          <p:cNvSpPr txBox="1"/>
          <p:nvPr/>
        </p:nvSpPr>
        <p:spPr>
          <a:xfrm>
            <a:off x="1264919" y="304800"/>
            <a:ext cx="691896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                       </a:t>
            </a:r>
          </a:p>
        </p:txBody>
      </p:sp>
      <p:sp>
        <p:nvSpPr>
          <p:cNvPr id="86" name="Title Text"/>
          <p:cNvSpPr txBox="1">
            <a:spLocks noGrp="1"/>
          </p:cNvSpPr>
          <p:nvPr>
            <p:ph type="title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87" name="Body Level One…"/>
          <p:cNvSpPr txBox="1">
            <a:spLocks noGrp="1"/>
          </p:cNvSpPr>
          <p:nvPr>
            <p:ph type="body" idx="1"/>
          </p:nvPr>
        </p:nvSpPr>
        <p:spPr>
          <a:xfrm>
            <a:off x="914400" y="2362200"/>
            <a:ext cx="7315200" cy="3763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ounded Rectangle"/>
          <p:cNvSpPr/>
          <p:nvPr/>
        </p:nvSpPr>
        <p:spPr>
          <a:xfrm>
            <a:off x="381000" y="1143000"/>
            <a:ext cx="8458200" cy="518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6699FF"/>
            </a:solidFill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0000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96" name="collegelogo" descr="college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6200"/>
            <a:ext cx="792163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Text"/>
          <p:cNvSpPr txBox="1"/>
          <p:nvPr/>
        </p:nvSpPr>
        <p:spPr>
          <a:xfrm>
            <a:off x="1264919" y="304800"/>
            <a:ext cx="691896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                       </a:t>
            </a:r>
          </a:p>
        </p:txBody>
      </p:sp>
      <p:sp>
        <p:nvSpPr>
          <p:cNvPr id="98" name="Title Text"/>
          <p:cNvSpPr txBox="1">
            <a:spLocks noGrp="1"/>
          </p:cNvSpPr>
          <p:nvPr>
            <p:ph type="title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99" name="Body Level One…"/>
          <p:cNvSpPr txBox="1">
            <a:spLocks noGrp="1"/>
          </p:cNvSpPr>
          <p:nvPr>
            <p:ph type="body" idx="1"/>
          </p:nvPr>
        </p:nvSpPr>
        <p:spPr>
          <a:xfrm>
            <a:off x="914400" y="2362200"/>
            <a:ext cx="7315200" cy="3763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ounded Rectangle"/>
          <p:cNvSpPr/>
          <p:nvPr/>
        </p:nvSpPr>
        <p:spPr>
          <a:xfrm>
            <a:off x="381000" y="1143000"/>
            <a:ext cx="8458200" cy="518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6699FF"/>
            </a:solidFill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0000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108" name="collegelogo" descr="college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6200"/>
            <a:ext cx="792163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Text"/>
          <p:cNvSpPr txBox="1"/>
          <p:nvPr/>
        </p:nvSpPr>
        <p:spPr>
          <a:xfrm>
            <a:off x="1264919" y="304800"/>
            <a:ext cx="691896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                       </a:t>
            </a:r>
          </a:p>
        </p:txBody>
      </p:sp>
      <p:sp>
        <p:nvSpPr>
          <p:cNvPr id="110" name="Title Text"/>
          <p:cNvSpPr txBox="1">
            <a:spLocks noGrp="1"/>
          </p:cNvSpPr>
          <p:nvPr>
            <p:ph type="title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11" name="Body Level One…"/>
          <p:cNvSpPr txBox="1">
            <a:spLocks noGrp="1"/>
          </p:cNvSpPr>
          <p:nvPr>
            <p:ph type="body" idx="1"/>
          </p:nvPr>
        </p:nvSpPr>
        <p:spPr>
          <a:xfrm>
            <a:off x="914400" y="2362200"/>
            <a:ext cx="7315200" cy="3763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"/>
          <p:cNvSpPr/>
          <p:nvPr/>
        </p:nvSpPr>
        <p:spPr>
          <a:xfrm>
            <a:off x="381000" y="1143000"/>
            <a:ext cx="8458200" cy="518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6699FF"/>
            </a:solidFill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0000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3" name="Text"/>
          <p:cNvSpPr txBox="1"/>
          <p:nvPr/>
        </p:nvSpPr>
        <p:spPr>
          <a:xfrm>
            <a:off x="1264919" y="304800"/>
            <a:ext cx="691896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                       </a:t>
            </a:r>
          </a:p>
        </p:txBody>
      </p:sp>
      <p:pic>
        <p:nvPicPr>
          <p:cNvPr id="4" name="image.png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38100"/>
            <a:ext cx="1104900" cy="110490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08692" y="381000"/>
            <a:ext cx="301909" cy="28882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Title Text"/>
          <p:cNvSpPr txBox="1"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7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transition spd="med"/>
  <p:hf hdr="0" dt="0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661307" marR="0" indent="-204107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200150" marR="0" indent="-28575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6002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082800" marR="0" indent="-254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540000" marR="0" indent="-254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2997200" marR="0" indent="-254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454400" marR="0" indent="-254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3911600" marR="0" indent="-254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07576" y="381000"/>
            <a:ext cx="203024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</a:t>
            </a:fld>
            <a:endParaRPr/>
          </a:p>
        </p:txBody>
      </p:sp>
      <p:sp>
        <p:nvSpPr>
          <p:cNvPr id="131" name="Z-SPA"/>
          <p:cNvSpPr txBox="1">
            <a:spLocks noGrp="1"/>
          </p:cNvSpPr>
          <p:nvPr>
            <p:ph type="title"/>
          </p:nvPr>
        </p:nvSpPr>
        <p:spPr>
          <a:xfrm>
            <a:off x="711376" y="1312706"/>
            <a:ext cx="7696200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40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400" dirty="0"/>
              <a:t> </a:t>
            </a:r>
            <a:r>
              <a:rPr lang="en-US" sz="2400" dirty="0"/>
              <a:t>Distributed Key-Value Store using Consistent Hashing and Quorum-Based Replication</a:t>
            </a:r>
            <a:endParaRPr sz="2400" dirty="0"/>
          </a:p>
        </p:txBody>
      </p:sp>
      <p:sp>
        <p:nvSpPr>
          <p:cNvPr id="132" name="Rectangle"/>
          <p:cNvSpPr/>
          <p:nvPr/>
        </p:nvSpPr>
        <p:spPr>
          <a:xfrm>
            <a:off x="1295400" y="304800"/>
            <a:ext cx="6858000" cy="4572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lIns="45719" rIns="45719" anchor="ctr"/>
          <a:lstStyle/>
          <a:p>
            <a:pPr>
              <a:defRPr sz="2800"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134" name="Team Members     Group No: 13…"/>
          <p:cNvSpPr txBox="1"/>
          <p:nvPr/>
        </p:nvSpPr>
        <p:spPr>
          <a:xfrm>
            <a:off x="762000" y="2612572"/>
            <a:ext cx="8008665" cy="35435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t">
            <a:no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defRPr sz="2000" b="1"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Team</a:t>
            </a:r>
            <a:r>
              <a:rPr lang="en-IN" dirty="0"/>
              <a:t>_No</a:t>
            </a:r>
            <a:r>
              <a:rPr lang="en-US" dirty="0"/>
              <a:t>: 01</a:t>
            </a:r>
            <a:r>
              <a:rPr dirty="0"/>
              <a:t>	</a:t>
            </a:r>
            <a:r>
              <a:rPr b="0" dirty="0"/>
              <a:t>		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2000"/>
            </a:pPr>
            <a:endParaRPr b="0" dirty="0"/>
          </a:p>
          <a:p>
            <a:pPr>
              <a:lnSpc>
                <a:spcPct val="80000"/>
              </a:lnSpc>
              <a:spcBef>
                <a:spcPts val="400"/>
              </a:spcBef>
              <a:defRPr sz="2000"/>
            </a:pPr>
            <a:endParaRPr b="0" dirty="0"/>
          </a:p>
          <a:p>
            <a:pPr>
              <a:lnSpc>
                <a:spcPct val="80000"/>
              </a:lnSpc>
              <a:spcBef>
                <a:spcPts val="400"/>
              </a:spcBef>
              <a:defRPr sz="2000"/>
            </a:pPr>
            <a:endParaRPr b="0" dirty="0"/>
          </a:p>
          <a:p>
            <a:pPr>
              <a:lnSpc>
                <a:spcPct val="80000"/>
              </a:lnSpc>
              <a:spcBef>
                <a:spcPts val="400"/>
              </a:spcBef>
              <a:defRPr sz="2000"/>
            </a:pPr>
            <a:endParaRPr b="0" dirty="0"/>
          </a:p>
          <a:p>
            <a:pPr>
              <a:lnSpc>
                <a:spcPct val="80000"/>
              </a:lnSpc>
              <a:spcBef>
                <a:spcPts val="400"/>
              </a:spcBef>
              <a:defRPr sz="2000"/>
            </a:pPr>
            <a:endParaRPr b="0" dirty="0"/>
          </a:p>
          <a:p>
            <a:pPr>
              <a:lnSpc>
                <a:spcPct val="80000"/>
              </a:lnSpc>
              <a:spcBef>
                <a:spcPts val="400"/>
              </a:spcBef>
              <a:defRPr sz="2000"/>
            </a:pPr>
            <a:endParaRPr b="0" dirty="0"/>
          </a:p>
          <a:p>
            <a:pPr>
              <a:lnSpc>
                <a:spcPct val="80000"/>
              </a:lnSpc>
              <a:spcBef>
                <a:spcPts val="400"/>
              </a:spcBef>
              <a:defRPr sz="2000"/>
            </a:pPr>
            <a:endParaRPr b="0" dirty="0"/>
          </a:p>
          <a:p>
            <a:pPr>
              <a:lnSpc>
                <a:spcPct val="80000"/>
              </a:lnSpc>
              <a:spcBef>
                <a:spcPts val="400"/>
              </a:spcBef>
              <a:defRPr sz="2000"/>
            </a:pPr>
            <a:endParaRPr b="0" dirty="0"/>
          </a:p>
          <a:p>
            <a:pPr>
              <a:lnSpc>
                <a:spcPct val="80000"/>
              </a:lnSpc>
              <a:spcBef>
                <a:spcPts val="400"/>
              </a:spcBef>
              <a:defRPr sz="2000" b="1"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Project  Advisor: </a:t>
            </a:r>
            <a:r>
              <a:rPr lang="en-IN" dirty="0"/>
              <a:t>Ms.</a:t>
            </a:r>
            <a:r>
              <a:rPr dirty="0"/>
              <a:t> </a:t>
            </a:r>
            <a:r>
              <a:rPr lang="en-IN" dirty="0"/>
              <a:t>Meena </a:t>
            </a:r>
            <a:r>
              <a:rPr lang="en-IN" dirty="0" err="1"/>
              <a:t>Belwal</a:t>
            </a:r>
            <a:endParaRPr lang="en-IN" dirty="0"/>
          </a:p>
          <a:p>
            <a:pPr>
              <a:lnSpc>
                <a:spcPct val="80000"/>
              </a:lnSpc>
              <a:spcBef>
                <a:spcPts val="400"/>
              </a:spcBef>
              <a:defRPr sz="2000" b="1">
                <a:latin typeface="+mn-lt"/>
                <a:ea typeface="+mn-ea"/>
                <a:cs typeface="+mn-cs"/>
                <a:sym typeface="Arial"/>
              </a:defRPr>
            </a:pPr>
            <a:endParaRPr dirty="0"/>
          </a:p>
        </p:txBody>
      </p:sp>
      <p:graphicFrame>
        <p:nvGraphicFramePr>
          <p:cNvPr id="137" name="Table"/>
          <p:cNvGraphicFramePr/>
          <p:nvPr>
            <p:extLst>
              <p:ext uri="{D42A27DB-BD31-4B8C-83A1-F6EECF244321}">
                <p14:modId xmlns:p14="http://schemas.microsoft.com/office/powerpoint/2010/main" val="3489333042"/>
              </p:ext>
            </p:extLst>
          </p:nvPr>
        </p:nvGraphicFramePr>
        <p:xfrm>
          <a:off x="1130171" y="3069772"/>
          <a:ext cx="7188458" cy="199463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97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9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2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9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350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 b="1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S.No</a:t>
                      </a:r>
                      <a:endParaRPr sz="16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IN" sz="16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Registration Number</a:t>
                      </a:r>
                      <a:endParaRPr sz="16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 of the Student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Section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8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BL</a:t>
                      </a:r>
                      <a:r>
                        <a:rPr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.EN.U4CSE</a:t>
                      </a:r>
                      <a:r>
                        <a:rPr lang="en-IN"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22281</a:t>
                      </a:r>
                      <a:endParaRPr sz="14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Ojas</a:t>
                      </a:r>
                      <a:endParaRPr sz="14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CSE </a:t>
                      </a: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endParaRPr sz="14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81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BL.EN.U4CSE22248</a:t>
                      </a:r>
                    </a:p>
                    <a:p>
                      <a:pPr algn="ctr">
                        <a:defRPr sz="1800"/>
                      </a:pPr>
                      <a:endParaRPr sz="14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IN"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 Hitesh</a:t>
                      </a:r>
                      <a:endParaRPr sz="14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IN"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CSE C</a:t>
                      </a:r>
                    </a:p>
                    <a:p>
                      <a:pPr algn="ctr">
                        <a:defRPr sz="1800"/>
                      </a:pPr>
                      <a:endParaRPr sz="14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21071"/>
                  </a:ext>
                </a:extLst>
              </a:tr>
              <a:tr h="39981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4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BL.EN.U4CSE22255</a:t>
                      </a:r>
                    </a:p>
                    <a:p>
                      <a:pPr algn="ctr">
                        <a:defRPr sz="1800"/>
                      </a:pPr>
                      <a:endParaRPr sz="14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IN"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Shreevatsan S S</a:t>
                      </a:r>
                      <a:endParaRPr sz="14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IN"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CSE C</a:t>
                      </a:r>
                    </a:p>
                    <a:p>
                      <a:pPr algn="ctr">
                        <a:defRPr sz="1800"/>
                      </a:pPr>
                      <a:endParaRPr sz="14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9946137"/>
                  </a:ext>
                </a:extLst>
              </a:tr>
              <a:tr h="39981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IN"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4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BL.EN.U4CSE22206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IN"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Aniket Kumar</a:t>
                      </a:r>
                      <a:endParaRPr sz="14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IN"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CSE C</a:t>
                      </a:r>
                      <a:endParaRPr sz="14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9507318"/>
                  </a:ext>
                </a:extLst>
              </a:tr>
            </a:tbl>
          </a:graphicData>
        </a:graphic>
      </p:graphicFrame>
      <p:sp>
        <p:nvSpPr>
          <p:cNvPr id="2" name="Rectangle">
            <a:extLst>
              <a:ext uri="{FF2B5EF4-FFF2-40B4-BE49-F238E27FC236}">
                <a16:creationId xmlns:a16="http://schemas.microsoft.com/office/drawing/2014/main" id="{7840AD4D-AC66-9020-8CDF-AF322A6ECCC2}"/>
              </a:ext>
            </a:extLst>
          </p:cNvPr>
          <p:cNvSpPr/>
          <p:nvPr/>
        </p:nvSpPr>
        <p:spPr>
          <a:xfrm>
            <a:off x="1849273" y="470040"/>
            <a:ext cx="6858000" cy="4572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lIns="45719" rIns="45719" anchor="ctr"/>
          <a:lstStyle/>
          <a:p>
            <a:pPr>
              <a:defRPr sz="2800">
                <a:latin typeface="+mn-lt"/>
                <a:ea typeface="+mn-ea"/>
                <a:cs typeface="+mn-cs"/>
                <a:sym typeface="Arial"/>
              </a:defRPr>
            </a:pPr>
            <a:r>
              <a:rPr lang="en-IN" dirty="0"/>
              <a:t>19CSE313 Distributed Systems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49C32-2A37-A1DF-4223-44B930C3F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085C4B42-48B6-A3ED-9346-2AA8168D5F47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319496" y="381000"/>
            <a:ext cx="291104" cy="30777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/>
              <a:t>14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FBFB0F-D41B-EDAA-846F-7E95243D4B59}"/>
              </a:ext>
            </a:extLst>
          </p:cNvPr>
          <p:cNvSpPr txBox="1"/>
          <p:nvPr/>
        </p:nvSpPr>
        <p:spPr>
          <a:xfrm>
            <a:off x="3305949" y="396390"/>
            <a:ext cx="2532101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Demonstration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FEADD1-035E-8994-7039-4242B3F004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71" y="1553322"/>
            <a:ext cx="7837029" cy="411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72336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DCC310-7795-AECD-08E2-87EB8A7ED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0830038C-B051-6482-820C-16E0151576CC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319496" y="381000"/>
            <a:ext cx="291104" cy="3077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lang="en-US" dirty="0"/>
              <a:t>14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5112E1-5072-A7CB-1AC3-1F26A979397A}"/>
              </a:ext>
            </a:extLst>
          </p:cNvPr>
          <p:cNvSpPr txBox="1"/>
          <p:nvPr/>
        </p:nvSpPr>
        <p:spPr>
          <a:xfrm>
            <a:off x="3305949" y="396390"/>
            <a:ext cx="2532101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Demonstration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C718F3-5991-F0F6-5EBB-0EA838162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08" y="1698133"/>
            <a:ext cx="7980292" cy="411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16295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96E9-382B-B84C-AAC3-46A960F0B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71" y="184671"/>
            <a:ext cx="8229600" cy="740439"/>
          </a:xfrm>
        </p:spPr>
        <p:txBody>
          <a:bodyPr/>
          <a:lstStyle/>
          <a:p>
            <a:r>
              <a:rPr lang="en-US" sz="3200" dirty="0">
                <a:latin typeface="Times New Roman"/>
                <a:cs typeface="Times New Roman"/>
                <a:sym typeface="Times New Roman"/>
              </a:rPr>
              <a:t>Script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ACD9C-967E-6147-9271-D86550BAFC1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12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58369A-B638-8CE9-4816-EBEA8A977750}"/>
              </a:ext>
            </a:extLst>
          </p:cNvPr>
          <p:cNvSpPr txBox="1"/>
          <p:nvPr/>
        </p:nvSpPr>
        <p:spPr>
          <a:xfrm>
            <a:off x="1017037" y="1164134"/>
            <a:ext cx="8416211" cy="52629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IN" dirty="0"/>
              <a:t>#!/bin/bash</a:t>
            </a:r>
          </a:p>
          <a:p>
            <a:r>
              <a:rPr lang="en-IN" dirty="0"/>
              <a:t>JAR_PATH="build/libs/node.jar"</a:t>
            </a:r>
          </a:p>
          <a:p>
            <a:r>
              <a:rPr lang="en-IN" dirty="0"/>
              <a:t>LOG_DIR="logs"</a:t>
            </a:r>
          </a:p>
          <a:p>
            <a:r>
              <a:rPr lang="en-IN" dirty="0"/>
              <a:t>SESSION="</a:t>
            </a:r>
            <a:r>
              <a:rPr lang="en-IN" dirty="0" err="1"/>
              <a:t>dsnodes</a:t>
            </a:r>
            <a:r>
              <a:rPr lang="en-IN" dirty="0"/>
              <a:t>"</a:t>
            </a:r>
          </a:p>
          <a:p>
            <a:r>
              <a:rPr lang="en-IN" dirty="0" err="1"/>
              <a:t>mkdir</a:t>
            </a:r>
            <a:r>
              <a:rPr lang="en-IN" dirty="0"/>
              <a:t> -p $LOG_DIR</a:t>
            </a:r>
          </a:p>
          <a:p>
            <a:r>
              <a:rPr lang="en-IN" dirty="0" err="1"/>
              <a:t>tmux</a:t>
            </a:r>
            <a:r>
              <a:rPr lang="en-IN" dirty="0"/>
              <a:t> kill-session -t $SESSION 2&gt;/dev/null</a:t>
            </a:r>
          </a:p>
          <a:p>
            <a:endParaRPr lang="en-IN" dirty="0"/>
          </a:p>
          <a:p>
            <a:r>
              <a:rPr lang="en-IN" dirty="0" err="1"/>
              <a:t>tmux</a:t>
            </a:r>
            <a:r>
              <a:rPr lang="en-IN" dirty="0"/>
              <a:t> new-session -d -s $SESSION "export PORT=20010 NODE_ID=1; java -jar $JAR_PATH bootstrap </a:t>
            </a:r>
            <a:br>
              <a:rPr lang="en-IN" dirty="0"/>
            </a:br>
            <a:r>
              <a:rPr lang="en-IN" dirty="0"/>
              <a:t>&gt; $LOG_DIR/node_1.log 2&gt;&amp;1"</a:t>
            </a:r>
          </a:p>
          <a:p>
            <a:r>
              <a:rPr lang="en-IN" dirty="0"/>
              <a:t>sleep 2</a:t>
            </a:r>
          </a:p>
          <a:p>
            <a:r>
              <a:rPr lang="en-IN" dirty="0" err="1"/>
              <a:t>tmux</a:t>
            </a:r>
            <a:r>
              <a:rPr lang="en-IN" dirty="0"/>
              <a:t> split-window -v "export PORT=20020 NODE_ID=2; java -jar $JAR_PATH join 127.0.0.1 20010 </a:t>
            </a:r>
            <a:br>
              <a:rPr lang="en-IN" dirty="0"/>
            </a:br>
            <a:r>
              <a:rPr lang="en-IN" dirty="0"/>
              <a:t>&gt; $LOG_DIR/node_2.log 2&gt;&amp;1"</a:t>
            </a:r>
          </a:p>
          <a:p>
            <a:r>
              <a:rPr lang="en-IN" dirty="0"/>
              <a:t>sleep 2</a:t>
            </a:r>
          </a:p>
          <a:p>
            <a:r>
              <a:rPr lang="en-IN" dirty="0" err="1"/>
              <a:t>tmux</a:t>
            </a:r>
            <a:r>
              <a:rPr lang="en-IN" dirty="0"/>
              <a:t> select-pane -t 0</a:t>
            </a:r>
          </a:p>
          <a:p>
            <a:r>
              <a:rPr lang="en-IN" dirty="0" err="1"/>
              <a:t>tmux</a:t>
            </a:r>
            <a:r>
              <a:rPr lang="en-IN" dirty="0"/>
              <a:t> split-window -h "export PORT=20030 NODE_ID=3; java -jar $JAR_PATH join 127.0.0.1 20010 </a:t>
            </a:r>
            <a:br>
              <a:rPr lang="en-IN" dirty="0"/>
            </a:br>
            <a:r>
              <a:rPr lang="en-IN" dirty="0"/>
              <a:t>&gt; $LOG_DIR/node_3.log 2&gt;&amp;1"</a:t>
            </a:r>
          </a:p>
          <a:p>
            <a:r>
              <a:rPr lang="en-IN" dirty="0"/>
              <a:t>sleep 2</a:t>
            </a:r>
          </a:p>
          <a:p>
            <a:r>
              <a:rPr lang="en-IN" dirty="0" err="1"/>
              <a:t>tmux</a:t>
            </a:r>
            <a:r>
              <a:rPr lang="en-IN" dirty="0"/>
              <a:t> select-pane -t 1</a:t>
            </a:r>
          </a:p>
          <a:p>
            <a:r>
              <a:rPr lang="en-IN" dirty="0" err="1"/>
              <a:t>tmux</a:t>
            </a:r>
            <a:r>
              <a:rPr lang="en-IN" dirty="0"/>
              <a:t> split-window -h "export PORT=20040 NODE_ID=4; java -jar $JAR_PATH join 127.0.0.1 20010 </a:t>
            </a:r>
            <a:br>
              <a:rPr lang="en-IN" dirty="0"/>
            </a:br>
            <a:r>
              <a:rPr lang="en-IN" dirty="0"/>
              <a:t>&gt; $LOG_DIR/node_4.log 2&gt;&amp;1"</a:t>
            </a:r>
          </a:p>
          <a:p>
            <a:r>
              <a:rPr lang="en-IN" dirty="0"/>
              <a:t>sleep 2</a:t>
            </a:r>
          </a:p>
          <a:p>
            <a:endParaRPr lang="en-IN" dirty="0"/>
          </a:p>
          <a:p>
            <a:r>
              <a:rPr lang="en-IN" dirty="0" err="1"/>
              <a:t>tmux</a:t>
            </a:r>
            <a:r>
              <a:rPr lang="en-IN" dirty="0"/>
              <a:t> select-layout tiled</a:t>
            </a:r>
          </a:p>
          <a:p>
            <a:r>
              <a:rPr lang="en-IN" dirty="0" err="1"/>
              <a:t>tmux</a:t>
            </a:r>
            <a:r>
              <a:rPr lang="en-IN" dirty="0"/>
              <a:t> attach-session -t $SESSION</a:t>
            </a:r>
          </a:p>
        </p:txBody>
      </p:sp>
    </p:spTree>
    <p:extLst>
      <p:ext uri="{BB962C8B-B14F-4D97-AF65-F5344CB8AC3E}">
        <p14:creationId xmlns:p14="http://schemas.microsoft.com/office/powerpoint/2010/main" val="120761769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348"/>
            <a:ext cx="8229600" cy="1005206"/>
          </a:xfrm>
        </p:spPr>
        <p:txBody>
          <a:bodyPr/>
          <a:lstStyle/>
          <a:p>
            <a:r>
              <a:rPr lang="en-US" sz="3200" dirty="0">
                <a:latin typeface="Times New Roman"/>
                <a:cs typeface="Times New Roman"/>
              </a:rPr>
              <a:t>Conclusion and Future Enhancements</a:t>
            </a:r>
            <a:endParaRPr lang="en-IN" sz="3200" dirty="0">
              <a:latin typeface="Times New Roman"/>
              <a:cs typeface="Times New Roman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68D77C-120F-6344-B7B5-1FCADC3AAC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13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893E2C-40B5-2D40-0BFE-755D75C9766A}"/>
              </a:ext>
            </a:extLst>
          </p:cNvPr>
          <p:cNvSpPr txBox="1"/>
          <p:nvPr/>
        </p:nvSpPr>
        <p:spPr>
          <a:xfrm>
            <a:off x="931507" y="1459984"/>
            <a:ext cx="7679094" cy="42473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u="sng" dirty="0"/>
              <a:t>Conclusion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Successfully implemented a fault-tolerant Distributed Key-Value Store inspired by Dynamo.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Used </a:t>
            </a:r>
            <a:r>
              <a:rPr lang="en-US" b="1" dirty="0"/>
              <a:t>consistent hashing</a:t>
            </a:r>
            <a:r>
              <a:rPr lang="en-US" dirty="0"/>
              <a:t>, </a:t>
            </a:r>
            <a:r>
              <a:rPr lang="en-US" b="1" dirty="0"/>
              <a:t>quorum-based replication</a:t>
            </a:r>
            <a:r>
              <a:rPr lang="en-US" dirty="0"/>
              <a:t>, and </a:t>
            </a:r>
            <a:r>
              <a:rPr lang="en-US" b="1" dirty="0"/>
              <a:t>vector clocks</a:t>
            </a:r>
            <a:r>
              <a:rPr lang="en-US" dirty="0"/>
              <a:t> to ensure high availability and eventual consistency.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Simulated node joins, failures, and recoveries, validating robustness under dynamic conditions.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System performed reliably in a local setup, maintaining correct operation without data loss or downtime.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None/>
            </a:pPr>
            <a:r>
              <a:rPr lang="en-US" sz="1600" b="1" u="sng" dirty="0"/>
              <a:t>Future Work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Implement Gossip-based Membership:</a:t>
            </a:r>
            <a:br>
              <a:rPr lang="en-US" dirty="0"/>
            </a:br>
            <a:r>
              <a:rPr lang="en-US" dirty="0"/>
              <a:t>For fully decentralized and dynamic node discovery.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Build RESTful API Layer:</a:t>
            </a:r>
            <a:br>
              <a:rPr lang="en-US" dirty="0"/>
            </a:br>
            <a:r>
              <a:rPr lang="en-US" dirty="0"/>
              <a:t>Use Spring Boot to offer HTTP-based client interactions.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Add Dynamic Quorum Tuning:</a:t>
            </a:r>
            <a:br>
              <a:rPr lang="en-US" dirty="0"/>
            </a:br>
            <a:r>
              <a:rPr lang="en-US" dirty="0"/>
              <a:t>Adjust RRR and WWW values based on real-time network and load conditions.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Enhance Security:</a:t>
            </a:r>
            <a:br>
              <a:rPr lang="en-US" dirty="0"/>
            </a:br>
            <a:r>
              <a:rPr lang="en-US" dirty="0"/>
              <a:t>Secure inter-node communication and add user authentication.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Deploy on Cloud:</a:t>
            </a:r>
            <a:br>
              <a:rPr lang="en-US" dirty="0"/>
            </a:br>
            <a:r>
              <a:rPr lang="en-US" dirty="0"/>
              <a:t>Scale the system across multiple cloud VMs to simulate real-world distributed deployments.</a:t>
            </a:r>
          </a:p>
        </p:txBody>
      </p:sp>
    </p:spTree>
    <p:extLst>
      <p:ext uri="{BB962C8B-B14F-4D97-AF65-F5344CB8AC3E}">
        <p14:creationId xmlns:p14="http://schemas.microsoft.com/office/powerpoint/2010/main" val="320774424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67221"/>
            <a:ext cx="8229600" cy="1005206"/>
          </a:xfrm>
        </p:spPr>
        <p:txBody>
          <a:bodyPr/>
          <a:lstStyle/>
          <a:p>
            <a:r>
              <a:rPr lang="en-IN" sz="3200" dirty="0">
                <a:latin typeface="Times New Roman"/>
                <a:cs typeface="Times New Roman"/>
              </a:rPr>
              <a:t>References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68D77C-120F-6344-B7B5-1FCADC3AAC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14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F9BE3F-1FA1-BB9E-E18C-47F62E83D638}"/>
              </a:ext>
            </a:extLst>
          </p:cNvPr>
          <p:cNvSpPr txBox="1"/>
          <p:nvPr/>
        </p:nvSpPr>
        <p:spPr>
          <a:xfrm>
            <a:off x="728721" y="1293972"/>
            <a:ext cx="8001000" cy="47705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IN" sz="1600" b="0" i="0" dirty="0">
                <a:effectLst/>
                <a:latin typeface="fkGroteskNeue"/>
              </a:rPr>
              <a:t>B. </a:t>
            </a:r>
            <a:r>
              <a:rPr lang="en-IN" sz="1600" b="0" i="0" dirty="0" err="1">
                <a:effectLst/>
                <a:latin typeface="fkGroteskNeue"/>
              </a:rPr>
              <a:t>Aslantas</a:t>
            </a:r>
            <a:r>
              <a:rPr lang="en-IN" sz="1600" b="0" i="0" dirty="0">
                <a:effectLst/>
                <a:latin typeface="fkGroteskNeue"/>
              </a:rPr>
              <a:t>, E. N. Pektas, and S. </a:t>
            </a:r>
            <a:r>
              <a:rPr lang="en-IN" sz="1600" b="0" i="0" dirty="0" err="1">
                <a:effectLst/>
                <a:latin typeface="fkGroteskNeue"/>
              </a:rPr>
              <a:t>Baydere</a:t>
            </a:r>
            <a:r>
              <a:rPr lang="en-IN" sz="1600" b="0" i="0" dirty="0">
                <a:effectLst/>
                <a:latin typeface="fkGroteskNeue"/>
              </a:rPr>
              <a:t>, “Distributed Key Value Store for IoT Edge Devices,” </a:t>
            </a:r>
            <a:r>
              <a:rPr lang="en-IN" sz="1600" b="0" i="1" dirty="0">
                <a:effectLst/>
                <a:latin typeface="fkGroteskNeue"/>
              </a:rPr>
              <a:t>2024 9th International Conference on Computer Science and Engineering (UBMK)</a:t>
            </a:r>
            <a:r>
              <a:rPr lang="en-IN" sz="1600" b="0" i="0" dirty="0">
                <a:effectLst/>
                <a:latin typeface="fkGroteskNeue"/>
              </a:rPr>
              <a:t>, Antalya, </a:t>
            </a:r>
            <a:r>
              <a:rPr lang="en-IN" sz="1600" b="0" i="0" dirty="0" err="1">
                <a:effectLst/>
                <a:latin typeface="fkGroteskNeue"/>
              </a:rPr>
              <a:t>Turkiye</a:t>
            </a:r>
            <a:r>
              <a:rPr lang="en-IN" sz="1600" b="0" i="0" dirty="0">
                <a:effectLst/>
                <a:latin typeface="fkGroteskNeue"/>
              </a:rPr>
              <a:t>, 2024.</a:t>
            </a:r>
          </a:p>
          <a:p>
            <a:pPr marL="342900" indent="-342900" algn="l">
              <a:buFont typeface="+mj-lt"/>
              <a:buAutoNum type="arabicPeriod"/>
            </a:pPr>
            <a:endParaRPr lang="en-IN" sz="1600" b="0" i="0" dirty="0">
              <a:effectLst/>
              <a:latin typeface="fkGroteskNeue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IN" sz="1600" b="0" i="0" dirty="0">
                <a:effectLst/>
                <a:latin typeface="fkGroteskNeue"/>
              </a:rPr>
              <a:t>Y. Dawei, Y. </a:t>
            </a:r>
            <a:r>
              <a:rPr lang="en-IN" sz="1600" b="0" i="0" dirty="0" err="1">
                <a:effectLst/>
                <a:latin typeface="fkGroteskNeue"/>
              </a:rPr>
              <a:t>Hengxiang</a:t>
            </a:r>
            <a:r>
              <a:rPr lang="en-IN" sz="1600" b="0" i="0" dirty="0">
                <a:effectLst/>
                <a:latin typeface="fkGroteskNeue"/>
              </a:rPr>
              <a:t>, H. Meihui, and M. Jun, “Research on the Application of Distributed Key-Value Storage Technology in Computer Database Platform,” </a:t>
            </a:r>
            <a:r>
              <a:rPr lang="en-IN" sz="1600" b="0" i="1" dirty="0">
                <a:effectLst/>
                <a:latin typeface="fkGroteskNeue"/>
              </a:rPr>
              <a:t>2022 IEEE 2nd International Conference on Power, Electronics and Computer Applications (ICPECA)</a:t>
            </a:r>
            <a:r>
              <a:rPr lang="en-IN" sz="1600" b="0" i="0" dirty="0">
                <a:effectLst/>
                <a:latin typeface="fkGroteskNeue"/>
              </a:rPr>
              <a:t>, Shenyang, China, 2022.</a:t>
            </a:r>
          </a:p>
          <a:p>
            <a:pPr marL="342900" indent="-342900" algn="l">
              <a:buFont typeface="+mj-lt"/>
              <a:buAutoNum type="arabicPeriod"/>
            </a:pPr>
            <a:endParaRPr lang="en-IN" sz="1600" b="0" i="0" dirty="0">
              <a:effectLst/>
              <a:latin typeface="fkGroteskNeue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IN" sz="1600" b="0" i="0" dirty="0">
                <a:effectLst/>
                <a:latin typeface="fkGroteskNeue"/>
              </a:rPr>
              <a:t>C. Niu, W. Zhang, S. Byna, and Y. Chen, “Kv2vec: A Distributed Representation Method for Key-value Pairs from Metadata Attributes,” </a:t>
            </a:r>
            <a:r>
              <a:rPr lang="en-IN" sz="1600" b="0" i="1" dirty="0">
                <a:effectLst/>
                <a:latin typeface="fkGroteskNeue"/>
              </a:rPr>
              <a:t>2022 IEEE High Performance Extreme Computing Conference (HPEC)</a:t>
            </a:r>
            <a:r>
              <a:rPr lang="en-IN" sz="1600" b="0" i="0" dirty="0">
                <a:effectLst/>
                <a:latin typeface="fkGroteskNeue"/>
              </a:rPr>
              <a:t>, Waltham, MA, USA, 2022.</a:t>
            </a:r>
          </a:p>
          <a:p>
            <a:pPr marL="342900" indent="-342900" algn="l">
              <a:buFont typeface="+mj-lt"/>
              <a:buAutoNum type="arabicPeriod"/>
            </a:pPr>
            <a:endParaRPr lang="en-IN" sz="1600" b="0" i="0" dirty="0">
              <a:effectLst/>
              <a:latin typeface="fkGroteskNeue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IN" sz="1600" b="0" i="0" dirty="0">
                <a:effectLst/>
                <a:latin typeface="fkGroteskNeue"/>
              </a:rPr>
              <a:t>M. Cai, J. Shen, Y. Yuan, Z. Qu, and B. Ye, “Scaling Persistent In-Memory Key-Value Stores Over Modern Tiered, Heterogeneous Memory Hierarchies,” </a:t>
            </a:r>
            <a:r>
              <a:rPr lang="en-IN" sz="1600" b="0" i="1" dirty="0">
                <a:effectLst/>
                <a:latin typeface="fkGroteskNeue"/>
              </a:rPr>
              <a:t>IEEE Transactions on Computers</a:t>
            </a:r>
            <a:r>
              <a:rPr lang="en-IN" sz="1600" b="0" i="0" dirty="0">
                <a:effectLst/>
                <a:latin typeface="fkGroteskNeue"/>
              </a:rPr>
              <a:t>, vol. 74, no. 2, pp. 495-509, Feb. 2025.</a:t>
            </a:r>
          </a:p>
          <a:p>
            <a:pPr marL="342900" indent="-342900" algn="l">
              <a:buFont typeface="+mj-lt"/>
              <a:buAutoNum type="arabicPeriod"/>
            </a:pPr>
            <a:endParaRPr lang="en-IN" sz="1600" b="0" i="0" dirty="0">
              <a:effectLst/>
              <a:latin typeface="fkGroteskNeue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IN" sz="1600" b="0" i="0" dirty="0">
                <a:effectLst/>
                <a:latin typeface="fkGroteskNeue"/>
              </a:rPr>
              <a:t>Z. Wang et al., “</a:t>
            </a:r>
            <a:r>
              <a:rPr lang="en-IN" sz="1600" b="0" i="0" dirty="0" err="1">
                <a:effectLst/>
                <a:latin typeface="fkGroteskNeue"/>
              </a:rPr>
              <a:t>NStore</a:t>
            </a:r>
            <a:r>
              <a:rPr lang="en-IN" sz="1600" b="0" i="0" dirty="0">
                <a:effectLst/>
                <a:latin typeface="fkGroteskNeue"/>
              </a:rPr>
              <a:t>: A High-Performance NUMA-Aware Key-Value Store for Hybrid Memory,” </a:t>
            </a:r>
            <a:r>
              <a:rPr lang="en-IN" sz="1600" b="0" i="1" dirty="0">
                <a:effectLst/>
                <a:latin typeface="fkGroteskNeue"/>
              </a:rPr>
              <a:t>IEEE Transactions on Computers</a:t>
            </a:r>
            <a:r>
              <a:rPr lang="en-IN" sz="1600" b="0" i="0" dirty="0">
                <a:effectLst/>
                <a:latin typeface="fkGroteskNeue"/>
              </a:rPr>
              <a:t>, vol. 74, no. 3, pp. 929-943, March 2025.</a:t>
            </a:r>
          </a:p>
        </p:txBody>
      </p:sp>
    </p:spTree>
    <p:extLst>
      <p:ext uri="{BB962C8B-B14F-4D97-AF65-F5344CB8AC3E}">
        <p14:creationId xmlns:p14="http://schemas.microsoft.com/office/powerpoint/2010/main" val="125809876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643264-1280-E28E-B952-2F4CDFC75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442C0-CB4F-492C-34DB-BA57B7D2B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167221"/>
            <a:ext cx="8229600" cy="1005206"/>
          </a:xfrm>
        </p:spPr>
        <p:txBody>
          <a:bodyPr/>
          <a:lstStyle/>
          <a:p>
            <a:r>
              <a:rPr lang="en-IN" sz="3200" dirty="0">
                <a:latin typeface="Times New Roman"/>
                <a:cs typeface="Times New Roman"/>
              </a:rPr>
              <a:t>References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F0F18E-8FBF-EEC1-5716-76D8C83C9B9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15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D6319B-EC8D-61AE-DBB2-1D4BA502BBDD}"/>
              </a:ext>
            </a:extLst>
          </p:cNvPr>
          <p:cNvSpPr txBox="1"/>
          <p:nvPr/>
        </p:nvSpPr>
        <p:spPr>
          <a:xfrm>
            <a:off x="728721" y="1293972"/>
            <a:ext cx="8001000" cy="49552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indent="-342900" algn="l">
              <a:buFont typeface="+mj-lt"/>
              <a:buAutoNum type="arabicPeriod" startAt="6"/>
            </a:pPr>
            <a:r>
              <a:rPr lang="en-IN" sz="1600" b="0" i="0" dirty="0">
                <a:effectLst/>
                <a:latin typeface="fkGroteskNeue"/>
              </a:rPr>
              <a:t>M. Wang and Q. Sun, “Application of Consistent Hash Based on Virtual Node in Traffic Big Data,” </a:t>
            </a:r>
            <a:r>
              <a:rPr lang="en-IN" sz="1600" b="0" i="1" dirty="0">
                <a:effectLst/>
                <a:latin typeface="fkGroteskNeue"/>
              </a:rPr>
              <a:t>2022 7th International Conference on Intelligent Computing and Signal Processing (ICSP)</a:t>
            </a:r>
            <a:r>
              <a:rPr lang="en-IN" sz="1600" b="0" i="0" dirty="0">
                <a:effectLst/>
                <a:latin typeface="fkGroteskNeue"/>
              </a:rPr>
              <a:t>, Xi’an, China, 2022.</a:t>
            </a:r>
          </a:p>
          <a:p>
            <a:pPr marL="342900" indent="-342900" algn="l">
              <a:buFont typeface="+mj-lt"/>
              <a:buAutoNum type="arabicPeriod" startAt="6"/>
            </a:pPr>
            <a:endParaRPr lang="en-IN" sz="1600" b="0" i="0" dirty="0">
              <a:effectLst/>
              <a:latin typeface="fkGroteskNeue"/>
            </a:endParaRPr>
          </a:p>
          <a:p>
            <a:pPr marL="342900" indent="-342900" algn="l">
              <a:buFont typeface="+mj-lt"/>
              <a:buAutoNum type="arabicPeriod" startAt="6"/>
            </a:pPr>
            <a:r>
              <a:rPr lang="en-IN" sz="1600" b="0" i="0" dirty="0">
                <a:effectLst/>
                <a:latin typeface="fkGroteskNeue"/>
              </a:rPr>
              <a:t>N. </a:t>
            </a:r>
            <a:r>
              <a:rPr lang="en-IN" sz="1600" b="0" i="0" dirty="0" err="1">
                <a:effectLst/>
                <a:latin typeface="fkGroteskNeue"/>
              </a:rPr>
              <a:t>Zaouia</a:t>
            </a:r>
            <a:r>
              <a:rPr lang="en-IN" sz="1600" b="0" i="0" dirty="0">
                <a:effectLst/>
                <a:latin typeface="fkGroteskNeue"/>
              </a:rPr>
              <a:t>, K. </a:t>
            </a:r>
            <a:r>
              <a:rPr lang="en-IN" sz="1600" b="0" i="0" dirty="0" err="1">
                <a:effectLst/>
                <a:latin typeface="fkGroteskNeue"/>
              </a:rPr>
              <a:t>Djouzi</a:t>
            </a:r>
            <a:r>
              <a:rPr lang="en-IN" sz="1600" b="0" i="0" dirty="0">
                <a:effectLst/>
                <a:latin typeface="fkGroteskNeue"/>
              </a:rPr>
              <a:t>, and M. Daoui, “Collisions-Resistant Hash Function Based on a Logistics Map,” </a:t>
            </a:r>
            <a:r>
              <a:rPr lang="en-IN" sz="1600" b="0" i="1" dirty="0">
                <a:effectLst/>
                <a:latin typeface="fkGroteskNeue"/>
              </a:rPr>
              <a:t>2023 IEEE International Conference on Enabling Technologies: Infrastructure for Collaborative Enterprises (WETICE)</a:t>
            </a:r>
            <a:r>
              <a:rPr lang="en-IN" sz="1600" b="0" i="0" dirty="0">
                <a:effectLst/>
                <a:latin typeface="fkGroteskNeue"/>
              </a:rPr>
              <a:t>, Paris, France, 2023.</a:t>
            </a:r>
          </a:p>
          <a:p>
            <a:pPr marL="342900" indent="-342900" algn="l">
              <a:buFont typeface="+mj-lt"/>
              <a:buAutoNum type="arabicPeriod" startAt="6"/>
            </a:pPr>
            <a:endParaRPr lang="en-IN" sz="1600" b="0" i="0" dirty="0">
              <a:effectLst/>
              <a:latin typeface="fkGroteskNeue"/>
            </a:endParaRPr>
          </a:p>
          <a:p>
            <a:pPr marL="342900" indent="-342900" algn="l">
              <a:buFont typeface="+mj-lt"/>
              <a:buAutoNum type="arabicPeriod" startAt="6"/>
            </a:pPr>
            <a:r>
              <a:rPr lang="en-IN" sz="1600" b="0" i="0" dirty="0">
                <a:effectLst/>
                <a:latin typeface="fkGroteskNeue"/>
              </a:rPr>
              <a:t>J. Yi, X. Liu, Y.-m. Cheung, X. Xu, W. Fan, and Y. He, “Efficient Online Label Consistent Hashing for Large-Scale Cross-Modal Retrieval,” </a:t>
            </a:r>
            <a:r>
              <a:rPr lang="en-IN" sz="1600" b="0" i="1" dirty="0">
                <a:effectLst/>
                <a:latin typeface="fkGroteskNeue"/>
              </a:rPr>
              <a:t>2021 IEEE International Conference on Multimedia and Expo (ICME)</a:t>
            </a:r>
            <a:r>
              <a:rPr lang="en-IN" sz="1600" b="0" i="0" dirty="0">
                <a:effectLst/>
                <a:latin typeface="fkGroteskNeue"/>
              </a:rPr>
              <a:t>, Shenzhen, China.</a:t>
            </a:r>
          </a:p>
          <a:p>
            <a:pPr marL="342900" indent="-342900" algn="l">
              <a:buFont typeface="+mj-lt"/>
              <a:buAutoNum type="arabicPeriod" startAt="6"/>
            </a:pPr>
            <a:endParaRPr lang="en-IN" sz="1600" b="0" i="0" dirty="0">
              <a:effectLst/>
              <a:latin typeface="fkGroteskNeue"/>
            </a:endParaRPr>
          </a:p>
          <a:p>
            <a:pPr marL="342900" indent="-342900" algn="l">
              <a:buFont typeface="+mj-lt"/>
              <a:buAutoNum type="arabicPeriod" startAt="6"/>
            </a:pPr>
            <a:r>
              <a:rPr lang="en-IN" sz="1600" b="0" i="0" dirty="0">
                <a:effectLst/>
                <a:latin typeface="fkGroteskNeue"/>
              </a:rPr>
              <a:t>Z. Wang and T. Luo, “An Improved Consistent Hashing-Based Data Indexing Method for Distributed Photovoltaic Stations on Highways,” </a:t>
            </a:r>
            <a:r>
              <a:rPr lang="en-IN" sz="1600" b="0" i="1" dirty="0">
                <a:effectLst/>
                <a:latin typeface="fkGroteskNeue"/>
              </a:rPr>
              <a:t>2024 IEEE 22nd International Conference on Industrial Informatics (INDIN)</a:t>
            </a:r>
            <a:r>
              <a:rPr lang="en-IN" sz="1600" b="0" i="0" dirty="0">
                <a:effectLst/>
                <a:latin typeface="fkGroteskNeue"/>
              </a:rPr>
              <a:t>, Beijing, China, 2024.</a:t>
            </a:r>
          </a:p>
          <a:p>
            <a:pPr marL="342900" indent="-342900" algn="l">
              <a:buFont typeface="+mj-lt"/>
              <a:buAutoNum type="arabicPeriod" startAt="6"/>
            </a:pPr>
            <a:endParaRPr lang="en-IN" sz="1600" b="0" i="0" dirty="0">
              <a:effectLst/>
              <a:latin typeface="fkGroteskNeue"/>
            </a:endParaRPr>
          </a:p>
          <a:p>
            <a:pPr marL="342900" indent="-342900" algn="l">
              <a:buFont typeface="+mj-lt"/>
              <a:buAutoNum type="arabicPeriod" startAt="6"/>
            </a:pPr>
            <a:r>
              <a:rPr lang="en-IN" sz="1600" b="0" i="0" dirty="0">
                <a:effectLst/>
                <a:latin typeface="fkGroteskNeue"/>
              </a:rPr>
              <a:t>M. Coluzzi, A. Brocco, P. </a:t>
            </a:r>
            <a:r>
              <a:rPr lang="en-IN" sz="1600" b="0" i="0" dirty="0" err="1">
                <a:effectLst/>
                <a:latin typeface="fkGroteskNeue"/>
              </a:rPr>
              <a:t>Contu</a:t>
            </a:r>
            <a:r>
              <a:rPr lang="en-IN" sz="1600" b="0" i="0" dirty="0">
                <a:effectLst/>
                <a:latin typeface="fkGroteskNeue"/>
              </a:rPr>
              <a:t>, and T. Leidi, “A survey and comparison of consistent hashing algorithms,” </a:t>
            </a:r>
            <a:r>
              <a:rPr lang="en-IN" sz="1600" b="0" i="1" dirty="0">
                <a:effectLst/>
                <a:latin typeface="fkGroteskNeue"/>
              </a:rPr>
              <a:t>2023 IEEE International Symposium on Performance Analysis of Systems and Software (ISPASS)</a:t>
            </a:r>
            <a:r>
              <a:rPr lang="en-IN" sz="1600" b="0" i="0" dirty="0">
                <a:effectLst/>
                <a:latin typeface="fkGroteskNeue"/>
              </a:rPr>
              <a:t>, Raleigh, NC, USA, 2023.</a:t>
            </a:r>
          </a:p>
          <a:p>
            <a:pPr marL="228600" indent="-228600" algn="l">
              <a:buFont typeface="+mj-lt"/>
              <a:buAutoNum type="arabicPeriod" startAt="6"/>
            </a:pPr>
            <a:endParaRPr lang="en-IN" sz="1200" b="0" i="0" dirty="0">
              <a:effectLst/>
              <a:latin typeface="fkGroteskNeue"/>
            </a:endParaRPr>
          </a:p>
        </p:txBody>
      </p:sp>
    </p:spTree>
    <p:extLst>
      <p:ext uri="{BB962C8B-B14F-4D97-AF65-F5344CB8AC3E}">
        <p14:creationId xmlns:p14="http://schemas.microsoft.com/office/powerpoint/2010/main" val="80801156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886" y="2809149"/>
            <a:ext cx="8229600" cy="150812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21A96B-8B05-BD49-B6F0-8D4DA60AFD4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17277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07576" y="381000"/>
            <a:ext cx="203024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141" name="Content"/>
          <p:cNvSpPr txBox="1">
            <a:spLocks noGrp="1"/>
          </p:cNvSpPr>
          <p:nvPr>
            <p:ph type="title"/>
          </p:nvPr>
        </p:nvSpPr>
        <p:spPr>
          <a:xfrm>
            <a:off x="685800" y="326924"/>
            <a:ext cx="7772400" cy="685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IN" sz="3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/>
              </a:rPr>
              <a:t>Problem</a:t>
            </a:r>
            <a:r>
              <a:rPr lang="en-IN" sz="3600" dirty="0"/>
              <a:t> Definition</a:t>
            </a:r>
            <a:endParaRPr sz="3600" dirty="0"/>
          </a:p>
        </p:txBody>
      </p:sp>
      <p:sp>
        <p:nvSpPr>
          <p:cNvPr id="144" name="Introduction…"/>
          <p:cNvSpPr/>
          <p:nvPr/>
        </p:nvSpPr>
        <p:spPr>
          <a:xfrm>
            <a:off x="615820" y="1996751"/>
            <a:ext cx="8528180" cy="35702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/>
          <a:p>
            <a:pPr>
              <a:buNone/>
            </a:pPr>
            <a:r>
              <a:rPr lang="en-US" sz="2400" dirty="0"/>
              <a:t>To design and implement a fault-tolerant, scalable distributed key-value store using consistent hashing and quorum-based replication for high availability.</a:t>
            </a:r>
          </a:p>
          <a:p>
            <a:pPr>
              <a:buNone/>
            </a:pPr>
            <a:br>
              <a:rPr lang="en-US" dirty="0"/>
            </a:br>
            <a:r>
              <a:rPr lang="en-US" sz="1600" b="1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Traditional centralized databases face bottlenecks and single points of failure.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 for a system that supports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scalable data distribution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across multiple nodes.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Should ensure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availability, fault-tolerance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eventual consistency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even during node failures.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Inspired by systems like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Amazon Dynamo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suitable for cloud-scale applications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07576" y="381000"/>
            <a:ext cx="203024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157" name="Motivation"/>
          <p:cNvSpPr txBox="1">
            <a:spLocks noGrp="1"/>
          </p:cNvSpPr>
          <p:nvPr>
            <p:ph type="title"/>
          </p:nvPr>
        </p:nvSpPr>
        <p:spPr>
          <a:xfrm>
            <a:off x="1143000" y="193299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IN" sz="3600" dirty="0"/>
              <a:t>Literature Survey</a:t>
            </a:r>
            <a:endParaRPr sz="36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E9A2B23-C9EC-A2DD-90D5-C536BB0F04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926910"/>
              </p:ext>
            </p:extLst>
          </p:nvPr>
        </p:nvGraphicFramePr>
        <p:xfrm>
          <a:off x="739368" y="1408922"/>
          <a:ext cx="7763070" cy="4661258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912150">
                  <a:extLst>
                    <a:ext uri="{9D8B030D-6E8A-4147-A177-3AD203B41FA5}">
                      <a16:colId xmlns:a16="http://schemas.microsoft.com/office/drawing/2014/main" val="2463929402"/>
                    </a:ext>
                  </a:extLst>
                </a:gridCol>
                <a:gridCol w="1688841">
                  <a:extLst>
                    <a:ext uri="{9D8B030D-6E8A-4147-A177-3AD203B41FA5}">
                      <a16:colId xmlns:a16="http://schemas.microsoft.com/office/drawing/2014/main" val="2820292942"/>
                    </a:ext>
                  </a:extLst>
                </a:gridCol>
                <a:gridCol w="1866123">
                  <a:extLst>
                    <a:ext uri="{9D8B030D-6E8A-4147-A177-3AD203B41FA5}">
                      <a16:colId xmlns:a16="http://schemas.microsoft.com/office/drawing/2014/main" val="1545357828"/>
                    </a:ext>
                  </a:extLst>
                </a:gridCol>
                <a:gridCol w="1743342">
                  <a:extLst>
                    <a:ext uri="{9D8B030D-6E8A-4147-A177-3AD203B41FA5}">
                      <a16:colId xmlns:a16="http://schemas.microsoft.com/office/drawing/2014/main" val="4131293199"/>
                    </a:ext>
                  </a:extLst>
                </a:gridCol>
                <a:gridCol w="1552614">
                  <a:extLst>
                    <a:ext uri="{9D8B030D-6E8A-4147-A177-3AD203B41FA5}">
                      <a16:colId xmlns:a16="http://schemas.microsoft.com/office/drawing/2014/main" val="1399334647"/>
                    </a:ext>
                  </a:extLst>
                </a:gridCol>
              </a:tblGrid>
              <a:tr h="708328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err="1"/>
                        <a:t>S.No</a:t>
                      </a:r>
                      <a:endParaRPr lang="en-IN" sz="1100" dirty="0"/>
                    </a:p>
                  </a:txBody>
                  <a:tcPr marL="66558" marR="66558" marT="33279" marB="332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/>
                        <a:t>Author Name(s)</a:t>
                      </a:r>
                    </a:p>
                  </a:txBody>
                  <a:tcPr marL="66558" marR="66558" marT="33279" marB="332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Full Title of the Paper with Year</a:t>
                      </a:r>
                    </a:p>
                  </a:txBody>
                  <a:tcPr marL="66558" marR="66558" marT="33279" marB="332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Inference from the Paper (methodology, technology)</a:t>
                      </a:r>
                    </a:p>
                  </a:txBody>
                  <a:tcPr marL="66558" marR="66558" marT="33279" marB="332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Open Problem (for your proposed work)</a:t>
                      </a:r>
                    </a:p>
                  </a:txBody>
                  <a:tcPr marL="66558" marR="66558" marT="33279" marB="33279" anchor="ctr"/>
                </a:tc>
                <a:extLst>
                  <a:ext uri="{0D108BD9-81ED-4DB2-BD59-A6C34878D82A}">
                    <a16:rowId xmlns:a16="http://schemas.microsoft.com/office/drawing/2014/main" val="180726794"/>
                  </a:ext>
                </a:extLst>
              </a:tr>
              <a:tr h="1188164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1</a:t>
                      </a:r>
                    </a:p>
                  </a:txBody>
                  <a:tcPr marL="66558" marR="66558" marT="33279" marB="332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Giuseppe DeCandia et al.</a:t>
                      </a:r>
                    </a:p>
                  </a:txBody>
                  <a:tcPr marL="66558" marR="66558" marT="33279" marB="332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Dynamo: Amazon’s Highly Available Key-Value Store (2007)</a:t>
                      </a:r>
                      <a:endParaRPr lang="en-US" sz="1100" dirty="0"/>
                    </a:p>
                  </a:txBody>
                  <a:tcPr marL="66558" marR="66558" marT="33279" marB="332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Introduced consistent hashing, vector clocks, and quorum-based replication for high availability</a:t>
                      </a:r>
                    </a:p>
                  </a:txBody>
                  <a:tcPr marL="66558" marR="66558" marT="33279" marB="332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Does not address dynamic quorum or modern security features</a:t>
                      </a:r>
                    </a:p>
                  </a:txBody>
                  <a:tcPr marL="66558" marR="66558" marT="33279" marB="33279" anchor="ctr"/>
                </a:tc>
                <a:extLst>
                  <a:ext uri="{0D108BD9-81ED-4DB2-BD59-A6C34878D82A}">
                    <a16:rowId xmlns:a16="http://schemas.microsoft.com/office/drawing/2014/main" val="2101803639"/>
                  </a:ext>
                </a:extLst>
              </a:tr>
              <a:tr h="1028218">
                <a:tc>
                  <a:txBody>
                    <a:bodyPr/>
                    <a:lstStyle/>
                    <a:p>
                      <a:pPr algn="ctr"/>
                      <a:r>
                        <a:rPr lang="en-IN" sz="1100"/>
                        <a:t>2</a:t>
                      </a:r>
                    </a:p>
                  </a:txBody>
                  <a:tcPr marL="66558" marR="66558" marT="33279" marB="332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Lakshman &amp; Malik</a:t>
                      </a:r>
                    </a:p>
                  </a:txBody>
                  <a:tcPr marL="66558" marR="66558" marT="33279" marB="332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/>
                        <a:t>Cassandra: A Decentralized Structured Storage System (2009)</a:t>
                      </a:r>
                      <a:endParaRPr lang="en-IN" sz="1100" dirty="0"/>
                    </a:p>
                  </a:txBody>
                  <a:tcPr marL="66558" marR="66558" marT="33279" marB="332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Combines Dynamo’s replication with Bigtable’s data model for scalability</a:t>
                      </a:r>
                    </a:p>
                  </a:txBody>
                  <a:tcPr marL="66558" marR="66558" marT="33279" marB="332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Complex to configure and lacks built-in support for lightweight transactions</a:t>
                      </a:r>
                    </a:p>
                  </a:txBody>
                  <a:tcPr marL="66558" marR="66558" marT="33279" marB="33279" anchor="ctr"/>
                </a:tc>
                <a:extLst>
                  <a:ext uri="{0D108BD9-81ED-4DB2-BD59-A6C34878D82A}">
                    <a16:rowId xmlns:a16="http://schemas.microsoft.com/office/drawing/2014/main" val="3229618312"/>
                  </a:ext>
                </a:extLst>
              </a:tr>
              <a:tr h="868274">
                <a:tc>
                  <a:txBody>
                    <a:bodyPr/>
                    <a:lstStyle/>
                    <a:p>
                      <a:pPr algn="ctr"/>
                      <a:r>
                        <a:rPr lang="en-IN" sz="1100"/>
                        <a:t>3</a:t>
                      </a:r>
                    </a:p>
                  </a:txBody>
                  <a:tcPr marL="66558" marR="66558" marT="33279" marB="332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/>
                        <a:t>Basho Technologies</a:t>
                      </a:r>
                    </a:p>
                  </a:txBody>
                  <a:tcPr marL="66558" marR="66558" marT="33279" marB="332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/>
                        <a:t>Riak: A Scalable, Decentralized Data Store (2010)</a:t>
                      </a:r>
                      <a:endParaRPr lang="en-IN" sz="1100"/>
                    </a:p>
                  </a:txBody>
                  <a:tcPr marL="66558" marR="66558" marT="33279" marB="332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Focused on fault-tolerance and availability using Dynamo principles with simpler ops</a:t>
                      </a:r>
                    </a:p>
                  </a:txBody>
                  <a:tcPr marL="66558" marR="66558" marT="33279" marB="332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 native support for complex queries or strong consistency</a:t>
                      </a:r>
                    </a:p>
                  </a:txBody>
                  <a:tcPr marL="66558" marR="66558" marT="33279" marB="33279" anchor="ctr"/>
                </a:tc>
                <a:extLst>
                  <a:ext uri="{0D108BD9-81ED-4DB2-BD59-A6C34878D82A}">
                    <a16:rowId xmlns:a16="http://schemas.microsoft.com/office/drawing/2014/main" val="1245137078"/>
                  </a:ext>
                </a:extLst>
              </a:tr>
              <a:tr h="868274">
                <a:tc>
                  <a:txBody>
                    <a:bodyPr/>
                    <a:lstStyle/>
                    <a:p>
                      <a:pPr algn="ctr"/>
                      <a:r>
                        <a:rPr lang="en-IN" sz="1100"/>
                        <a:t>4</a:t>
                      </a:r>
                    </a:p>
                  </a:txBody>
                  <a:tcPr marL="66558" marR="66558" marT="33279" marB="332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/>
                        <a:t>Brewer, E.A.</a:t>
                      </a:r>
                    </a:p>
                  </a:txBody>
                  <a:tcPr marL="66558" marR="66558" marT="33279" marB="332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/>
                        <a:t>CAP Twelve Years Later: How the “Rules” Have Changed (2012)</a:t>
                      </a:r>
                      <a:endParaRPr lang="en-US" sz="1100"/>
                    </a:p>
                  </a:txBody>
                  <a:tcPr marL="66558" marR="66558" marT="33279" marB="332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Analysis of trade-offs between consistency, availability, and partition tolerance</a:t>
                      </a:r>
                    </a:p>
                  </a:txBody>
                  <a:tcPr marL="66558" marR="66558" marT="33279" marB="332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 practical framework for balancing CAP in dynamic systems</a:t>
                      </a:r>
                    </a:p>
                  </a:txBody>
                  <a:tcPr marL="66558" marR="66558" marT="33279" marB="33279" anchor="ctr"/>
                </a:tc>
                <a:extLst>
                  <a:ext uri="{0D108BD9-81ED-4DB2-BD59-A6C34878D82A}">
                    <a16:rowId xmlns:a16="http://schemas.microsoft.com/office/drawing/2014/main" val="118776891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589" y="104320"/>
            <a:ext cx="7315200" cy="887641"/>
          </a:xfrm>
        </p:spPr>
        <p:txBody>
          <a:bodyPr/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/ Tools Requirements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0830" y="1276951"/>
            <a:ext cx="7968343" cy="50783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800" b="1" dirty="0"/>
              <a:t>Front End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Postman (for API testing)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Curl / CLI client (for basic key-value store operations)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/>
              <a:t>Back End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Java 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Spring Boot (for service orchestration)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Akka (for actor-based communication, if used)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Git / GitHub (for version control)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Gradle (for dependency Management)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/>
              <a:t>Hardware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Minimum: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IN" sz="1800" dirty="0"/>
              <a:t>4 GB RAM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IN" sz="1800" dirty="0"/>
              <a:t>Dual-core processor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IN" sz="1800" dirty="0"/>
              <a:t>500 MB disk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Recommended: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IN" sz="1800" dirty="0"/>
              <a:t>8 GB RAM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IN" sz="1800" dirty="0"/>
              <a:t>Quad-core processor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IN" sz="1800" dirty="0"/>
              <a:t>SSD for faster disk I/O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19496" y="381000"/>
            <a:ext cx="291104" cy="3077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lang="en-US" dirty="0"/>
              <a:t>13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652942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18883" y="381000"/>
            <a:ext cx="191717" cy="3077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lang="en-US" dirty="0"/>
              <a:t>6</a:t>
            </a:r>
            <a:endParaRPr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5FFD176-CDD6-F84E-9B1C-FFD81400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302"/>
            <a:ext cx="8229600" cy="966950"/>
          </a:xfrm>
        </p:spPr>
        <p:txBody>
          <a:bodyPr/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/ Design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DFDB08-462B-ECD8-0331-57ABC94B2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440" y="1545800"/>
            <a:ext cx="9255967" cy="446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High-Level Architecture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sends requests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DELETE) </a:t>
            </a:r>
            <a:r>
              <a:rPr lang="en-IN" sz="1600" dirty="0"/>
              <a:t>to any node.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Coordinator Node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chosen based on consistent hashing of the key.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coordinator manages:</a:t>
            </a:r>
          </a:p>
          <a:p>
            <a:pPr marL="285750" lvl="1" indent="-285750" eaLnBrk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Replica Placement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N nodes (including itself and successors).</a:t>
            </a:r>
          </a:p>
          <a:p>
            <a:pPr marL="285750" lvl="1" indent="-285750" eaLnBrk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Quorum Enforcement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parameters RRR and WWW.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lvl="1" indent="-285750" eaLnBrk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Replica Nodes</a:t>
            </a:r>
            <a:r>
              <a:rPr lang="en-US" sz="1600" dirty="0"/>
              <a:t> store and respond with data using versioning (Vector Clocks).</a:t>
            </a:r>
          </a:p>
          <a:p>
            <a:pPr marL="285750" lvl="1" indent="-285750" eaLnBrk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buNone/>
            </a:pPr>
            <a:r>
              <a:rPr lang="en-IN" sz="2000" b="1" u="sng" dirty="0"/>
              <a:t>Core Components</a:t>
            </a:r>
          </a:p>
          <a:p>
            <a:pPr>
              <a:buNone/>
            </a:pPr>
            <a:endParaRPr lang="en-IN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Consistent Hash Ring</a:t>
            </a:r>
            <a:r>
              <a:rPr lang="en-IN" sz="1600" dirty="0"/>
              <a:t>: Distributes keys evenly across nodes.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Replication Manager</a:t>
            </a:r>
            <a:r>
              <a:rPr lang="en-IN" sz="1600" dirty="0"/>
              <a:t>: Ensures each key is stored on NNN nodes.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Quorum Manager</a:t>
            </a:r>
            <a:r>
              <a:rPr lang="en-IN" sz="1600" dirty="0"/>
              <a:t>: Manages reads/writes based on  R+W&gt;NR + W &gt; NR+W&gt;N.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Storage Engine</a:t>
            </a:r>
            <a:r>
              <a:rPr lang="en-IN" sz="1600" dirty="0"/>
              <a:t>: File-based CSV or MongoDB for local persistence.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Failure Handler</a:t>
            </a:r>
            <a:r>
              <a:rPr lang="en-IN" sz="1600" dirty="0"/>
              <a:t>: Manages hinted handoffs, node recovery, and repair.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Versioning System</a:t>
            </a:r>
            <a:r>
              <a:rPr lang="en-IN" sz="1600" dirty="0"/>
              <a:t>: Vector clocks for detecting concurrent writes.</a:t>
            </a:r>
          </a:p>
        </p:txBody>
      </p:sp>
    </p:spTree>
    <p:extLst>
      <p:ext uri="{BB962C8B-B14F-4D97-AF65-F5344CB8AC3E}">
        <p14:creationId xmlns:p14="http://schemas.microsoft.com/office/powerpoint/2010/main" val="91841883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19496" y="381000"/>
            <a:ext cx="291104" cy="3077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lang="en-US" dirty="0"/>
              <a:t>14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60FAD0-691E-7E2B-3B38-91668D8F4498}"/>
              </a:ext>
            </a:extLst>
          </p:cNvPr>
          <p:cNvSpPr txBox="1"/>
          <p:nvPr/>
        </p:nvSpPr>
        <p:spPr>
          <a:xfrm>
            <a:off x="3226600" y="381000"/>
            <a:ext cx="2690799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35024F-6B06-7621-D539-FF190A46BF8B}"/>
              </a:ext>
            </a:extLst>
          </p:cNvPr>
          <p:cNvSpPr txBox="1"/>
          <p:nvPr/>
        </p:nvSpPr>
        <p:spPr>
          <a:xfrm>
            <a:off x="1110343" y="1277618"/>
            <a:ext cx="8630816" cy="50475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b="1" dirty="0"/>
              <a:t>Programming Language &amp; Frameworks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/>
              <a:t>Java</a:t>
            </a:r>
            <a:r>
              <a:rPr lang="en-IN" dirty="0"/>
              <a:t> — Core language for backend logic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/>
              <a:t>Spring Boot (optional for future HTTP API)</a:t>
            </a:r>
            <a:r>
              <a:rPr lang="en-IN" dirty="0"/>
              <a:t> — For exposing REST endpoints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Core Modules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/>
              <a:t>Consistent Hashing Module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Assigns keys to nodes based on the hash ring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/>
              <a:t>Replication Manager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Manages NNN-way replication for each key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/>
              <a:t>Quorum Protocol Handler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Ensures successful read/write if quorum R, WR, WR, W is met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/>
              <a:t>Vector Clock System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Handles versioning and conflict resolution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/>
              <a:t>Storage Layer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CSV-based local file storage (can be extended to MongoDB)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Communication Model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Actor-based or Threaded TCP communication (custom protocol)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Nodes exchange metadata and data using JSON messages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Deployment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Nodes run as independent processes on localhost (with different ports)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Simulated failures via manual shutdowns during testing</a:t>
            </a:r>
          </a:p>
        </p:txBody>
      </p:sp>
    </p:spTree>
    <p:extLst>
      <p:ext uri="{BB962C8B-B14F-4D97-AF65-F5344CB8AC3E}">
        <p14:creationId xmlns:p14="http://schemas.microsoft.com/office/powerpoint/2010/main" val="151317128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19496" y="381000"/>
            <a:ext cx="291104" cy="3077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lang="en-US" dirty="0"/>
              <a:t>14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60FAD0-691E-7E2B-3B38-91668D8F4498}"/>
              </a:ext>
            </a:extLst>
          </p:cNvPr>
          <p:cNvSpPr txBox="1"/>
          <p:nvPr/>
        </p:nvSpPr>
        <p:spPr>
          <a:xfrm>
            <a:off x="3695300" y="465942"/>
            <a:ext cx="1753400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Testing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581D17-243E-9D1D-51DD-64226B49170C}"/>
              </a:ext>
            </a:extLst>
          </p:cNvPr>
          <p:cNvSpPr txBox="1"/>
          <p:nvPr/>
        </p:nvSpPr>
        <p:spPr>
          <a:xfrm>
            <a:off x="1222311" y="1575356"/>
            <a:ext cx="6858000" cy="4524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600" b="1" dirty="0"/>
              <a:t>Test Environment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dirty="0"/>
              <a:t>Localhost setup with </a:t>
            </a:r>
            <a:r>
              <a:rPr lang="en-IN" sz="1600" b="1" dirty="0"/>
              <a:t>3 to 5 node processes</a:t>
            </a:r>
            <a:r>
              <a:rPr lang="en-IN" sz="1600" dirty="0"/>
              <a:t> running independently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dirty="0"/>
              <a:t>Manual node failures and restarts were simulated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b="1" dirty="0"/>
              <a:t>Test Cases Executed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b="1" dirty="0"/>
              <a:t>Basic Operations:</a:t>
            </a:r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PUT, GET, and DELETE requests for multiple keys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Validated correct storage and retrieval with replication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b="1" dirty="0"/>
              <a:t>Quorum Validation:</a:t>
            </a:r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Verified that reads/writes succeed when quorum (R,W)(R, W)(R,W) conditions are met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b="1" dirty="0"/>
              <a:t>Failure Simulation:</a:t>
            </a:r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Node crash immediately after write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Verified data availability via surviving replicas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b="1" dirty="0"/>
              <a:t>Data Versioning:</a:t>
            </a:r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Tested conflict resolution using vector clocks for concurrent updates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b="1" dirty="0"/>
              <a:t>Rejoin and Recovery:</a:t>
            </a:r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Restarted crashed node and confirmed it syncs using vector clocks and background sync</a:t>
            </a:r>
          </a:p>
        </p:txBody>
      </p:sp>
    </p:spTree>
    <p:extLst>
      <p:ext uri="{BB962C8B-B14F-4D97-AF65-F5344CB8AC3E}">
        <p14:creationId xmlns:p14="http://schemas.microsoft.com/office/powerpoint/2010/main" val="53064197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19496" y="362339"/>
            <a:ext cx="291104" cy="3077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lang="en-US" dirty="0"/>
              <a:t>14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60FAD0-691E-7E2B-3B38-91668D8F4498}"/>
              </a:ext>
            </a:extLst>
          </p:cNvPr>
          <p:cNvSpPr txBox="1"/>
          <p:nvPr/>
        </p:nvSpPr>
        <p:spPr>
          <a:xfrm>
            <a:off x="2882756" y="419489"/>
            <a:ext cx="3378487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Result and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72079E-3E1C-ECD2-8DB1-D40C4DC3459F}"/>
              </a:ext>
            </a:extLst>
          </p:cNvPr>
          <p:cNvSpPr txBox="1"/>
          <p:nvPr/>
        </p:nvSpPr>
        <p:spPr>
          <a:xfrm>
            <a:off x="970382" y="1361546"/>
            <a:ext cx="7203233" cy="35394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600" b="1" dirty="0"/>
              <a:t>Observations from Experimentation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Write Availability:</a:t>
            </a:r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100% success rate for write operations before node failure (with quorum W=2W = 2W=2)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Read Consistency:</a:t>
            </a:r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Post-failure reads successfully returned the latest data from available replicas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Data Durability:</a:t>
            </a:r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No data loss even after an intentional node crash due to effective replication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Recovery Handling:</a:t>
            </a:r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Recovered node performed background synchronization without blocking the system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b="1" dirty="0"/>
              <a:t>Performance Metrics</a:t>
            </a:r>
          </a:p>
          <a:p>
            <a:pPr marL="342900" indent="-342900">
              <a:buFont typeface="+mj-lt"/>
              <a:buAutoNum type="arabicPeriod"/>
            </a:pPr>
            <a:endParaRPr lang="en-IN" sz="1600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52C1115-7EE9-A1C2-B163-70F705676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582371"/>
              </p:ext>
            </p:extLst>
          </p:nvPr>
        </p:nvGraphicFramePr>
        <p:xfrm>
          <a:off x="1296953" y="4661694"/>
          <a:ext cx="6316826" cy="1524000"/>
        </p:xfrm>
        <a:graphic>
          <a:graphicData uri="http://schemas.openxmlformats.org/drawingml/2006/table">
            <a:tbl>
              <a:tblPr/>
              <a:tblGrid>
                <a:gridCol w="3158413">
                  <a:extLst>
                    <a:ext uri="{9D8B030D-6E8A-4147-A177-3AD203B41FA5}">
                      <a16:colId xmlns:a16="http://schemas.microsoft.com/office/drawing/2014/main" val="1244878872"/>
                    </a:ext>
                  </a:extLst>
                </a:gridCol>
                <a:gridCol w="3158413">
                  <a:extLst>
                    <a:ext uri="{9D8B030D-6E8A-4147-A177-3AD203B41FA5}">
                      <a16:colId xmlns:a16="http://schemas.microsoft.com/office/drawing/2014/main" val="2484044631"/>
                    </a:ext>
                  </a:extLst>
                </a:gridCol>
              </a:tblGrid>
              <a:tr h="139651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Metric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Observed 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5838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Write Success Rate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100% (Before Failure)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2745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Read Success Rate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100% (After Failure)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3584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Replica Synchronization 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~3–5 seconds (local)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17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Conflict Resolution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Handled using vector clocks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33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246815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CB996-D58C-0489-5F1F-8A4AC1F90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2C99443D-9684-C85D-E262-763766635C65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319496" y="381000"/>
            <a:ext cx="291104" cy="3077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lang="en-US" dirty="0"/>
              <a:t>14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2E45FC-45DB-ED2B-6344-DB940F02F240}"/>
              </a:ext>
            </a:extLst>
          </p:cNvPr>
          <p:cNvSpPr txBox="1"/>
          <p:nvPr/>
        </p:nvSpPr>
        <p:spPr>
          <a:xfrm>
            <a:off x="3305949" y="396390"/>
            <a:ext cx="2532101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Demonstration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02390E-A071-D90D-270D-80841B3F7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69" y="1590784"/>
            <a:ext cx="8127576" cy="425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10565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1_Default Design">
  <a:themeElements>
    <a:clrScheme name="11_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1_Default Design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11_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1_Default Design">
  <a:themeElements>
    <a:clrScheme name="11_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1_Default Design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11_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7854</TotalTime>
  <Words>1797</Words>
  <Application>Microsoft Office PowerPoint</Application>
  <PresentationFormat>On-screen Show (4:3)</PresentationFormat>
  <Paragraphs>239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Unicode MS</vt:lpstr>
      <vt:lpstr>fkGroteskNeue</vt:lpstr>
      <vt:lpstr>Times New Roman</vt:lpstr>
      <vt:lpstr>Wingdings</vt:lpstr>
      <vt:lpstr>11_Default Design</vt:lpstr>
      <vt:lpstr> Distributed Key-Value Store using Consistent Hashing and Quorum-Based Replication</vt:lpstr>
      <vt:lpstr>Problem Definition</vt:lpstr>
      <vt:lpstr>Literature Survey</vt:lpstr>
      <vt:lpstr>Software / Tools Requirements</vt:lpstr>
      <vt:lpstr>Architecture /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Script Files</vt:lpstr>
      <vt:lpstr>Conclusion and Future Enhancements</vt:lpstr>
      <vt:lpstr>References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Emotion Detection System</dc:title>
  <dc:creator>sundar rathinavel</dc:creator>
  <cp:lastModifiedBy>Ojas-[BL.EN.U4CSE22281]</cp:lastModifiedBy>
  <cp:revision>162</cp:revision>
  <dcterms:modified xsi:type="dcterms:W3CDTF">2025-05-11T11:18:25Z</dcterms:modified>
</cp:coreProperties>
</file>