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34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7" roundtripDataSignature="AMtx7mj6jha3pyaTB0AT8qu12lDj3vZC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515E4C-012A-4B55-A2F2-956756EA2034}">
  <a:tblStyle styleId="{17515E4C-012A-4B55-A2F2-956756EA20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F2EE05C-3B55-43C4-969B-982FAB151DE8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 b="off" i="off"/>
      <a:tcStyle>
        <a:tcBdr/>
        <a:fill>
          <a:solidFill>
            <a:srgbClr val="CACCD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CD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9" Type="http://schemas.openxmlformats.org/officeDocument/2006/relationships/viewProps" Target="viewProps.xml"/><Relationship Id="rId3" Type="http://schemas.openxmlformats.org/officeDocument/2006/relationships/slide" Target="slides/slide2.xml"/><Relationship Id="rId108" Type="http://schemas.openxmlformats.org/officeDocument/2006/relationships/presProps" Target="presProps.xml"/><Relationship Id="rId2" Type="http://schemas.openxmlformats.org/officeDocument/2006/relationships/slide" Target="slides/slide1.xml"/><Relationship Id="rId107" Type="http://customschemas.google.com/relationships/presentationmetadata" Target="metadata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1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/>
          <p:nvPr/>
        </p:nvSpPr>
        <p:spPr>
          <a:xfrm>
            <a:off x="0" y="733378"/>
            <a:ext cx="12192000" cy="665116"/>
          </a:xfrm>
          <a:prstGeom prst="rect">
            <a:avLst/>
          </a:prstGeom>
          <a:solidFill>
            <a:srgbClr val="D5E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9"/>
          <p:cNvCxnSpPr/>
          <p:nvPr/>
        </p:nvCxnSpPr>
        <p:spPr>
          <a:xfrm>
            <a:off x="0" y="1398221"/>
            <a:ext cx="121920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69"/>
          <p:cNvSpPr txBox="1">
            <a:spLocks noGrp="1"/>
          </p:cNvSpPr>
          <p:nvPr>
            <p:ph type="title"/>
          </p:nvPr>
        </p:nvSpPr>
        <p:spPr>
          <a:xfrm>
            <a:off x="115628" y="-1"/>
            <a:ext cx="10413999" cy="73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body" idx="1"/>
          </p:nvPr>
        </p:nvSpPr>
        <p:spPr>
          <a:xfrm>
            <a:off x="25661" y="856084"/>
            <a:ext cx="11914886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400"/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body" idx="2"/>
          </p:nvPr>
        </p:nvSpPr>
        <p:spPr>
          <a:xfrm>
            <a:off x="27273" y="6467650"/>
            <a:ext cx="4051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body" idx="3"/>
          </p:nvPr>
        </p:nvSpPr>
        <p:spPr>
          <a:xfrm>
            <a:off x="11638722" y="6464632"/>
            <a:ext cx="546429" cy="39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1"/>
          <p:cNvSpPr/>
          <p:nvPr/>
        </p:nvSpPr>
        <p:spPr>
          <a:xfrm>
            <a:off x="2057400" y="5029200"/>
            <a:ext cx="10134600" cy="1828627"/>
          </a:xfrm>
          <a:prstGeom prst="rect">
            <a:avLst/>
          </a:prstGeom>
          <a:gradFill>
            <a:gsLst>
              <a:gs pos="0">
                <a:srgbClr val="003361">
                  <a:alpha val="48627"/>
                </a:srgbClr>
              </a:gs>
              <a:gs pos="77000">
                <a:srgbClr val="001B34">
                  <a:alpha val="6666"/>
                </a:srgbClr>
              </a:gs>
              <a:gs pos="100000">
                <a:srgbClr val="E1E3E7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1"/>
          <p:cNvSpPr txBox="1">
            <a:spLocks noGrp="1"/>
          </p:cNvSpPr>
          <p:nvPr>
            <p:ph type="ctrTitle"/>
          </p:nvPr>
        </p:nvSpPr>
        <p:spPr>
          <a:xfrm>
            <a:off x="4368800" y="5486400"/>
            <a:ext cx="751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1"/>
          <p:cNvSpPr txBox="1"/>
          <p:nvPr/>
        </p:nvSpPr>
        <p:spPr>
          <a:xfrm>
            <a:off x="9296400" y="0"/>
            <a:ext cx="2895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1"/>
          <p:cNvSpPr/>
          <p:nvPr/>
        </p:nvSpPr>
        <p:spPr>
          <a:xfrm>
            <a:off x="0" y="0"/>
            <a:ext cx="3826588" cy="6857827"/>
          </a:xfrm>
          <a:custGeom>
            <a:avLst/>
            <a:gdLst/>
            <a:ahLst/>
            <a:cxnLst/>
            <a:rect l="l" t="t" r="r" b="b"/>
            <a:pathLst>
              <a:path w="3826588" h="6857827" extrusionOk="0">
                <a:moveTo>
                  <a:pt x="0" y="0"/>
                </a:moveTo>
                <a:lnTo>
                  <a:pt x="1828800" y="0"/>
                </a:lnTo>
                <a:lnTo>
                  <a:pt x="1828800" y="2"/>
                </a:lnTo>
                <a:lnTo>
                  <a:pt x="3826588" y="1"/>
                </a:lnTo>
                <a:lnTo>
                  <a:pt x="2289086" y="6857827"/>
                </a:lnTo>
                <a:lnTo>
                  <a:pt x="1828800" y="6857827"/>
                </a:lnTo>
                <a:lnTo>
                  <a:pt x="838200" y="6857827"/>
                </a:lnTo>
                <a:lnTo>
                  <a:pt x="0" y="6857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1"/>
          <p:cNvSpPr txBox="1">
            <a:spLocks noGrp="1"/>
          </p:cNvSpPr>
          <p:nvPr>
            <p:ph type="body" idx="1"/>
          </p:nvPr>
        </p:nvSpPr>
        <p:spPr>
          <a:xfrm>
            <a:off x="363538" y="182888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1"/>
          <p:cNvSpPr txBox="1">
            <a:spLocks noGrp="1"/>
          </p:cNvSpPr>
          <p:nvPr>
            <p:ph type="subTitle" idx="2"/>
          </p:nvPr>
        </p:nvSpPr>
        <p:spPr>
          <a:xfrm>
            <a:off x="363538" y="2438400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71" descr="Untitled-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26221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7"/>
          <p:cNvSpPr/>
          <p:nvPr/>
        </p:nvSpPr>
        <p:spPr>
          <a:xfrm>
            <a:off x="4368800" y="5334000"/>
            <a:ext cx="7823200" cy="1371600"/>
          </a:xfrm>
          <a:prstGeom prst="rect">
            <a:avLst/>
          </a:prstGeom>
          <a:gradFill>
            <a:gsLst>
              <a:gs pos="0">
                <a:srgbClr val="003361">
                  <a:alpha val="33333"/>
                </a:srgbClr>
              </a:gs>
              <a:gs pos="78000">
                <a:srgbClr val="003361">
                  <a:alpha val="5882"/>
                </a:srgbClr>
              </a:gs>
              <a:gs pos="100000">
                <a:srgbClr val="E1E3E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7"/>
          <p:cNvSpPr txBox="1"/>
          <p:nvPr/>
        </p:nvSpPr>
        <p:spPr>
          <a:xfrm>
            <a:off x="9296400" y="0"/>
            <a:ext cx="2895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7"/>
          <p:cNvSpPr/>
          <p:nvPr/>
        </p:nvSpPr>
        <p:spPr>
          <a:xfrm>
            <a:off x="-1" y="0"/>
            <a:ext cx="6096001" cy="6857827"/>
          </a:xfrm>
          <a:custGeom>
            <a:avLst/>
            <a:gdLst/>
            <a:ahLst/>
            <a:cxnLst/>
            <a:rect l="l" t="t" r="r" b="b"/>
            <a:pathLst>
              <a:path w="3826588" h="6857827" extrusionOk="0">
                <a:moveTo>
                  <a:pt x="0" y="0"/>
                </a:moveTo>
                <a:lnTo>
                  <a:pt x="1828800" y="0"/>
                </a:lnTo>
                <a:lnTo>
                  <a:pt x="1828800" y="2"/>
                </a:lnTo>
                <a:lnTo>
                  <a:pt x="3826588" y="1"/>
                </a:lnTo>
                <a:lnTo>
                  <a:pt x="2289086" y="6857827"/>
                </a:lnTo>
                <a:lnTo>
                  <a:pt x="1828800" y="6857827"/>
                </a:lnTo>
                <a:lnTo>
                  <a:pt x="838200" y="6857827"/>
                </a:lnTo>
                <a:lnTo>
                  <a:pt x="0" y="6857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7"/>
          <p:cNvSpPr txBox="1">
            <a:spLocks noGrp="1"/>
          </p:cNvSpPr>
          <p:nvPr>
            <p:ph type="body" idx="1"/>
          </p:nvPr>
        </p:nvSpPr>
        <p:spPr>
          <a:xfrm>
            <a:off x="71437" y="1828887"/>
            <a:ext cx="39141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subTitle" idx="2"/>
          </p:nvPr>
        </p:nvSpPr>
        <p:spPr>
          <a:xfrm>
            <a:off x="211138" y="2438400"/>
            <a:ext cx="391417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67" descr="Untitled-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771" y="578068"/>
            <a:ext cx="2316601" cy="1019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7"/>
          <p:cNvSpPr txBox="1">
            <a:spLocks noGrp="1"/>
          </p:cNvSpPr>
          <p:nvPr>
            <p:ph type="ctrTitle"/>
          </p:nvPr>
        </p:nvSpPr>
        <p:spPr>
          <a:xfrm>
            <a:off x="4368800" y="5486400"/>
            <a:ext cx="751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91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body" idx="1"/>
          </p:nvPr>
        </p:nvSpPr>
        <p:spPr>
          <a:xfrm>
            <a:off x="252663" y="838200"/>
            <a:ext cx="11736137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66"/>
          <p:cNvSpPr/>
          <p:nvPr/>
        </p:nvSpPr>
        <p:spPr>
          <a:xfrm>
            <a:off x="0" y="-10499"/>
            <a:ext cx="12192000" cy="743877"/>
          </a:xfrm>
          <a:prstGeom prst="rect">
            <a:avLst/>
          </a:prstGeom>
          <a:solidFill>
            <a:srgbClr val="0033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152400" y="-1"/>
            <a:ext cx="10413999" cy="73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sldNum" idx="12"/>
          </p:nvPr>
        </p:nvSpPr>
        <p:spPr>
          <a:xfrm>
            <a:off x="9245600" y="6353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40163" y="149255"/>
            <a:ext cx="891993" cy="3811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71437" y="1828887"/>
            <a:ext cx="53496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dirty="0"/>
              <a:t>Research Paper Presentation(StepProof)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4368800" y="5486400"/>
            <a:ext cx="751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Ojas x Jinu Meeting 1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D2906-8AF4-D82D-EB4E-83CE51FFAA62}"/>
              </a:ext>
            </a:extLst>
          </p:cNvPr>
          <p:cNvSpPr txBox="1"/>
          <p:nvPr/>
        </p:nvSpPr>
        <p:spPr>
          <a:xfrm>
            <a:off x="71437" y="261257"/>
            <a:ext cx="3978049" cy="14586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0E3B38E-FF57-553D-CA64-A592A690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5" y="3429000"/>
            <a:ext cx="3560772" cy="661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00"/>
          <p:cNvSpPr txBox="1">
            <a:spLocks noGrp="1"/>
          </p:cNvSpPr>
          <p:nvPr>
            <p:ph type="title"/>
          </p:nvPr>
        </p:nvSpPr>
        <p:spPr>
          <a:xfrm>
            <a:off x="115628" y="-1"/>
            <a:ext cx="10413999" cy="73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StepProof enables reliable sentence-verification of math proofs in natural lang.</a:t>
            </a:r>
            <a:endParaRPr dirty="0"/>
          </a:p>
        </p:txBody>
      </p:sp>
      <p:sp>
        <p:nvSpPr>
          <p:cNvPr id="998" name="Google Shape;998;p100"/>
          <p:cNvSpPr txBox="1">
            <a:spLocks noGrp="1"/>
          </p:cNvSpPr>
          <p:nvPr>
            <p:ph type="body" idx="1"/>
          </p:nvPr>
        </p:nvSpPr>
        <p:spPr>
          <a:xfrm>
            <a:off x="25661" y="856084"/>
            <a:ext cx="11914886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StepProof performs sentence-level verification using LLMs and interactive theorem powers, in comparison to the old FULL-PROOF.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pSp>
        <p:nvGrpSpPr>
          <p:cNvPr id="1000" name="Google Shape;1000;p100"/>
          <p:cNvGrpSpPr/>
          <p:nvPr/>
        </p:nvGrpSpPr>
        <p:grpSpPr>
          <a:xfrm>
            <a:off x="620271" y="1669731"/>
            <a:ext cx="10884797" cy="4639755"/>
            <a:chOff x="814039" y="1540941"/>
            <a:chExt cx="10884797" cy="4639755"/>
          </a:xfrm>
        </p:grpSpPr>
        <p:sp>
          <p:nvSpPr>
            <p:cNvPr id="1001" name="Google Shape;1001;p100"/>
            <p:cNvSpPr/>
            <p:nvPr/>
          </p:nvSpPr>
          <p:spPr>
            <a:xfrm>
              <a:off x="3866524" y="3713029"/>
              <a:ext cx="1986126" cy="1656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2" name="Google Shape;1002;p100"/>
            <p:cNvGrpSpPr/>
            <p:nvPr/>
          </p:nvGrpSpPr>
          <p:grpSpPr>
            <a:xfrm>
              <a:off x="814039" y="2087276"/>
              <a:ext cx="4150812" cy="1923910"/>
              <a:chOff x="389723" y="3089609"/>
              <a:chExt cx="2989529" cy="1923910"/>
            </a:xfrm>
          </p:grpSpPr>
          <p:sp>
            <p:nvSpPr>
              <p:cNvPr id="1003" name="Google Shape;1003;p100"/>
              <p:cNvSpPr txBox="1"/>
              <p:nvPr/>
            </p:nvSpPr>
            <p:spPr>
              <a:xfrm>
                <a:off x="389723" y="3090800"/>
                <a:ext cx="2989529" cy="1922719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11475" rIns="91425" bIns="45700" anchor="t" anchorCtr="0">
                <a:noAutofit/>
              </a:bodyPr>
              <a:lstStyle/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FULL-PROOF autoformalization converts mathematical logic proofs into formal logic statements in one single pass(all at once)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Problem is sent to an LLM, attempts to generate a full normal version of proof in LEAN, output is sent to a theorem prover to check if it’s logically valid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952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00"/>
              <p:cNvSpPr/>
              <p:nvPr/>
            </p:nvSpPr>
            <p:spPr>
              <a:xfrm>
                <a:off x="389723" y="3089609"/>
                <a:ext cx="2509034" cy="303221"/>
              </a:xfrm>
              <a:custGeom>
                <a:avLst/>
                <a:gdLst/>
                <a:ahLst/>
                <a:cxnLst/>
                <a:rect l="l" t="t" r="r" b="b"/>
                <a:pathLst>
                  <a:path w="1956521" h="303221" extrusionOk="0">
                    <a:moveTo>
                      <a:pt x="0" y="0"/>
                    </a:moveTo>
                    <a:lnTo>
                      <a:pt x="1755353" y="0"/>
                    </a:lnTo>
                    <a:lnTo>
                      <a:pt x="1755353" y="433"/>
                    </a:lnTo>
                    <a:lnTo>
                      <a:pt x="1956521" y="433"/>
                    </a:lnTo>
                    <a:lnTo>
                      <a:pt x="1755353" y="302185"/>
                    </a:lnTo>
                    <a:lnTo>
                      <a:pt x="1755353" y="303221"/>
                    </a:lnTo>
                    <a:lnTo>
                      <a:pt x="0" y="30322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Current Strategy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5" name="Google Shape;1005;p100"/>
            <p:cNvGrpSpPr/>
            <p:nvPr/>
          </p:nvGrpSpPr>
          <p:grpSpPr>
            <a:xfrm>
              <a:off x="814039" y="4256786"/>
              <a:ext cx="4150812" cy="1922719"/>
              <a:chOff x="389723" y="3089609"/>
              <a:chExt cx="2989529" cy="1923910"/>
            </a:xfrm>
          </p:grpSpPr>
          <p:sp>
            <p:nvSpPr>
              <p:cNvPr id="1006" name="Google Shape;1006;p100"/>
              <p:cNvSpPr txBox="1"/>
              <p:nvPr/>
            </p:nvSpPr>
            <p:spPr>
              <a:xfrm>
                <a:off x="389723" y="3090800"/>
                <a:ext cx="2989529" cy="1922719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11475" rIns="91425" bIns="45700" anchor="t" anchorCtr="0">
                <a:noAutofit/>
              </a:bodyPr>
              <a:lstStyle/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Brittleness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One formal error ruins the entire pass(because it’s all at once, so even a syntax error could lead to an incorrect result)</a:t>
                </a:r>
                <a:endPara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 intermediate feedback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 don’t know which step caused failure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dirty="0"/>
                  <a:t>Long generations</a:t>
                </a:r>
                <a:r>
                  <a:rPr lang="en-US" sz="1200" dirty="0"/>
                  <a:t>: repeated logic, unscalable with smaller LLMs because generating long, valid proofs are difficult</a:t>
                </a:r>
                <a:b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lang="en-US" sz="1200" dirty="0"/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</a:pP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952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00"/>
              <p:cNvSpPr/>
              <p:nvPr/>
            </p:nvSpPr>
            <p:spPr>
              <a:xfrm>
                <a:off x="389723" y="3089609"/>
                <a:ext cx="2509034" cy="303221"/>
              </a:xfrm>
              <a:custGeom>
                <a:avLst/>
                <a:gdLst/>
                <a:ahLst/>
                <a:cxnLst/>
                <a:rect l="l" t="t" r="r" b="b"/>
                <a:pathLst>
                  <a:path w="1956521" h="303221" extrusionOk="0">
                    <a:moveTo>
                      <a:pt x="0" y="0"/>
                    </a:moveTo>
                    <a:lnTo>
                      <a:pt x="1755353" y="0"/>
                    </a:lnTo>
                    <a:lnTo>
                      <a:pt x="1755353" y="433"/>
                    </a:lnTo>
                    <a:lnTo>
                      <a:pt x="1956521" y="433"/>
                    </a:lnTo>
                    <a:lnTo>
                      <a:pt x="1755353" y="302185"/>
                    </a:lnTo>
                    <a:lnTo>
                      <a:pt x="1755353" y="303221"/>
                    </a:lnTo>
                    <a:lnTo>
                      <a:pt x="0" y="30322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Limitations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8" name="Google Shape;1008;p100"/>
            <p:cNvGrpSpPr/>
            <p:nvPr/>
          </p:nvGrpSpPr>
          <p:grpSpPr>
            <a:xfrm>
              <a:off x="6669127" y="2113134"/>
              <a:ext cx="4359429" cy="1923910"/>
              <a:chOff x="389723" y="3089609"/>
              <a:chExt cx="2989529" cy="1923910"/>
            </a:xfrm>
          </p:grpSpPr>
          <p:sp>
            <p:nvSpPr>
              <p:cNvPr id="1009" name="Google Shape;1009;p100"/>
              <p:cNvSpPr txBox="1"/>
              <p:nvPr/>
            </p:nvSpPr>
            <p:spPr>
              <a:xfrm>
                <a:off x="389723" y="3090800"/>
                <a:ext cx="2989529" cy="1922719"/>
              </a:xfrm>
              <a:prstGeom prst="rect">
                <a:avLst/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11475" rIns="91425" bIns="45700" anchor="t" anchorCtr="0">
                <a:noAutofit/>
              </a:bodyPr>
              <a:lstStyle/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Step-by-step verification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breaks down natural language proofs into individual sentences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Proof stack architecture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maintains previously verified steps to build context and reduce recomputation</a:t>
                </a:r>
              </a:p>
              <a:p>
                <a:pPr marL="171450" indent="-171450">
                  <a:buSzPts val="1200"/>
                  <a:buFont typeface="Noto Sans Symbols"/>
                  <a:buChar char="▪"/>
                </a:pPr>
                <a:r>
                  <a:rPr lang="en-US" sz="1200" b="1" dirty="0"/>
                  <a:t>Granular error isolation</a:t>
                </a:r>
                <a:r>
                  <a:rPr lang="en-US" sz="1200" dirty="0"/>
                  <a:t>: only the specific step is retried, no restarting of proof</a:t>
                </a:r>
              </a:p>
              <a:p>
                <a:pPr marL="171450" indent="-171450"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HOLD Mechanism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users can temporarily suspend unverifiable steps, continue building proof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Wingdings" pitchFamily="2" charset="2"/>
                  <a:buChar char="§"/>
                </a:pP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952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00"/>
              <p:cNvSpPr/>
              <p:nvPr/>
            </p:nvSpPr>
            <p:spPr>
              <a:xfrm>
                <a:off x="389723" y="3089609"/>
                <a:ext cx="2385410" cy="303221"/>
              </a:xfrm>
              <a:custGeom>
                <a:avLst/>
                <a:gdLst/>
                <a:ahLst/>
                <a:cxnLst/>
                <a:rect l="l" t="t" r="r" b="b"/>
                <a:pathLst>
                  <a:path w="1956521" h="303221" extrusionOk="0">
                    <a:moveTo>
                      <a:pt x="0" y="0"/>
                    </a:moveTo>
                    <a:lnTo>
                      <a:pt x="1755353" y="0"/>
                    </a:lnTo>
                    <a:lnTo>
                      <a:pt x="1755353" y="433"/>
                    </a:lnTo>
                    <a:lnTo>
                      <a:pt x="1956521" y="433"/>
                    </a:lnTo>
                    <a:lnTo>
                      <a:pt x="1755353" y="302185"/>
                    </a:lnTo>
                    <a:lnTo>
                      <a:pt x="1755353" y="303221"/>
                    </a:lnTo>
                    <a:lnTo>
                      <a:pt x="0" y="303221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StepProof pt1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1" name="Google Shape;1011;p100"/>
            <p:cNvGrpSpPr/>
            <p:nvPr/>
          </p:nvGrpSpPr>
          <p:grpSpPr>
            <a:xfrm>
              <a:off x="6669127" y="4256786"/>
              <a:ext cx="4359429" cy="1923910"/>
              <a:chOff x="389723" y="3089609"/>
              <a:chExt cx="2989529" cy="1923910"/>
            </a:xfrm>
          </p:grpSpPr>
          <p:sp>
            <p:nvSpPr>
              <p:cNvPr id="1012" name="Google Shape;1012;p100"/>
              <p:cNvSpPr txBox="1"/>
              <p:nvPr/>
            </p:nvSpPr>
            <p:spPr>
              <a:xfrm>
                <a:off x="389723" y="3090800"/>
                <a:ext cx="2989529" cy="1922719"/>
              </a:xfrm>
              <a:prstGeom prst="rect">
                <a:avLst/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11475" rIns="91425" bIns="45700" anchor="t" anchorCtr="0">
                <a:noAutofit/>
              </a:bodyPr>
              <a:lstStyle/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Interactive interface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Visual UI provide real-time feedback, export options, manual override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Optimized for small LLMs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Works effectively with open-source LLMs by reducing token requirements per step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200" b="1" dirty="0"/>
                  <a:t>Step pass rate metric</a:t>
                </a:r>
                <a:r>
                  <a:rPr lang="en-US" sz="1200" dirty="0"/>
                  <a:t>: Introduces finer evaluation beyond binary success, measuring how much of a proof was verifiable</a:t>
                </a:r>
                <a:endPara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71450" marR="0" lvl="0" indent="-952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00"/>
              <p:cNvSpPr/>
              <p:nvPr/>
            </p:nvSpPr>
            <p:spPr>
              <a:xfrm>
                <a:off x="389723" y="3089609"/>
                <a:ext cx="2385410" cy="303221"/>
              </a:xfrm>
              <a:custGeom>
                <a:avLst/>
                <a:gdLst/>
                <a:ahLst/>
                <a:cxnLst/>
                <a:rect l="l" t="t" r="r" b="b"/>
                <a:pathLst>
                  <a:path w="1956521" h="303221" extrusionOk="0">
                    <a:moveTo>
                      <a:pt x="0" y="0"/>
                    </a:moveTo>
                    <a:lnTo>
                      <a:pt x="1755353" y="0"/>
                    </a:lnTo>
                    <a:lnTo>
                      <a:pt x="1755353" y="433"/>
                    </a:lnTo>
                    <a:lnTo>
                      <a:pt x="1956521" y="433"/>
                    </a:lnTo>
                    <a:lnTo>
                      <a:pt x="1755353" y="302185"/>
                    </a:lnTo>
                    <a:lnTo>
                      <a:pt x="1755353" y="303221"/>
                    </a:lnTo>
                    <a:lnTo>
                      <a:pt x="0" y="303221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StepProof pt2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4" name="Google Shape;1014;p100"/>
            <p:cNvSpPr/>
            <p:nvPr/>
          </p:nvSpPr>
          <p:spPr>
            <a:xfrm>
              <a:off x="814039" y="1563483"/>
              <a:ext cx="5038611" cy="32656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Old Problem</a:t>
              </a:r>
              <a:endParaRPr dirty="0"/>
            </a:p>
          </p:txBody>
        </p:sp>
        <p:sp>
          <p:nvSpPr>
            <p:cNvPr id="1015" name="Google Shape;1015;p100"/>
            <p:cNvSpPr/>
            <p:nvPr/>
          </p:nvSpPr>
          <p:spPr>
            <a:xfrm>
              <a:off x="6660225" y="1540941"/>
              <a:ext cx="5038611" cy="32656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New Solution</a:t>
              </a:r>
              <a:endParaRPr dirty="0"/>
            </a:p>
          </p:txBody>
        </p:sp>
      </p:grpSp>
      <p:sp>
        <p:nvSpPr>
          <p:cNvPr id="1024" name="Google Shape;1024;p100"/>
          <p:cNvSpPr txBox="1"/>
          <p:nvPr/>
        </p:nvSpPr>
        <p:spPr>
          <a:xfrm>
            <a:off x="11638722" y="6464632"/>
            <a:ext cx="546429" cy="39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200" dirty="0">
                <a:solidFill>
                  <a:schemeClr val="dk1"/>
                </a:solidFill>
              </a:rPr>
              <a:t>1</a:t>
            </a:r>
            <a:endParaRPr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AE297E2-1D7A-C2C2-7E06-281367AD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456" y="137034"/>
            <a:ext cx="2213915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159"/>
          <p:cNvSpPr txBox="1">
            <a:spLocks noGrp="1"/>
          </p:cNvSpPr>
          <p:nvPr>
            <p:ph type="title"/>
          </p:nvPr>
        </p:nvSpPr>
        <p:spPr>
          <a:xfrm>
            <a:off x="115628" y="-1"/>
            <a:ext cx="10413999" cy="73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Tech Stack/Methodology</a:t>
            </a:r>
            <a:endParaRPr dirty="0"/>
          </a:p>
        </p:txBody>
      </p:sp>
      <p:sp>
        <p:nvSpPr>
          <p:cNvPr id="3816" name="Google Shape;3816;p159"/>
          <p:cNvSpPr txBox="1">
            <a:spLocks noGrp="1"/>
          </p:cNvSpPr>
          <p:nvPr>
            <p:ph type="body" idx="1"/>
          </p:nvPr>
        </p:nvSpPr>
        <p:spPr>
          <a:xfrm>
            <a:off x="25661" y="856084"/>
            <a:ext cx="11914886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internals of StepProof and what we might be working on from a technical perspective+step by step of how it works. </a:t>
            </a:r>
            <a:endParaRPr dirty="0"/>
          </a:p>
        </p:txBody>
      </p:sp>
      <p:grpSp>
        <p:nvGrpSpPr>
          <p:cNvPr id="3818" name="Google Shape;3818;p159"/>
          <p:cNvGrpSpPr/>
          <p:nvPr/>
        </p:nvGrpSpPr>
        <p:grpSpPr>
          <a:xfrm>
            <a:off x="341559" y="1800236"/>
            <a:ext cx="11508879" cy="4396133"/>
            <a:chOff x="552447" y="1568593"/>
            <a:chExt cx="11508879" cy="4396133"/>
          </a:xfrm>
        </p:grpSpPr>
        <p:grpSp>
          <p:nvGrpSpPr>
            <p:cNvPr id="3819" name="Google Shape;3819;p159"/>
            <p:cNvGrpSpPr/>
            <p:nvPr/>
          </p:nvGrpSpPr>
          <p:grpSpPr>
            <a:xfrm>
              <a:off x="3680982" y="1568606"/>
              <a:ext cx="8380344" cy="4396120"/>
              <a:chOff x="4957332" y="1524002"/>
              <a:chExt cx="5421088" cy="4396120"/>
            </a:xfrm>
          </p:grpSpPr>
          <p:sp>
            <p:nvSpPr>
              <p:cNvPr id="3820" name="Google Shape;3820;p159"/>
              <p:cNvSpPr/>
              <p:nvPr/>
            </p:nvSpPr>
            <p:spPr>
              <a:xfrm>
                <a:off x="5028455" y="1573033"/>
                <a:ext cx="5272520" cy="6280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5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0"/>
                  <a:buFont typeface="Arial"/>
                  <a:buNone/>
                </a:pPr>
                <a:r>
                  <a:rPr lang="en-US" sz="12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StepProof uses LLaMA3 8B-Instruct, an open-source LLM, to translate each informal sentence into a formal logic statement- low resource overhead because it goes sentence by sentence, not one pass.</a:t>
                </a:r>
                <a:endParaRPr sz="12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1" name="Google Shape;3821;p159"/>
              <p:cNvSpPr/>
              <p:nvPr/>
            </p:nvSpPr>
            <p:spPr>
              <a:xfrm>
                <a:off x="4957332" y="1524002"/>
                <a:ext cx="5418472" cy="73547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marR="0" lvl="0" indent="-2095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A9E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2" name="Google Shape;3822;p159"/>
              <p:cNvSpPr/>
              <p:nvPr/>
            </p:nvSpPr>
            <p:spPr>
              <a:xfrm>
                <a:off x="5028455" y="2496763"/>
                <a:ext cx="5272520" cy="6280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5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0"/>
                  <a:buFont typeface="Arial"/>
                  <a:buNone/>
                </a:pPr>
                <a:r>
                  <a:rPr lang="en-US" sz="12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Each proof is split into discrete logical steps, every sentence is a sub-proposition, which are sequentially verified and pushed to a proof stack to build context.</a:t>
                </a:r>
                <a:endParaRPr sz="12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3" name="Google Shape;3823;p159"/>
              <p:cNvSpPr/>
              <p:nvPr/>
            </p:nvSpPr>
            <p:spPr>
              <a:xfrm>
                <a:off x="4957332" y="2447732"/>
                <a:ext cx="5418472" cy="735470"/>
              </a:xfrm>
              <a:prstGeom prst="rect">
                <a:avLst/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marR="0" lvl="0" indent="-2095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A9E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159"/>
              <p:cNvSpPr/>
              <p:nvPr/>
            </p:nvSpPr>
            <p:spPr>
              <a:xfrm>
                <a:off x="5029327" y="3402849"/>
                <a:ext cx="5272520" cy="6280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5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0"/>
                  <a:buFont typeface="Arial"/>
                  <a:buNone/>
                </a:pPr>
                <a:r>
                  <a:rPr lang="en-US" sz="12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Formalized steps are checked using Isabelle2024, interactive theorem prover. It checks every sentence pushed to it, and ensures validation of every single individual step.</a:t>
                </a:r>
                <a:endParaRPr sz="12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5" name="Google Shape;3825;p159"/>
              <p:cNvSpPr/>
              <p:nvPr/>
            </p:nvSpPr>
            <p:spPr>
              <a:xfrm>
                <a:off x="4958204" y="3353818"/>
                <a:ext cx="5418472" cy="735470"/>
              </a:xfrm>
              <a:prstGeom prst="rect">
                <a:avLst/>
              </a:prstGeom>
              <a:noFill/>
              <a:ln w="12700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marR="0" lvl="0" indent="-2095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A9E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159"/>
              <p:cNvSpPr/>
              <p:nvPr/>
            </p:nvSpPr>
            <p:spPr>
              <a:xfrm>
                <a:off x="5030199" y="4318266"/>
                <a:ext cx="5272520" cy="6280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5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0"/>
                  <a:buFont typeface="Arial"/>
                  <a:buNone/>
                </a:pPr>
                <a:r>
                  <a:rPr lang="en-US" sz="12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a Step fails, StepProof keeps previously verified content- it lets the user retry the step, or continue it in a held state, which preserves the stability of the proof’s flow.</a:t>
                </a:r>
                <a:endParaRPr sz="12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159"/>
              <p:cNvSpPr/>
              <p:nvPr/>
            </p:nvSpPr>
            <p:spPr>
              <a:xfrm>
                <a:off x="4959076" y="4269235"/>
                <a:ext cx="5418472" cy="735470"/>
              </a:xfrm>
              <a:prstGeom prst="rect">
                <a:avLst/>
              </a:prstGeom>
              <a:noFill/>
              <a:ln w="127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marR="0" lvl="0" indent="-2095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A9E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8" name="Google Shape;3828;p159"/>
              <p:cNvSpPr/>
              <p:nvPr/>
            </p:nvSpPr>
            <p:spPr>
              <a:xfrm>
                <a:off x="5031071" y="5233683"/>
                <a:ext cx="5272520" cy="6280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5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0"/>
                  <a:buFont typeface="Arial"/>
                  <a:buNone/>
                </a:pPr>
                <a:r>
                  <a:rPr lang="en-US" sz="12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Real-time interface marks the accuracy of each step, StepProof introduces metrics like step pass rate to check if a proof is partially successful.</a:t>
                </a:r>
                <a:endParaRPr sz="12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9" name="Google Shape;3829;p159"/>
              <p:cNvSpPr/>
              <p:nvPr/>
            </p:nvSpPr>
            <p:spPr>
              <a:xfrm>
                <a:off x="4959948" y="5184652"/>
                <a:ext cx="5418472" cy="735470"/>
              </a:xfrm>
              <a:prstGeom prst="rect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marR="0" lvl="0" indent="-2095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A9E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0" name="Google Shape;3830;p159"/>
            <p:cNvGrpSpPr/>
            <p:nvPr/>
          </p:nvGrpSpPr>
          <p:grpSpPr>
            <a:xfrm>
              <a:off x="552447" y="1568593"/>
              <a:ext cx="3233078" cy="4394213"/>
              <a:chOff x="1828797" y="1523989"/>
              <a:chExt cx="3233078" cy="4394213"/>
            </a:xfrm>
          </p:grpSpPr>
          <p:sp>
            <p:nvSpPr>
              <p:cNvPr id="3831" name="Google Shape;3831;p159"/>
              <p:cNvSpPr/>
              <p:nvPr/>
            </p:nvSpPr>
            <p:spPr>
              <a:xfrm rot="-5400000">
                <a:off x="3421198" y="1644960"/>
                <a:ext cx="735471" cy="2336799"/>
              </a:xfrm>
              <a:custGeom>
                <a:avLst/>
                <a:gdLst/>
                <a:ahLst/>
                <a:cxnLst/>
                <a:rect l="l" t="t" r="r" b="b"/>
                <a:pathLst>
                  <a:path w="735471" h="2336796" extrusionOk="0">
                    <a:moveTo>
                      <a:pt x="735471" y="0"/>
                    </a:moveTo>
                    <a:lnTo>
                      <a:pt x="735471" y="1833505"/>
                    </a:lnTo>
                    <a:lnTo>
                      <a:pt x="735470" y="1833505"/>
                    </a:lnTo>
                    <a:lnTo>
                      <a:pt x="735470" y="2336796"/>
                    </a:lnTo>
                    <a:lnTo>
                      <a:pt x="0" y="2336796"/>
                    </a:lnTo>
                    <a:lnTo>
                      <a:pt x="0" y="869992"/>
                    </a:lnTo>
                    <a:lnTo>
                      <a:pt x="1" y="869992"/>
                    </a:lnTo>
                    <a:lnTo>
                      <a:pt x="1" y="366701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2" name="Google Shape;3832;p159"/>
              <p:cNvSpPr txBox="1"/>
              <p:nvPr/>
            </p:nvSpPr>
            <p:spPr>
              <a:xfrm>
                <a:off x="2439578" y="2282749"/>
                <a:ext cx="2622297" cy="5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40075" tIns="274300" rIns="182875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Step Decomposition</a:t>
                </a:r>
                <a:endParaRPr sz="16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159"/>
              <p:cNvSpPr/>
              <p:nvPr/>
            </p:nvSpPr>
            <p:spPr>
              <a:xfrm>
                <a:off x="2039630" y="2016175"/>
                <a:ext cx="1834903" cy="11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rebuchet MS"/>
                  <a:buNone/>
                </a:pPr>
                <a:endParaRPr sz="1050" b="1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159"/>
              <p:cNvSpPr/>
              <p:nvPr/>
            </p:nvSpPr>
            <p:spPr>
              <a:xfrm>
                <a:off x="2035494" y="2930575"/>
                <a:ext cx="1834903" cy="11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rebuchet MS"/>
                  <a:buNone/>
                </a:pPr>
                <a:endParaRPr sz="1050" b="1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5" name="Google Shape;3835;p159"/>
              <p:cNvSpPr/>
              <p:nvPr/>
            </p:nvSpPr>
            <p:spPr>
              <a:xfrm>
                <a:off x="2031358" y="3844975"/>
                <a:ext cx="1834903" cy="11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rebuchet MS"/>
                  <a:buNone/>
                </a:pPr>
                <a:endParaRPr sz="1050" b="1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6" name="Google Shape;3836;p159"/>
              <p:cNvSpPr/>
              <p:nvPr/>
            </p:nvSpPr>
            <p:spPr>
              <a:xfrm rot="5400000">
                <a:off x="2293128" y="1915985"/>
                <a:ext cx="1086441" cy="2015097"/>
              </a:xfrm>
              <a:prstGeom prst="flowChartManualInpu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7" name="Google Shape;3837;p159"/>
              <p:cNvSpPr txBox="1"/>
              <p:nvPr/>
            </p:nvSpPr>
            <p:spPr>
              <a:xfrm>
                <a:off x="1828797" y="2380303"/>
                <a:ext cx="1612078" cy="1086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70"/>
                  <a:buFont typeface="Trebuchet MS"/>
                  <a:buNone/>
                </a:pPr>
                <a:endParaRPr sz="177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159"/>
              <p:cNvSpPr/>
              <p:nvPr/>
            </p:nvSpPr>
            <p:spPr>
              <a:xfrm>
                <a:off x="2035494" y="4759375"/>
                <a:ext cx="1834903" cy="11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rebuchet MS"/>
                  <a:buNone/>
                </a:pPr>
                <a:endParaRPr sz="1050" b="1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159"/>
              <p:cNvSpPr/>
              <p:nvPr/>
            </p:nvSpPr>
            <p:spPr>
              <a:xfrm>
                <a:off x="2031358" y="5673775"/>
                <a:ext cx="1834903" cy="11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rebuchet MS"/>
                  <a:buNone/>
                </a:pPr>
                <a:endParaRPr sz="1050" b="1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159"/>
              <p:cNvSpPr/>
              <p:nvPr/>
            </p:nvSpPr>
            <p:spPr>
              <a:xfrm>
                <a:off x="3361706" y="1630694"/>
                <a:ext cx="1459591" cy="52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Music Payment and Licensing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159"/>
              <p:cNvSpPr/>
              <p:nvPr/>
            </p:nvSpPr>
            <p:spPr>
              <a:xfrm rot="5400000">
                <a:off x="1998985" y="1358151"/>
                <a:ext cx="735470" cy="1067173"/>
              </a:xfrm>
              <a:custGeom>
                <a:avLst/>
                <a:gdLst/>
                <a:ahLst/>
                <a:cxnLst/>
                <a:rect l="l" t="t" r="r" b="b"/>
                <a:pathLst>
                  <a:path w="735470" h="1067173" extrusionOk="0">
                    <a:moveTo>
                      <a:pt x="0" y="1067173"/>
                    </a:moveTo>
                    <a:lnTo>
                      <a:pt x="0" y="366701"/>
                    </a:lnTo>
                    <a:lnTo>
                      <a:pt x="735470" y="0"/>
                    </a:lnTo>
                    <a:lnTo>
                      <a:pt x="735470" y="1067173"/>
                    </a:lnTo>
                    <a:close/>
                  </a:path>
                </a:pathLst>
              </a:custGeom>
              <a:solidFill>
                <a:srgbClr val="00336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159"/>
              <p:cNvSpPr txBox="1"/>
              <p:nvPr/>
            </p:nvSpPr>
            <p:spPr>
              <a:xfrm>
                <a:off x="1833123" y="1524001"/>
                <a:ext cx="1067173" cy="73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endParaRPr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3" name="Google Shape;3843;p159"/>
              <p:cNvSpPr/>
              <p:nvPr/>
            </p:nvSpPr>
            <p:spPr>
              <a:xfrm rot="5400000">
                <a:off x="1996917" y="2274620"/>
                <a:ext cx="735470" cy="1063036"/>
              </a:xfrm>
              <a:custGeom>
                <a:avLst/>
                <a:gdLst/>
                <a:ahLst/>
                <a:cxnLst/>
                <a:rect l="l" t="t" r="r" b="b"/>
                <a:pathLst>
                  <a:path w="735470" h="1063036" extrusionOk="0">
                    <a:moveTo>
                      <a:pt x="0" y="1063036"/>
                    </a:moveTo>
                    <a:lnTo>
                      <a:pt x="0" y="366701"/>
                    </a:lnTo>
                    <a:lnTo>
                      <a:pt x="735470" y="0"/>
                    </a:lnTo>
                    <a:lnTo>
                      <a:pt x="735470" y="106303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4" name="Google Shape;3844;p159"/>
              <p:cNvSpPr txBox="1"/>
              <p:nvPr/>
            </p:nvSpPr>
            <p:spPr>
              <a:xfrm>
                <a:off x="1833117" y="2438383"/>
                <a:ext cx="1063036" cy="73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endParaRPr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5" name="Google Shape;3845;p159"/>
              <p:cNvSpPr/>
              <p:nvPr/>
            </p:nvSpPr>
            <p:spPr>
              <a:xfrm rot="5400000">
                <a:off x="1994849" y="3191086"/>
                <a:ext cx="735470" cy="1058902"/>
              </a:xfrm>
              <a:custGeom>
                <a:avLst/>
                <a:gdLst/>
                <a:ahLst/>
                <a:cxnLst/>
                <a:rect l="l" t="t" r="r" b="b"/>
                <a:pathLst>
                  <a:path w="735470" h="1058902" extrusionOk="0">
                    <a:moveTo>
                      <a:pt x="0" y="1058902"/>
                    </a:moveTo>
                    <a:lnTo>
                      <a:pt x="0" y="366701"/>
                    </a:lnTo>
                    <a:lnTo>
                      <a:pt x="735470" y="0"/>
                    </a:lnTo>
                    <a:lnTo>
                      <a:pt x="735470" y="105890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6" name="Google Shape;3846;p159"/>
              <p:cNvSpPr txBox="1"/>
              <p:nvPr/>
            </p:nvSpPr>
            <p:spPr>
              <a:xfrm>
                <a:off x="1833109" y="3352791"/>
                <a:ext cx="1058902" cy="73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endParaRPr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159"/>
              <p:cNvSpPr/>
              <p:nvPr/>
            </p:nvSpPr>
            <p:spPr>
              <a:xfrm rot="5400000">
                <a:off x="1996916" y="4103420"/>
                <a:ext cx="735470" cy="1063037"/>
              </a:xfrm>
              <a:custGeom>
                <a:avLst/>
                <a:gdLst/>
                <a:ahLst/>
                <a:cxnLst/>
                <a:rect l="l" t="t" r="r" b="b"/>
                <a:pathLst>
                  <a:path w="735470" h="1063037" extrusionOk="0">
                    <a:moveTo>
                      <a:pt x="0" y="1063037"/>
                    </a:moveTo>
                    <a:lnTo>
                      <a:pt x="0" y="366701"/>
                    </a:lnTo>
                    <a:lnTo>
                      <a:pt x="735470" y="0"/>
                    </a:lnTo>
                    <a:lnTo>
                      <a:pt x="735470" y="1063037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159"/>
              <p:cNvSpPr txBox="1"/>
              <p:nvPr/>
            </p:nvSpPr>
            <p:spPr>
              <a:xfrm>
                <a:off x="1833116" y="4267184"/>
                <a:ext cx="1063037" cy="73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endParaRPr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159"/>
              <p:cNvSpPr/>
              <p:nvPr/>
            </p:nvSpPr>
            <p:spPr>
              <a:xfrm rot="5400000">
                <a:off x="1994849" y="5019886"/>
                <a:ext cx="735470" cy="1058902"/>
              </a:xfrm>
              <a:custGeom>
                <a:avLst/>
                <a:gdLst/>
                <a:ahLst/>
                <a:cxnLst/>
                <a:rect l="l" t="t" r="r" b="b"/>
                <a:pathLst>
                  <a:path w="735470" h="1058902" extrusionOk="0">
                    <a:moveTo>
                      <a:pt x="0" y="1058902"/>
                    </a:moveTo>
                    <a:lnTo>
                      <a:pt x="0" y="366701"/>
                    </a:lnTo>
                    <a:lnTo>
                      <a:pt x="735470" y="0"/>
                    </a:lnTo>
                    <a:lnTo>
                      <a:pt x="735470" y="105890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0" name="Google Shape;3850;p159"/>
              <p:cNvSpPr txBox="1"/>
              <p:nvPr/>
            </p:nvSpPr>
            <p:spPr>
              <a:xfrm>
                <a:off x="1833109" y="5181591"/>
                <a:ext cx="1058902" cy="73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rebuchet MS"/>
                  <a:buNone/>
                </a:pPr>
                <a:endParaRPr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1" name="Google Shape;3851;p159"/>
              <p:cNvSpPr/>
              <p:nvPr/>
            </p:nvSpPr>
            <p:spPr>
              <a:xfrm rot="-5400000">
                <a:off x="3421198" y="723338"/>
                <a:ext cx="735471" cy="2336796"/>
              </a:xfrm>
              <a:custGeom>
                <a:avLst/>
                <a:gdLst/>
                <a:ahLst/>
                <a:cxnLst/>
                <a:rect l="l" t="t" r="r" b="b"/>
                <a:pathLst>
                  <a:path w="735471" h="2336796" extrusionOk="0">
                    <a:moveTo>
                      <a:pt x="735471" y="0"/>
                    </a:moveTo>
                    <a:lnTo>
                      <a:pt x="735471" y="1833505"/>
                    </a:lnTo>
                    <a:lnTo>
                      <a:pt x="735470" y="1833505"/>
                    </a:lnTo>
                    <a:lnTo>
                      <a:pt x="735470" y="2336796"/>
                    </a:lnTo>
                    <a:lnTo>
                      <a:pt x="0" y="2336796"/>
                    </a:lnTo>
                    <a:lnTo>
                      <a:pt x="0" y="869992"/>
                    </a:lnTo>
                    <a:lnTo>
                      <a:pt x="1" y="869992"/>
                    </a:lnTo>
                    <a:lnTo>
                      <a:pt x="1" y="366701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159"/>
              <p:cNvSpPr txBox="1"/>
              <p:nvPr/>
            </p:nvSpPr>
            <p:spPr>
              <a:xfrm>
                <a:off x="2620513" y="1523989"/>
                <a:ext cx="2336796" cy="464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40075" tIns="274300" rIns="182875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Language Modeling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53" name="Google Shape;3853;p15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898553" y="5219748"/>
                <a:ext cx="659178" cy="6591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4" name="Google Shape;3854;p15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014100" y="1671748"/>
                <a:ext cx="436500" cy="436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5" name="Google Shape;3855;p15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956529" y="3491273"/>
                <a:ext cx="483049" cy="4830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6" name="Google Shape;3856;p159"/>
              <p:cNvSpPr/>
              <p:nvPr/>
            </p:nvSpPr>
            <p:spPr>
              <a:xfrm rot="-5400000">
                <a:off x="3422069" y="2551235"/>
                <a:ext cx="735471" cy="2336796"/>
              </a:xfrm>
              <a:custGeom>
                <a:avLst/>
                <a:gdLst/>
                <a:ahLst/>
                <a:cxnLst/>
                <a:rect l="l" t="t" r="r" b="b"/>
                <a:pathLst>
                  <a:path w="735471" h="2336796" extrusionOk="0">
                    <a:moveTo>
                      <a:pt x="735471" y="0"/>
                    </a:moveTo>
                    <a:lnTo>
                      <a:pt x="735471" y="1833505"/>
                    </a:lnTo>
                    <a:lnTo>
                      <a:pt x="735470" y="1833505"/>
                    </a:lnTo>
                    <a:lnTo>
                      <a:pt x="735470" y="2336796"/>
                    </a:lnTo>
                    <a:lnTo>
                      <a:pt x="0" y="2336796"/>
                    </a:lnTo>
                    <a:lnTo>
                      <a:pt x="0" y="869992"/>
                    </a:lnTo>
                    <a:lnTo>
                      <a:pt x="1" y="869992"/>
                    </a:lnTo>
                    <a:lnTo>
                      <a:pt x="1" y="366701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7" name="Google Shape;3857;p159"/>
              <p:cNvSpPr txBox="1"/>
              <p:nvPr/>
            </p:nvSpPr>
            <p:spPr>
              <a:xfrm>
                <a:off x="2621388" y="3210219"/>
                <a:ext cx="2336796" cy="73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40075" tIns="274300" rIns="182875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Formal Verification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8" name="Google Shape;3858;p159"/>
              <p:cNvSpPr/>
              <p:nvPr/>
            </p:nvSpPr>
            <p:spPr>
              <a:xfrm rot="-5400000">
                <a:off x="3422941" y="3466652"/>
                <a:ext cx="735471" cy="2336796"/>
              </a:xfrm>
              <a:custGeom>
                <a:avLst/>
                <a:gdLst/>
                <a:ahLst/>
                <a:cxnLst/>
                <a:rect l="l" t="t" r="r" b="b"/>
                <a:pathLst>
                  <a:path w="735471" h="2336796" extrusionOk="0">
                    <a:moveTo>
                      <a:pt x="735471" y="0"/>
                    </a:moveTo>
                    <a:lnTo>
                      <a:pt x="735471" y="1833505"/>
                    </a:lnTo>
                    <a:lnTo>
                      <a:pt x="735470" y="1833505"/>
                    </a:lnTo>
                    <a:lnTo>
                      <a:pt x="735470" y="2336796"/>
                    </a:lnTo>
                    <a:lnTo>
                      <a:pt x="0" y="2336796"/>
                    </a:lnTo>
                    <a:lnTo>
                      <a:pt x="0" y="869992"/>
                    </a:lnTo>
                    <a:lnTo>
                      <a:pt x="1" y="869992"/>
                    </a:lnTo>
                    <a:lnTo>
                      <a:pt x="1" y="36670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159"/>
              <p:cNvSpPr txBox="1"/>
              <p:nvPr/>
            </p:nvSpPr>
            <p:spPr>
              <a:xfrm>
                <a:off x="2622263" y="4112765"/>
                <a:ext cx="2336796" cy="73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40075" tIns="274300" rIns="182875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Error Isolation/Retry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159"/>
              <p:cNvSpPr/>
              <p:nvPr/>
            </p:nvSpPr>
            <p:spPr>
              <a:xfrm rot="-5400000">
                <a:off x="3423813" y="4382069"/>
                <a:ext cx="735471" cy="2336796"/>
              </a:xfrm>
              <a:custGeom>
                <a:avLst/>
                <a:gdLst/>
                <a:ahLst/>
                <a:cxnLst/>
                <a:rect l="l" t="t" r="r" b="b"/>
                <a:pathLst>
                  <a:path w="735471" h="2336796" extrusionOk="0">
                    <a:moveTo>
                      <a:pt x="735471" y="0"/>
                    </a:moveTo>
                    <a:lnTo>
                      <a:pt x="735471" y="1833505"/>
                    </a:lnTo>
                    <a:lnTo>
                      <a:pt x="735470" y="1833505"/>
                    </a:lnTo>
                    <a:lnTo>
                      <a:pt x="735470" y="2336796"/>
                    </a:lnTo>
                    <a:lnTo>
                      <a:pt x="0" y="2336796"/>
                    </a:lnTo>
                    <a:lnTo>
                      <a:pt x="0" y="869992"/>
                    </a:lnTo>
                    <a:lnTo>
                      <a:pt x="1" y="869992"/>
                    </a:lnTo>
                    <a:lnTo>
                      <a:pt x="1" y="366701"/>
                    </a:lnTo>
                    <a:close/>
                  </a:path>
                </a:pathLst>
              </a:custGeom>
              <a:solidFill>
                <a:srgbClr val="8F8F8F"/>
              </a:solidFill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159"/>
              <p:cNvSpPr txBox="1"/>
              <p:nvPr/>
            </p:nvSpPr>
            <p:spPr>
              <a:xfrm>
                <a:off x="2623138" y="5028165"/>
                <a:ext cx="2336796" cy="73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40075" tIns="274300" rIns="182875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Feedback UI/Eval Metrics</a:t>
                </a:r>
                <a:endParaRPr sz="16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62" name="Google Shape;3862;p15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986191" y="2562275"/>
                <a:ext cx="483902" cy="4839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3" name="Google Shape;3863;p15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958799" y="4370837"/>
                <a:ext cx="530272" cy="5302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64" name="Google Shape;3864;p159"/>
          <p:cNvSpPr txBox="1"/>
          <p:nvPr/>
        </p:nvSpPr>
        <p:spPr>
          <a:xfrm>
            <a:off x="11638722" y="6464632"/>
            <a:ext cx="546429" cy="39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200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0D673-B14F-C8FB-37B5-FE9C2BDC0D9A}"/>
              </a:ext>
            </a:extLst>
          </p:cNvPr>
          <p:cNvSpPr txBox="1"/>
          <p:nvPr/>
        </p:nvSpPr>
        <p:spPr>
          <a:xfrm>
            <a:off x="10809514" y="0"/>
            <a:ext cx="1266858" cy="5987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E340F47-60F2-E2F6-F2BD-04A95C577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776" y="197940"/>
            <a:ext cx="2895886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OTC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361"/>
      </a:accent1>
      <a:accent2>
        <a:srgbClr val="006262"/>
      </a:accent2>
      <a:accent3>
        <a:srgbClr val="86C7CC"/>
      </a:accent3>
      <a:accent4>
        <a:srgbClr val="7A7AD4"/>
      </a:accent4>
      <a:accent5>
        <a:srgbClr val="BFBFBF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Trebuchet MS</vt:lpstr>
      <vt:lpstr>Wingdings</vt:lpstr>
      <vt:lpstr>1_Blank Presentation</vt:lpstr>
      <vt:lpstr>Ojas x Jinu Meeting 1</vt:lpstr>
      <vt:lpstr>StepProof enables reliable sentence-verification of math proofs in natural lang.</vt:lpstr>
      <vt:lpstr>Tech Stack/Methodology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Parth</dc:creator>
  <cp:lastModifiedBy>Ojas Vatsyayan</cp:lastModifiedBy>
  <cp:revision>1</cp:revision>
  <dcterms:created xsi:type="dcterms:W3CDTF">2014-02-23T18:59:27Z</dcterms:created>
  <dcterms:modified xsi:type="dcterms:W3CDTF">2025-05-09T22:18:14Z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0x01010019AD3A987FAE664C8AA2DB806573D028</vt:lpwstr>
  </property>
</Properties>
</file>