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5" r:id="rId3"/>
    <p:sldId id="2147483569" r:id="rId4"/>
    <p:sldId id="2147483573" r:id="rId5"/>
    <p:sldId id="2147483572" r:id="rId6"/>
    <p:sldId id="2147483578" r:id="rId7"/>
    <p:sldId id="2147483575" r:id="rId8"/>
    <p:sldId id="303" r:id="rId9"/>
    <p:sldId id="21474835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FFB6F9-4395-904F-884E-1A87472E4B74}">
          <p14:sldIdLst>
            <p14:sldId id="257"/>
            <p14:sldId id="265"/>
            <p14:sldId id="2147483569"/>
            <p14:sldId id="2147483573"/>
            <p14:sldId id="2147483572"/>
            <p14:sldId id="2147483578"/>
            <p14:sldId id="2147483575"/>
            <p14:sldId id="303"/>
            <p14:sldId id="21474835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BD"/>
    <a:srgbClr val="D7F1FF"/>
    <a:srgbClr val="0E8DFF"/>
    <a:srgbClr val="11249E"/>
    <a:srgbClr val="CACBE6"/>
    <a:srgbClr val="999BCD"/>
    <a:srgbClr val="0086EC"/>
    <a:srgbClr val="0049FF"/>
    <a:srgbClr val="FFC000"/>
    <a:srgbClr val="F02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E96B3-1C70-FC42-ABF7-2FA243FA9429}" v="2828" dt="2025-08-11T18:23:47.355"/>
    <p1510:client id="{B68A49E3-5869-4B6E-EE03-A75722CCD3E3}" v="3" dt="2025-08-11T08:20:52.992"/>
    <p1510:client id="{B82251BC-32F1-4C6D-9CE7-9C6783C7F9EA}" v="4871" dt="2025-08-11T18:23:55.555"/>
    <p1510:client id="{DBB63066-8CD2-4ABE-A1B5-31ECB33E6B2B}" v="562" dt="2025-08-11T17:22:33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4F77-7382-BA4C-B214-CC3E23D18C30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17105-D9C8-5D4A-8CC6-16664EFE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2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17105-D9C8-5D4A-8CC6-16664EFE19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C3E0A-734B-840D-3B8F-E39C2278E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7431C-7120-B82D-DC40-F652D62A0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EED79B-BDD2-4087-71B7-71AF63AF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F6083-FC89-10ED-15D9-526D8D0BA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117105-D9C8-5D4A-8CC6-16664EFE19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9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person standing in front of a white background&#10;&#10;AI-generated content may be incorrect.">
            <a:extLst>
              <a:ext uri="{FF2B5EF4-FFF2-40B4-BE49-F238E27FC236}">
                <a16:creationId xmlns:a16="http://schemas.microsoft.com/office/drawing/2014/main" id="{A92607AB-85B1-D31C-9D6F-9806FCD2ACC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" t="92482" r="476"/>
          <a:stretch/>
        </p:blipFill>
        <p:spPr>
          <a:xfrm>
            <a:off x="0" y="6354986"/>
            <a:ext cx="12191999" cy="5139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o.com/restaurant-tips/restaurant-upselling-techniques-2025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ojasvi-pandya/WWT-Unravel-Udaan-IIMB.git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offerfit.ai/content/blog-post/three-qsr-personalization-strategies-to-reduce-customer-chur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svg"/><Relationship Id="rId11" Type="http://schemas.openxmlformats.org/officeDocument/2006/relationships/image" Target="../media/image3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ity&#10;&#10;AI-generated content may be incorrect.">
            <a:extLst>
              <a:ext uri="{FF2B5EF4-FFF2-40B4-BE49-F238E27FC236}">
                <a16:creationId xmlns:a16="http://schemas.microsoft.com/office/drawing/2014/main" id="{207A2643-A942-73CF-8CC8-2FA89A45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17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17D0870-C41B-825C-4BDA-2CBC554BEB1C}"/>
              </a:ext>
            </a:extLst>
          </p:cNvPr>
          <p:cNvSpPr txBox="1"/>
          <p:nvPr/>
        </p:nvSpPr>
        <p:spPr>
          <a:xfrm>
            <a:off x="177800" y="2158489"/>
            <a:ext cx="11836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WWT Unravel</a:t>
            </a:r>
          </a:p>
          <a:p>
            <a:pPr algn="ctr"/>
            <a: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Algorithm for Wings R Us</a:t>
            </a:r>
            <a:endParaRPr lang="en-IN" sz="32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D86B77-42F1-B3EF-F55B-CD39851C9B5B}"/>
              </a:ext>
            </a:extLst>
          </p:cNvPr>
          <p:cNvSpPr txBox="1"/>
          <p:nvPr/>
        </p:nvSpPr>
        <p:spPr>
          <a:xfrm>
            <a:off x="0" y="5744969"/>
            <a:ext cx="12192000" cy="1107996"/>
          </a:xfrm>
          <a:prstGeom prst="rect">
            <a:avLst/>
          </a:prstGeom>
          <a:solidFill>
            <a:srgbClr val="D7F1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>
                <a:solidFill>
                  <a:srgbClr val="0036BD"/>
                </a:solidFill>
              </a:rPr>
              <a:t>Team Udaan (IIM Bangalore)</a:t>
            </a:r>
          </a:p>
          <a:p>
            <a:pPr algn="ctr"/>
            <a:r>
              <a:rPr lang="en-IN" sz="3000" b="1">
                <a:solidFill>
                  <a:srgbClr val="0036BD"/>
                </a:solidFill>
              </a:rPr>
              <a:t>Ojasvi Pandya, Omkar Yadav, Ronak Gupta</a:t>
            </a:r>
          </a:p>
        </p:txBody>
      </p:sp>
    </p:spTree>
    <p:extLst>
      <p:ext uri="{BB962C8B-B14F-4D97-AF65-F5344CB8AC3E}">
        <p14:creationId xmlns:p14="http://schemas.microsoft.com/office/powerpoint/2010/main" val="21352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5C103-4486-1FFA-0BE2-6067015CE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952AD9-6193-6E99-611A-CB1FE98B79D1}"/>
              </a:ext>
            </a:extLst>
          </p:cNvPr>
          <p:cNvSpPr txBox="1"/>
          <p:nvPr/>
        </p:nvSpPr>
        <p:spPr>
          <a:xfrm>
            <a:off x="251461" y="1071393"/>
            <a:ext cx="11073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IN" b="1">
                <a:solidFill>
                  <a:srgbClr val="F026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Wings R Us </a:t>
            </a:r>
            <a:r>
              <a:rPr lang="en-IN">
                <a:latin typeface="Arial" panose="020B0604020202020204" pitchFamily="34" charset="0"/>
                <a:cs typeface="Arial" panose="020B0604020202020204" pitchFamily="34" charset="0"/>
              </a:rPr>
              <a:t>is leaving money and loyalty on the table at the single most valuable moment in their digital funnel, </a:t>
            </a:r>
            <a:r>
              <a:rPr lang="en-IN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checkout page</a:t>
            </a:r>
            <a:endParaRPr lang="en-US" b="1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70E3FB5-F38C-C58E-69F6-053795337E7E}"/>
              </a:ext>
            </a:extLst>
          </p:cNvPr>
          <p:cNvGrpSpPr/>
          <p:nvPr/>
        </p:nvGrpSpPr>
        <p:grpSpPr>
          <a:xfrm>
            <a:off x="1728116" y="4211762"/>
            <a:ext cx="2588484" cy="1885520"/>
            <a:chOff x="2126435" y="4098512"/>
            <a:chExt cx="2588484" cy="188552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7338588-5CF1-08DF-3B88-2FD3F653B73E}"/>
                </a:ext>
              </a:extLst>
            </p:cNvPr>
            <p:cNvSpPr>
              <a:spLocks/>
            </p:cNvSpPr>
            <p:nvPr/>
          </p:nvSpPr>
          <p:spPr>
            <a:xfrm>
              <a:off x="2126437" y="4422591"/>
              <a:ext cx="2588482" cy="625441"/>
            </a:xfrm>
            <a:prstGeom prst="rect">
              <a:avLst/>
            </a:prstGeom>
            <a:solidFill>
              <a:srgbClr val="0036BD"/>
            </a:solidFill>
            <a:ln w="28575" cap="sq" cmpd="sng" algn="ctr">
              <a:solidFill>
                <a:srgbClr val="00048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180000" tIns="45720" rIns="18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Competitive disadvantage in digital experience</a:t>
              </a:r>
              <a:endPara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7C86022-4EB5-16DA-B4CA-A626A40F8201}"/>
                </a:ext>
              </a:extLst>
            </p:cNvPr>
            <p:cNvSpPr/>
            <p:nvPr/>
          </p:nvSpPr>
          <p:spPr>
            <a:xfrm>
              <a:off x="3106137" y="4098512"/>
              <a:ext cx="629077" cy="384722"/>
            </a:xfrm>
            <a:prstGeom prst="rect">
              <a:avLst/>
            </a:prstGeom>
            <a:solidFill>
              <a:srgbClr val="FFFFFF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1200" cap="none" spc="0" normalizeH="0" baseline="0" noProof="0">
                  <a:ln>
                    <a:noFill/>
                  </a:ln>
                  <a:solidFill>
                    <a:srgbClr val="0036B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5D0169-D957-A825-8D91-91636009EEAC}"/>
                </a:ext>
              </a:extLst>
            </p:cNvPr>
            <p:cNvSpPr/>
            <p:nvPr/>
          </p:nvSpPr>
          <p:spPr>
            <a:xfrm>
              <a:off x="2126435" y="5048032"/>
              <a:ext cx="2588482" cy="93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Major QSR players (McDonald’s, KFC, Domino’s) already use </a:t>
              </a: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real-time, data-driven checkout personalization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C4F866-47AD-309A-66F8-49D09B7283A0}"/>
              </a:ext>
            </a:extLst>
          </p:cNvPr>
          <p:cNvGrpSpPr/>
          <p:nvPr/>
        </p:nvGrpSpPr>
        <p:grpSpPr>
          <a:xfrm>
            <a:off x="5965873" y="2117971"/>
            <a:ext cx="2588484" cy="1885520"/>
            <a:chOff x="7009317" y="1764161"/>
            <a:chExt cx="2588484" cy="18855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0C298D4-4FCE-085C-D228-B688B1C7968E}"/>
                </a:ext>
              </a:extLst>
            </p:cNvPr>
            <p:cNvSpPr>
              <a:spLocks/>
            </p:cNvSpPr>
            <p:nvPr/>
          </p:nvSpPr>
          <p:spPr>
            <a:xfrm>
              <a:off x="7009319" y="2088240"/>
              <a:ext cx="2588482" cy="625441"/>
            </a:xfrm>
            <a:prstGeom prst="rect">
              <a:avLst/>
            </a:prstGeom>
            <a:solidFill>
              <a:srgbClr val="0036BD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180000" tIns="45720" rIns="18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Poor customer </a:t>
              </a:r>
              <a:b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experience</a:t>
              </a:r>
              <a:endPara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D448E5C-A2DE-4A2C-40D5-577B5894D26C}"/>
                </a:ext>
              </a:extLst>
            </p:cNvPr>
            <p:cNvSpPr/>
            <p:nvPr/>
          </p:nvSpPr>
          <p:spPr>
            <a:xfrm>
              <a:off x="7989019" y="1764161"/>
              <a:ext cx="629077" cy="384722"/>
            </a:xfrm>
            <a:prstGeom prst="rect">
              <a:avLst/>
            </a:prstGeom>
            <a:solidFill>
              <a:srgbClr val="FFFFFF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1200" cap="none" spc="0" normalizeH="0" baseline="0" noProof="0">
                  <a:ln>
                    <a:noFill/>
                  </a:ln>
                  <a:solidFill>
                    <a:srgbClr val="0036B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9CCB6B2-32E3-69C8-ABDD-C23F08F5FB99}"/>
                </a:ext>
              </a:extLst>
            </p:cNvPr>
            <p:cNvSpPr/>
            <p:nvPr/>
          </p:nvSpPr>
          <p:spPr>
            <a:xfrm>
              <a:off x="7009317" y="2713681"/>
              <a:ext cx="2588482" cy="93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First-time users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often get generic prompts that don’t match their taste, </a:t>
              </a: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loyal customers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may see the same static add-ons repeatedly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67CF594-7AB9-5F70-072D-DD8A4A7D1812}"/>
              </a:ext>
            </a:extLst>
          </p:cNvPr>
          <p:cNvGrpSpPr/>
          <p:nvPr/>
        </p:nvGrpSpPr>
        <p:grpSpPr>
          <a:xfrm>
            <a:off x="3160486" y="2117971"/>
            <a:ext cx="2588484" cy="1885520"/>
            <a:chOff x="3728159" y="1764161"/>
            <a:chExt cx="2588484" cy="1885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E5D61E1-1D54-9877-31E8-8CBE3442C421}"/>
                </a:ext>
              </a:extLst>
            </p:cNvPr>
            <p:cNvSpPr>
              <a:spLocks/>
            </p:cNvSpPr>
            <p:nvPr/>
          </p:nvSpPr>
          <p:spPr>
            <a:xfrm>
              <a:off x="3728161" y="2088240"/>
              <a:ext cx="2588482" cy="625441"/>
            </a:xfrm>
            <a:prstGeom prst="rect">
              <a:avLst/>
            </a:prstGeom>
            <a:solidFill>
              <a:srgbClr val="0036BD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180000" tIns="45720" rIns="18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Untapped insights in existing data</a:t>
              </a:r>
              <a:endPara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42451B-4FCF-290F-7132-C0EEB3376337}"/>
                </a:ext>
              </a:extLst>
            </p:cNvPr>
            <p:cNvSpPr/>
            <p:nvPr/>
          </p:nvSpPr>
          <p:spPr>
            <a:xfrm>
              <a:off x="4707861" y="1764161"/>
              <a:ext cx="629077" cy="384722"/>
            </a:xfrm>
            <a:prstGeom prst="rect">
              <a:avLst/>
            </a:prstGeom>
            <a:solidFill>
              <a:srgbClr val="FFFFFF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1200" cap="none" spc="0" normalizeH="0" baseline="0" noProof="0">
                  <a:ln>
                    <a:noFill/>
                  </a:ln>
                  <a:solidFill>
                    <a:srgbClr val="0036B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7C6486-1C6F-87F7-92EE-94390CA555D0}"/>
                </a:ext>
              </a:extLst>
            </p:cNvPr>
            <p:cNvSpPr/>
            <p:nvPr/>
          </p:nvSpPr>
          <p:spPr>
            <a:xfrm>
              <a:off x="3728159" y="2713681"/>
              <a:ext cx="2588482" cy="93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1.4M+ historical orders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with rich signals about order combos. Today, this is just “stored history”, not an </a:t>
              </a: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active revenue-generating asset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.</a:t>
              </a:r>
              <a:endParaRPr kumimoji="0" lang="en-GB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9CC019-EA25-7E1F-6D53-97B28D0336CE}"/>
              </a:ext>
            </a:extLst>
          </p:cNvPr>
          <p:cNvGrpSpPr/>
          <p:nvPr/>
        </p:nvGrpSpPr>
        <p:grpSpPr>
          <a:xfrm>
            <a:off x="355096" y="2117971"/>
            <a:ext cx="2588484" cy="1885520"/>
            <a:chOff x="436941" y="1764161"/>
            <a:chExt cx="2588484" cy="188552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D8B34AF-A7D2-70D3-AE86-6116A3EEB666}"/>
                </a:ext>
              </a:extLst>
            </p:cNvPr>
            <p:cNvSpPr>
              <a:spLocks/>
            </p:cNvSpPr>
            <p:nvPr/>
          </p:nvSpPr>
          <p:spPr>
            <a:xfrm>
              <a:off x="436943" y="2088240"/>
              <a:ext cx="2588482" cy="625441"/>
            </a:xfrm>
            <a:prstGeom prst="rect">
              <a:avLst/>
            </a:prstGeom>
            <a:solidFill>
              <a:srgbClr val="0036BD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180000" tIns="45720" rIns="18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Missed revenue at the “prime upsell” moment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3CE301-23C9-CC24-80A5-FCF2769B7E5D}"/>
                </a:ext>
              </a:extLst>
            </p:cNvPr>
            <p:cNvSpPr/>
            <p:nvPr/>
          </p:nvSpPr>
          <p:spPr>
            <a:xfrm>
              <a:off x="1416643" y="1764161"/>
              <a:ext cx="629077" cy="384722"/>
            </a:xfrm>
            <a:prstGeom prst="rect">
              <a:avLst/>
            </a:prstGeom>
            <a:solidFill>
              <a:srgbClr val="FFFFFF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1200" cap="none" spc="0" normalizeH="0" baseline="0" noProof="0">
                  <a:ln>
                    <a:noFill/>
                  </a:ln>
                  <a:solidFill>
                    <a:srgbClr val="0036B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3AA6340-2821-593C-ABA5-81D37807BD11}"/>
                </a:ext>
              </a:extLst>
            </p:cNvPr>
            <p:cNvSpPr/>
            <p:nvPr/>
          </p:nvSpPr>
          <p:spPr>
            <a:xfrm>
              <a:off x="436941" y="2713681"/>
              <a:ext cx="2588482" cy="93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Checkout is the</a:t>
              </a:r>
              <a:r>
                <a:rPr kumimoji="0" lang="en-GB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highest-intent point</a:t>
              </a:r>
              <a:r>
                <a:rPr kumimoji="0" lang="en-GB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, the customer is ready to pay, so adding a drink, side, or extra flavour is frictionless.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85E2F95-FF35-00ED-CB2B-AA5A579BF1F4}"/>
              </a:ext>
            </a:extLst>
          </p:cNvPr>
          <p:cNvGrpSpPr/>
          <p:nvPr/>
        </p:nvGrpSpPr>
        <p:grpSpPr>
          <a:xfrm>
            <a:off x="4587661" y="4211762"/>
            <a:ext cx="2588484" cy="1885520"/>
            <a:chOff x="5417655" y="4098512"/>
            <a:chExt cx="2588484" cy="1885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96BB78B-6ADB-73E5-3E41-FFF520C6F30A}"/>
                </a:ext>
              </a:extLst>
            </p:cNvPr>
            <p:cNvSpPr>
              <a:spLocks/>
            </p:cNvSpPr>
            <p:nvPr/>
          </p:nvSpPr>
          <p:spPr>
            <a:xfrm>
              <a:off x="5417657" y="4422591"/>
              <a:ext cx="2588482" cy="625441"/>
            </a:xfrm>
            <a:prstGeom prst="rect">
              <a:avLst/>
            </a:prstGeom>
            <a:solidFill>
              <a:srgbClr val="0036BD"/>
            </a:solidFill>
            <a:ln w="28575" cap="sq" cmpd="sng" algn="ctr">
              <a:solidFill>
                <a:srgbClr val="000483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180000" tIns="45720" rIns="180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Operational inconsistency &amp; missed learnings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6CE5FAA-5F0B-7F12-5EFA-BFBBA33AF548}"/>
                </a:ext>
              </a:extLst>
            </p:cNvPr>
            <p:cNvSpPr/>
            <p:nvPr/>
          </p:nvSpPr>
          <p:spPr>
            <a:xfrm>
              <a:off x="6397357" y="4098512"/>
              <a:ext cx="629077" cy="384722"/>
            </a:xfrm>
            <a:prstGeom prst="rect">
              <a:avLst/>
            </a:prstGeom>
            <a:solidFill>
              <a:srgbClr val="FFFFFF"/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b="1" i="0" u="none" strike="noStrike" kern="1200" cap="none" spc="0" normalizeH="0" baseline="0" noProof="0">
                  <a:ln>
                    <a:noFill/>
                  </a:ln>
                  <a:solidFill>
                    <a:srgbClr val="0036BD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444FCD4-190B-FAB8-C52A-6A799E8E377A}"/>
                </a:ext>
              </a:extLst>
            </p:cNvPr>
            <p:cNvSpPr/>
            <p:nvPr/>
          </p:nvSpPr>
          <p:spPr>
            <a:xfrm>
              <a:off x="5417655" y="5048032"/>
              <a:ext cx="2588482" cy="9360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28575" cap="sq" cmpd="sng" algn="ctr">
              <a:solidFill>
                <a:srgbClr val="0036BD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72000" tIns="45720" rIns="720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Without a unified, data-driven system, marketing teams can’t learn what works, iterate, or run </a:t>
              </a:r>
              <a:r>
                <a:rPr kumimoji="0" lang="en-IN" sz="12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low-risk pilots</a:t>
              </a:r>
              <a:r>
                <a:rPr kumimoji="0" lang="en-IN" sz="12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that prove ROI before scaling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2" name="Arrow: Up-Down 10">
            <a:extLst>
              <a:ext uri="{FF2B5EF4-FFF2-40B4-BE49-F238E27FC236}">
                <a16:creationId xmlns:a16="http://schemas.microsoft.com/office/drawing/2014/main" id="{C847E5AA-DB23-93D2-AAF9-BBAE26D0CC3E}"/>
              </a:ext>
            </a:extLst>
          </p:cNvPr>
          <p:cNvSpPr/>
          <p:nvPr/>
        </p:nvSpPr>
        <p:spPr>
          <a:xfrm>
            <a:off x="8771257" y="2245987"/>
            <a:ext cx="420516" cy="4107327"/>
          </a:xfrm>
          <a:prstGeom prst="upDownArrow">
            <a:avLst>
              <a:gd name="adj1" fmla="val 50000"/>
              <a:gd name="adj2" fmla="val 70843"/>
            </a:avLst>
          </a:prstGeom>
          <a:solidFill>
            <a:srgbClr val="0036BD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F61FEE-3DD5-ED52-AEB3-87FE58FB4601}"/>
              </a:ext>
            </a:extLst>
          </p:cNvPr>
          <p:cNvSpPr txBox="1"/>
          <p:nvPr/>
        </p:nvSpPr>
        <p:spPr>
          <a:xfrm>
            <a:off x="9534055" y="2355827"/>
            <a:ext cx="2152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6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THIS MATTERS FOR </a:t>
            </a:r>
            <a:r>
              <a:rPr lang="en-IN" sz="1600" b="1">
                <a:solidFill>
                  <a:srgbClr val="F026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WINGS R US</a:t>
            </a:r>
            <a:endParaRPr lang="en-US" sz="1600" b="1">
              <a:solidFill>
                <a:srgbClr val="F026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9E0F332-1DF4-329D-6C98-DFD35ACFC658}"/>
              </a:ext>
            </a:extLst>
          </p:cNvPr>
          <p:cNvSpPr txBox="1"/>
          <p:nvPr/>
        </p:nvSpPr>
        <p:spPr>
          <a:xfrm>
            <a:off x="9191773" y="5025036"/>
            <a:ext cx="2840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An average </a:t>
            </a:r>
            <a:r>
              <a:rPr lang="en-IN" sz="1200" b="1">
                <a:latin typeface="Arial" panose="020B0604020202020204" pitchFamily="34" charset="0"/>
                <a:cs typeface="Arial" panose="020B0604020202020204" pitchFamily="34" charset="0"/>
              </a:rPr>
              <a:t>QSR loses 30-40% of its customers every year</a:t>
            </a:r>
            <a:r>
              <a:rPr lang="en-IN" sz="1200" b="1" baseline="30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, emphasizing the value of 1:1 personalization</a:t>
            </a:r>
            <a:endParaRPr kumimoji="0" lang="en-GB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50FAEB5-5BD5-FFE5-3EC3-800362C92C71}"/>
              </a:ext>
            </a:extLst>
          </p:cNvPr>
          <p:cNvSpPr txBox="1"/>
          <p:nvPr/>
        </p:nvSpPr>
        <p:spPr>
          <a:xfrm>
            <a:off x="9196062" y="3750665"/>
            <a:ext cx="28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  <a:t>When recommendations feel authentic and are bundled smartly, the </a:t>
            </a:r>
            <a:r>
              <a:rPr lang="en-IN" sz="1200" b="1">
                <a:latin typeface="Arial" panose="020B0604020202020204" pitchFamily="34" charset="0"/>
                <a:cs typeface="Arial" panose="020B0604020202020204" pitchFamily="34" charset="0"/>
              </a:rPr>
              <a:t>total bill can grow by almost 47%</a:t>
            </a:r>
            <a:r>
              <a:rPr lang="en-IN" sz="1200" b="1" baseline="30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en-GB" sz="1200" b="1" i="0" u="none" strike="noStrike" kern="1200" cap="none" spc="0" normalizeH="0" baseline="30000" noProof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A8B18-6555-2A08-88E1-3D5BF7A42A12}"/>
              </a:ext>
            </a:extLst>
          </p:cNvPr>
          <p:cNvSpPr txBox="1"/>
          <p:nvPr/>
        </p:nvSpPr>
        <p:spPr>
          <a:xfrm>
            <a:off x="9489132" y="3486128"/>
            <a:ext cx="224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AOV</a:t>
            </a:r>
            <a:endParaRPr lang="en-US" sz="1400" b="1">
              <a:solidFill>
                <a:srgbClr val="F026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875216-091D-A6B3-7A72-055F66384F0C}"/>
              </a:ext>
            </a:extLst>
          </p:cNvPr>
          <p:cNvSpPr txBox="1"/>
          <p:nvPr/>
        </p:nvSpPr>
        <p:spPr>
          <a:xfrm>
            <a:off x="9489132" y="4747995"/>
            <a:ext cx="224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REDUCE CHURN RATE</a:t>
            </a:r>
            <a:endParaRPr lang="en-US" sz="1400" b="1">
              <a:solidFill>
                <a:srgbClr val="F026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C60AE-FB9F-F9CB-838A-9095A7048325}"/>
              </a:ext>
            </a:extLst>
          </p:cNvPr>
          <p:cNvSpPr txBox="1"/>
          <p:nvPr/>
        </p:nvSpPr>
        <p:spPr>
          <a:xfrm>
            <a:off x="355096" y="6542764"/>
            <a:ext cx="65904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Sources: </a:t>
            </a:r>
            <a:r>
              <a:rPr lang="en-IN" sz="1000" i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Restaurant Upselling Techniques</a:t>
            </a:r>
            <a:r>
              <a:rPr lang="en-IN" sz="10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000" i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QSR Personalisation Strategies</a:t>
            </a:r>
            <a:endParaRPr lang="en-IN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4DF4404-252E-6E31-07A7-DFFAB804EDE1}"/>
              </a:ext>
            </a:extLst>
          </p:cNvPr>
          <p:cNvSpPr txBox="1"/>
          <p:nvPr/>
        </p:nvSpPr>
        <p:spPr>
          <a:xfrm>
            <a:off x="251460" y="273193"/>
            <a:ext cx="10431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07A5804-E29E-91F9-C185-BC98966F6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98478" y="1"/>
            <a:ext cx="993521" cy="93945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44A9C937-AF2A-C083-329B-957B5A8EDC3B}"/>
              </a:ext>
            </a:extLst>
          </p:cNvPr>
          <p:cNvSpPr txBox="1"/>
          <p:nvPr/>
        </p:nvSpPr>
        <p:spPr>
          <a:xfrm>
            <a:off x="4943452" y="0"/>
            <a:ext cx="65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Repository: </a:t>
            </a:r>
            <a:r>
              <a:rPr lang="en-US" sz="1200" b="1" i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https://github.com/ojasvi-pandya/WWT-Unravel-Udaan-IIMB.git</a:t>
            </a:r>
            <a:endParaRPr lang="en-US" sz="1200" b="1" i="1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719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DD5AEB-7B75-E390-0CD7-2FC41C19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69" b="17180"/>
          <a:stretch>
            <a:fillRect/>
          </a:stretch>
        </p:blipFill>
        <p:spPr>
          <a:xfrm>
            <a:off x="0" y="900001"/>
            <a:ext cx="5813839" cy="32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DA36AA-B36C-6688-D7B4-9EB3F832EC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84" b="4234"/>
          <a:stretch>
            <a:fillRect/>
          </a:stretch>
        </p:blipFill>
        <p:spPr>
          <a:xfrm>
            <a:off x="6096000" y="1134136"/>
            <a:ext cx="5577558" cy="29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09CC4-E1B8-651B-4D5B-3AC237293607}"/>
              </a:ext>
            </a:extLst>
          </p:cNvPr>
          <p:cNvSpPr txBox="1"/>
          <p:nvPr/>
        </p:nvSpPr>
        <p:spPr>
          <a:xfrm>
            <a:off x="251460" y="273193"/>
            <a:ext cx="10431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49D69E-FDA9-04CA-B20A-D86E116AD0AD}"/>
              </a:ext>
            </a:extLst>
          </p:cNvPr>
          <p:cNvSpPr txBox="1"/>
          <p:nvPr/>
        </p:nvSpPr>
        <p:spPr>
          <a:xfrm>
            <a:off x="251460" y="4283899"/>
            <a:ext cx="48710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split indicates that a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one-size-fits-all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recommendation model would be ineffective. It also highlights the opportunity to drive conversion from guest to registered users.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71CF92-AE6F-28EF-4F66-858033022F4D}"/>
              </a:ext>
            </a:extLst>
          </p:cNvPr>
          <p:cNvSpPr txBox="1"/>
          <p:nvPr/>
        </p:nvSpPr>
        <p:spPr>
          <a:xfrm>
            <a:off x="6382139" y="4247864"/>
            <a:ext cx="555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This data strongly suggests that "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ToGo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" and "Delivery" orders likely serve different customer needs (e.g., a quick individual lunch vs. a planned family dinner).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C162AEE-5822-8943-7C71-0ABEFA668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6863"/>
              </p:ext>
            </p:extLst>
          </p:nvPr>
        </p:nvGraphicFramePr>
        <p:xfrm>
          <a:off x="1246766" y="5116016"/>
          <a:ext cx="9698468" cy="1476000"/>
        </p:xfrm>
        <a:graphic>
          <a:graphicData uri="http://schemas.openxmlformats.org/drawingml/2006/table">
            <a:tbl>
              <a:tblPr firstRow="1" bandRow="1"/>
              <a:tblGrid>
                <a:gridCol w="4849234">
                  <a:extLst>
                    <a:ext uri="{9D8B030D-6E8A-4147-A177-3AD203B41FA5}">
                      <a16:colId xmlns:a16="http://schemas.microsoft.com/office/drawing/2014/main" val="684172761"/>
                    </a:ext>
                  </a:extLst>
                </a:gridCol>
                <a:gridCol w="4849234">
                  <a:extLst>
                    <a:ext uri="{9D8B030D-6E8A-4147-A177-3AD203B41FA5}">
                      <a16:colId xmlns:a16="http://schemas.microsoft.com/office/drawing/2014/main" val="1490686908"/>
                    </a:ext>
                  </a:extLst>
                </a:gridCol>
              </a:tblGrid>
              <a:tr h="32400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400"/>
                        <a:t>Items Most Frequently Purchased Together</a:t>
                      </a:r>
                      <a:endParaRPr lang="en-IN" sz="120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endParaRPr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912468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Registered Customers on Delivery Occasions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1200" dirty="0"/>
                        <a:t>20 pc Crispy Strips + Ranch Dip – Large + Large Buffalo Fries</a:t>
                      </a:r>
                      <a:endParaRPr lang="en-IN" sz="1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70289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Registered Customers on To Go Occasions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IN" sz="120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1895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Guest Customers on Delivery Occasions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2609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Guest Customers on To Go Occasions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76978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968B837F-E34D-6FB8-D9A4-CB601EDCD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8478" y="1"/>
            <a:ext cx="993521" cy="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5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5D7E611-1535-A016-5F5A-86EEC25F8750}"/>
              </a:ext>
            </a:extLst>
          </p:cNvPr>
          <p:cNvSpPr/>
          <p:nvPr/>
        </p:nvSpPr>
        <p:spPr>
          <a:xfrm>
            <a:off x="314890" y="1041795"/>
            <a:ext cx="4796756" cy="5209102"/>
          </a:xfrm>
          <a:prstGeom prst="rect">
            <a:avLst/>
          </a:prstGeom>
          <a:noFill/>
          <a:ln w="19050" cap="sq" cmpd="sng" algn="ctr">
            <a:solidFill>
              <a:srgbClr val="0036BD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48000" tIns="576000" rIns="3600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839695-18B0-735F-A3E1-F8FB1B5F0D63}"/>
              </a:ext>
            </a:extLst>
          </p:cNvPr>
          <p:cNvSpPr/>
          <p:nvPr/>
        </p:nvSpPr>
        <p:spPr>
          <a:xfrm>
            <a:off x="314891" y="1041796"/>
            <a:ext cx="4796755" cy="432000"/>
          </a:xfrm>
          <a:prstGeom prst="rect">
            <a:avLst/>
          </a:prstGeom>
          <a:solidFill>
            <a:srgbClr val="0036BD"/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IN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543D4-718C-7AD3-3DB3-5D9FC7CD84EC}"/>
              </a:ext>
            </a:extLst>
          </p:cNvPr>
          <p:cNvSpPr/>
          <p:nvPr/>
        </p:nvSpPr>
        <p:spPr>
          <a:xfrm>
            <a:off x="5342672" y="1041796"/>
            <a:ext cx="6534438" cy="432000"/>
          </a:xfrm>
          <a:prstGeom prst="rect">
            <a:avLst/>
          </a:prstGeom>
          <a:solidFill>
            <a:srgbClr val="0036BD"/>
          </a:solidFill>
          <a:ln w="19050">
            <a:solidFill>
              <a:srgbClr val="0036BD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 ENGINEERING</a:t>
            </a:r>
            <a:endParaRPr lang="en-IN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B4EB73-01F4-7F4F-A0BB-D72857602B9C}"/>
              </a:ext>
            </a:extLst>
          </p:cNvPr>
          <p:cNvSpPr/>
          <p:nvPr/>
        </p:nvSpPr>
        <p:spPr>
          <a:xfrm>
            <a:off x="733268" y="1617920"/>
            <a:ext cx="3960000" cy="810000"/>
          </a:xfrm>
          <a:prstGeom prst="rect">
            <a:avLst/>
          </a:prstGeom>
          <a:solidFill>
            <a:srgbClr val="D7F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Initial Data Parsing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Parsed complex JSON order data into a flat format. Items with a price of zero were filtered out to remove erroneous or non-transactional entries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361686-97A1-537B-F497-A1398464CFFE}"/>
              </a:ext>
            </a:extLst>
          </p:cNvPr>
          <p:cNvSpPr/>
          <p:nvPr/>
        </p:nvSpPr>
        <p:spPr>
          <a:xfrm>
            <a:off x="733268" y="2543387"/>
            <a:ext cx="3960000" cy="810000"/>
          </a:xfrm>
          <a:prstGeom prst="rect">
            <a:avLst/>
          </a:prstGeom>
          <a:solidFill>
            <a:srgbClr val="D7F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Consolidation</a:t>
            </a:r>
            <a:endParaRPr lang="en-GB" sz="1400" b="1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Merged three distinct datasets (orders, stores, customers) into a single, unified master file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4421ED-38CC-A117-84B6-9F9F417B68B3}"/>
              </a:ext>
            </a:extLst>
          </p:cNvPr>
          <p:cNvSpPr/>
          <p:nvPr/>
        </p:nvSpPr>
        <p:spPr>
          <a:xfrm>
            <a:off x="733268" y="3468854"/>
            <a:ext cx="3960000" cy="810000"/>
          </a:xfrm>
          <a:prstGeom prst="rect">
            <a:avLst/>
          </a:prstGeom>
          <a:solidFill>
            <a:srgbClr val="D7F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 Type Correction &amp; Text Standardisation</a:t>
            </a:r>
            <a:endParaRPr lang="en-GB" sz="1400" b="1">
              <a:solidFill>
                <a:srgbClr val="000000"/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Corrected data types &amp; standardized all text to lowercase for analytical consistency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78052F-75E8-538D-F6DD-0474E66C2B5F}"/>
              </a:ext>
            </a:extLst>
          </p:cNvPr>
          <p:cNvSpPr/>
          <p:nvPr/>
        </p:nvSpPr>
        <p:spPr>
          <a:xfrm>
            <a:off x="733268" y="4394321"/>
            <a:ext cx="3960000" cy="810000"/>
          </a:xfrm>
          <a:prstGeom prst="rect">
            <a:avLst/>
          </a:prstGeom>
          <a:solidFill>
            <a:srgbClr val="D7F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Handling Missing Values</a:t>
            </a:r>
            <a:endParaRPr lang="en-GB" sz="1400" b="1">
              <a:solidFill>
                <a:srgbClr val="000000"/>
              </a:solidFill>
              <a:latin typeface="Arial"/>
            </a:endParaRPr>
          </a:p>
          <a:p>
            <a:pPr lvl="0" algn="ctr">
              <a:defRPr/>
            </a:pP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Systematically filled null values in key categorical fields to prevent data loss and ensure data integrity</a:t>
            </a:r>
            <a:endParaRPr kumimoji="0" lang="en-GB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19811-D576-A5E7-4012-8574B37E22EE}"/>
              </a:ext>
            </a:extLst>
          </p:cNvPr>
          <p:cNvSpPr/>
          <p:nvPr/>
        </p:nvSpPr>
        <p:spPr>
          <a:xfrm>
            <a:off x="733268" y="5319788"/>
            <a:ext cx="3960000" cy="810000"/>
          </a:xfrm>
          <a:prstGeom prst="rect">
            <a:avLst/>
          </a:prstGeom>
          <a:solidFill>
            <a:srgbClr val="D7F1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Duplicate Verification</a:t>
            </a:r>
            <a:endParaRPr kumimoji="0" lang="en-US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Performed a full data scan to verify and confirm the absence of any duplicate order records</a:t>
            </a:r>
            <a:endParaRPr kumimoji="0" lang="en-GB" sz="120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172F6DC-9DCF-AA12-7430-F35D2D902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73350"/>
              </p:ext>
            </p:extLst>
          </p:nvPr>
        </p:nvGraphicFramePr>
        <p:xfrm>
          <a:off x="5342671" y="1473796"/>
          <a:ext cx="6534436" cy="4777101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23611">
                  <a:extLst>
                    <a:ext uri="{9D8B030D-6E8A-4147-A177-3AD203B41FA5}">
                      <a16:colId xmlns:a16="http://schemas.microsoft.com/office/drawing/2014/main" val="1452518556"/>
                    </a:ext>
                  </a:extLst>
                </a:gridCol>
                <a:gridCol w="1049311">
                  <a:extLst>
                    <a:ext uri="{9D8B030D-6E8A-4147-A177-3AD203B41FA5}">
                      <a16:colId xmlns:a16="http://schemas.microsoft.com/office/drawing/2014/main" val="4090521733"/>
                    </a:ext>
                  </a:extLst>
                </a:gridCol>
                <a:gridCol w="5161514">
                  <a:extLst>
                    <a:ext uri="{9D8B030D-6E8A-4147-A177-3AD203B41FA5}">
                      <a16:colId xmlns:a16="http://schemas.microsoft.com/office/drawing/2014/main" val="4055875645"/>
                    </a:ext>
                  </a:extLst>
                </a:gridCol>
              </a:tblGrid>
              <a:tr h="55095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Monetary Features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Order Value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otal monetary value for each individual order. Enables us to identify high-value vs. low-value transactions and the items associated with them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99168"/>
                  </a:ext>
                </a:extLst>
              </a:tr>
              <a:tr h="87430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6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Order Value</a:t>
                      </a:r>
                    </a:p>
                  </a:txBody>
                  <a:tcPr anchor="ctr"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120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verage</a:t>
                      </a: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amount a customer typically spends per order. Helps segment customers into "high-spenders" and "low-spenders," unlocking the insight that 'Registered' users may have a consistently higher AOV than 'Guests,' proving the value of your loyalty program</a:t>
                      </a: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05199"/>
                  </a:ext>
                </a:extLst>
              </a:tr>
              <a:tr h="653063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E6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Total Spend</a:t>
                      </a:r>
                    </a:p>
                  </a:txBody>
                  <a:tcPr anchor="ctr"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Indicates customer's lifetime value. Allows us to identify your "VIP" customers, the small percentage who drive a large portion of your revenue and are most deserving of special offers</a:t>
                      </a: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6843"/>
                  </a:ext>
                </a:extLst>
              </a:tr>
              <a:tr h="624414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Behavioural &amp; Contextual Features</a:t>
                      </a:r>
                    </a:p>
                  </a:txBody>
                  <a:tcPr vert="vert270"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Frequency</a:t>
                      </a:r>
                    </a:p>
                  </a:txBody>
                  <a:tcPr anchor="ctr"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Measures loyalty by counting the total number of orders placed by each customer. Data-driven way to identify "loyal fan" and a "first-time user" 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64029"/>
                  </a:ext>
                </a:extLst>
              </a:tr>
              <a:tr h="6978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solidFill>
                      <a:srgbClr val="E6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Size</a:t>
                      </a:r>
                    </a:p>
                  </a:txBody>
                  <a:tcPr anchor="ctr"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Counts the number of distinct items in each order to give an insight into basket size. Helps us understand if customers are buying full family meals or just a single item for themselves</a:t>
                      </a: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467674"/>
                  </a:ext>
                </a:extLst>
              </a:tr>
              <a:tr h="6611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solidFill>
                      <a:srgbClr val="E6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Recency</a:t>
                      </a:r>
                    </a:p>
                  </a:txBody>
                  <a:tcPr anchor="ctr"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Measures how recently a customer has made a purchase. critical for identifying "at-risk" customers who haven't ordered in a while and could be targeted with a re-engagement campaign.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08419"/>
                  </a:ext>
                </a:extLst>
              </a:tr>
              <a:tr h="71534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1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 anchor="ctr">
                    <a:solidFill>
                      <a:srgbClr val="E6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Time-based Features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Day of the week and the hour of the day for an order can reveal distinct patterns like weekday lunch rushes, after-school snack periods, or weekend family dinner, allowing for time-sensitive recommendations.</a:t>
                      </a:r>
                      <a:endParaRPr lang="en-IN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2099682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42E24A04-B537-EDFA-7E70-BAF7435521E6}"/>
              </a:ext>
            </a:extLst>
          </p:cNvPr>
          <p:cNvSpPr txBox="1"/>
          <p:nvPr/>
        </p:nvSpPr>
        <p:spPr>
          <a:xfrm>
            <a:off x="251460" y="273193"/>
            <a:ext cx="10431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6A20DD1-5ACC-9403-27F3-654F0BEA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78" y="1"/>
            <a:ext cx="993521" cy="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9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ACC-0F3A-45D1-8C52-050E9370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C107CDC-39F8-7EB6-BCAA-E6B1750FAF7E}"/>
              </a:ext>
            </a:extLst>
          </p:cNvPr>
          <p:cNvSpPr/>
          <p:nvPr/>
        </p:nvSpPr>
        <p:spPr>
          <a:xfrm>
            <a:off x="-2" y="4235074"/>
            <a:ext cx="12192002" cy="13144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6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600" b="1" i="0" u="sng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CAE9E1-B4F8-392E-3E6F-33A0124A07D4}"/>
              </a:ext>
            </a:extLst>
          </p:cNvPr>
          <p:cNvSpPr txBox="1"/>
          <p:nvPr/>
        </p:nvSpPr>
        <p:spPr>
          <a:xfrm>
            <a:off x="323460" y="2731588"/>
            <a:ext cx="21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Utilized the </a:t>
            </a:r>
          </a:p>
          <a:p>
            <a:pPr algn="ctr"/>
            <a:r>
              <a:rPr lang="en-US" sz="14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APRIORI ALGORITHM</a:t>
            </a:r>
            <a:r>
              <a:rPr lang="en-US" sz="1400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on over 1.4 million orders to discover foundational co-purchase patterns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29FDF7-1CFC-D6EC-C7B7-5DD85A2DC12E}"/>
              </a:ext>
            </a:extLst>
          </p:cNvPr>
          <p:cNvSpPr txBox="1"/>
          <p:nvPr/>
        </p:nvSpPr>
        <p:spPr>
          <a:xfrm>
            <a:off x="2719755" y="2731588"/>
            <a:ext cx="21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Converted each customer order into a transaction list, preparing the data for pattern analysis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755297-61A8-3F83-9CF4-13EB597160FE}"/>
              </a:ext>
            </a:extLst>
          </p:cNvPr>
          <p:cNvSpPr txBox="1"/>
          <p:nvPr/>
        </p:nvSpPr>
        <p:spPr>
          <a:xfrm>
            <a:off x="5044050" y="2731588"/>
            <a:ext cx="21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Generated hundreds of high-confidence rules ranked by </a:t>
            </a:r>
            <a:r>
              <a:rPr lang="en-US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LIFT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CONFIDENCE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to find the most significant item pairings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E1BCAC-0389-0BE9-707B-6F73261CEEE4}"/>
              </a:ext>
            </a:extLst>
          </p:cNvPr>
          <p:cNvSpPr txBox="1"/>
          <p:nvPr/>
        </p:nvSpPr>
        <p:spPr>
          <a:xfrm>
            <a:off x="9692640" y="2731588"/>
            <a:ext cx="21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Validated each model using the </a:t>
            </a:r>
            <a:r>
              <a:rPr lang="en-US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RECALL@3</a:t>
            </a:r>
            <a:r>
              <a:rPr lang="en-US" sz="140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metric and optimized parameters to achieve a top score of </a:t>
            </a: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~23%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EA5CCF-79EA-4154-F3F2-373A44A5A0D7}"/>
              </a:ext>
            </a:extLst>
          </p:cNvPr>
          <p:cNvSpPr txBox="1"/>
          <p:nvPr/>
        </p:nvSpPr>
        <p:spPr>
          <a:xfrm>
            <a:off x="7368345" y="2731588"/>
            <a:ext cx="212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Built specialized models segmented by </a:t>
            </a:r>
            <a:r>
              <a:rPr lang="en-US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TYPE</a:t>
            </a:r>
            <a:r>
              <a:rPr lang="en-US" sz="140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(Registered, Guest) &amp; </a:t>
            </a:r>
            <a:r>
              <a:rPr lang="en-US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 TYPE</a:t>
            </a:r>
            <a:r>
              <a:rPr lang="en-US" sz="140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(Delivery, </a:t>
            </a:r>
            <a:r>
              <a:rPr lang="en-US" sz="1400" err="1">
                <a:latin typeface="Arial" panose="020B0604020202020204" pitchFamily="34" charset="0"/>
                <a:cs typeface="Arial" panose="020B0604020202020204" pitchFamily="34" charset="0"/>
              </a:rPr>
              <a:t>ToGo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48" name="Graphic 47" descr="Shopping basket with solid fill">
            <a:extLst>
              <a:ext uri="{FF2B5EF4-FFF2-40B4-BE49-F238E27FC236}">
                <a16:creationId xmlns:a16="http://schemas.microsoft.com/office/drawing/2014/main" id="{776B17E9-BD0C-BEC8-CC95-3AC4F5D4A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5460" y="2084894"/>
            <a:ext cx="540000" cy="540000"/>
          </a:xfrm>
          <a:prstGeom prst="rect">
            <a:avLst/>
          </a:prstGeom>
        </p:spPr>
      </p:pic>
      <p:pic>
        <p:nvPicPr>
          <p:cNvPr id="52" name="Graphic 51" descr="Clipboard Checked with solid fill">
            <a:extLst>
              <a:ext uri="{FF2B5EF4-FFF2-40B4-BE49-F238E27FC236}">
                <a16:creationId xmlns:a16="http://schemas.microsoft.com/office/drawing/2014/main" id="{44418199-0921-93EF-9660-192132DAE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36050" y="2084894"/>
            <a:ext cx="540000" cy="540000"/>
          </a:xfrm>
          <a:prstGeom prst="rect">
            <a:avLst/>
          </a:prstGeom>
        </p:spPr>
      </p:pic>
      <p:pic>
        <p:nvPicPr>
          <p:cNvPr id="54" name="Graphic 53" descr="Users with solid fill">
            <a:extLst>
              <a:ext uri="{FF2B5EF4-FFF2-40B4-BE49-F238E27FC236}">
                <a16:creationId xmlns:a16="http://schemas.microsoft.com/office/drawing/2014/main" id="{D007EEEB-764A-91CC-A476-1D84DFACD4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60345" y="2084894"/>
            <a:ext cx="540000" cy="540000"/>
          </a:xfrm>
          <a:prstGeom prst="rect">
            <a:avLst/>
          </a:prstGeom>
        </p:spPr>
      </p:pic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EF4F5194-2FDD-637F-1F75-AA3C328A81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484640" y="2084894"/>
            <a:ext cx="540000" cy="540000"/>
          </a:xfrm>
          <a:prstGeom prst="rect">
            <a:avLst/>
          </a:prstGeom>
        </p:spPr>
      </p:pic>
      <p:pic>
        <p:nvPicPr>
          <p:cNvPr id="58" name="Graphic 57" descr="Table with solid fill">
            <a:extLst>
              <a:ext uri="{FF2B5EF4-FFF2-40B4-BE49-F238E27FC236}">
                <a16:creationId xmlns:a16="http://schemas.microsoft.com/office/drawing/2014/main" id="{E470FB30-AFCD-8C23-29AE-E78FC13827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11755" y="2084894"/>
            <a:ext cx="540000" cy="540000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9C2C634-FE20-04A1-36A4-F26EE91FB3CA}"/>
              </a:ext>
            </a:extLst>
          </p:cNvPr>
          <p:cNvSpPr txBox="1"/>
          <p:nvPr/>
        </p:nvSpPr>
        <p:spPr>
          <a:xfrm>
            <a:off x="323460" y="4336416"/>
            <a:ext cx="21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Technique Selection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Objective Definition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A31B90B-B5F9-7067-B788-1FA979A8ABF1}"/>
              </a:ext>
            </a:extLst>
          </p:cNvPr>
          <p:cNvSpPr txBox="1"/>
          <p:nvPr/>
        </p:nvSpPr>
        <p:spPr>
          <a:xfrm>
            <a:off x="2719755" y="4336416"/>
            <a:ext cx="212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Item Consolidation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Transaction Creation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Data Filtering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3CBB44D-45C2-BFFF-1C28-9F727FD8629F}"/>
              </a:ext>
            </a:extLst>
          </p:cNvPr>
          <p:cNvSpPr txBox="1"/>
          <p:nvPr/>
        </p:nvSpPr>
        <p:spPr>
          <a:xfrm>
            <a:off x="5044050" y="4336416"/>
            <a:ext cx="21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One-Hot Encoding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Frequent Itemset Mining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Rule Ranking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4FAE0DF-C448-8519-E5FB-3C37EBF7DF7A}"/>
              </a:ext>
            </a:extLst>
          </p:cNvPr>
          <p:cNvSpPr txBox="1"/>
          <p:nvPr/>
        </p:nvSpPr>
        <p:spPr>
          <a:xfrm>
            <a:off x="7368345" y="4336416"/>
            <a:ext cx="21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Primary Segmentation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Nested Segmentation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Model Specialization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118E964-63A4-FB0F-956C-8F8549ADDE4B}"/>
              </a:ext>
            </a:extLst>
          </p:cNvPr>
          <p:cNvSpPr txBox="1"/>
          <p:nvPr/>
        </p:nvSpPr>
        <p:spPr>
          <a:xfrm>
            <a:off x="9692640" y="4336416"/>
            <a:ext cx="2124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Train-Test Split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Performance Simulation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Metric-Driven Optimisation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727938A-21A7-F213-A5CC-ADF65A96EA3A}"/>
              </a:ext>
            </a:extLst>
          </p:cNvPr>
          <p:cNvSpPr>
            <a:spLocks/>
          </p:cNvSpPr>
          <p:nvPr/>
        </p:nvSpPr>
        <p:spPr bwMode="auto">
          <a:xfrm>
            <a:off x="323460" y="1165755"/>
            <a:ext cx="2268000" cy="799568"/>
          </a:xfrm>
          <a:prstGeom prst="chevron">
            <a:avLst>
              <a:gd name="adj" fmla="val 18201"/>
            </a:avLst>
          </a:prstGeom>
          <a:solidFill>
            <a:srgbClr val="0036BD"/>
          </a:solidFill>
          <a:ln w="9525" algn="ctr">
            <a:noFill/>
          </a:ln>
          <a:effectLst/>
        </p:spPr>
        <p:txBody>
          <a:bodyPr vert="horz" wrap="square" lIns="90488" tIns="290513" rIns="0" bIns="290513" numCol="1" spcCol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00" b="0" i="0" kern="1200" cap="none" baseline="0" dirty="0">
                <a:solidFill>
                  <a:schemeClr val="tx1"/>
                </a:solidFill>
                <a:latin typeface="Graphik Semibold" panose="020B070303020206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00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</a:rPr>
              <a:t>Market Basket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6228-A40C-6DD4-8370-40C7B9B1C97E}"/>
              </a:ext>
            </a:extLst>
          </p:cNvPr>
          <p:cNvSpPr>
            <a:spLocks/>
          </p:cNvSpPr>
          <p:nvPr/>
        </p:nvSpPr>
        <p:spPr bwMode="auto">
          <a:xfrm>
            <a:off x="2647755" y="1165755"/>
            <a:ext cx="2268000" cy="799568"/>
          </a:xfrm>
          <a:prstGeom prst="chevron">
            <a:avLst>
              <a:gd name="adj" fmla="val 18201"/>
            </a:avLst>
          </a:prstGeom>
          <a:solidFill>
            <a:srgbClr val="0036BD"/>
          </a:solidFill>
          <a:ln w="9525" algn="ctr">
            <a:noFill/>
          </a:ln>
          <a:effectLst/>
        </p:spPr>
        <p:txBody>
          <a:bodyPr vert="horz" wrap="square" lIns="68263" tIns="290513" rIns="0" bIns="290513" numCol="1" spcCol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00" b="0" i="0" kern="1200" cap="none" baseline="0" dirty="0">
                <a:solidFill>
                  <a:schemeClr val="tx1"/>
                </a:solidFill>
                <a:latin typeface="Graphik Semibold" panose="020B070303020206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00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</a:rPr>
              <a:t>Data Structuring for Analysis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BC0D022-69F2-55A6-7DD9-00927B57701D}"/>
              </a:ext>
            </a:extLst>
          </p:cNvPr>
          <p:cNvSpPr>
            <a:spLocks/>
          </p:cNvSpPr>
          <p:nvPr/>
        </p:nvSpPr>
        <p:spPr bwMode="auto">
          <a:xfrm>
            <a:off x="4972050" y="1165755"/>
            <a:ext cx="2268000" cy="799568"/>
          </a:xfrm>
          <a:prstGeom prst="chevron">
            <a:avLst>
              <a:gd name="adj" fmla="val 18201"/>
            </a:avLst>
          </a:prstGeom>
          <a:solidFill>
            <a:srgbClr val="0036BD"/>
          </a:solidFill>
          <a:ln w="9525" algn="ctr">
            <a:noFill/>
          </a:ln>
          <a:effectLst/>
        </p:spPr>
        <p:txBody>
          <a:bodyPr vert="horz" wrap="square" lIns="69850" tIns="290513" rIns="0" bIns="290513" numCol="1" spcCol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00" b="0" i="0" kern="1200" cap="none" baseline="0" dirty="0">
                <a:solidFill>
                  <a:schemeClr val="tx1"/>
                </a:solidFill>
                <a:latin typeface="Graphik Semibold" panose="020B070303020206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00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</a:rPr>
              <a:t>Generation of Association Rules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B1F8054-885F-A6EA-09FC-5D9EEAF08A49}"/>
              </a:ext>
            </a:extLst>
          </p:cNvPr>
          <p:cNvSpPr>
            <a:spLocks/>
          </p:cNvSpPr>
          <p:nvPr/>
        </p:nvSpPr>
        <p:spPr bwMode="auto">
          <a:xfrm>
            <a:off x="7296345" y="1165755"/>
            <a:ext cx="2268000" cy="799568"/>
          </a:xfrm>
          <a:prstGeom prst="chevron">
            <a:avLst>
              <a:gd name="adj" fmla="val 18201"/>
            </a:avLst>
          </a:prstGeom>
          <a:solidFill>
            <a:srgbClr val="0036BD"/>
          </a:solidFill>
          <a:ln w="9525" algn="ctr">
            <a:noFill/>
          </a:ln>
          <a:effectLst/>
        </p:spPr>
        <p:txBody>
          <a:bodyPr vert="horz" wrap="square" lIns="68263" tIns="290513" rIns="0" bIns="290513" numCol="1" spcCol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00" b="0" i="0" kern="1200" cap="none" baseline="0" dirty="0">
                <a:solidFill>
                  <a:schemeClr val="tx1"/>
                </a:solidFill>
                <a:latin typeface="Graphik Semibold" panose="020B070303020206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00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</a:rPr>
              <a:t>Personalised Segmentation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BE55BBF-5700-BC4E-F539-A350BB5388FD}"/>
              </a:ext>
            </a:extLst>
          </p:cNvPr>
          <p:cNvSpPr>
            <a:spLocks/>
          </p:cNvSpPr>
          <p:nvPr/>
        </p:nvSpPr>
        <p:spPr bwMode="auto">
          <a:xfrm>
            <a:off x="9620640" y="1165755"/>
            <a:ext cx="2268000" cy="799568"/>
          </a:xfrm>
          <a:prstGeom prst="chevron">
            <a:avLst>
              <a:gd name="adj" fmla="val 18201"/>
            </a:avLst>
          </a:prstGeom>
          <a:solidFill>
            <a:srgbClr val="0036BD"/>
          </a:solidFill>
          <a:ln w="9525" algn="ctr">
            <a:noFill/>
          </a:ln>
          <a:effectLst/>
        </p:spPr>
        <p:txBody>
          <a:bodyPr vert="horz" wrap="square" lIns="68263" tIns="290513" rIns="0" bIns="290513" numCol="1" spcCol="0" rtlCol="0" anchor="ctr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300" b="0" i="0" kern="1200" cap="none" baseline="0" dirty="0">
                <a:solidFill>
                  <a:schemeClr val="tx1"/>
                </a:solidFill>
                <a:latin typeface="Graphik Semibold" panose="020B0703030202060203" pitchFamily="34" charset="0"/>
                <a:ea typeface="+mn-ea"/>
                <a:cs typeface="Arial" panose="020B0604020202020204" pitchFamily="34" charset="0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00" b="0" i="0" kern="1200" cap="none" baseline="0" dirty="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Arial" panose="020B0604020202020204" pitchFamily="34" charset="0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3pPr>
            <a:lvl4pPr marL="361950" indent="-168275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4pPr>
            <a:lvl5pPr marL="542925" indent="-176213" algn="l" defTabSz="914377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Graphik" panose="020B0503030202060203" pitchFamily="34" charset="0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chemeClr val="bg1"/>
                </a:solidFill>
                <a:latin typeface="Arial" panose="020B0604020202020204" pitchFamily="34" charset="0"/>
              </a:rPr>
              <a:t>Validation and Optimisation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C51702-9E98-9CDF-85F9-3F5BDE5803C1}"/>
              </a:ext>
            </a:extLst>
          </p:cNvPr>
          <p:cNvSpPr txBox="1"/>
          <p:nvPr/>
        </p:nvSpPr>
        <p:spPr>
          <a:xfrm rot="16200000">
            <a:off x="-466813" y="4761486"/>
            <a:ext cx="1314437" cy="26161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Key Actions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7B8C24-94C7-812E-581B-1BB5D584CCB4}"/>
              </a:ext>
            </a:extLst>
          </p:cNvPr>
          <p:cNvSpPr/>
          <p:nvPr/>
        </p:nvSpPr>
        <p:spPr>
          <a:xfrm>
            <a:off x="321210" y="5679880"/>
            <a:ext cx="11639430" cy="540921"/>
          </a:xfrm>
          <a:prstGeom prst="rect">
            <a:avLst/>
          </a:prstGeom>
          <a:solidFill>
            <a:srgbClr val="0036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Modelling Philosophy:</a:t>
            </a:r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move beyond a one-size-fits-all model. By combining Market Basket Analysis with advanced segmentation and continuous validation, we ensure every recommendation is relevant to the unique customer journey.</a:t>
            </a:r>
            <a:r>
              <a:rPr lang="en-IN"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A3B1C2-DA7C-94A6-1517-6EB8F9FE7C6E}"/>
              </a:ext>
            </a:extLst>
          </p:cNvPr>
          <p:cNvSpPr txBox="1"/>
          <p:nvPr/>
        </p:nvSpPr>
        <p:spPr>
          <a:xfrm>
            <a:off x="251460" y="273193"/>
            <a:ext cx="10431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the Recommendation Engine</a:t>
            </a:r>
            <a:endParaRPr lang="en-US" sz="3000" b="1" dirty="0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BF40B2-D4A0-9C72-B21E-EAAC507AB0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98478" y="1"/>
            <a:ext cx="993521" cy="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E49B-73F0-40A1-204B-7D8ABD59E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531F6C-0D7C-5179-4162-3CE293EFD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070480"/>
              </p:ext>
            </p:extLst>
          </p:nvPr>
        </p:nvGraphicFramePr>
        <p:xfrm>
          <a:off x="335675" y="2317099"/>
          <a:ext cx="11021671" cy="3291840"/>
        </p:xfrm>
        <a:graphic>
          <a:graphicData uri="http://schemas.openxmlformats.org/drawingml/2006/table">
            <a:tbl>
              <a:tblPr bandRow="1"/>
              <a:tblGrid>
                <a:gridCol w="2351071">
                  <a:extLst>
                    <a:ext uri="{9D8B030D-6E8A-4147-A177-3AD203B41FA5}">
                      <a16:colId xmlns:a16="http://schemas.microsoft.com/office/drawing/2014/main" val="39572087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719806967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407061241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712779995"/>
                    </a:ext>
                  </a:extLst>
                </a:gridCol>
                <a:gridCol w="4350600">
                  <a:extLst>
                    <a:ext uri="{9D8B030D-6E8A-4147-A177-3AD203B41FA5}">
                      <a16:colId xmlns:a16="http://schemas.microsoft.com/office/drawing/2014/main" val="1322488735"/>
                    </a:ext>
                  </a:extLst>
                </a:gridCol>
              </a:tblGrid>
              <a:tr h="218995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Recommendations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600" b="1">
                          <a:solidFill>
                            <a:schemeClr val="bg1"/>
                          </a:solidFill>
                        </a:rPr>
                        <a:t>Segmentation</a:t>
                      </a:r>
                      <a:endParaRPr lang="en-GB" sz="1600" b="1" i="0">
                        <a:solidFill>
                          <a:schemeClr val="bg1"/>
                        </a:solidFill>
                      </a:endParaRPr>
                    </a:p>
                  </a:txBody>
                  <a:tcPr marL="72000" marR="72000" anchor="ctr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endParaRPr lang="en-IN"/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48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sz="1200" b="1" i="0"/>
                    </a:p>
                  </a:txBody>
                  <a:tcPr anchor="ctr"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6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Recall@3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0755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Type</a:t>
                      </a:r>
                    </a:p>
                  </a:txBody>
                  <a:tcPr marL="72000" marR="72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b="1" i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Day</a:t>
                      </a:r>
                    </a:p>
                  </a:txBody>
                  <a:tcPr marL="36000" marR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400" b="1" i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Occasion</a:t>
                      </a:r>
                    </a:p>
                  </a:txBody>
                  <a:tcPr marL="0" marR="0"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6B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04224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1"/>
                        <a:t>Model 1</a:t>
                      </a:r>
                      <a:endParaRPr lang="en-GB" sz="1000" b="0"/>
                    </a:p>
                  </a:txBody>
                  <a:tcPr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>
                        <a:spcAft>
                          <a:spcPts val="300"/>
                        </a:spcAft>
                      </a:pPr>
                      <a:r>
                        <a:rPr lang="en-GB" sz="1200"/>
                        <a:t>Yes</a:t>
                      </a:r>
                      <a:endParaRPr lang="en-GB" sz="800" i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B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No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B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No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B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/>
                        <a:t>Registered: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0.1994</a:t>
                      </a:r>
                    </a:p>
                    <a:p>
                      <a:pPr algn="ctr"/>
                      <a:r>
                        <a:rPr lang="en-IN" sz="1200"/>
                        <a:t>Guest: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0.2081</a:t>
                      </a:r>
                    </a:p>
                    <a:p>
                      <a:pPr algn="ctr"/>
                      <a:r>
                        <a:rPr lang="en-US" sz="1200"/>
                        <a:t>General Fallback: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0.1910</a:t>
                      </a:r>
                      <a:endParaRPr lang="en-IN" sz="1200" b="1">
                        <a:solidFill>
                          <a:srgbClr val="0036BD"/>
                        </a:solidFill>
                      </a:endParaRPr>
                    </a:p>
                  </a:txBody>
                  <a:tcPr marR="108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61098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dirty="0"/>
                        <a:t>Model 2</a:t>
                      </a:r>
                      <a:endParaRPr lang="en-GB" sz="1000" b="0" dirty="0"/>
                    </a:p>
                  </a:txBody>
                  <a:tcPr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B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B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No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BE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/>
                        <a:t>Registered Weekday: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0.2098</a:t>
                      </a:r>
                    </a:p>
                    <a:p>
                      <a:pPr algn="ctr"/>
                      <a:r>
                        <a:rPr lang="en-IN" sz="1200"/>
                        <a:t>Registered Weekend: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0.1892</a:t>
                      </a:r>
                    </a:p>
                    <a:p>
                      <a:pPr algn="ctr"/>
                      <a:r>
                        <a:rPr lang="en-US" sz="1200"/>
                        <a:t>Guest Weekday: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0.2232</a:t>
                      </a:r>
                    </a:p>
                    <a:p>
                      <a:pPr algn="ctr"/>
                      <a:r>
                        <a:rPr lang="en-IN" sz="1200"/>
                        <a:t>Guest Weekend:</a:t>
                      </a:r>
                      <a:r>
                        <a:rPr lang="en-IN" sz="1200">
                          <a:solidFill>
                            <a:srgbClr val="0036BD"/>
                          </a:solidFill>
                        </a:rPr>
                        <a:t>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0.1917</a:t>
                      </a:r>
                    </a:p>
                    <a:p>
                      <a:pPr algn="ctr"/>
                      <a:r>
                        <a:rPr lang="en-US" sz="1200"/>
                        <a:t>General Fallback: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0.1910</a:t>
                      </a:r>
                      <a:endParaRPr lang="en-IN" sz="1200" b="1">
                        <a:solidFill>
                          <a:srgbClr val="0036B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17254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GB" sz="1200" b="1" dirty="0"/>
                        <a:t>Model 3</a:t>
                      </a:r>
                      <a:endParaRPr lang="en-GB" sz="1000" b="0" dirty="0"/>
                    </a:p>
                  </a:txBody>
                  <a:tcPr anchor="ctr">
                    <a:lnL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B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No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ACBE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GB" sz="1200"/>
                        <a:t>Yes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9BC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IN" sz="1200"/>
                        <a:t>Registered To Go: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0.1829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/>
                        <a:t>Registered Delivery: </a:t>
                      </a:r>
                      <a:r>
                        <a:rPr lang="en-IN" sz="1200" b="1">
                          <a:solidFill>
                            <a:srgbClr val="0036BD"/>
                          </a:solidFill>
                        </a:rPr>
                        <a:t>0.2047</a:t>
                      </a:r>
                    </a:p>
                    <a:p>
                      <a:pPr algn="ctr"/>
                      <a:r>
                        <a:rPr lang="en-US" sz="1200"/>
                        <a:t>Guest To Go: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0.2021</a:t>
                      </a:r>
                    </a:p>
                    <a:p>
                      <a:pPr algn="ctr"/>
                      <a:r>
                        <a:rPr lang="en-IN" sz="1200"/>
                        <a:t>Guest Delivery:</a:t>
                      </a:r>
                      <a:r>
                        <a:rPr lang="en-IN" sz="1200">
                          <a:solidFill>
                            <a:srgbClr val="0036BD"/>
                          </a:solidFill>
                        </a:rPr>
                        <a:t>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0.0853</a:t>
                      </a:r>
                    </a:p>
                    <a:p>
                      <a:pPr algn="ctr"/>
                      <a:r>
                        <a:rPr lang="en-US" sz="1200"/>
                        <a:t>General Fallback: </a:t>
                      </a:r>
                      <a:r>
                        <a:rPr lang="en-US" sz="1200" b="1">
                          <a:solidFill>
                            <a:srgbClr val="0036BD"/>
                          </a:solidFill>
                        </a:rPr>
                        <a:t>0.1910</a:t>
                      </a:r>
                      <a:endParaRPr lang="en-IN" sz="1200" b="1">
                        <a:solidFill>
                          <a:srgbClr val="0036B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lumMod val="9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74846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4796723-754C-76E8-6C95-A17B61971E23}"/>
              </a:ext>
            </a:extLst>
          </p:cNvPr>
          <p:cNvSpPr txBox="1">
            <a:spLocks/>
          </p:cNvSpPr>
          <p:nvPr/>
        </p:nvSpPr>
        <p:spPr>
          <a:xfrm>
            <a:off x="274818" y="991447"/>
            <a:ext cx="10710682" cy="16186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br>
              <a:rPr lang="en-IN" sz="14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400" b="1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We generated association rules based on a minimum threshold of support and confidence values. Then, we prioritized the rules based on the higher lift values that was calculated.</a:t>
            </a:r>
            <a:b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Min support = 0.001</a:t>
            </a:r>
            <a:r>
              <a:rPr lang="en-IN" sz="140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Min confidence = 0.4</a:t>
            </a:r>
            <a:b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12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36BB96-C3C4-C914-CC50-61A724863901}"/>
              </a:ext>
            </a:extLst>
          </p:cNvPr>
          <p:cNvSpPr txBox="1"/>
          <p:nvPr/>
        </p:nvSpPr>
        <p:spPr>
          <a:xfrm>
            <a:off x="251460" y="273193"/>
            <a:ext cx="104317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  <a:endParaRPr lang="en-US" sz="3000" b="1" dirty="0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742EF-CD13-B5BE-BD3E-7E6361AEA3E3}"/>
              </a:ext>
            </a:extLst>
          </p:cNvPr>
          <p:cNvSpPr/>
          <p:nvPr/>
        </p:nvSpPr>
        <p:spPr>
          <a:xfrm>
            <a:off x="251460" y="4603097"/>
            <a:ext cx="11166743" cy="1044000"/>
          </a:xfrm>
          <a:prstGeom prst="rect">
            <a:avLst/>
          </a:prstGeom>
          <a:noFill/>
          <a:ln w="38100" cap="sq">
            <a:solidFill>
              <a:srgbClr val="0E8DFF"/>
            </a:solidFill>
            <a:miter lim="800000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GB" sz="1600" err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peech Bubble: Rectangle 32">
            <a:extLst>
              <a:ext uri="{FF2B5EF4-FFF2-40B4-BE49-F238E27FC236}">
                <a16:creationId xmlns:a16="http://schemas.microsoft.com/office/drawing/2014/main" id="{6CFFE881-7265-30D5-28A1-01092483A55B}"/>
              </a:ext>
            </a:extLst>
          </p:cNvPr>
          <p:cNvSpPr/>
          <p:nvPr/>
        </p:nvSpPr>
        <p:spPr>
          <a:xfrm>
            <a:off x="723900" y="5908912"/>
            <a:ext cx="2743200" cy="675895"/>
          </a:xfrm>
          <a:prstGeom prst="wedgeRectCallout">
            <a:avLst>
              <a:gd name="adj1" fmla="val 35892"/>
              <a:gd name="adj2" fmla="val -92367"/>
            </a:avLst>
          </a:prstGeom>
          <a:solidFill>
            <a:srgbClr val="0036BD"/>
          </a:solidFill>
          <a:ln w="6350" cap="sq">
            <a:solidFill>
              <a:srgbClr val="0036BD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Customer Type (Registered vs Guest) 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peech Bubble: Rectangle 32">
            <a:extLst>
              <a:ext uri="{FF2B5EF4-FFF2-40B4-BE49-F238E27FC236}">
                <a16:creationId xmlns:a16="http://schemas.microsoft.com/office/drawing/2014/main" id="{FAB34C52-1A18-4B64-2162-78664F815471}"/>
              </a:ext>
            </a:extLst>
          </p:cNvPr>
          <p:cNvSpPr/>
          <p:nvPr/>
        </p:nvSpPr>
        <p:spPr>
          <a:xfrm>
            <a:off x="3606800" y="5908912"/>
            <a:ext cx="2743200" cy="675895"/>
          </a:xfrm>
          <a:prstGeom prst="wedgeRectCallout">
            <a:avLst>
              <a:gd name="adj1" fmla="val -5312"/>
              <a:gd name="adj2" fmla="val -90488"/>
            </a:avLst>
          </a:prstGeom>
          <a:solidFill>
            <a:srgbClr val="0036BD"/>
          </a:solidFill>
          <a:ln w="6350" cap="sq">
            <a:solidFill>
              <a:srgbClr val="0036BD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Order Day (Weekday vs Weekend)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peech Bubble: Rectangle 32">
            <a:extLst>
              <a:ext uri="{FF2B5EF4-FFF2-40B4-BE49-F238E27FC236}">
                <a16:creationId xmlns:a16="http://schemas.microsoft.com/office/drawing/2014/main" id="{2C70BD93-4C60-7631-DA3C-4EFBC695E130}"/>
              </a:ext>
            </a:extLst>
          </p:cNvPr>
          <p:cNvSpPr/>
          <p:nvPr/>
        </p:nvSpPr>
        <p:spPr>
          <a:xfrm>
            <a:off x="6489700" y="5908912"/>
            <a:ext cx="2743200" cy="675895"/>
          </a:xfrm>
          <a:prstGeom prst="wedgeRectCallout">
            <a:avLst>
              <a:gd name="adj1" fmla="val -40034"/>
              <a:gd name="adj2" fmla="val -88609"/>
            </a:avLst>
          </a:prstGeom>
          <a:solidFill>
            <a:srgbClr val="0036BD"/>
          </a:solidFill>
          <a:ln w="6350" cap="sq">
            <a:solidFill>
              <a:srgbClr val="0036BD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Order Occasion Name (To Go vs Delivery)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DAA131A-0000-DF67-4E82-63EF87EE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8478" y="1"/>
            <a:ext cx="993521" cy="93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67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35B2F-6126-D8B3-C8B3-C2448ACD9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1854CA62-18C2-1C10-5584-9BF124996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282" y="3272423"/>
            <a:ext cx="1750496" cy="348615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9D542E-010A-68CD-9500-0E92F11A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32" y="3299719"/>
            <a:ext cx="4643238" cy="2993471"/>
          </a:xfrm>
          <a:prstGeom prst="rect">
            <a:avLst/>
          </a:prstGeom>
        </p:spPr>
      </p:pic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498C5046-2A30-5021-9EDD-C936588786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45" y="3272423"/>
            <a:ext cx="2355343" cy="34861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524AE8-6ED3-A986-3B33-367B4C9755B4}"/>
              </a:ext>
            </a:extLst>
          </p:cNvPr>
          <p:cNvSpPr txBox="1"/>
          <p:nvPr/>
        </p:nvSpPr>
        <p:spPr>
          <a:xfrm>
            <a:off x="251460" y="273193"/>
            <a:ext cx="1066647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Strategy &amp; Roadmap</a:t>
            </a:r>
            <a:endParaRPr lang="en-US" sz="3000" b="1" dirty="0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2A7057-D143-32C8-2A11-C88FCBA3A33A}"/>
              </a:ext>
            </a:extLst>
          </p:cNvPr>
          <p:cNvCxnSpPr>
            <a:cxnSpLocks/>
          </p:cNvCxnSpPr>
          <p:nvPr/>
        </p:nvCxnSpPr>
        <p:spPr>
          <a:xfrm>
            <a:off x="108606" y="2972888"/>
            <a:ext cx="11974788" cy="0"/>
          </a:xfrm>
          <a:prstGeom prst="line">
            <a:avLst/>
          </a:prstGeom>
          <a:ln w="12700">
            <a:solidFill>
              <a:srgbClr val="0036BD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Pentagon 55">
            <a:extLst>
              <a:ext uri="{FF2B5EF4-FFF2-40B4-BE49-F238E27FC236}">
                <a16:creationId xmlns:a16="http://schemas.microsoft.com/office/drawing/2014/main" id="{52003F9C-1192-C693-116A-4DAA135580B5}"/>
              </a:ext>
            </a:extLst>
          </p:cNvPr>
          <p:cNvSpPr/>
          <p:nvPr/>
        </p:nvSpPr>
        <p:spPr>
          <a:xfrm>
            <a:off x="326108" y="928557"/>
            <a:ext cx="2599109" cy="1949224"/>
          </a:xfrm>
          <a:prstGeom prst="rect">
            <a:avLst/>
          </a:prstGeom>
          <a:solidFill>
            <a:srgbClr val="D7F1FF"/>
          </a:solidFill>
          <a:ln w="25400" cap="flat" cmpd="sng" algn="ctr">
            <a:noFill/>
            <a:prstDash val="solid"/>
          </a:ln>
          <a:effectLst/>
        </p:spPr>
        <p:txBody>
          <a:bodyPr lIns="90000" tIns="91440" rIns="90000" bIns="9000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Week 1-2</a:t>
            </a:r>
            <a:b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1200" b="1" kern="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US" sz="1200" i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run an A/B test on 50% of your 'Registered' mobile app users in a single, high-volume city, i.e., </a:t>
            </a:r>
            <a:r>
              <a:rPr lang="en-US" sz="1200" b="1" i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Houston</a:t>
            </a:r>
            <a:r>
              <a:rPr lang="en-US" sz="1200" i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our data. This test group will see the recommendations, while 50% control group will not.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0E6FE0-C336-DD2E-1D67-4C48B9565C49}"/>
              </a:ext>
            </a:extLst>
          </p:cNvPr>
          <p:cNvGrpSpPr/>
          <p:nvPr/>
        </p:nvGrpSpPr>
        <p:grpSpPr>
          <a:xfrm>
            <a:off x="6756400" y="912503"/>
            <a:ext cx="5168867" cy="462444"/>
            <a:chOff x="7901354" y="828022"/>
            <a:chExt cx="4023913" cy="462444"/>
          </a:xfrm>
        </p:grpSpPr>
        <p:sp>
          <p:nvSpPr>
            <p:cNvPr id="10" name="Arrow: Pentagon 57">
              <a:extLst>
                <a:ext uri="{FF2B5EF4-FFF2-40B4-BE49-F238E27FC236}">
                  <a16:creationId xmlns:a16="http://schemas.microsoft.com/office/drawing/2014/main" id="{AD025D33-223A-0E78-6CA0-BA0D86571092}"/>
                </a:ext>
              </a:extLst>
            </p:cNvPr>
            <p:cNvSpPr/>
            <p:nvPr/>
          </p:nvSpPr>
          <p:spPr>
            <a:xfrm>
              <a:off x="7901354" y="828023"/>
              <a:ext cx="4023913" cy="462443"/>
            </a:xfrm>
            <a:prstGeom prst="chevron">
              <a:avLst>
                <a:gd name="adj" fmla="val 0"/>
              </a:avLst>
            </a:prstGeom>
            <a:solidFill>
              <a:srgbClr val="0036BD"/>
            </a:solidFill>
            <a:ln w="25400" cap="flat" cmpd="sng" algn="ctr">
              <a:noFill/>
              <a:prstDash val="solid"/>
            </a:ln>
            <a:effectLst/>
          </p:spPr>
          <p:txBody>
            <a:bodyPr lIns="180000" tIns="91440" rIns="180000" bIns="900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b="1" ker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Concerns</a:t>
              </a:r>
            </a:p>
          </p:txBody>
        </p:sp>
        <p:sp>
          <p:nvSpPr>
            <p:cNvPr id="14" name="Arrow: Pentagon 2">
              <a:extLst>
                <a:ext uri="{FF2B5EF4-FFF2-40B4-BE49-F238E27FC236}">
                  <a16:creationId xmlns:a16="http://schemas.microsoft.com/office/drawing/2014/main" id="{60E3338E-1439-2B74-CE61-B684A0E8AC57}"/>
                </a:ext>
              </a:extLst>
            </p:cNvPr>
            <p:cNvSpPr/>
            <p:nvPr/>
          </p:nvSpPr>
          <p:spPr>
            <a:xfrm>
              <a:off x="7901354" y="828022"/>
              <a:ext cx="531814" cy="462444"/>
            </a:xfrm>
            <a:prstGeom prst="homePlate">
              <a:avLst>
                <a:gd name="adj" fmla="val 6507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91440" rIns="180000" bIns="90000" rtlCol="0" anchor="ctr"/>
            <a:lstStyle/>
            <a:p>
              <a:pPr algn="ctr"/>
              <a:endParaRPr lang="en-US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" name="Arrow: Pentagon 56">
            <a:extLst>
              <a:ext uri="{FF2B5EF4-FFF2-40B4-BE49-F238E27FC236}">
                <a16:creationId xmlns:a16="http://schemas.microsoft.com/office/drawing/2014/main" id="{C4783CD6-9B0B-331E-2349-BBF17F28439E}"/>
              </a:ext>
            </a:extLst>
          </p:cNvPr>
          <p:cNvSpPr/>
          <p:nvPr/>
        </p:nvSpPr>
        <p:spPr>
          <a:xfrm>
            <a:off x="3015662" y="919884"/>
            <a:ext cx="4137062" cy="453600"/>
          </a:xfrm>
          <a:prstGeom prst="homePlate">
            <a:avLst>
              <a:gd name="adj" fmla="val 68823"/>
            </a:avLst>
          </a:prstGeom>
          <a:solidFill>
            <a:srgbClr val="0086EC"/>
          </a:solidFill>
          <a:ln w="25400" cap="flat" cmpd="sng" algn="ctr">
            <a:noFill/>
            <a:prstDash val="solid"/>
          </a:ln>
          <a:effectLst/>
        </p:spPr>
        <p:txBody>
          <a:bodyPr lIns="0" tIns="91440" rIns="90000" bIns="90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b="1" ker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2-4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E380AF-F9CC-689E-405C-EDA7BF2B0C9A}"/>
              </a:ext>
            </a:extLst>
          </p:cNvPr>
          <p:cNvSpPr txBox="1"/>
          <p:nvPr/>
        </p:nvSpPr>
        <p:spPr>
          <a:xfrm rot="16200000">
            <a:off x="-1087665" y="1291482"/>
            <a:ext cx="25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4-Week Pilot Program</a:t>
            </a:r>
            <a:endParaRPr lang="en-US" sz="1200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6C2CA-D469-EC7F-A6C6-07705ED248B4}"/>
              </a:ext>
            </a:extLst>
          </p:cNvPr>
          <p:cNvSpPr txBox="1"/>
          <p:nvPr/>
        </p:nvSpPr>
        <p:spPr>
          <a:xfrm>
            <a:off x="2970684" y="1417710"/>
            <a:ext cx="4023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measure and compare between the two groups.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2420C1-DBFB-1DAF-1129-0D327FB2A238}"/>
              </a:ext>
            </a:extLst>
          </p:cNvPr>
          <p:cNvSpPr txBox="1"/>
          <p:nvPr/>
        </p:nvSpPr>
        <p:spPr>
          <a:xfrm>
            <a:off x="3221613" y="1746297"/>
            <a:ext cx="36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Click-Through Rate (CTR)</a:t>
            </a:r>
            <a:r>
              <a:rPr lang="en-US" sz="120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2BA183-2F54-320E-6C19-41DAAB00C1C9}"/>
              </a:ext>
            </a:extLst>
          </p:cNvPr>
          <p:cNvSpPr txBox="1"/>
          <p:nvPr/>
        </p:nvSpPr>
        <p:spPr>
          <a:xfrm>
            <a:off x="3221613" y="2399851"/>
            <a:ext cx="36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Average Order Value (AOV)</a:t>
            </a:r>
            <a:r>
              <a:rPr lang="en-US" sz="1200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5E20E-0EF4-EAA2-3E06-1EF36AB99798}"/>
              </a:ext>
            </a:extLst>
          </p:cNvPr>
          <p:cNvSpPr txBox="1"/>
          <p:nvPr/>
        </p:nvSpPr>
        <p:spPr>
          <a:xfrm>
            <a:off x="3221613" y="2073074"/>
            <a:ext cx="369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 Conversion Rate</a:t>
            </a:r>
            <a:endParaRPr lang="en-US" sz="1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phic 25" descr="Checkmark with solid fill">
            <a:extLst>
              <a:ext uri="{FF2B5EF4-FFF2-40B4-BE49-F238E27FC236}">
                <a16:creationId xmlns:a16="http://schemas.microsoft.com/office/drawing/2014/main" id="{CE3BCA4C-EE81-7B95-2304-5EADA7D12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49221" y="2104283"/>
            <a:ext cx="216000" cy="216000"/>
          </a:xfrm>
          <a:prstGeom prst="rect">
            <a:avLst/>
          </a:prstGeom>
        </p:spPr>
      </p:pic>
      <p:pic>
        <p:nvPicPr>
          <p:cNvPr id="30" name="Graphic 29" descr="Dollar with solid fill">
            <a:extLst>
              <a:ext uri="{FF2B5EF4-FFF2-40B4-BE49-F238E27FC236}">
                <a16:creationId xmlns:a16="http://schemas.microsoft.com/office/drawing/2014/main" id="{36654E72-5CCB-642B-5173-60A5539653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49221" y="2430350"/>
            <a:ext cx="216000" cy="216000"/>
          </a:xfrm>
          <a:prstGeom prst="rect">
            <a:avLst/>
          </a:prstGeom>
        </p:spPr>
      </p:pic>
      <p:pic>
        <p:nvPicPr>
          <p:cNvPr id="34" name="Graphic 33" descr="Cursor with solid fill">
            <a:extLst>
              <a:ext uri="{FF2B5EF4-FFF2-40B4-BE49-F238E27FC236}">
                <a16:creationId xmlns:a16="http://schemas.microsoft.com/office/drawing/2014/main" id="{0FE54418-66F3-F8ED-B697-93CEBDBF48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43599" y="1772694"/>
            <a:ext cx="216000" cy="216000"/>
          </a:xfrm>
          <a:prstGeom prst="rect">
            <a:avLst/>
          </a:prstGeom>
        </p:spPr>
      </p:pic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751F348-EF67-BFB0-C896-B476C38F1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016457"/>
              </p:ext>
            </p:extLst>
          </p:nvPr>
        </p:nvGraphicFramePr>
        <p:xfrm>
          <a:off x="7152724" y="1429981"/>
          <a:ext cx="4772543" cy="144780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1963567">
                  <a:extLst>
                    <a:ext uri="{9D8B030D-6E8A-4147-A177-3AD203B41FA5}">
                      <a16:colId xmlns:a16="http://schemas.microsoft.com/office/drawing/2014/main" val="4090521733"/>
                    </a:ext>
                  </a:extLst>
                </a:gridCol>
                <a:gridCol w="2808976">
                  <a:extLst>
                    <a:ext uri="{9D8B030D-6E8A-4147-A177-3AD203B41FA5}">
                      <a16:colId xmlns:a16="http://schemas.microsoft.com/office/drawing/2014/main" val="4055875645"/>
                    </a:ext>
                  </a:extLst>
                </a:gridCol>
              </a:tblGrid>
              <a:tr h="17929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Concerns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6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36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999168"/>
                  </a:ext>
                </a:extLst>
              </a:tr>
              <a:tr h="274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36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choices feel repetitive or boring.</a:t>
                      </a:r>
                      <a:endParaRPr lang="en-IN" sz="1000" b="1">
                        <a:solidFill>
                          <a:srgbClr val="0036B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IN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ynamic</a:t>
                      </a:r>
                      <a:r>
                        <a:rPr lang="en-IN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recommendation rotation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smart suggestion suppression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105199"/>
                  </a:ext>
                </a:extLst>
              </a:tr>
              <a:tr h="274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36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suggestions are irrelevant to my order.</a:t>
                      </a:r>
                      <a:endParaRPr lang="en-IN" sz="1000" b="1">
                        <a:solidFill>
                          <a:srgbClr val="0036B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Regular model retraining, context-aware cart filtering, tailored suggestions via segmentation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486843"/>
                  </a:ext>
                </a:extLst>
              </a:tr>
              <a:tr h="2742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>
                          <a:solidFill>
                            <a:srgbClr val="0036BD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This feels intrusive or pushy.</a:t>
                      </a:r>
                      <a:endParaRPr lang="en-IN" sz="1000" b="1">
                        <a:solidFill>
                          <a:srgbClr val="0036BD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1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Focus on UI/UX, non-intrusive design, </a:t>
                      </a:r>
                      <a:r>
                        <a:rPr lang="fr-FR" sz="10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limit</a:t>
                      </a:r>
                      <a:r>
                        <a:rPr lang="fr-FR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recommendations</a:t>
                      </a:r>
                      <a:endParaRPr lang="fr-FR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36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1564029"/>
                  </a:ext>
                </a:extLst>
              </a:tr>
            </a:tbl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2A9555EE-E99D-C3ED-AB5D-7A39A01AD534}"/>
              </a:ext>
            </a:extLst>
          </p:cNvPr>
          <p:cNvSpPr/>
          <p:nvPr/>
        </p:nvSpPr>
        <p:spPr>
          <a:xfrm>
            <a:off x="251460" y="3157394"/>
            <a:ext cx="3008139" cy="34861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0000" bIns="270000" rtlCol="0" anchor="ctr"/>
          <a:lstStyle/>
          <a:p>
            <a:pPr algn="ctr"/>
            <a:r>
              <a:rPr lang="en-US" sz="12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Consistent Cross-Platform Experience</a:t>
            </a:r>
          </a:p>
          <a:p>
            <a:pPr algn="ctr"/>
            <a:br>
              <a:rPr lang="en-US" sz="1200" b="1" dirty="0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Approach: A Centralized Recommendation API</a:t>
            </a:r>
          </a:p>
          <a:p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will develop a single, central 'brain' (API) that houses all the approved association rules and recommendation logic.</a:t>
            </a:r>
          </a:p>
          <a:p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</a:p>
          <a:p>
            <a:pPr algn="ctr"/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mobile app, website, and in-store kiosks will all make a request to this central API, sending the current cart's contents, the customer type, and the order occasion (e.g., Delivery/</a:t>
            </a:r>
            <a:r>
              <a:rPr lang="en-US" sz="120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ToGo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ctr"/>
            <a:endParaRPr lang="en-US" sz="1200" b="1" dirty="0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463E41-2869-9B52-790D-0B0FD242BE15}"/>
              </a:ext>
            </a:extLst>
          </p:cNvPr>
          <p:cNvSpPr txBox="1"/>
          <p:nvPr/>
        </p:nvSpPr>
        <p:spPr>
          <a:xfrm>
            <a:off x="8639248" y="3056661"/>
            <a:ext cx="224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8DF4E5-BE4A-DE06-08B0-FB068F17CE3D}"/>
              </a:ext>
            </a:extLst>
          </p:cNvPr>
          <p:cNvSpPr txBox="1"/>
          <p:nvPr/>
        </p:nvSpPr>
        <p:spPr>
          <a:xfrm>
            <a:off x="5201732" y="3056661"/>
            <a:ext cx="224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IN-STORE KIOSK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95A747-24B8-DC6F-6460-1178001524EB}"/>
              </a:ext>
            </a:extLst>
          </p:cNvPr>
          <p:cNvSpPr txBox="1"/>
          <p:nvPr/>
        </p:nvSpPr>
        <p:spPr>
          <a:xfrm>
            <a:off x="3157427" y="3056661"/>
            <a:ext cx="22462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>
                <a:latin typeface="Arial" panose="020B0604020202020204" pitchFamily="34" charset="0"/>
                <a:cs typeface="Arial" panose="020B0604020202020204" pitchFamily="34" charset="0"/>
              </a:rPr>
              <a:t>MOBILE APP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B26C252-7136-F63B-98FF-1D970AF6003F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b="2869"/>
          <a:stretch/>
        </p:blipFill>
        <p:spPr>
          <a:xfrm>
            <a:off x="11198478" y="1"/>
            <a:ext cx="993521" cy="91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317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>
            <a:extLst>
              <a:ext uri="{FF2B5EF4-FFF2-40B4-BE49-F238E27FC236}">
                <a16:creationId xmlns:a16="http://schemas.microsoft.com/office/drawing/2014/main" id="{DCA39F04-6A9B-261D-7775-A69F36BBA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7" b="35216"/>
          <a:stretch/>
        </p:blipFill>
        <p:spPr bwMode="auto">
          <a:xfrm>
            <a:off x="0" y="1409139"/>
            <a:ext cx="12192000" cy="265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EAC6D6-4104-D5D2-0550-53696F12297B}"/>
              </a:ext>
            </a:extLst>
          </p:cNvPr>
          <p:cNvSpPr/>
          <p:nvPr/>
        </p:nvSpPr>
        <p:spPr>
          <a:xfrm>
            <a:off x="608736" y="2090651"/>
            <a:ext cx="2052000" cy="129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Alignment with business strategic objectives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ABBD23-3430-A9C0-BD66-0CC4CC653B50}"/>
              </a:ext>
            </a:extLst>
          </p:cNvPr>
          <p:cNvSpPr/>
          <p:nvPr/>
        </p:nvSpPr>
        <p:spPr>
          <a:xfrm>
            <a:off x="2839368" y="2090651"/>
            <a:ext cx="2052000" cy="129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High-quality, rich data inputs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882E1-3145-65AC-AB00-73ECA93B443C}"/>
              </a:ext>
            </a:extLst>
          </p:cNvPr>
          <p:cNvSpPr/>
          <p:nvPr/>
        </p:nvSpPr>
        <p:spPr>
          <a:xfrm>
            <a:off x="9531264" y="2090651"/>
            <a:ext cx="2052000" cy="129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Operational scalability &amp; maintainability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1B1FF9-BAA6-0B1A-ED04-EB3896ECE881}"/>
              </a:ext>
            </a:extLst>
          </p:cNvPr>
          <p:cNvSpPr/>
          <p:nvPr/>
        </p:nvSpPr>
        <p:spPr>
          <a:xfrm>
            <a:off x="5070000" y="2090651"/>
            <a:ext cx="2052000" cy="129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Performance &amp; user experience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478B76-5E08-9DFD-5100-41BEA0F89107}"/>
              </a:ext>
            </a:extLst>
          </p:cNvPr>
          <p:cNvSpPr/>
          <p:nvPr/>
        </p:nvSpPr>
        <p:spPr>
          <a:xfrm>
            <a:off x="7300632" y="2090651"/>
            <a:ext cx="2052000" cy="1296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 consistency &amp; latency</a:t>
            </a:r>
            <a:endParaRPr kumimoji="0" lang="en-GB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DECD0-04BC-DDA9-6844-A449A54785EE}"/>
              </a:ext>
            </a:extLst>
          </p:cNvPr>
          <p:cNvSpPr/>
          <p:nvPr/>
        </p:nvSpPr>
        <p:spPr>
          <a:xfrm>
            <a:off x="-2" y="4027186"/>
            <a:ext cx="12192000" cy="1980000"/>
          </a:xfrm>
          <a:prstGeom prst="rect">
            <a:avLst/>
          </a:prstGeom>
          <a:solidFill>
            <a:srgbClr val="0036BD"/>
          </a:solidFill>
          <a:ln w="6350" cap="sq">
            <a:solidFill>
              <a:srgbClr val="0036BD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76000" tIns="108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ENABLERS: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3414E1-5082-DA9A-295F-D25AC81B3470}"/>
              </a:ext>
            </a:extLst>
          </p:cNvPr>
          <p:cNvGrpSpPr/>
          <p:nvPr/>
        </p:nvGrpSpPr>
        <p:grpSpPr>
          <a:xfrm>
            <a:off x="8290853" y="4635848"/>
            <a:ext cx="2356179" cy="914400"/>
            <a:chOff x="8777268" y="4534461"/>
            <a:chExt cx="2356179" cy="91440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C2A136-DAA5-4583-E3B9-B44B61EB45F5}"/>
                </a:ext>
              </a:extLst>
            </p:cNvPr>
            <p:cNvSpPr txBox="1"/>
            <p:nvPr/>
          </p:nvSpPr>
          <p:spPr>
            <a:xfrm>
              <a:off x="9873447" y="4668496"/>
              <a:ext cx="1260000" cy="64633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Clear processes &amp; guidance</a:t>
              </a:r>
            </a:p>
          </p:txBody>
        </p:sp>
        <p:pic>
          <p:nvPicPr>
            <p:cNvPr id="45" name="Graphic 44" descr="Playbook with solid fill">
              <a:extLst>
                <a:ext uri="{FF2B5EF4-FFF2-40B4-BE49-F238E27FC236}">
                  <a16:creationId xmlns:a16="http://schemas.microsoft.com/office/drawing/2014/main" id="{B63388A7-2CAB-0D0E-454B-FDDCD8CA6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77268" y="45344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98ED344-3398-4A7C-6BD3-F24425CE408F}"/>
              </a:ext>
            </a:extLst>
          </p:cNvPr>
          <p:cNvGrpSpPr/>
          <p:nvPr/>
        </p:nvGrpSpPr>
        <p:grpSpPr>
          <a:xfrm>
            <a:off x="4804200" y="4635848"/>
            <a:ext cx="2356179" cy="914400"/>
            <a:chOff x="3674650" y="4588375"/>
            <a:chExt cx="2356179" cy="914400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890891-C58B-93BC-CAA5-0FB3EF22795F}"/>
                </a:ext>
              </a:extLst>
            </p:cNvPr>
            <p:cNvSpPr txBox="1"/>
            <p:nvPr/>
          </p:nvSpPr>
          <p:spPr>
            <a:xfrm>
              <a:off x="4770829" y="4722410"/>
              <a:ext cx="1260000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Robust data &amp; information management</a:t>
              </a:r>
            </a:p>
          </p:txBody>
        </p:sp>
        <p:pic>
          <p:nvPicPr>
            <p:cNvPr id="47" name="Graphic 46" descr="Blockchain with solid fill">
              <a:extLst>
                <a:ext uri="{FF2B5EF4-FFF2-40B4-BE49-F238E27FC236}">
                  <a16:creationId xmlns:a16="http://schemas.microsoft.com/office/drawing/2014/main" id="{7061542A-E07D-16A3-2DE5-CC1C6D7001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674650" y="4588375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68DC23-A56C-5427-DD52-26F3DD23CE31}"/>
              </a:ext>
            </a:extLst>
          </p:cNvPr>
          <p:cNvGrpSpPr/>
          <p:nvPr/>
        </p:nvGrpSpPr>
        <p:grpSpPr>
          <a:xfrm>
            <a:off x="1459907" y="4693145"/>
            <a:ext cx="2613328" cy="799806"/>
            <a:chOff x="3731947" y="5430079"/>
            <a:chExt cx="2613328" cy="79980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3357C1D-5ADB-8118-9007-2F5E586A1529}"/>
                </a:ext>
              </a:extLst>
            </p:cNvPr>
            <p:cNvSpPr txBox="1"/>
            <p:nvPr/>
          </p:nvSpPr>
          <p:spPr>
            <a:xfrm>
              <a:off x="4770828" y="5506817"/>
              <a:ext cx="1574447" cy="646331"/>
            </a:xfrm>
            <a:prstGeom prst="rect">
              <a:avLst/>
            </a:prstGeom>
          </p:spPr>
          <p:txBody>
            <a:bodyPr vert="horz" wrap="square" lIns="0" tIns="0" rIns="0" bIns="0" rtlCol="0" anchor="ctr">
              <a:spAutoFit/>
            </a:bodyPr>
            <a:lstStyle/>
            <a:p>
              <a:pPr algn="ctr"/>
              <a:r>
                <a:rPr lang="en-US" sz="14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Centralized recommendation API</a:t>
              </a:r>
            </a:p>
          </p:txBody>
        </p:sp>
        <p:pic>
          <p:nvPicPr>
            <p:cNvPr id="54" name="Graphic 53" descr="Ui Ux with solid fill">
              <a:extLst>
                <a:ext uri="{FF2B5EF4-FFF2-40B4-BE49-F238E27FC236}">
                  <a16:creationId xmlns:a16="http://schemas.microsoft.com/office/drawing/2014/main" id="{FD9EFA2C-CB8C-AC8A-505D-FEEC60A8A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31947" y="5430079"/>
              <a:ext cx="799806" cy="799806"/>
            </a:xfrm>
            <a:prstGeom prst="rect">
              <a:avLst/>
            </a:prstGeom>
          </p:spPr>
        </p:pic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F505FC0-5F6C-B3E9-C3ED-823AE117A85F}"/>
              </a:ext>
            </a:extLst>
          </p:cNvPr>
          <p:cNvSpPr/>
          <p:nvPr/>
        </p:nvSpPr>
        <p:spPr>
          <a:xfrm>
            <a:off x="-2" y="1409139"/>
            <a:ext cx="12192001" cy="94984"/>
          </a:xfrm>
          <a:prstGeom prst="rect">
            <a:avLst/>
          </a:prstGeom>
          <a:solidFill>
            <a:srgbClr val="0036BD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C0DB95-00D5-8639-1896-D6D267C0A13C}"/>
              </a:ext>
            </a:extLst>
          </p:cNvPr>
          <p:cNvSpPr txBox="1"/>
          <p:nvPr/>
        </p:nvSpPr>
        <p:spPr>
          <a:xfrm>
            <a:off x="251460" y="273193"/>
            <a:ext cx="104317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>
                <a:solidFill>
                  <a:srgbClr val="0036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Critical success factors (CSFs) and Enablers of a robust recommendation process</a:t>
            </a:r>
            <a:endParaRPr lang="en-US" sz="3000" b="1">
              <a:solidFill>
                <a:srgbClr val="0036B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41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2D30F-DF04-A2A3-F46A-74CBC1FD357F}"/>
              </a:ext>
            </a:extLst>
          </p:cNvPr>
          <p:cNvSpPr txBox="1"/>
          <p:nvPr/>
        </p:nvSpPr>
        <p:spPr>
          <a:xfrm>
            <a:off x="1003022" y="1450639"/>
            <a:ext cx="10666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sz="40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1336</Words>
  <Application>Microsoft Office PowerPoint</Application>
  <PresentationFormat>Widescreen</PresentationFormat>
  <Paragraphs>172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Ojasvi Pandya</dc:creator>
  <cp:lastModifiedBy>Ojasvi Pandya</cp:lastModifiedBy>
  <cp:revision>1</cp:revision>
  <dcterms:created xsi:type="dcterms:W3CDTF">2025-08-11T08:20:40Z</dcterms:created>
  <dcterms:modified xsi:type="dcterms:W3CDTF">2025-08-11T18:23:55Z</dcterms:modified>
</cp:coreProperties>
</file>