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69" r:id="rId3"/>
    <p:sldId id="265" r:id="rId4"/>
    <p:sldId id="272" r:id="rId5"/>
    <p:sldId id="275" r:id="rId6"/>
    <p:sldId id="280" r:id="rId7"/>
    <p:sldId id="281" r:id="rId8"/>
    <p:sldId id="282" r:id="rId9"/>
    <p:sldId id="283" r:id="rId10"/>
    <p:sldId id="267" r:id="rId11"/>
    <p:sldId id="266" r:id="rId12"/>
  </p:sldIdLst>
  <p:sldSz cx="9144000" cy="6858000" type="screen4x3"/>
  <p:notesSz cx="6858000" cy="9144000"/>
  <p:embeddedFontLst>
    <p:embeddedFont>
      <p:font typeface="Franklin Gothic" panose="020B06030201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08155-9912-E3FD-A33D-F369C4DAC824}" v="41" dt="2024-11-13T04:23:07.482"/>
    <p1510:client id="{979379D4-2ACB-A941-94A5-674D0F8D7432}" v="2943" dt="2024-11-13T05:16:13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/>
    <p:restoredTop sz="94640"/>
  </p:normalViewPr>
  <p:slideViewPr>
    <p:cSldViewPr snapToGrid="0">
      <p:cViewPr varScale="1">
        <p:scale>
          <a:sx n="102" d="100"/>
          <a:sy n="102" d="100"/>
        </p:scale>
        <p:origin x="13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CAF13F-90F9-4C59-96F2-6B29BC94DAE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76873-E257-4992-9AA2-6DA4F0716B69}">
      <dgm:prSet/>
      <dgm:spPr>
        <a:solidFill>
          <a:srgbClr val="017BFF"/>
        </a:solidFill>
      </dgm:spPr>
      <dgm:t>
        <a:bodyPr/>
        <a:lstStyle/>
        <a:p>
          <a:r>
            <a:rPr lang="en-US" dirty="0"/>
            <a:t>Objective</a:t>
          </a:r>
          <a:endParaRPr lang="en-IN" dirty="0"/>
        </a:p>
      </dgm:t>
    </dgm:pt>
    <dgm:pt modelId="{59874C1A-A8B3-4C2D-82C8-6AFA831D194F}" type="sibTrans" cxnId="{1382DBB0-EF6F-904A-9B59-72C2321B634E}">
      <dgm:prSet/>
      <dgm:spPr/>
      <dgm:t>
        <a:bodyPr/>
        <a:lstStyle/>
        <a:p>
          <a:endParaRPr lang="en-IN"/>
        </a:p>
      </dgm:t>
    </dgm:pt>
    <dgm:pt modelId="{7CCDC3DB-AED3-420F-A387-4CC8DD9A354B}" type="parTrans" cxnId="{1382DBB0-EF6F-904A-9B59-72C2321B634E}">
      <dgm:prSet/>
      <dgm:spPr/>
      <dgm:t>
        <a:bodyPr/>
        <a:lstStyle/>
        <a:p>
          <a:endParaRPr lang="en-IN"/>
        </a:p>
      </dgm:t>
    </dgm:pt>
    <dgm:pt modelId="{E6F86AB5-2355-4B3A-B6AB-37D6252119E0}">
      <dgm:prSet/>
      <dgm:spPr/>
      <dgm:t>
        <a:bodyPr/>
        <a:lstStyle/>
        <a:p>
          <a:r>
            <a:rPr lang="en-IN" b="0" i="0" u="none" dirty="0"/>
            <a:t>Develop an efficient GUI for the simulation model to validate traction power supply networks, load flow and </a:t>
          </a:r>
          <a:r>
            <a:rPr lang="en-IN" b="0" i="0" u="none"/>
            <a:t>their corresponding </a:t>
          </a:r>
          <a:r>
            <a:rPr lang="en-IN" b="0" i="0" u="none" dirty="0"/>
            <a:t>outputs. </a:t>
          </a:r>
          <a:endParaRPr lang="en-US" dirty="0">
            <a:latin typeface="Arial"/>
          </a:endParaRPr>
        </a:p>
      </dgm:t>
    </dgm:pt>
    <dgm:pt modelId="{3AC3BBA1-3E1F-4B16-831F-CB9DDEE0E139}" type="sibTrans" cxnId="{1EA80AA1-A460-9040-ADF6-F78F1434D174}">
      <dgm:prSet/>
      <dgm:spPr/>
      <dgm:t>
        <a:bodyPr/>
        <a:lstStyle/>
        <a:p>
          <a:endParaRPr lang="en-IN"/>
        </a:p>
      </dgm:t>
    </dgm:pt>
    <dgm:pt modelId="{DD9D5EE8-0C6E-4ED1-B3B1-8196AEF5267C}" type="parTrans" cxnId="{1EA80AA1-A460-9040-ADF6-F78F1434D174}">
      <dgm:prSet/>
      <dgm:spPr/>
      <dgm:t>
        <a:bodyPr/>
        <a:lstStyle/>
        <a:p>
          <a:endParaRPr lang="en-IN"/>
        </a:p>
      </dgm:t>
    </dgm:pt>
    <dgm:pt modelId="{3B41E10C-83FB-4226-B0C1-0EA7EF06A2BA}">
      <dgm:prSet phldr="0"/>
      <dgm:spPr/>
      <dgm:t>
        <a:bodyPr/>
        <a:lstStyle/>
        <a:p>
          <a:r>
            <a:rPr lang="en-IN" b="0" i="0" u="none" dirty="0"/>
            <a:t>Indigenous solution for power network design validation.</a:t>
          </a:r>
          <a:endParaRPr lang="en-US" dirty="0"/>
        </a:p>
      </dgm:t>
    </dgm:pt>
    <dgm:pt modelId="{E21859B5-CA1E-4C9B-A3DA-AB0CC355D5C9}" type="sibTrans" cxnId="{56EBCD22-EB51-204F-AE23-E1A3DB5A19F6}">
      <dgm:prSet/>
      <dgm:spPr/>
      <dgm:t>
        <a:bodyPr/>
        <a:lstStyle/>
        <a:p>
          <a:endParaRPr lang="en-GB"/>
        </a:p>
      </dgm:t>
    </dgm:pt>
    <dgm:pt modelId="{879BFF1B-23CF-40A4-8230-3F2E33BB8BAE}" type="parTrans" cxnId="{56EBCD22-EB51-204F-AE23-E1A3DB5A19F6}">
      <dgm:prSet/>
      <dgm:spPr/>
      <dgm:t>
        <a:bodyPr/>
        <a:lstStyle/>
        <a:p>
          <a:endParaRPr lang="en-GB"/>
        </a:p>
      </dgm:t>
    </dgm:pt>
    <dgm:pt modelId="{A0F5C683-E596-4236-9723-9850AF7B054D}">
      <dgm:prSet/>
      <dgm:spPr>
        <a:solidFill>
          <a:srgbClr val="017BFF"/>
        </a:solidFill>
      </dgm:spPr>
      <dgm:t>
        <a:bodyPr/>
        <a:lstStyle/>
        <a:p>
          <a:r>
            <a:rPr lang="en-IN" dirty="0"/>
            <a:t>Tech Stack</a:t>
          </a:r>
        </a:p>
      </dgm:t>
    </dgm:pt>
    <dgm:pt modelId="{5C26CFBB-5EEB-462F-BFF0-F1616A759463}" type="sibTrans" cxnId="{66375A0E-D61F-C841-9923-D5F9C2539ED9}">
      <dgm:prSet/>
      <dgm:spPr/>
      <dgm:t>
        <a:bodyPr/>
        <a:lstStyle/>
        <a:p>
          <a:endParaRPr lang="en-IN"/>
        </a:p>
      </dgm:t>
    </dgm:pt>
    <dgm:pt modelId="{2EB74F96-2D87-4618-BEF3-DF1F2AA155A8}" type="parTrans" cxnId="{66375A0E-D61F-C841-9923-D5F9C2539ED9}">
      <dgm:prSet/>
      <dgm:spPr/>
      <dgm:t>
        <a:bodyPr/>
        <a:lstStyle/>
        <a:p>
          <a:endParaRPr lang="en-IN"/>
        </a:p>
      </dgm:t>
    </dgm:pt>
    <dgm:pt modelId="{25BC0218-B3E1-453D-91D5-3394EF750C03}">
      <dgm:prSet phldr="0"/>
      <dgm:spPr/>
      <dgm:t>
        <a:bodyPr/>
        <a:lstStyle/>
        <a:p>
          <a:pPr rtl="0"/>
          <a:r>
            <a:rPr lang="en-IN" b="1" dirty="0">
              <a:latin typeface="Arial"/>
            </a:rPr>
            <a:t>Backend: </a:t>
          </a:r>
          <a:r>
            <a:rPr lang="en-IN" dirty="0">
              <a:latin typeface="Arial"/>
            </a:rPr>
            <a:t>Octave (Simulation Model)</a:t>
          </a:r>
        </a:p>
      </dgm:t>
    </dgm:pt>
    <dgm:pt modelId="{BD5F999C-6903-47F6-8FE8-9D9333CDE6B2}" type="sibTrans" cxnId="{DA73468B-1536-B642-9090-AEEA1D0D57B0}">
      <dgm:prSet/>
      <dgm:spPr/>
      <dgm:t>
        <a:bodyPr/>
        <a:lstStyle/>
        <a:p>
          <a:endParaRPr lang="en-GB"/>
        </a:p>
      </dgm:t>
    </dgm:pt>
    <dgm:pt modelId="{78C5EFA7-F790-4C30-B810-C135814EF096}" type="parTrans" cxnId="{DA73468B-1536-B642-9090-AEEA1D0D57B0}">
      <dgm:prSet/>
      <dgm:spPr/>
      <dgm:t>
        <a:bodyPr/>
        <a:lstStyle/>
        <a:p>
          <a:endParaRPr lang="en-GB"/>
        </a:p>
      </dgm:t>
    </dgm:pt>
    <dgm:pt modelId="{BB4E6698-31EF-489A-AF62-CA8B6184A053}">
      <dgm:prSet phldr="0"/>
      <dgm:spPr>
        <a:solidFill>
          <a:srgbClr val="017BFF"/>
        </a:solidFill>
      </dgm:spPr>
      <dgm:t>
        <a:bodyPr/>
        <a:lstStyle/>
        <a:p>
          <a:pPr rtl="0"/>
          <a:r>
            <a:rPr lang="en-IN" b="0" i="0" u="none" dirty="0"/>
            <a:t>Key Features</a:t>
          </a:r>
          <a:endParaRPr lang="en-US" dirty="0">
            <a:latin typeface="Arial"/>
          </a:endParaRPr>
        </a:p>
      </dgm:t>
    </dgm:pt>
    <dgm:pt modelId="{1AE2857C-B57B-4A06-980C-7482AEA20FCE}" type="sibTrans" cxnId="{A6C61F27-DF03-4A92-ADAF-D388DC72054A}">
      <dgm:prSet/>
      <dgm:spPr/>
      <dgm:t>
        <a:bodyPr/>
        <a:lstStyle/>
        <a:p>
          <a:endParaRPr lang="en-GB"/>
        </a:p>
      </dgm:t>
    </dgm:pt>
    <dgm:pt modelId="{6A7FCD4F-3A2A-4A99-89C1-2472C080F27B}" type="parTrans" cxnId="{A6C61F27-DF03-4A92-ADAF-D388DC72054A}">
      <dgm:prSet/>
      <dgm:spPr/>
      <dgm:t>
        <a:bodyPr/>
        <a:lstStyle/>
        <a:p>
          <a:endParaRPr lang="en-GB"/>
        </a:p>
      </dgm:t>
    </dgm:pt>
    <dgm:pt modelId="{1982F344-E298-4D4F-AD22-68638B44C1D3}">
      <dgm:prSet phldr="0"/>
      <dgm:spPr/>
      <dgm:t>
        <a:bodyPr/>
        <a:lstStyle/>
        <a:p>
          <a:r>
            <a:rPr lang="en-IN" b="0" i="0" u="none" dirty="0"/>
            <a:t>Seamless backend and GUI integration.</a:t>
          </a:r>
          <a:endParaRPr lang="en-US" dirty="0"/>
        </a:p>
      </dgm:t>
    </dgm:pt>
    <dgm:pt modelId="{22234D04-1ADF-2541-9BDD-DDA1058AFDE8}" type="parTrans" cxnId="{764E054E-AB02-5649-92E5-488B40322290}">
      <dgm:prSet/>
      <dgm:spPr/>
      <dgm:t>
        <a:bodyPr/>
        <a:lstStyle/>
        <a:p>
          <a:endParaRPr lang="en-GB"/>
        </a:p>
      </dgm:t>
    </dgm:pt>
    <dgm:pt modelId="{761F77E9-44B8-9743-A1A8-8FE3AC9C88E3}" type="sibTrans" cxnId="{764E054E-AB02-5649-92E5-488B40322290}">
      <dgm:prSet/>
      <dgm:spPr/>
      <dgm:t>
        <a:bodyPr/>
        <a:lstStyle/>
        <a:p>
          <a:endParaRPr lang="en-GB"/>
        </a:p>
      </dgm:t>
    </dgm:pt>
    <dgm:pt modelId="{FE30E2E8-CD5B-C445-92B0-8D69AC8EE7CF}">
      <dgm:prSet phldr="0"/>
      <dgm:spPr/>
      <dgm:t>
        <a:bodyPr/>
        <a:lstStyle/>
        <a:p>
          <a:r>
            <a:rPr lang="en-IN" b="0" i="0" u="none" dirty="0"/>
            <a:t>Deployable as a standalone application using </a:t>
          </a:r>
          <a:r>
            <a:rPr lang="en-IN" b="0" i="0" u="none" dirty="0" err="1"/>
            <a:t>PyInstaller</a:t>
          </a:r>
          <a:r>
            <a:rPr lang="en-IN" b="0" i="0" u="none" dirty="0"/>
            <a:t>.</a:t>
          </a:r>
          <a:endParaRPr lang="en-US" dirty="0"/>
        </a:p>
      </dgm:t>
    </dgm:pt>
    <dgm:pt modelId="{B9956A4D-DEEF-8F4B-B034-BC794A3D9A28}" type="parTrans" cxnId="{8D69B994-883A-DC4C-9C0A-E8CE8D4D1FBE}">
      <dgm:prSet/>
      <dgm:spPr/>
      <dgm:t>
        <a:bodyPr/>
        <a:lstStyle/>
        <a:p>
          <a:endParaRPr lang="en-GB"/>
        </a:p>
      </dgm:t>
    </dgm:pt>
    <dgm:pt modelId="{EDA935DF-E25B-6E46-9C76-645015C15980}" type="sibTrans" cxnId="{8D69B994-883A-DC4C-9C0A-E8CE8D4D1FBE}">
      <dgm:prSet/>
      <dgm:spPr/>
      <dgm:t>
        <a:bodyPr/>
        <a:lstStyle/>
        <a:p>
          <a:endParaRPr lang="en-GB"/>
        </a:p>
      </dgm:t>
    </dgm:pt>
    <dgm:pt modelId="{3EAE6F14-2F04-C24F-82CB-10710DCADAAB}">
      <dgm:prSet phldr="0"/>
      <dgm:spPr/>
      <dgm:t>
        <a:bodyPr/>
        <a:lstStyle/>
        <a:p>
          <a:pPr rtl="0"/>
          <a:r>
            <a:rPr lang="en-IN" b="1" dirty="0">
              <a:latin typeface="Arial"/>
            </a:rPr>
            <a:t>Frontend: </a:t>
          </a:r>
          <a:r>
            <a:rPr lang="en-IN" dirty="0">
              <a:latin typeface="Arial"/>
            </a:rPr>
            <a:t>Python (</a:t>
          </a:r>
          <a:r>
            <a:rPr lang="en-IN" dirty="0" err="1">
              <a:latin typeface="Arial"/>
            </a:rPr>
            <a:t>Streamlit</a:t>
          </a:r>
          <a:r>
            <a:rPr lang="en-IN" dirty="0">
              <a:latin typeface="Arial"/>
            </a:rPr>
            <a:t> Framework)</a:t>
          </a:r>
        </a:p>
      </dgm:t>
    </dgm:pt>
    <dgm:pt modelId="{A817DD42-291E-7547-B5A1-67C084539BAE}" type="parTrans" cxnId="{98A51ECD-7200-3943-A3CE-263FCEBB3CCA}">
      <dgm:prSet/>
      <dgm:spPr/>
      <dgm:t>
        <a:bodyPr/>
        <a:lstStyle/>
        <a:p>
          <a:endParaRPr lang="en-GB"/>
        </a:p>
      </dgm:t>
    </dgm:pt>
    <dgm:pt modelId="{71462A07-7708-A54D-8B1A-27B8CEAA2D6A}" type="sibTrans" cxnId="{98A51ECD-7200-3943-A3CE-263FCEBB3CCA}">
      <dgm:prSet/>
      <dgm:spPr/>
      <dgm:t>
        <a:bodyPr/>
        <a:lstStyle/>
        <a:p>
          <a:endParaRPr lang="en-GB"/>
        </a:p>
      </dgm:t>
    </dgm:pt>
    <dgm:pt modelId="{54E1B916-9CB4-C24E-91EC-6B684DDE37E5}">
      <dgm:prSet phldr="0"/>
      <dgm:spPr/>
      <dgm:t>
        <a:bodyPr/>
        <a:lstStyle/>
        <a:p>
          <a:pPr rtl="0"/>
          <a:r>
            <a:rPr lang="en-IN" b="1" dirty="0">
              <a:latin typeface="Arial"/>
            </a:rPr>
            <a:t>Integration: </a:t>
          </a:r>
          <a:r>
            <a:rPr lang="en-IN" dirty="0">
              <a:latin typeface="Arial"/>
            </a:rPr>
            <a:t>Oct2Py for Python-Octave communication.</a:t>
          </a:r>
        </a:p>
      </dgm:t>
    </dgm:pt>
    <dgm:pt modelId="{63D1426C-5187-0244-8EC6-642BBB8A7624}" type="parTrans" cxnId="{4CB0D34E-AE9B-9F4D-B754-A52610CDF26D}">
      <dgm:prSet/>
      <dgm:spPr/>
      <dgm:t>
        <a:bodyPr/>
        <a:lstStyle/>
        <a:p>
          <a:endParaRPr lang="en-GB"/>
        </a:p>
      </dgm:t>
    </dgm:pt>
    <dgm:pt modelId="{5A255A00-A1D6-6947-B0A1-996660C36497}" type="sibTrans" cxnId="{4CB0D34E-AE9B-9F4D-B754-A52610CDF26D}">
      <dgm:prSet/>
      <dgm:spPr/>
      <dgm:t>
        <a:bodyPr/>
        <a:lstStyle/>
        <a:p>
          <a:endParaRPr lang="en-GB"/>
        </a:p>
      </dgm:t>
    </dgm:pt>
    <dgm:pt modelId="{4077595B-B1D5-4E08-91A4-EDB3A59DC12F}" type="pres">
      <dgm:prSet presAssocID="{B9CAF13F-90F9-4C59-96F2-6B29BC94DAE3}" presName="linear" presStyleCnt="0">
        <dgm:presLayoutVars>
          <dgm:dir/>
          <dgm:animLvl val="lvl"/>
          <dgm:resizeHandles val="exact"/>
        </dgm:presLayoutVars>
      </dgm:prSet>
      <dgm:spPr/>
    </dgm:pt>
    <dgm:pt modelId="{137393DE-C983-4CC4-8167-FBC3BFB76ABB}" type="pres">
      <dgm:prSet presAssocID="{51676873-E257-4992-9AA2-6DA4F0716B69}" presName="parentLin" presStyleCnt="0"/>
      <dgm:spPr/>
    </dgm:pt>
    <dgm:pt modelId="{2909717C-7834-4B1D-B2E2-499A360F8F6B}" type="pres">
      <dgm:prSet presAssocID="{51676873-E257-4992-9AA2-6DA4F0716B69}" presName="parentLeftMargin" presStyleLbl="node1" presStyleIdx="0" presStyleCnt="3"/>
      <dgm:spPr/>
    </dgm:pt>
    <dgm:pt modelId="{A27C1390-1E05-436E-9932-6BEB34F02B8C}" type="pres">
      <dgm:prSet presAssocID="{51676873-E257-4992-9AA2-6DA4F0716B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9266E1-D4FC-4433-AAA5-3637809B0B3D}" type="pres">
      <dgm:prSet presAssocID="{51676873-E257-4992-9AA2-6DA4F0716B69}" presName="negativeSpace" presStyleCnt="0"/>
      <dgm:spPr/>
    </dgm:pt>
    <dgm:pt modelId="{B5D24B0A-62DD-41B2-B8FA-D92DA0EE7C49}" type="pres">
      <dgm:prSet presAssocID="{51676873-E257-4992-9AA2-6DA4F0716B69}" presName="childText" presStyleLbl="conFgAcc1" presStyleIdx="0" presStyleCnt="3" custLinFactNeighborX="2507" custLinFactNeighborY="13127">
        <dgm:presLayoutVars>
          <dgm:bulletEnabled val="1"/>
        </dgm:presLayoutVars>
      </dgm:prSet>
      <dgm:spPr/>
    </dgm:pt>
    <dgm:pt modelId="{EA1BF2ED-9FF9-408A-B7ED-C407714BCF7B}" type="pres">
      <dgm:prSet presAssocID="{59874C1A-A8B3-4C2D-82C8-6AFA831D194F}" presName="spaceBetweenRectangles" presStyleCnt="0"/>
      <dgm:spPr/>
    </dgm:pt>
    <dgm:pt modelId="{B6DF9F56-3901-BC4E-9642-F964FFB367D5}" type="pres">
      <dgm:prSet presAssocID="{BB4E6698-31EF-489A-AF62-CA8B6184A053}" presName="parentLin" presStyleCnt="0"/>
      <dgm:spPr/>
    </dgm:pt>
    <dgm:pt modelId="{4CABEB30-B46E-3F44-8019-87D55F7EC96C}" type="pres">
      <dgm:prSet presAssocID="{BB4E6698-31EF-489A-AF62-CA8B6184A053}" presName="parentLeftMargin" presStyleLbl="node1" presStyleIdx="0" presStyleCnt="3"/>
      <dgm:spPr/>
    </dgm:pt>
    <dgm:pt modelId="{AA874F76-FA36-634B-A3F9-8760D81B61A6}" type="pres">
      <dgm:prSet presAssocID="{BB4E6698-31EF-489A-AF62-CA8B6184A0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9FAABB-9080-3141-9761-C1E9554FB9CA}" type="pres">
      <dgm:prSet presAssocID="{BB4E6698-31EF-489A-AF62-CA8B6184A053}" presName="negativeSpace" presStyleCnt="0"/>
      <dgm:spPr/>
    </dgm:pt>
    <dgm:pt modelId="{CBD556F2-6A04-1F4E-9634-AF06C311CAA0}" type="pres">
      <dgm:prSet presAssocID="{BB4E6698-31EF-489A-AF62-CA8B6184A053}" presName="childText" presStyleLbl="conFgAcc1" presStyleIdx="1" presStyleCnt="3">
        <dgm:presLayoutVars>
          <dgm:bulletEnabled val="1"/>
        </dgm:presLayoutVars>
      </dgm:prSet>
      <dgm:spPr/>
    </dgm:pt>
    <dgm:pt modelId="{D7B43BD1-FDF9-0C44-9B5F-AEE86AC6BC3D}" type="pres">
      <dgm:prSet presAssocID="{1AE2857C-B57B-4A06-980C-7482AEA20FCE}" presName="spaceBetweenRectangles" presStyleCnt="0"/>
      <dgm:spPr/>
    </dgm:pt>
    <dgm:pt modelId="{8652F7BE-E729-614B-B134-7360B946A251}" type="pres">
      <dgm:prSet presAssocID="{A0F5C683-E596-4236-9723-9850AF7B054D}" presName="parentLin" presStyleCnt="0"/>
      <dgm:spPr/>
    </dgm:pt>
    <dgm:pt modelId="{5CABF00F-E3DC-024B-8DC2-2BC9A7BF38A7}" type="pres">
      <dgm:prSet presAssocID="{A0F5C683-E596-4236-9723-9850AF7B054D}" presName="parentLeftMargin" presStyleLbl="node1" presStyleIdx="1" presStyleCnt="3"/>
      <dgm:spPr/>
    </dgm:pt>
    <dgm:pt modelId="{FCD2B731-92CA-1545-8AEB-5B9D12620132}" type="pres">
      <dgm:prSet presAssocID="{A0F5C683-E596-4236-9723-9850AF7B05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25F1F93-195C-E447-A5FF-0ACD9A0FDCDE}" type="pres">
      <dgm:prSet presAssocID="{A0F5C683-E596-4236-9723-9850AF7B054D}" presName="negativeSpace" presStyleCnt="0"/>
      <dgm:spPr/>
    </dgm:pt>
    <dgm:pt modelId="{646ACE77-1F35-1A47-BE6B-16D72671FD0A}" type="pres">
      <dgm:prSet presAssocID="{A0F5C683-E596-4236-9723-9850AF7B05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C333204-9ED9-BF4B-8241-A5F171488001}" type="presOf" srcId="{FE30E2E8-CD5B-C445-92B0-8D69AC8EE7CF}" destId="{CBD556F2-6A04-1F4E-9634-AF06C311CAA0}" srcOrd="0" destOrd="2" presId="urn:microsoft.com/office/officeart/2005/8/layout/list1"/>
    <dgm:cxn modelId="{3683EB0A-EA74-1F47-8808-02F3BD304D2B}" type="presOf" srcId="{A0F5C683-E596-4236-9723-9850AF7B054D}" destId="{FCD2B731-92CA-1545-8AEB-5B9D12620132}" srcOrd="1" destOrd="0" presId="urn:microsoft.com/office/officeart/2005/8/layout/list1"/>
    <dgm:cxn modelId="{66375A0E-D61F-C841-9923-D5F9C2539ED9}" srcId="{B9CAF13F-90F9-4C59-96F2-6B29BC94DAE3}" destId="{A0F5C683-E596-4236-9723-9850AF7B054D}" srcOrd="2" destOrd="0" parTransId="{2EB74F96-2D87-4618-BEF3-DF1F2AA155A8}" sibTransId="{5C26CFBB-5EEB-462F-BFF0-F1616A759463}"/>
    <dgm:cxn modelId="{33777C1E-44F8-FA43-B4BC-F9E8E15FD63B}" type="presOf" srcId="{BB4E6698-31EF-489A-AF62-CA8B6184A053}" destId="{AA874F76-FA36-634B-A3F9-8760D81B61A6}" srcOrd="1" destOrd="0" presId="urn:microsoft.com/office/officeart/2005/8/layout/list1"/>
    <dgm:cxn modelId="{4428D321-A165-974C-9FA1-CC010CDB92A2}" type="presOf" srcId="{25BC0218-B3E1-453D-91D5-3394EF750C03}" destId="{646ACE77-1F35-1A47-BE6B-16D72671FD0A}" srcOrd="0" destOrd="0" presId="urn:microsoft.com/office/officeart/2005/8/layout/list1"/>
    <dgm:cxn modelId="{56EBCD22-EB51-204F-AE23-E1A3DB5A19F6}" srcId="{BB4E6698-31EF-489A-AF62-CA8B6184A053}" destId="{3B41E10C-83FB-4226-B0C1-0EA7EF06A2BA}" srcOrd="0" destOrd="0" parTransId="{879BFF1B-23CF-40A4-8230-3F2E33BB8BAE}" sibTransId="{E21859B5-CA1E-4C9B-A3DA-AB0CC355D5C9}"/>
    <dgm:cxn modelId="{A6C61F27-DF03-4A92-ADAF-D388DC72054A}" srcId="{B9CAF13F-90F9-4C59-96F2-6B29BC94DAE3}" destId="{BB4E6698-31EF-489A-AF62-CA8B6184A053}" srcOrd="1" destOrd="0" parTransId="{6A7FCD4F-3A2A-4A99-89C1-2472C080F27B}" sibTransId="{1AE2857C-B57B-4A06-980C-7482AEA20FCE}"/>
    <dgm:cxn modelId="{E9084831-283D-7543-B2C6-1E37EF25CDB6}" type="presOf" srcId="{3EAE6F14-2F04-C24F-82CB-10710DCADAAB}" destId="{646ACE77-1F35-1A47-BE6B-16D72671FD0A}" srcOrd="0" destOrd="1" presId="urn:microsoft.com/office/officeart/2005/8/layout/list1"/>
    <dgm:cxn modelId="{505FDA35-71D2-3741-BEB6-9E714106086F}" type="presOf" srcId="{B9CAF13F-90F9-4C59-96F2-6B29BC94DAE3}" destId="{4077595B-B1D5-4E08-91A4-EDB3A59DC12F}" srcOrd="0" destOrd="0" presId="urn:microsoft.com/office/officeart/2005/8/layout/list1"/>
    <dgm:cxn modelId="{57670E45-FF3D-0D42-96E0-EE9DEBF65882}" type="presOf" srcId="{A0F5C683-E596-4236-9723-9850AF7B054D}" destId="{5CABF00F-E3DC-024B-8DC2-2BC9A7BF38A7}" srcOrd="0" destOrd="0" presId="urn:microsoft.com/office/officeart/2005/8/layout/list1"/>
    <dgm:cxn modelId="{764E054E-AB02-5649-92E5-488B40322290}" srcId="{BB4E6698-31EF-489A-AF62-CA8B6184A053}" destId="{1982F344-E298-4D4F-AD22-68638B44C1D3}" srcOrd="1" destOrd="0" parTransId="{22234D04-1ADF-2541-9BDD-DDA1058AFDE8}" sibTransId="{761F77E9-44B8-9743-A1A8-8FE3AC9C88E3}"/>
    <dgm:cxn modelId="{4CB0D34E-AE9B-9F4D-B754-A52610CDF26D}" srcId="{A0F5C683-E596-4236-9723-9850AF7B054D}" destId="{54E1B916-9CB4-C24E-91EC-6B684DDE37E5}" srcOrd="2" destOrd="0" parTransId="{63D1426C-5187-0244-8EC6-642BBB8A7624}" sibTransId="{5A255A00-A1D6-6947-B0A1-996660C36497}"/>
    <dgm:cxn modelId="{82F64560-151F-134F-977C-2B350C1B527D}" type="presOf" srcId="{54E1B916-9CB4-C24E-91EC-6B684DDE37E5}" destId="{646ACE77-1F35-1A47-BE6B-16D72671FD0A}" srcOrd="0" destOrd="2" presId="urn:microsoft.com/office/officeart/2005/8/layout/list1"/>
    <dgm:cxn modelId="{467AE48A-DF0E-104F-BC60-4457254F9B80}" type="presOf" srcId="{E6F86AB5-2355-4B3A-B6AB-37D6252119E0}" destId="{B5D24B0A-62DD-41B2-B8FA-D92DA0EE7C49}" srcOrd="0" destOrd="0" presId="urn:microsoft.com/office/officeart/2005/8/layout/list1"/>
    <dgm:cxn modelId="{DA73468B-1536-B642-9090-AEEA1D0D57B0}" srcId="{A0F5C683-E596-4236-9723-9850AF7B054D}" destId="{25BC0218-B3E1-453D-91D5-3394EF750C03}" srcOrd="0" destOrd="0" parTransId="{78C5EFA7-F790-4C30-B810-C135814EF096}" sibTransId="{BD5F999C-6903-47F6-8FE8-9D9333CDE6B2}"/>
    <dgm:cxn modelId="{83998094-4012-D944-9287-73BDBDD6A903}" type="presOf" srcId="{3B41E10C-83FB-4226-B0C1-0EA7EF06A2BA}" destId="{CBD556F2-6A04-1F4E-9634-AF06C311CAA0}" srcOrd="0" destOrd="0" presId="urn:microsoft.com/office/officeart/2005/8/layout/list1"/>
    <dgm:cxn modelId="{8D69B994-883A-DC4C-9C0A-E8CE8D4D1FBE}" srcId="{BB4E6698-31EF-489A-AF62-CA8B6184A053}" destId="{FE30E2E8-CD5B-C445-92B0-8D69AC8EE7CF}" srcOrd="2" destOrd="0" parTransId="{B9956A4D-DEEF-8F4B-B034-BC794A3D9A28}" sibTransId="{EDA935DF-E25B-6E46-9C76-645015C15980}"/>
    <dgm:cxn modelId="{1EA80AA1-A460-9040-ADF6-F78F1434D174}" srcId="{51676873-E257-4992-9AA2-6DA4F0716B69}" destId="{E6F86AB5-2355-4B3A-B6AB-37D6252119E0}" srcOrd="0" destOrd="0" parTransId="{DD9D5EE8-0C6E-4ED1-B3B1-8196AEF5267C}" sibTransId="{3AC3BBA1-3E1F-4B16-831F-CB9DDEE0E139}"/>
    <dgm:cxn modelId="{1382DBB0-EF6F-904A-9B59-72C2321B634E}" srcId="{B9CAF13F-90F9-4C59-96F2-6B29BC94DAE3}" destId="{51676873-E257-4992-9AA2-6DA4F0716B69}" srcOrd="0" destOrd="0" parTransId="{7CCDC3DB-AED3-420F-A387-4CC8DD9A354B}" sibTransId="{59874C1A-A8B3-4C2D-82C8-6AFA831D194F}"/>
    <dgm:cxn modelId="{8A15D4BF-4980-6C48-83A2-C682511D76A0}" type="presOf" srcId="{51676873-E257-4992-9AA2-6DA4F0716B69}" destId="{A27C1390-1E05-436E-9932-6BEB34F02B8C}" srcOrd="1" destOrd="0" presId="urn:microsoft.com/office/officeart/2005/8/layout/list1"/>
    <dgm:cxn modelId="{3D07A5C6-123A-D747-8BF2-9FCBE6A940BB}" type="presOf" srcId="{1982F344-E298-4D4F-AD22-68638B44C1D3}" destId="{CBD556F2-6A04-1F4E-9634-AF06C311CAA0}" srcOrd="0" destOrd="1" presId="urn:microsoft.com/office/officeart/2005/8/layout/list1"/>
    <dgm:cxn modelId="{98A51ECD-7200-3943-A3CE-263FCEBB3CCA}" srcId="{A0F5C683-E596-4236-9723-9850AF7B054D}" destId="{3EAE6F14-2F04-C24F-82CB-10710DCADAAB}" srcOrd="1" destOrd="0" parTransId="{A817DD42-291E-7547-B5A1-67C084539BAE}" sibTransId="{71462A07-7708-A54D-8B1A-27B8CEAA2D6A}"/>
    <dgm:cxn modelId="{524A36D6-6ECD-AF41-A790-C6C114C63C5A}" type="presOf" srcId="{BB4E6698-31EF-489A-AF62-CA8B6184A053}" destId="{4CABEB30-B46E-3F44-8019-87D55F7EC96C}" srcOrd="0" destOrd="0" presId="urn:microsoft.com/office/officeart/2005/8/layout/list1"/>
    <dgm:cxn modelId="{6B12BBD8-B378-2A4C-836B-E06145918389}" type="presOf" srcId="{51676873-E257-4992-9AA2-6DA4F0716B69}" destId="{2909717C-7834-4B1D-B2E2-499A360F8F6B}" srcOrd="0" destOrd="0" presId="urn:microsoft.com/office/officeart/2005/8/layout/list1"/>
    <dgm:cxn modelId="{8FDE4BC2-FD31-6044-AC95-7EC7AAEA4BBF}" type="presParOf" srcId="{4077595B-B1D5-4E08-91A4-EDB3A59DC12F}" destId="{137393DE-C983-4CC4-8167-FBC3BFB76ABB}" srcOrd="0" destOrd="0" presId="urn:microsoft.com/office/officeart/2005/8/layout/list1"/>
    <dgm:cxn modelId="{6E1F059F-D1FF-A844-8CA5-3392EB4FEB76}" type="presParOf" srcId="{137393DE-C983-4CC4-8167-FBC3BFB76ABB}" destId="{2909717C-7834-4B1D-B2E2-499A360F8F6B}" srcOrd="0" destOrd="0" presId="urn:microsoft.com/office/officeart/2005/8/layout/list1"/>
    <dgm:cxn modelId="{E9FBE4B3-CF8A-8B42-BE87-73B9CD250211}" type="presParOf" srcId="{137393DE-C983-4CC4-8167-FBC3BFB76ABB}" destId="{A27C1390-1E05-436E-9932-6BEB34F02B8C}" srcOrd="1" destOrd="0" presId="urn:microsoft.com/office/officeart/2005/8/layout/list1"/>
    <dgm:cxn modelId="{2A315DAB-49CF-4542-B9FE-DFF79F7E5262}" type="presParOf" srcId="{4077595B-B1D5-4E08-91A4-EDB3A59DC12F}" destId="{E99266E1-D4FC-4433-AAA5-3637809B0B3D}" srcOrd="1" destOrd="0" presId="urn:microsoft.com/office/officeart/2005/8/layout/list1"/>
    <dgm:cxn modelId="{CB996F50-3BC0-AF47-B854-2524890666AC}" type="presParOf" srcId="{4077595B-B1D5-4E08-91A4-EDB3A59DC12F}" destId="{B5D24B0A-62DD-41B2-B8FA-D92DA0EE7C49}" srcOrd="2" destOrd="0" presId="urn:microsoft.com/office/officeart/2005/8/layout/list1"/>
    <dgm:cxn modelId="{0D7D2F0D-A211-7A43-9D5C-36ED6B5BCA1D}" type="presParOf" srcId="{4077595B-B1D5-4E08-91A4-EDB3A59DC12F}" destId="{EA1BF2ED-9FF9-408A-B7ED-C407714BCF7B}" srcOrd="3" destOrd="0" presId="urn:microsoft.com/office/officeart/2005/8/layout/list1"/>
    <dgm:cxn modelId="{CDB08CCD-874B-8F45-85A3-2CF79CD7BC67}" type="presParOf" srcId="{4077595B-B1D5-4E08-91A4-EDB3A59DC12F}" destId="{B6DF9F56-3901-BC4E-9642-F964FFB367D5}" srcOrd="4" destOrd="0" presId="urn:microsoft.com/office/officeart/2005/8/layout/list1"/>
    <dgm:cxn modelId="{EFFE2004-7570-4748-AC56-5C918928AB5C}" type="presParOf" srcId="{B6DF9F56-3901-BC4E-9642-F964FFB367D5}" destId="{4CABEB30-B46E-3F44-8019-87D55F7EC96C}" srcOrd="0" destOrd="0" presId="urn:microsoft.com/office/officeart/2005/8/layout/list1"/>
    <dgm:cxn modelId="{9B6B9B9C-0827-6D49-819E-6D01755082EA}" type="presParOf" srcId="{B6DF9F56-3901-BC4E-9642-F964FFB367D5}" destId="{AA874F76-FA36-634B-A3F9-8760D81B61A6}" srcOrd="1" destOrd="0" presId="urn:microsoft.com/office/officeart/2005/8/layout/list1"/>
    <dgm:cxn modelId="{054E498C-9FFC-6F48-A8EB-B055B6D11862}" type="presParOf" srcId="{4077595B-B1D5-4E08-91A4-EDB3A59DC12F}" destId="{979FAABB-9080-3141-9761-C1E9554FB9CA}" srcOrd="5" destOrd="0" presId="urn:microsoft.com/office/officeart/2005/8/layout/list1"/>
    <dgm:cxn modelId="{776F9FB6-4D7F-A540-A74C-31874A557398}" type="presParOf" srcId="{4077595B-B1D5-4E08-91A4-EDB3A59DC12F}" destId="{CBD556F2-6A04-1F4E-9634-AF06C311CAA0}" srcOrd="6" destOrd="0" presId="urn:microsoft.com/office/officeart/2005/8/layout/list1"/>
    <dgm:cxn modelId="{1F14F272-4E57-2C45-856B-66DDD98E70CB}" type="presParOf" srcId="{4077595B-B1D5-4E08-91A4-EDB3A59DC12F}" destId="{D7B43BD1-FDF9-0C44-9B5F-AEE86AC6BC3D}" srcOrd="7" destOrd="0" presId="urn:microsoft.com/office/officeart/2005/8/layout/list1"/>
    <dgm:cxn modelId="{0923B7F0-ACC0-274C-A693-DA9AAD2D5882}" type="presParOf" srcId="{4077595B-B1D5-4E08-91A4-EDB3A59DC12F}" destId="{8652F7BE-E729-614B-B134-7360B946A251}" srcOrd="8" destOrd="0" presId="urn:microsoft.com/office/officeart/2005/8/layout/list1"/>
    <dgm:cxn modelId="{A0ECE967-69E4-424D-B6C3-104A81068DB2}" type="presParOf" srcId="{8652F7BE-E729-614B-B134-7360B946A251}" destId="{5CABF00F-E3DC-024B-8DC2-2BC9A7BF38A7}" srcOrd="0" destOrd="0" presId="urn:microsoft.com/office/officeart/2005/8/layout/list1"/>
    <dgm:cxn modelId="{F6B13F13-5E3C-BC41-BF9E-8FB5D50FD6F6}" type="presParOf" srcId="{8652F7BE-E729-614B-B134-7360B946A251}" destId="{FCD2B731-92CA-1545-8AEB-5B9D12620132}" srcOrd="1" destOrd="0" presId="urn:microsoft.com/office/officeart/2005/8/layout/list1"/>
    <dgm:cxn modelId="{BDAACE66-6D5D-2045-9F1E-604D6BF5B08C}" type="presParOf" srcId="{4077595B-B1D5-4E08-91A4-EDB3A59DC12F}" destId="{825F1F93-195C-E447-A5FF-0ACD9A0FDCDE}" srcOrd="9" destOrd="0" presId="urn:microsoft.com/office/officeart/2005/8/layout/list1"/>
    <dgm:cxn modelId="{6B928932-462B-054A-AF21-FCE99C4B458E}" type="presParOf" srcId="{4077595B-B1D5-4E08-91A4-EDB3A59DC12F}" destId="{646ACE77-1F35-1A47-BE6B-16D72671FD0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24B0A-62DD-41B2-B8FA-D92DA0EE7C49}">
      <dsp:nvSpPr>
        <dsp:cNvPr id="0" name=""/>
        <dsp:cNvSpPr/>
      </dsp:nvSpPr>
      <dsp:spPr>
        <a:xfrm>
          <a:off x="0" y="396362"/>
          <a:ext cx="7634914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554" tIns="395732" rIns="5925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kern="1200" dirty="0"/>
            <a:t>Develop an efficient GUI for the simulation model to validate traction power supply networks, load flow and </a:t>
          </a:r>
          <a:r>
            <a:rPr lang="en-IN" sz="1900" b="0" i="0" u="none" kern="1200"/>
            <a:t>their corresponding </a:t>
          </a:r>
          <a:r>
            <a:rPr lang="en-IN" sz="1900" b="0" i="0" u="none" kern="1200" dirty="0"/>
            <a:t>outputs. </a:t>
          </a:r>
          <a:endParaRPr lang="en-US" sz="1900" kern="1200" dirty="0">
            <a:latin typeface="Arial"/>
          </a:endParaRPr>
        </a:p>
      </dsp:txBody>
      <dsp:txXfrm>
        <a:off x="0" y="396362"/>
        <a:ext cx="7634914" cy="1286775"/>
      </dsp:txXfrm>
    </dsp:sp>
    <dsp:sp modelId="{A27C1390-1E05-436E-9932-6BEB34F02B8C}">
      <dsp:nvSpPr>
        <dsp:cNvPr id="0" name=""/>
        <dsp:cNvSpPr/>
      </dsp:nvSpPr>
      <dsp:spPr>
        <a:xfrm>
          <a:off x="381745" y="102453"/>
          <a:ext cx="5344439" cy="560879"/>
        </a:xfrm>
        <a:prstGeom prst="roundRect">
          <a:avLst/>
        </a:prstGeom>
        <a:solidFill>
          <a:srgbClr val="017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007" tIns="0" rIns="20200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Objective</a:t>
          </a:r>
          <a:endParaRPr lang="en-IN" sz="1900" kern="1200" dirty="0"/>
        </a:p>
      </dsp:txBody>
      <dsp:txXfrm>
        <a:off x="409125" y="129833"/>
        <a:ext cx="5289679" cy="506119"/>
      </dsp:txXfrm>
    </dsp:sp>
    <dsp:sp modelId="{CBD556F2-6A04-1F4E-9634-AF06C311CAA0}">
      <dsp:nvSpPr>
        <dsp:cNvPr id="0" name=""/>
        <dsp:cNvSpPr/>
      </dsp:nvSpPr>
      <dsp:spPr>
        <a:xfrm>
          <a:off x="0" y="2052709"/>
          <a:ext cx="763491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554" tIns="395732" rIns="592554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kern="1200" dirty="0"/>
            <a:t>Indigenous solution for power network design validation.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kern="1200" dirty="0"/>
            <a:t>Seamless backend and GUI integration.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0" i="0" u="none" kern="1200" dirty="0"/>
            <a:t>Deployable as a standalone application using </a:t>
          </a:r>
          <a:r>
            <a:rPr lang="en-IN" sz="1900" b="0" i="0" u="none" kern="1200" dirty="0" err="1"/>
            <a:t>PyInstaller</a:t>
          </a:r>
          <a:r>
            <a:rPr lang="en-IN" sz="1900" b="0" i="0" u="none" kern="1200" dirty="0"/>
            <a:t>.</a:t>
          </a:r>
          <a:endParaRPr lang="en-US" sz="1900" kern="1200" dirty="0"/>
        </a:p>
      </dsp:txBody>
      <dsp:txXfrm>
        <a:off x="0" y="2052709"/>
        <a:ext cx="7634914" cy="1376550"/>
      </dsp:txXfrm>
    </dsp:sp>
    <dsp:sp modelId="{AA874F76-FA36-634B-A3F9-8760D81B61A6}">
      <dsp:nvSpPr>
        <dsp:cNvPr id="0" name=""/>
        <dsp:cNvSpPr/>
      </dsp:nvSpPr>
      <dsp:spPr>
        <a:xfrm>
          <a:off x="381745" y="1772269"/>
          <a:ext cx="5344439" cy="560879"/>
        </a:xfrm>
        <a:prstGeom prst="roundRect">
          <a:avLst/>
        </a:prstGeom>
        <a:solidFill>
          <a:srgbClr val="017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007" tIns="0" rIns="202007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0" i="0" u="none" kern="1200" dirty="0"/>
            <a:t>Key Features</a:t>
          </a:r>
          <a:endParaRPr lang="en-US" sz="1900" kern="1200" dirty="0">
            <a:latin typeface="Arial"/>
          </a:endParaRPr>
        </a:p>
      </dsp:txBody>
      <dsp:txXfrm>
        <a:off x="409125" y="1799649"/>
        <a:ext cx="5289679" cy="506119"/>
      </dsp:txXfrm>
    </dsp:sp>
    <dsp:sp modelId="{646ACE77-1F35-1A47-BE6B-16D72671FD0A}">
      <dsp:nvSpPr>
        <dsp:cNvPr id="0" name=""/>
        <dsp:cNvSpPr/>
      </dsp:nvSpPr>
      <dsp:spPr>
        <a:xfrm>
          <a:off x="0" y="3812298"/>
          <a:ext cx="763491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554" tIns="395732" rIns="592554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 dirty="0">
              <a:latin typeface="Arial"/>
            </a:rPr>
            <a:t>Backend: </a:t>
          </a:r>
          <a:r>
            <a:rPr lang="en-IN" sz="1900" kern="1200" dirty="0">
              <a:latin typeface="Arial"/>
            </a:rPr>
            <a:t>Octave (Simulation Model)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 dirty="0">
              <a:latin typeface="Arial"/>
            </a:rPr>
            <a:t>Frontend: </a:t>
          </a:r>
          <a:r>
            <a:rPr lang="en-IN" sz="1900" kern="1200" dirty="0">
              <a:latin typeface="Arial"/>
            </a:rPr>
            <a:t>Python (</a:t>
          </a:r>
          <a:r>
            <a:rPr lang="en-IN" sz="1900" kern="1200" dirty="0" err="1">
              <a:latin typeface="Arial"/>
            </a:rPr>
            <a:t>Streamlit</a:t>
          </a:r>
          <a:r>
            <a:rPr lang="en-IN" sz="1900" kern="1200" dirty="0">
              <a:latin typeface="Arial"/>
            </a:rPr>
            <a:t> Framework)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b="1" kern="1200" dirty="0">
              <a:latin typeface="Arial"/>
            </a:rPr>
            <a:t>Integration: </a:t>
          </a:r>
          <a:r>
            <a:rPr lang="en-IN" sz="1900" kern="1200" dirty="0">
              <a:latin typeface="Arial"/>
            </a:rPr>
            <a:t>Oct2Py for Python-Octave communication.</a:t>
          </a:r>
        </a:p>
      </dsp:txBody>
      <dsp:txXfrm>
        <a:off x="0" y="3812298"/>
        <a:ext cx="7634914" cy="1376550"/>
      </dsp:txXfrm>
    </dsp:sp>
    <dsp:sp modelId="{FCD2B731-92CA-1545-8AEB-5B9D12620132}">
      <dsp:nvSpPr>
        <dsp:cNvPr id="0" name=""/>
        <dsp:cNvSpPr/>
      </dsp:nvSpPr>
      <dsp:spPr>
        <a:xfrm>
          <a:off x="381745" y="3531858"/>
          <a:ext cx="5344439" cy="560879"/>
        </a:xfrm>
        <a:prstGeom prst="roundRect">
          <a:avLst/>
        </a:prstGeom>
        <a:solidFill>
          <a:srgbClr val="017B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007" tIns="0" rIns="20200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Tech Stack</a:t>
          </a:r>
        </a:p>
      </dsp:txBody>
      <dsp:txXfrm>
        <a:off x="409125" y="3559238"/>
        <a:ext cx="5289679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132670BD-C409-404F-2C4A-E31570BF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>
            <a:extLst>
              <a:ext uri="{FF2B5EF4-FFF2-40B4-BE49-F238E27FC236}">
                <a16:creationId xmlns:a16="http://schemas.microsoft.com/office/drawing/2014/main" id="{D90C6C79-B4E3-EFBF-7505-1280A60D5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>
            <a:extLst>
              <a:ext uri="{FF2B5EF4-FFF2-40B4-BE49-F238E27FC236}">
                <a16:creationId xmlns:a16="http://schemas.microsoft.com/office/drawing/2014/main" id="{058AC4D5-0F2D-10F1-F227-4F82AC55CD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>
            <a:extLst>
              <a:ext uri="{FF2B5EF4-FFF2-40B4-BE49-F238E27FC236}">
                <a16:creationId xmlns:a16="http://schemas.microsoft.com/office/drawing/2014/main" id="{78EE83B8-1862-9222-0CB3-3220FFDB86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42501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eb6f18927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eb6f18927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6eb6f18927_0_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738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67445AD5-BB3F-0B13-2FC1-F80EC5E2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>
            <a:extLst>
              <a:ext uri="{FF2B5EF4-FFF2-40B4-BE49-F238E27FC236}">
                <a16:creationId xmlns:a16="http://schemas.microsoft.com/office/drawing/2014/main" id="{C955F186-BDCF-4B86-3F47-801E893CDC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>
            <a:extLst>
              <a:ext uri="{FF2B5EF4-FFF2-40B4-BE49-F238E27FC236}">
                <a16:creationId xmlns:a16="http://schemas.microsoft.com/office/drawing/2014/main" id="{3C7735A3-B830-6771-4C01-E45FC8E32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>
            <a:extLst>
              <a:ext uri="{FF2B5EF4-FFF2-40B4-BE49-F238E27FC236}">
                <a16:creationId xmlns:a16="http://schemas.microsoft.com/office/drawing/2014/main" id="{D220AF6C-78E7-6994-BD0B-F1BA6BF7BA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134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1D3C3D81-D964-4C2D-1C0A-F9D9AB7C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>
            <a:extLst>
              <a:ext uri="{FF2B5EF4-FFF2-40B4-BE49-F238E27FC236}">
                <a16:creationId xmlns:a16="http://schemas.microsoft.com/office/drawing/2014/main" id="{38DC0DE6-4EF1-9915-8DB1-7FDCAD850A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>
            <a:extLst>
              <a:ext uri="{FF2B5EF4-FFF2-40B4-BE49-F238E27FC236}">
                <a16:creationId xmlns:a16="http://schemas.microsoft.com/office/drawing/2014/main" id="{6DBC873C-F782-7A2C-6F90-34BC6A35B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>
            <a:extLst>
              <a:ext uri="{FF2B5EF4-FFF2-40B4-BE49-F238E27FC236}">
                <a16:creationId xmlns:a16="http://schemas.microsoft.com/office/drawing/2014/main" id="{E7AB0A09-C23C-78B8-94B7-4EE20A4CC3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7003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09748CD-65F9-FDF0-964A-7439242FE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>
            <a:extLst>
              <a:ext uri="{FF2B5EF4-FFF2-40B4-BE49-F238E27FC236}">
                <a16:creationId xmlns:a16="http://schemas.microsoft.com/office/drawing/2014/main" id="{A3F4B123-8DC4-203E-C52A-9ECEB82B4E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>
            <a:extLst>
              <a:ext uri="{FF2B5EF4-FFF2-40B4-BE49-F238E27FC236}">
                <a16:creationId xmlns:a16="http://schemas.microsoft.com/office/drawing/2014/main" id="{E749C055-B032-7281-C011-65798C4A67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>
            <a:extLst>
              <a:ext uri="{FF2B5EF4-FFF2-40B4-BE49-F238E27FC236}">
                <a16:creationId xmlns:a16="http://schemas.microsoft.com/office/drawing/2014/main" id="{9BA06F8C-6AF2-1079-2AD7-D5D21116184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3907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DE738AEB-F8AD-6FAF-EB36-0E1821F2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>
            <a:extLst>
              <a:ext uri="{FF2B5EF4-FFF2-40B4-BE49-F238E27FC236}">
                <a16:creationId xmlns:a16="http://schemas.microsoft.com/office/drawing/2014/main" id="{603C1AA6-6333-852D-936C-000BC4C2D9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>
            <a:extLst>
              <a:ext uri="{FF2B5EF4-FFF2-40B4-BE49-F238E27FC236}">
                <a16:creationId xmlns:a16="http://schemas.microsoft.com/office/drawing/2014/main" id="{8FA7DD9E-214C-9FA2-044F-878663E023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>
            <a:extLst>
              <a:ext uri="{FF2B5EF4-FFF2-40B4-BE49-F238E27FC236}">
                <a16:creationId xmlns:a16="http://schemas.microsoft.com/office/drawing/2014/main" id="{3453D742-83DD-E113-2766-2379E49BFC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292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CD5394D2-8045-F200-0505-9A912309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>
            <a:extLst>
              <a:ext uri="{FF2B5EF4-FFF2-40B4-BE49-F238E27FC236}">
                <a16:creationId xmlns:a16="http://schemas.microsoft.com/office/drawing/2014/main" id="{B98AADCA-0632-B749-451F-E18C43721F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>
            <a:extLst>
              <a:ext uri="{FF2B5EF4-FFF2-40B4-BE49-F238E27FC236}">
                <a16:creationId xmlns:a16="http://schemas.microsoft.com/office/drawing/2014/main" id="{5E227ECA-E3A1-FF1E-DDA7-C094CDB5B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>
            <a:extLst>
              <a:ext uri="{FF2B5EF4-FFF2-40B4-BE49-F238E27FC236}">
                <a16:creationId xmlns:a16="http://schemas.microsoft.com/office/drawing/2014/main" id="{FC6C66B8-BFAF-E73E-F419-AF4A56104D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0935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24365FAC-9B18-C097-FE62-B469A559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eb6f18927_0_234:notes">
            <a:extLst>
              <a:ext uri="{FF2B5EF4-FFF2-40B4-BE49-F238E27FC236}">
                <a16:creationId xmlns:a16="http://schemas.microsoft.com/office/drawing/2014/main" id="{30F5F950-23A4-9CAE-9A22-395C1007D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eb6f18927_0_234:notes">
            <a:extLst>
              <a:ext uri="{FF2B5EF4-FFF2-40B4-BE49-F238E27FC236}">
                <a16:creationId xmlns:a16="http://schemas.microsoft.com/office/drawing/2014/main" id="{1FBE0F08-6BEE-44AE-6ABB-787F73D65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6eb6f18927_0_234:notes">
            <a:extLst>
              <a:ext uri="{FF2B5EF4-FFF2-40B4-BE49-F238E27FC236}">
                <a16:creationId xmlns:a16="http://schemas.microsoft.com/office/drawing/2014/main" id="{B872A5E4-146B-4E3C-4013-EBD33ED3335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6670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0">
                <a:srgbClr val="166018"/>
              </a:gs>
              <a:gs pos="1000">
                <a:srgbClr val="166018"/>
              </a:gs>
              <a:gs pos="52000">
                <a:srgbClr val="00B0F0"/>
              </a:gs>
              <a:gs pos="100000">
                <a:srgbClr val="17365D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TECHNOLOGY ROORKEE</a:t>
            </a:r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7895" y="-1281"/>
            <a:ext cx="755828" cy="73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3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w="5080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22;p3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w="22225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80653" y="1173984"/>
            <a:ext cx="8768137" cy="5223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180654" y="1613043"/>
            <a:ext cx="4288604" cy="47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4645025" y="1125166"/>
            <a:ext cx="4242121" cy="487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4"/>
          </p:nvPr>
        </p:nvSpPr>
        <p:spPr>
          <a:xfrm>
            <a:off x="4645025" y="1613043"/>
            <a:ext cx="4242121" cy="47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4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w="5080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37;p4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w="22225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" name="Google Shape;3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3072" y="2118212"/>
            <a:ext cx="5321656" cy="351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4285" y="-1480"/>
            <a:ext cx="979715" cy="9613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0" y="990600"/>
            <a:ext cx="9144000" cy="0"/>
          </a:xfrm>
          <a:prstGeom prst="straightConnector1">
            <a:avLst/>
          </a:prstGeom>
          <a:noFill/>
          <a:ln w="5080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44;p5"/>
          <p:cNvCxnSpPr/>
          <p:nvPr/>
        </p:nvCxnSpPr>
        <p:spPr>
          <a:xfrm>
            <a:off x="0" y="6756400"/>
            <a:ext cx="9144000" cy="0"/>
          </a:xfrm>
          <a:prstGeom prst="straightConnector1">
            <a:avLst/>
          </a:prstGeom>
          <a:noFill/>
          <a:ln w="22225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4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5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">
  <p:cSld name="Last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/>
        </p:nvSpPr>
        <p:spPr>
          <a:xfrm>
            <a:off x="8382001" y="6607628"/>
            <a:ext cx="762000" cy="198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3595524" y="3619535"/>
            <a:ext cx="2009553" cy="0"/>
          </a:xfrm>
          <a:prstGeom prst="straightConnector1">
            <a:avLst/>
          </a:prstGeom>
          <a:noFill/>
          <a:ln w="50800" cap="flat" cmpd="sng">
            <a:solidFill>
              <a:srgbClr val="36609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 idx="4294967295"/>
          </p:nvPr>
        </p:nvSpPr>
        <p:spPr>
          <a:xfrm>
            <a:off x="1069520" y="1140597"/>
            <a:ext cx="7247166" cy="652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 rtl="0">
              <a:spcBef>
                <a:spcPts val="405"/>
              </a:spcBef>
              <a:spcAft>
                <a:spcPts val="0"/>
              </a:spcAft>
            </a:pPr>
            <a:r>
              <a:rPr lang="en-IN" sz="2200" b="1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Indigenous Simulation Model for Design Validation of Traction Power Supply Network</a:t>
            </a:r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294967295"/>
          </p:nvPr>
        </p:nvSpPr>
        <p:spPr>
          <a:xfrm>
            <a:off x="948384" y="4321952"/>
            <a:ext cx="7247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dirty="0" err="1">
                <a:latin typeface="+mn-lt"/>
                <a:cs typeface="Times New Roman"/>
              </a:rPr>
              <a:t>Ojaswi</a:t>
            </a:r>
            <a:r>
              <a:rPr lang="en-US" sz="1800" dirty="0">
                <a:latin typeface="+mn-lt"/>
                <a:cs typeface="Times New Roman"/>
              </a:rPr>
              <a:t> Chopra – 21117086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800" dirty="0">
                <a:latin typeface="+mn-lt"/>
                <a:cs typeface="Times New Roman"/>
              </a:rPr>
              <a:t>Bhargav </a:t>
            </a:r>
            <a:r>
              <a:rPr lang="en-IN" sz="1800" dirty="0" err="1">
                <a:latin typeface="+mn-lt"/>
                <a:cs typeface="Times New Roman"/>
              </a:rPr>
              <a:t>Pratim</a:t>
            </a:r>
            <a:r>
              <a:rPr lang="en-IN" sz="1800" dirty="0">
                <a:latin typeface="+mn-lt"/>
                <a:cs typeface="Times New Roman"/>
              </a:rPr>
              <a:t> Nath </a:t>
            </a:r>
            <a:r>
              <a:rPr lang="en-US" sz="1800" dirty="0">
                <a:latin typeface="+mn-lt"/>
                <a:cs typeface="Times New Roman"/>
              </a:rPr>
              <a:t>– 21115038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800" dirty="0">
              <a:latin typeface="+mn-lt"/>
              <a:cs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000" b="1" dirty="0">
              <a:latin typeface="+mn-lt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IN" sz="20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294967295"/>
          </p:nvPr>
        </p:nvSpPr>
        <p:spPr>
          <a:xfrm>
            <a:off x="1069520" y="1793487"/>
            <a:ext cx="7247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</a:pPr>
            <a:r>
              <a:rPr lang="en-US" sz="2000" b="1" i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GUI Development Progress Report</a:t>
            </a:r>
            <a:endParaRPr lang="en-IN" sz="2000" b="1" i="1" u="none" strike="noStrike" cap="none" dirty="0">
              <a:solidFill>
                <a:srgbClr val="000099"/>
              </a:solidFill>
              <a:latin typeface="+mn-lt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69B56-4558-7887-764F-486DC076AB09}"/>
              </a:ext>
            </a:extLst>
          </p:cNvPr>
          <p:cNvSpPr txBox="1"/>
          <p:nvPr/>
        </p:nvSpPr>
        <p:spPr>
          <a:xfrm>
            <a:off x="3424945" y="4321952"/>
            <a:ext cx="22939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1600" b="1" i="1" dirty="0">
                <a:latin typeface="+mn-lt"/>
                <a:cs typeface="Times New Roman" panose="02020603050405020304" pitchFamily="18" charset="0"/>
              </a:rPr>
              <a:t>Date: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17</a:t>
            </a:r>
            <a:r>
              <a:rPr lang="en-US" sz="1600" baseline="30000" dirty="0">
                <a:latin typeface="+mn-lt"/>
                <a:cs typeface="Times New Roman" panose="02020603050405020304" pitchFamily="18" charset="0"/>
              </a:rPr>
              <a:t>th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Dec, 2024</a:t>
            </a:r>
          </a:p>
        </p:txBody>
      </p:sp>
      <p:sp>
        <p:nvSpPr>
          <p:cNvPr id="4" name="Google Shape;57;p7">
            <a:extLst>
              <a:ext uri="{FF2B5EF4-FFF2-40B4-BE49-F238E27FC236}">
                <a16:creationId xmlns:a16="http://schemas.microsoft.com/office/drawing/2014/main" id="{70BDAD38-30A5-C678-21B1-08E38E3A6DFB}"/>
              </a:ext>
            </a:extLst>
          </p:cNvPr>
          <p:cNvSpPr txBox="1">
            <a:spLocks/>
          </p:cNvSpPr>
          <p:nvPr/>
        </p:nvSpPr>
        <p:spPr>
          <a:xfrm>
            <a:off x="3249289" y="2634419"/>
            <a:ext cx="2645289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000099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0099"/>
                </a:solidFill>
                <a:latin typeface="+mn-lt"/>
                <a:cs typeface="Times New Roman" panose="02020603050405020304" pitchFamily="18" charset="0"/>
              </a:rPr>
              <a:t>Under Prof. B. Das</a:t>
            </a:r>
            <a:endParaRPr lang="en-IN" sz="1800" b="1" dirty="0">
              <a:solidFill>
                <a:srgbClr val="000099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D3ADDFC0-4E38-06B7-B2C1-E52D878A7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831813CF-9B00-CC96-AF79-6AF63CE2E2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654" y="394714"/>
            <a:ext cx="7042200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Next Steps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EBB98C7-D377-2680-5959-4A9CC787285B}"/>
              </a:ext>
            </a:extLst>
          </p:cNvPr>
          <p:cNvSpPr txBox="1">
            <a:spLocks/>
          </p:cNvSpPr>
          <p:nvPr/>
        </p:nvSpPr>
        <p:spPr>
          <a:xfrm>
            <a:off x="172992" y="1226028"/>
            <a:ext cx="5726363" cy="1877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None/>
            </a:pPr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/>
              </a:rPr>
              <a:t>1. </a:t>
            </a:r>
            <a:r>
              <a:rPr lang="en-IN" sz="1800" b="1" dirty="0">
                <a:solidFill>
                  <a:schemeClr val="bg2"/>
                </a:solidFill>
                <a:latin typeface="+mn-lt"/>
                <a:cs typeface="Times New Roman"/>
              </a:rPr>
              <a:t>Complete the remaining 4 modules: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tx1"/>
                </a:solidFill>
                <a:latin typeface="+mn-lt"/>
                <a:cs typeface="Times New Roman"/>
              </a:rPr>
              <a:t>Prepare Train Timetable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tx1"/>
                </a:solidFill>
                <a:latin typeface="+mn-lt"/>
                <a:cs typeface="Times New Roman"/>
              </a:rPr>
              <a:t>Perform Harmonic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tx1"/>
                </a:solidFill>
                <a:latin typeface="+mn-lt"/>
                <a:cs typeface="Times New Roman"/>
              </a:rPr>
              <a:t>Calculate OHE Temperature Rise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chemeClr val="tx1"/>
                </a:solidFill>
                <a:latin typeface="+mn-lt"/>
                <a:cs typeface="Times New Roman"/>
              </a:rPr>
              <a:t>Calculate Induced Voltage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6F690-2D15-BCCE-29B4-A6BFE636DD17}"/>
              </a:ext>
            </a:extLst>
          </p:cNvPr>
          <p:cNvSpPr txBox="1"/>
          <p:nvPr/>
        </p:nvSpPr>
        <p:spPr>
          <a:xfrm>
            <a:off x="180654" y="3335347"/>
            <a:ext cx="789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IN" sz="1800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2. Deliver a fully-functional GUI application.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358FE-FD23-AACA-348C-94C0B919F982}"/>
              </a:ext>
            </a:extLst>
          </p:cNvPr>
          <p:cNvSpPr txBox="1"/>
          <p:nvPr/>
        </p:nvSpPr>
        <p:spPr>
          <a:xfrm>
            <a:off x="172992" y="4021509"/>
            <a:ext cx="789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IN" sz="1800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3. Robust error-handling mechanisms to ensure smooth operation for users with minimal technical knowledge.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68887-DBCE-42E1-056E-3F7951686CDA}"/>
              </a:ext>
            </a:extLst>
          </p:cNvPr>
          <p:cNvSpPr txBox="1"/>
          <p:nvPr/>
        </p:nvSpPr>
        <p:spPr>
          <a:xfrm>
            <a:off x="180654" y="4985641"/>
            <a:ext cx="789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IN" sz="1800" b="1" dirty="0">
                <a:solidFill>
                  <a:schemeClr val="bg2"/>
                </a:solidFill>
                <a:latin typeface="+mn-lt"/>
                <a:cs typeface="Times New Roman" panose="02020603050405020304" pitchFamily="18" charset="0"/>
              </a:rPr>
              <a:t>4. Prepare user manuals and technical documentation to assist end-users and future developers in understanding and using the system effectively.</a:t>
            </a:r>
          </a:p>
        </p:txBody>
      </p:sp>
    </p:spTree>
    <p:extLst>
      <p:ext uri="{BB962C8B-B14F-4D97-AF65-F5344CB8AC3E}">
        <p14:creationId xmlns:p14="http://schemas.microsoft.com/office/powerpoint/2010/main" val="371812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363913" y="2971801"/>
            <a:ext cx="2452687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180654" y="365218"/>
            <a:ext cx="7042200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Project Overview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6F999F5-1AA3-9AE0-5F18-115D96D01B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686625"/>
              </p:ext>
            </p:extLst>
          </p:nvPr>
        </p:nvGraphicFramePr>
        <p:xfrm>
          <a:off x="754543" y="1153632"/>
          <a:ext cx="7634914" cy="5291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7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152672" y="371714"/>
            <a:ext cx="7042200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Progress So Far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C78F2F1-8AA2-2557-0E60-151E4A799B01}"/>
              </a:ext>
            </a:extLst>
          </p:cNvPr>
          <p:cNvSpPr txBox="1">
            <a:spLocks/>
          </p:cNvSpPr>
          <p:nvPr/>
        </p:nvSpPr>
        <p:spPr>
          <a:xfrm>
            <a:off x="5537380" y="2211141"/>
            <a:ext cx="3210950" cy="3201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Modules Developed: 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4 out of 8. </a:t>
            </a:r>
            <a:r>
              <a:rPr lang="en-IN" sz="16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	</a:t>
            </a:r>
          </a:p>
          <a:p>
            <a:r>
              <a:rPr lang="en-IN" sz="1600" b="1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Current Focus: </a:t>
            </a:r>
            <a:r>
              <a:rPr lang="en-IN" sz="16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Completing the remaining modules and enhancing user interactivity.</a:t>
            </a:r>
          </a:p>
          <a:p>
            <a:r>
              <a:rPr lang="en-IN" sz="16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Modules implemented so far are:</a:t>
            </a:r>
          </a:p>
          <a:p>
            <a:pPr marL="933450" lvl="1" indent="-400050">
              <a:buFont typeface="Wingdings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MAKE SYSTEM DATA</a:t>
            </a:r>
          </a:p>
          <a:p>
            <a:pPr marL="933450" lvl="1" indent="-400050">
              <a:buFont typeface="Wingdings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EXECUTE LOAD FLOW</a:t>
            </a:r>
          </a:p>
          <a:p>
            <a:pPr marL="933450" lvl="1" indent="-400050">
              <a:buFont typeface="Wingdings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PERFORM SHORT CIRCUIT ANALYSIS</a:t>
            </a:r>
          </a:p>
          <a:p>
            <a:pPr marL="933450" lvl="1" indent="-400050">
              <a:buFont typeface="Wingdings" pitchFamily="2" charset="2"/>
              <a:buChar char="§"/>
            </a:pPr>
            <a:r>
              <a:rPr lang="en-IN" sz="1200" dirty="0">
                <a:solidFill>
                  <a:srgbClr val="000000"/>
                </a:solidFill>
                <a:latin typeface="+mn-lt"/>
                <a:cs typeface="Times New Roman" panose="02020603050405020304" pitchFamily="18" charset="0"/>
              </a:rPr>
              <a:t>SEE OUTPUT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C45A6BD-5ADD-10F9-34CB-30698903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44" y="1360968"/>
            <a:ext cx="5138436" cy="49016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E2F9F0-DC68-BBB4-4FD7-4DC6BB3CCAF2}"/>
              </a:ext>
            </a:extLst>
          </p:cNvPr>
          <p:cNvSpPr/>
          <p:nvPr/>
        </p:nvSpPr>
        <p:spPr>
          <a:xfrm>
            <a:off x="635430" y="2100020"/>
            <a:ext cx="2177511" cy="937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5B20A1-05A1-40AA-1148-88B7A7A1D550}"/>
              </a:ext>
            </a:extLst>
          </p:cNvPr>
          <p:cNvSpPr/>
          <p:nvPr/>
        </p:nvSpPr>
        <p:spPr>
          <a:xfrm>
            <a:off x="635430" y="3111114"/>
            <a:ext cx="2177511" cy="937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AE7D65-A190-14F9-922D-3F6F901502CA}"/>
              </a:ext>
            </a:extLst>
          </p:cNvPr>
          <p:cNvSpPr/>
          <p:nvPr/>
        </p:nvSpPr>
        <p:spPr>
          <a:xfrm>
            <a:off x="3119535" y="3111114"/>
            <a:ext cx="2177511" cy="937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EC2439-BA85-2612-AE5E-D62092F460D1}"/>
              </a:ext>
            </a:extLst>
          </p:cNvPr>
          <p:cNvSpPr/>
          <p:nvPr/>
        </p:nvSpPr>
        <p:spPr>
          <a:xfrm>
            <a:off x="3119534" y="5114260"/>
            <a:ext cx="2177511" cy="9376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B3AC75-F64E-055F-965A-88C076E9306A}"/>
              </a:ext>
            </a:extLst>
          </p:cNvPr>
          <p:cNvSpPr txBox="1"/>
          <p:nvPr/>
        </p:nvSpPr>
        <p:spPr>
          <a:xfrm>
            <a:off x="1638163" y="6160801"/>
            <a:ext cx="206927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1. Landing Page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5F785B4E-2EC4-F0AB-B630-16A1A878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>
            <a:extLst>
              <a:ext uri="{FF2B5EF4-FFF2-40B4-BE49-F238E27FC236}">
                <a16:creationId xmlns:a16="http://schemas.microsoft.com/office/drawing/2014/main" id="{B5052DA8-F47A-F2F8-5C2A-87D9BDD322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654" y="409462"/>
            <a:ext cx="7042200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Module 1: Make System Data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99CC074-659D-9341-0A6F-7A23DF98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638"/>
          <a:stretch/>
        </p:blipFill>
        <p:spPr>
          <a:xfrm>
            <a:off x="4792337" y="1376294"/>
            <a:ext cx="4172701" cy="20527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8F2231-CFCC-6443-F0D6-1336E8C91D4E}"/>
              </a:ext>
            </a:extLst>
          </p:cNvPr>
          <p:cNvSpPr txBox="1"/>
          <p:nvPr/>
        </p:nvSpPr>
        <p:spPr>
          <a:xfrm>
            <a:off x="4888138" y="3290499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</a:t>
            </a:r>
            <a:r>
              <a:rPr lang="en-US" altLang="en-US" sz="1200" i="1" dirty="0">
                <a:solidFill>
                  <a:srgbClr val="666666"/>
                </a:solidFill>
                <a:latin typeface="+mn-lt"/>
              </a:rPr>
              <a:t>2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 Make System Data Interface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B981B3-1C44-2FDE-B7C0-1A731B977528}"/>
              </a:ext>
            </a:extLst>
          </p:cNvPr>
          <p:cNvSpPr txBox="1"/>
          <p:nvPr/>
        </p:nvSpPr>
        <p:spPr>
          <a:xfrm>
            <a:off x="361202" y="1376294"/>
            <a:ext cx="463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1. Purpose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B40785-2D47-24FA-0447-4B346DBDE6E3}"/>
              </a:ext>
            </a:extLst>
          </p:cNvPr>
          <p:cNvSpPr txBox="1"/>
          <p:nvPr/>
        </p:nvSpPr>
        <p:spPr>
          <a:xfrm>
            <a:off x="513523" y="1865370"/>
            <a:ext cx="417270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Allow users to edit existing system data files or prepare fresh data.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User can save the data and then download it in local memory to use later for other modules.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2EF2BA-B583-2B10-3C70-EC0DB66DF57E}"/>
              </a:ext>
            </a:extLst>
          </p:cNvPr>
          <p:cNvSpPr txBox="1"/>
          <p:nvPr/>
        </p:nvSpPr>
        <p:spPr>
          <a:xfrm>
            <a:off x="361202" y="3567498"/>
            <a:ext cx="463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2.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2EE621-8BE0-47F2-2F48-23E2529C3E40}"/>
              </a:ext>
            </a:extLst>
          </p:cNvPr>
          <p:cNvSpPr txBox="1"/>
          <p:nvPr/>
        </p:nvSpPr>
        <p:spPr>
          <a:xfrm>
            <a:off x="513522" y="4075328"/>
            <a:ext cx="41727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Supports .txt system files uploads to be edited.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It validates the file content to prevent erroneous inputs.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Has default values for inputs while inputting fresh data.</a:t>
            </a:r>
          </a:p>
        </p:txBody>
      </p:sp>
      <p:pic>
        <p:nvPicPr>
          <p:cNvPr id="23" name="Picture 22" descr="A white rectangular object with a green stripe&#10;&#10;Description automatically generated">
            <a:extLst>
              <a:ext uri="{FF2B5EF4-FFF2-40B4-BE49-F238E27FC236}">
                <a16:creationId xmlns:a16="http://schemas.microsoft.com/office/drawing/2014/main" id="{30C13023-C5D4-5684-2F31-F4B190C65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38" y="4075328"/>
            <a:ext cx="4057575" cy="14476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D02D2A2-CA9D-1268-291D-670E7BB55152}"/>
              </a:ext>
            </a:extLst>
          </p:cNvPr>
          <p:cNvSpPr txBox="1"/>
          <p:nvPr/>
        </p:nvSpPr>
        <p:spPr>
          <a:xfrm>
            <a:off x="4888138" y="5523005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3. Downloadin</a:t>
            </a:r>
            <a:r>
              <a:rPr lang="en-US" altLang="en-US" sz="1200" i="1" dirty="0">
                <a:solidFill>
                  <a:srgbClr val="666666"/>
                </a:solidFill>
                <a:latin typeface="+mn-lt"/>
              </a:rPr>
              <a:t>g the Updated File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617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E4F3B8B3-4674-27E9-FCBA-8846CE3D8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611E0C3A-2181-876B-E1F6-A73E02827D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654" y="409462"/>
            <a:ext cx="7042200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Module 2: Execute Load Flow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0044E0AE-C29B-D884-81AB-0B4EF51D9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297" y="1399226"/>
            <a:ext cx="4907430" cy="2294600"/>
          </a:xfrm>
          <a:prstGeom prst="rect">
            <a:avLst/>
          </a:prstGeom>
        </p:spPr>
      </p:pic>
      <p:pic>
        <p:nvPicPr>
          <p:cNvPr id="13" name="Picture 12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C026372E-3F4B-A033-A466-F8674447F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232" y="3820568"/>
            <a:ext cx="3723495" cy="1986279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5E257DFA-B35A-1CD7-F095-D1E8D0278299}"/>
              </a:ext>
            </a:extLst>
          </p:cNvPr>
          <p:cNvSpPr/>
          <p:nvPr/>
        </p:nvSpPr>
        <p:spPr>
          <a:xfrm>
            <a:off x="7222854" y="3119982"/>
            <a:ext cx="315630" cy="637215"/>
          </a:xfrm>
          <a:prstGeom prst="downArrow">
            <a:avLst/>
          </a:prstGeom>
          <a:solidFill>
            <a:srgbClr val="017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32933-46CB-EF21-369E-E7EA2AA9CCC9}"/>
              </a:ext>
            </a:extLst>
          </p:cNvPr>
          <p:cNvSpPr txBox="1"/>
          <p:nvPr/>
        </p:nvSpPr>
        <p:spPr>
          <a:xfrm>
            <a:off x="361202" y="1376294"/>
            <a:ext cx="359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1. Purpose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D37CD-8CD4-9C8A-24B6-5C122D7048D6}"/>
              </a:ext>
            </a:extLst>
          </p:cNvPr>
          <p:cNvSpPr txBox="1"/>
          <p:nvPr/>
        </p:nvSpPr>
        <p:spPr>
          <a:xfrm>
            <a:off x="513524" y="1865370"/>
            <a:ext cx="324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Allows users to initiate Load Flow via GUI.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Automatically saves the variables needed to see output of load flow using GUI.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B77741-3045-691D-0225-315E6EB426B0}"/>
              </a:ext>
            </a:extLst>
          </p:cNvPr>
          <p:cNvSpPr txBox="1"/>
          <p:nvPr/>
        </p:nvSpPr>
        <p:spPr>
          <a:xfrm>
            <a:off x="361202" y="3567498"/>
            <a:ext cx="359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2. 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8A5F6-B994-7393-315A-76A0687C586F}"/>
              </a:ext>
            </a:extLst>
          </p:cNvPr>
          <p:cNvSpPr txBox="1"/>
          <p:nvPr/>
        </p:nvSpPr>
        <p:spPr>
          <a:xfrm>
            <a:off x="513523" y="4075328"/>
            <a:ext cx="32427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Allows users to upload train timetable and system data file along with other inputs for Load Flow.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Sends user emails once load flow is completed.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Shows a progress bar while Load flow is executing.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989BD7-1521-330A-4465-BAB77B443BE6}"/>
              </a:ext>
            </a:extLst>
          </p:cNvPr>
          <p:cNvSpPr txBox="1"/>
          <p:nvPr/>
        </p:nvSpPr>
        <p:spPr>
          <a:xfrm>
            <a:off x="4736397" y="5795089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</a:t>
            </a:r>
            <a:r>
              <a:rPr lang="en-US" altLang="en-US" sz="1200" i="1" dirty="0">
                <a:solidFill>
                  <a:srgbClr val="666666"/>
                </a:solidFill>
                <a:latin typeface="+mn-lt"/>
              </a:rPr>
              <a:t>4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 Executing Load Flow Interface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39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216BC4EC-4304-F8D3-4AB3-C593810B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3B853370-B2D2-9060-A101-9D13383D6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654" y="409462"/>
            <a:ext cx="7042200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Times New Roman" panose="02020603050405020304" pitchFamily="18" charset="0"/>
              </a:rPr>
              <a:t>Module 2: Execute Load Flow</a:t>
            </a:r>
            <a:endParaRPr lang="en-IN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 descr="A blue rectangular sign with white text&#10;&#10;Description automatically generated">
            <a:extLst>
              <a:ext uri="{FF2B5EF4-FFF2-40B4-BE49-F238E27FC236}">
                <a16:creationId xmlns:a16="http://schemas.microsoft.com/office/drawing/2014/main" id="{FFA5DBF5-F7EB-2F18-B470-DF5471077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634" y="1320435"/>
            <a:ext cx="4510628" cy="2406171"/>
          </a:xfrm>
          <a:prstGeom prst="rect">
            <a:avLst/>
          </a:prstGeom>
        </p:spPr>
      </p:pic>
      <p:pic>
        <p:nvPicPr>
          <p:cNvPr id="3" name="Picture 2" descr="A blue rectangles with white text&#10;&#10;Description automatically generated">
            <a:extLst>
              <a:ext uri="{FF2B5EF4-FFF2-40B4-BE49-F238E27FC236}">
                <a16:creationId xmlns:a16="http://schemas.microsoft.com/office/drawing/2014/main" id="{53D5745A-9AB6-4249-F6E1-ED8DD1F2A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634" y="4082879"/>
            <a:ext cx="4510628" cy="2108564"/>
          </a:xfrm>
          <a:prstGeom prst="rect">
            <a:avLst/>
          </a:prstGeom>
        </p:spPr>
      </p:pic>
      <p:sp>
        <p:nvSpPr>
          <p:cNvPr id="4" name="Down Arrow 3">
            <a:extLst>
              <a:ext uri="{FF2B5EF4-FFF2-40B4-BE49-F238E27FC236}">
                <a16:creationId xmlns:a16="http://schemas.microsoft.com/office/drawing/2014/main" id="{85ED2CEC-9E74-7E88-52E6-57317E46F148}"/>
              </a:ext>
            </a:extLst>
          </p:cNvPr>
          <p:cNvSpPr/>
          <p:nvPr/>
        </p:nvSpPr>
        <p:spPr>
          <a:xfrm>
            <a:off x="5683170" y="3273552"/>
            <a:ext cx="400882" cy="809327"/>
          </a:xfrm>
          <a:prstGeom prst="downArrow">
            <a:avLst/>
          </a:prstGeom>
          <a:solidFill>
            <a:srgbClr val="017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E5AA13-8402-B304-0406-40C3943A2AC3}"/>
              </a:ext>
            </a:extLst>
          </p:cNvPr>
          <p:cNvSpPr txBox="1"/>
          <p:nvPr/>
        </p:nvSpPr>
        <p:spPr>
          <a:xfrm>
            <a:off x="2875073" y="6052943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5. Executing Load Flow Interface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687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206DC12F-4A27-EBDB-F511-7E766B281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FA31B94A-0E33-FF4B-3191-5A8519838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02" y="354900"/>
            <a:ext cx="8222567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+mn-lt"/>
                <a:cs typeface="Times New Roman" panose="02020603050405020304" pitchFamily="18" charset="0"/>
              </a:rPr>
              <a:t>Module 3: Perform Short Circuit Analysis</a:t>
            </a:r>
            <a:endParaRPr lang="en-IN" sz="3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219AE-740D-F531-358B-3D360FB888F9}"/>
              </a:ext>
            </a:extLst>
          </p:cNvPr>
          <p:cNvSpPr txBox="1"/>
          <p:nvPr/>
        </p:nvSpPr>
        <p:spPr>
          <a:xfrm>
            <a:off x="361202" y="1376294"/>
            <a:ext cx="359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1. Purpose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1A3612-A048-7CC2-15FC-0904B0F29439}"/>
              </a:ext>
            </a:extLst>
          </p:cNvPr>
          <p:cNvSpPr txBox="1"/>
          <p:nvPr/>
        </p:nvSpPr>
        <p:spPr>
          <a:xfrm>
            <a:off x="513524" y="1865370"/>
            <a:ext cx="3242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Allows users to Perform Short Circuit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After execution, its outputs can be seen from See Output Submodule.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677E47-88F7-F4A7-E559-1CF521FDC317}"/>
              </a:ext>
            </a:extLst>
          </p:cNvPr>
          <p:cNvSpPr txBox="1"/>
          <p:nvPr/>
        </p:nvSpPr>
        <p:spPr>
          <a:xfrm>
            <a:off x="361202" y="3567498"/>
            <a:ext cx="359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2. Features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0ECF25-490C-F536-DB87-416200EB738F}"/>
              </a:ext>
            </a:extLst>
          </p:cNvPr>
          <p:cNvSpPr txBox="1"/>
          <p:nvPr/>
        </p:nvSpPr>
        <p:spPr>
          <a:xfrm>
            <a:off x="513523" y="4075328"/>
            <a:ext cx="32427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Allows users to upload train timetable and system data file along with other inputs for Short Circuit Analysis.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The output submodules are, </a:t>
            </a:r>
            <a:r>
              <a:rPr lang="en-IN" sz="1600" b="1" dirty="0"/>
              <a:t>Voltage profile of track </a:t>
            </a:r>
            <a:r>
              <a:rPr lang="en-IN" sz="1600" dirty="0"/>
              <a:t>and </a:t>
            </a:r>
            <a:r>
              <a:rPr lang="en-IN" sz="1600" b="1" dirty="0"/>
              <a:t>Line Current profile of the track.</a:t>
            </a:r>
            <a:r>
              <a:rPr lang="en-IN" sz="1600" dirty="0"/>
              <a:t>	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FDF41C3-474C-A755-6A81-B06633EC2C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2734"/>
          <a:stretch/>
        </p:blipFill>
        <p:spPr>
          <a:xfrm>
            <a:off x="3960132" y="1376295"/>
            <a:ext cx="4908883" cy="2191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008E6F-EC28-4984-035C-178125EEDD09}"/>
              </a:ext>
            </a:extLst>
          </p:cNvPr>
          <p:cNvSpPr txBox="1"/>
          <p:nvPr/>
        </p:nvSpPr>
        <p:spPr>
          <a:xfrm>
            <a:off x="4315085" y="3613665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</a:t>
            </a:r>
            <a:r>
              <a:rPr lang="en-US" altLang="en-US" sz="1200" i="1" dirty="0">
                <a:solidFill>
                  <a:srgbClr val="666666"/>
                </a:solidFill>
                <a:latin typeface="+mn-lt"/>
              </a:rPr>
              <a:t>6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 Short Circuit Analysis Interface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Picture 6" descr="A blue square with white text&#10;&#10;Description automatically generated">
            <a:extLst>
              <a:ext uri="{FF2B5EF4-FFF2-40B4-BE49-F238E27FC236}">
                <a16:creationId xmlns:a16="http://schemas.microsoft.com/office/drawing/2014/main" id="{F2E58429-B5F0-392A-836C-0E137E058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132" y="4075328"/>
            <a:ext cx="4765928" cy="1775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231017-676B-6E81-A8E6-7C25AD40AF4A}"/>
              </a:ext>
            </a:extLst>
          </p:cNvPr>
          <p:cNvSpPr txBox="1"/>
          <p:nvPr/>
        </p:nvSpPr>
        <p:spPr>
          <a:xfrm>
            <a:off x="4419983" y="5763067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7. Output of Short Circuit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865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E4A5F8B3-F57B-6EC5-79EB-B425BB31C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ADCF8838-3337-085B-F7B0-7C71F944F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02" y="354900"/>
            <a:ext cx="8222567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+mn-lt"/>
                <a:cs typeface="Times New Roman" panose="02020603050405020304" pitchFamily="18" charset="0"/>
              </a:rPr>
              <a:t>Module 4: See Output</a:t>
            </a:r>
            <a:endParaRPr lang="en-IN" sz="3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168BD7-A68F-2ED4-16DB-EC566058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117" y="1626920"/>
            <a:ext cx="4660336" cy="39140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CA05B4-67EF-6109-7DE0-310724115B08}"/>
              </a:ext>
            </a:extLst>
          </p:cNvPr>
          <p:cNvSpPr txBox="1"/>
          <p:nvPr/>
        </p:nvSpPr>
        <p:spPr>
          <a:xfrm>
            <a:off x="4572000" y="5644314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</a:t>
            </a:r>
            <a:r>
              <a:rPr lang="en-US" altLang="en-US" sz="1200" i="1" dirty="0">
                <a:solidFill>
                  <a:srgbClr val="666666"/>
                </a:solidFill>
                <a:latin typeface="+mn-lt"/>
              </a:rPr>
              <a:t>8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 Output Interface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1E586-307E-501B-50C7-3D3A34BCF6E1}"/>
              </a:ext>
            </a:extLst>
          </p:cNvPr>
          <p:cNvSpPr txBox="1"/>
          <p:nvPr/>
        </p:nvSpPr>
        <p:spPr>
          <a:xfrm>
            <a:off x="361202" y="1376294"/>
            <a:ext cx="359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1. Purpose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BF4C3C-D694-ECFA-3CD8-B22F5A3E2079}"/>
              </a:ext>
            </a:extLst>
          </p:cNvPr>
          <p:cNvSpPr txBox="1"/>
          <p:nvPr/>
        </p:nvSpPr>
        <p:spPr>
          <a:xfrm>
            <a:off x="513524" y="1865370"/>
            <a:ext cx="32427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Allows users to see output of all the modules.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u="none" strike="noStrike" dirty="0">
                <a:solidFill>
                  <a:srgbClr val="000000"/>
                </a:solidFill>
                <a:effectLst/>
              </a:rPr>
              <a:t>Once graphs and tables are displayed, users can download those and save in their local memory.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A3035-F860-E121-2076-CE6EF4037863}"/>
              </a:ext>
            </a:extLst>
          </p:cNvPr>
          <p:cNvSpPr txBox="1"/>
          <p:nvPr/>
        </p:nvSpPr>
        <p:spPr>
          <a:xfrm>
            <a:off x="361202" y="3567498"/>
            <a:ext cx="359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chemeClr val="bg2"/>
                </a:solidFill>
                <a:effectLst/>
                <a:latin typeface="+mn-lt"/>
                <a:cs typeface="Times New Roman" panose="02020603050405020304" pitchFamily="18" charset="0"/>
              </a:rPr>
              <a:t>2.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3A73D-3A87-89ED-175D-628B9268E1C3}"/>
              </a:ext>
            </a:extLst>
          </p:cNvPr>
          <p:cNvSpPr txBox="1"/>
          <p:nvPr/>
        </p:nvSpPr>
        <p:spPr>
          <a:xfrm>
            <a:off x="513522" y="4075328"/>
            <a:ext cx="32427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Allows users to give relevant inputs for each graph.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dirty="0"/>
              <a:t>It has 5 main submodules for </a:t>
            </a:r>
            <a:r>
              <a:rPr lang="en-IN" sz="1600" b="1" dirty="0"/>
              <a:t>Load Flow</a:t>
            </a:r>
            <a:r>
              <a:rPr lang="en-IN" sz="1600" dirty="0"/>
              <a:t>, </a:t>
            </a:r>
            <a:r>
              <a:rPr lang="en-IN" sz="1600" b="1" dirty="0"/>
              <a:t>OHE Temperature Rise</a:t>
            </a:r>
            <a:r>
              <a:rPr lang="en-IN" sz="1600" dirty="0"/>
              <a:t>, </a:t>
            </a:r>
            <a:r>
              <a:rPr lang="en-IN" sz="1600" b="1" dirty="0"/>
              <a:t>SCA</a:t>
            </a:r>
            <a:r>
              <a:rPr lang="en-IN" sz="1600" dirty="0"/>
              <a:t>, </a:t>
            </a:r>
            <a:r>
              <a:rPr lang="en-IN" sz="1600" b="1" dirty="0"/>
              <a:t>Harmonic Analysis </a:t>
            </a:r>
            <a:r>
              <a:rPr lang="en-IN" sz="1600" dirty="0"/>
              <a:t>and </a:t>
            </a:r>
            <a:r>
              <a:rPr lang="en-IN" sz="1600" b="1" dirty="0"/>
              <a:t>Induced Voltage Calculation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988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0D0577C3-4271-02C7-963D-EED37682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5;p16">
            <a:extLst>
              <a:ext uri="{FF2B5EF4-FFF2-40B4-BE49-F238E27FC236}">
                <a16:creationId xmlns:a16="http://schemas.microsoft.com/office/drawing/2014/main" id="{8A2CB61C-A58A-2A2C-E199-BF914A0D2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802" y="354900"/>
            <a:ext cx="8222567" cy="55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+mn-lt"/>
                <a:cs typeface="Times New Roman" panose="02020603050405020304" pitchFamily="18" charset="0"/>
              </a:rPr>
              <a:t>Module 4: See Output</a:t>
            </a:r>
            <a:endParaRPr lang="en-IN" sz="3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0957C95-E1F3-949E-A513-E2FDD9783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36" y="1110815"/>
            <a:ext cx="4689927" cy="231818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C4B0AB-3666-CF06-2A01-1C957369A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14" y="3274621"/>
            <a:ext cx="3560285" cy="3109316"/>
          </a:xfrm>
          <a:prstGeom prst="rect">
            <a:avLst/>
          </a:prstGeom>
        </p:spPr>
      </p:pic>
      <p:sp>
        <p:nvSpPr>
          <p:cNvPr id="8" name="Bent Up Arrow 7">
            <a:extLst>
              <a:ext uri="{FF2B5EF4-FFF2-40B4-BE49-F238E27FC236}">
                <a16:creationId xmlns:a16="http://schemas.microsoft.com/office/drawing/2014/main" id="{5126FA24-58BF-5201-263C-CCF3B2F0A334}"/>
              </a:ext>
            </a:extLst>
          </p:cNvPr>
          <p:cNvSpPr/>
          <p:nvPr/>
        </p:nvSpPr>
        <p:spPr>
          <a:xfrm rot="10800000">
            <a:off x="1467311" y="2341886"/>
            <a:ext cx="850392" cy="731520"/>
          </a:xfrm>
          <a:prstGeom prst="bentUpArrow">
            <a:avLst/>
          </a:prstGeom>
          <a:solidFill>
            <a:srgbClr val="017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ent Up Arrow 13">
            <a:extLst>
              <a:ext uri="{FF2B5EF4-FFF2-40B4-BE49-F238E27FC236}">
                <a16:creationId xmlns:a16="http://schemas.microsoft.com/office/drawing/2014/main" id="{75731AB4-0B9D-072C-622A-47C4AC816C14}"/>
              </a:ext>
            </a:extLst>
          </p:cNvPr>
          <p:cNvSpPr/>
          <p:nvPr/>
        </p:nvSpPr>
        <p:spPr>
          <a:xfrm rot="10800000" flipH="1">
            <a:off x="6826299" y="2341887"/>
            <a:ext cx="850392" cy="731520"/>
          </a:xfrm>
          <a:prstGeom prst="bentUpArrow">
            <a:avLst/>
          </a:prstGeom>
          <a:solidFill>
            <a:srgbClr val="017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screenshot of a phone&#10;&#10;Description automatically generated">
            <a:extLst>
              <a:ext uri="{FF2B5EF4-FFF2-40B4-BE49-F238E27FC236}">
                <a16:creationId xmlns:a16="http://schemas.microsoft.com/office/drawing/2014/main" id="{D6F54F42-7336-FB54-3A24-C4455AE36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7321" y="3351811"/>
            <a:ext cx="2644211" cy="3109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2A2C53-59E7-676E-E4B6-728CFB0DCD2B}"/>
              </a:ext>
            </a:extLst>
          </p:cNvPr>
          <p:cNvSpPr txBox="1"/>
          <p:nvPr/>
        </p:nvSpPr>
        <p:spPr>
          <a:xfrm>
            <a:off x="2791856" y="6245437"/>
            <a:ext cx="3393853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Fig </a:t>
            </a:r>
            <a:r>
              <a:rPr lang="en-US" altLang="en-US" sz="1200" i="1" dirty="0">
                <a:solidFill>
                  <a:srgbClr val="666666"/>
                </a:solidFill>
                <a:latin typeface="+mn-lt"/>
              </a:rPr>
              <a:t>8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+mn-lt"/>
              </a:rPr>
              <a:t>. Output Interface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950508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587</Words>
  <Application>Microsoft Macintosh PowerPoint</Application>
  <PresentationFormat>On-screen Show (4:3)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Wingdings</vt:lpstr>
      <vt:lpstr>Courier New</vt:lpstr>
      <vt:lpstr>Arial</vt:lpstr>
      <vt:lpstr>Franklin Gothic</vt:lpstr>
      <vt:lpstr>IITR_PPT_Template</vt:lpstr>
      <vt:lpstr>Indigenous Simulation Model for Design Validation of Traction Power Supply Network</vt:lpstr>
      <vt:lpstr>Project Overview</vt:lpstr>
      <vt:lpstr>Progress So Far</vt:lpstr>
      <vt:lpstr>Module 1: Make System Data</vt:lpstr>
      <vt:lpstr>Module 2: Execute Load Flow</vt:lpstr>
      <vt:lpstr>Module 2: Execute Load Flow</vt:lpstr>
      <vt:lpstr>Module 3: Perform Short Circuit Analysis</vt:lpstr>
      <vt:lpstr>Module 4: See Output</vt:lpstr>
      <vt:lpstr>Module 4: See Output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Brain-Related Diseases in Children Using Machine Learning</dc:title>
  <cp:lastModifiedBy>OJASWI CHOPRA</cp:lastModifiedBy>
  <cp:revision>4</cp:revision>
  <dcterms:modified xsi:type="dcterms:W3CDTF">2024-12-15T12:18:45Z</dcterms:modified>
</cp:coreProperties>
</file>