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8"/>
  </p:notesMasterIdLst>
  <p:sldIdLst>
    <p:sldId id="268" r:id="rId2"/>
    <p:sldId id="256" r:id="rId3"/>
    <p:sldId id="257" r:id="rId4"/>
    <p:sldId id="258" r:id="rId5"/>
    <p:sldId id="269" r:id="rId6"/>
    <p:sldId id="270" r:id="rId7"/>
    <p:sldId id="272" r:id="rId8"/>
    <p:sldId id="259" r:id="rId9"/>
    <p:sldId id="260" r:id="rId10"/>
    <p:sldId id="265" r:id="rId11"/>
    <p:sldId id="273" r:id="rId12"/>
    <p:sldId id="274" r:id="rId13"/>
    <p:sldId id="261" r:id="rId14"/>
    <p:sldId id="262" r:id="rId15"/>
    <p:sldId id="264" r:id="rId16"/>
    <p:sldId id="275" r:id="rId17"/>
  </p:sldIdLst>
  <p:sldSz cx="9144000" cy="5143500" type="screen16x9"/>
  <p:notesSz cx="6858000" cy="9144000"/>
  <p:embeddedFontLst>
    <p:embeddedFont>
      <p:font typeface="Trebuchet MS" pitchFamily="34" charset="0"/>
      <p:regular r:id="rId19"/>
      <p:bold r:id="rId20"/>
      <p:italic r:id="rId21"/>
      <p:boldItalic r:id="rId22"/>
    </p:embeddedFont>
    <p:embeddedFont>
      <p:font typeface="Wingdings 3" pitchFamily="18" charset="2"/>
      <p:regular r:id="rId23"/>
    </p:embeddedFont>
    <p:embeddedFont>
      <p:font typeface="Roboto"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086841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3124188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280217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2281533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8321221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17788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7738463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3304061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495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2152185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666159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323475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98744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834548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97988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9357830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8948531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1574416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Multinational_corporation" TargetMode="External"/><Relationship Id="rId7" Type="http://schemas.openxmlformats.org/officeDocument/2006/relationships/hyperlink" Target="https://en.wikipedia.org/wiki/Search_engine"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en.wikipedia.org/wiki/Online_advertising"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Facebook,_Inc." TargetMode="External"/><Relationship Id="rId4" Type="http://schemas.openxmlformats.org/officeDocument/2006/relationships/hyperlink" Target="https://en.wikipedia.org/wiki/Technology_company" TargetMode="External"/><Relationship Id="rId9" Type="http://schemas.openxmlformats.org/officeDocument/2006/relationships/hyperlink" Target="https://en.wikipedia.org/wiki/Amazon_(compan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811B1-A433-7AE6-D86E-C9EB640DC8DF}"/>
              </a:ext>
            </a:extLst>
          </p:cNvPr>
          <p:cNvSpPr>
            <a:spLocks noGrp="1"/>
          </p:cNvSpPr>
          <p:nvPr>
            <p:ph type="ctrTitle"/>
          </p:nvPr>
        </p:nvSpPr>
        <p:spPr>
          <a:xfrm>
            <a:off x="0" y="1"/>
            <a:ext cx="9143999" cy="1100380"/>
          </a:xfrm>
        </p:spPr>
        <p:txBody>
          <a:bodyPr>
            <a:normAutofit fontScale="90000"/>
          </a:bodyPr>
          <a:lstStyle/>
          <a:p>
            <a:pPr algn="ctr"/>
            <a:r>
              <a:rPr lang="en-US" sz="3600" b="1" u="sng" dirty="0">
                <a:latin typeface="Times New Roman" panose="02020603050405020304" pitchFamily="18" charset="0"/>
                <a:cs typeface="Times New Roman" panose="02020603050405020304" pitchFamily="18" charset="0"/>
              </a:rPr>
              <a:t>BARKATULLAH UNIVERSITY</a:t>
            </a:r>
            <a:br>
              <a:rPr lang="en-US" sz="3600" b="1" u="sng" dirty="0">
                <a:latin typeface="Times New Roman" panose="02020603050405020304" pitchFamily="18" charset="0"/>
                <a:cs typeface="Times New Roman" panose="02020603050405020304" pitchFamily="18" charset="0"/>
              </a:rPr>
            </a:br>
            <a:r>
              <a:rPr lang="en-US" sz="3600" b="1" u="sng" dirty="0">
                <a:latin typeface="Times New Roman" panose="02020603050405020304" pitchFamily="18" charset="0"/>
                <a:cs typeface="Times New Roman" panose="02020603050405020304" pitchFamily="18" charset="0"/>
              </a:rPr>
              <a:t>INSTITUTION OF TECHNOLOGY</a:t>
            </a:r>
          </a:p>
        </p:txBody>
      </p:sp>
      <p:sp>
        <p:nvSpPr>
          <p:cNvPr id="3" name="Subtitle 2">
            <a:extLst>
              <a:ext uri="{FF2B5EF4-FFF2-40B4-BE49-F238E27FC236}">
                <a16:creationId xmlns:a16="http://schemas.microsoft.com/office/drawing/2014/main" xmlns="" id="{50BFDA57-9E01-E4B8-AA34-8238D0353AF0}"/>
              </a:ext>
            </a:extLst>
          </p:cNvPr>
          <p:cNvSpPr>
            <a:spLocks noGrp="1"/>
          </p:cNvSpPr>
          <p:nvPr>
            <p:ph type="subTitle" idx="1"/>
          </p:nvPr>
        </p:nvSpPr>
        <p:spPr>
          <a:xfrm>
            <a:off x="85241" y="2648403"/>
            <a:ext cx="8205898" cy="2148322"/>
          </a:xfrm>
        </p:spPr>
        <p:txBody>
          <a:bodyPr>
            <a:normAutofit fontScale="25000" lnSpcReduction="20000"/>
          </a:bodyPr>
          <a:lstStyle/>
          <a:p>
            <a:pPr algn="ctr"/>
            <a:r>
              <a:rPr lang="en-US" sz="8000" dirty="0"/>
              <a:t>TOPIC :- “</a:t>
            </a:r>
            <a:r>
              <a:rPr lang="en-US" sz="8000" dirty="0" err="1" smtClean="0"/>
              <a:t>InvestSafe</a:t>
            </a:r>
            <a:r>
              <a:rPr lang="en-US" sz="8000" dirty="0" smtClean="0"/>
              <a:t> - </a:t>
            </a:r>
            <a:r>
              <a:rPr lang="en-US" sz="8000" dirty="0"/>
              <a:t>A STOCK PRICE PREDICTION WEBAPP”</a:t>
            </a:r>
          </a:p>
          <a:p>
            <a:pPr algn="ctr"/>
            <a:r>
              <a:rPr lang="en-US" sz="8000" dirty="0"/>
              <a:t>BRANCH:- COMPUTER </a:t>
            </a:r>
            <a:r>
              <a:rPr lang="en-US" sz="8000" dirty="0" smtClean="0"/>
              <a:t>SCIENCE(8</a:t>
            </a:r>
            <a:r>
              <a:rPr lang="en-US" sz="8000" baseline="30000" dirty="0" smtClean="0"/>
              <a:t>TH</a:t>
            </a:r>
            <a:r>
              <a:rPr lang="en-US" sz="8000" dirty="0" smtClean="0"/>
              <a:t> </a:t>
            </a:r>
            <a:r>
              <a:rPr lang="en-US" sz="8000" dirty="0"/>
              <a:t>SEMESTER)</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SUBMITTED BY:-</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RITU BACHLE(R218237200022)</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RUSHALI KATHODE(R228237200073)</a:t>
            </a:r>
          </a:p>
          <a:p>
            <a:pPr algn="just"/>
            <a:r>
              <a:rPr lang="en-US" sz="5600" b="1" dirty="0">
                <a:solidFill>
                  <a:schemeClr val="tx2">
                    <a:lumMod val="75000"/>
                  </a:schemeClr>
                </a:solidFill>
                <a:latin typeface="Times New Roman" panose="02020603050405020304" pitchFamily="18" charset="0"/>
                <a:cs typeface="Times New Roman" panose="02020603050405020304" pitchFamily="18" charset="0"/>
              </a:rPr>
              <a:t>OJASWI SHARMA(R218237200030)</a:t>
            </a:r>
          </a:p>
          <a:p>
            <a:endParaRPr lang="en-US" dirty="0"/>
          </a:p>
        </p:txBody>
      </p:sp>
      <p:pic>
        <p:nvPicPr>
          <p:cNvPr id="5" name="Picture 4">
            <a:extLst>
              <a:ext uri="{FF2B5EF4-FFF2-40B4-BE49-F238E27FC236}">
                <a16:creationId xmlns:a16="http://schemas.microsoft.com/office/drawing/2014/main" xmlns="" id="{BE21088A-26C3-4C2A-DA02-91C5013F66D4}"/>
              </a:ext>
            </a:extLst>
          </p:cNvPr>
          <p:cNvPicPr>
            <a:picLocks noChangeAspect="1"/>
          </p:cNvPicPr>
          <p:nvPr/>
        </p:nvPicPr>
        <p:blipFill>
          <a:blip r:embed="rId2"/>
          <a:stretch>
            <a:fillRect/>
          </a:stretch>
        </p:blipFill>
        <p:spPr>
          <a:xfrm>
            <a:off x="3705225" y="1170123"/>
            <a:ext cx="1733550" cy="1478280"/>
          </a:xfrm>
          <a:prstGeom prst="rect">
            <a:avLst/>
          </a:prstGeom>
        </p:spPr>
      </p:pic>
    </p:spTree>
    <p:extLst>
      <p:ext uri="{BB962C8B-B14F-4D97-AF65-F5344CB8AC3E}">
        <p14:creationId xmlns:p14="http://schemas.microsoft.com/office/powerpoint/2010/main" xmlns="" val="25257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1875A-D8ED-B7F1-C133-5002DFF8571F}"/>
              </a:ext>
            </a:extLst>
          </p:cNvPr>
          <p:cNvSpPr>
            <a:spLocks noGrp="1"/>
          </p:cNvSpPr>
          <p:nvPr>
            <p:ph type="title"/>
          </p:nvPr>
        </p:nvSpPr>
        <p:spPr/>
        <p:txBody>
          <a:bodyPr>
            <a:normAutofit/>
          </a:bodyPr>
          <a:lstStyle/>
          <a:p>
            <a:r>
              <a:rPr lang="en-US" dirty="0" smtClean="0"/>
              <a:t>LIBRARIES USED :</a:t>
            </a:r>
            <a:endParaRPr lang="en-US" dirty="0"/>
          </a:p>
        </p:txBody>
      </p:sp>
      <p:sp>
        <p:nvSpPr>
          <p:cNvPr id="3" name="Text Placeholder 2">
            <a:extLst>
              <a:ext uri="{FF2B5EF4-FFF2-40B4-BE49-F238E27FC236}">
                <a16:creationId xmlns:a16="http://schemas.microsoft.com/office/drawing/2014/main" xmlns="" id="{B990E34E-EBCC-B451-91B1-1EA4BE9216E9}"/>
              </a:ext>
            </a:extLst>
          </p:cNvPr>
          <p:cNvSpPr>
            <a:spLocks noGrp="1"/>
          </p:cNvSpPr>
          <p:nvPr>
            <p:ph type="body" idx="1"/>
          </p:nvPr>
        </p:nvSpPr>
        <p:spPr>
          <a:xfrm>
            <a:off x="311700" y="1229875"/>
            <a:ext cx="8520600" cy="947637"/>
          </a:xfrm>
        </p:spPr>
        <p:txBody>
          <a:bodyPr>
            <a:normAutofit fontScale="25000" lnSpcReduction="20000"/>
          </a:bodyPr>
          <a:lstStyle/>
          <a:p>
            <a:pPr marL="114300" indent="0">
              <a:buNone/>
            </a:pPr>
            <a:r>
              <a:rPr lang="en-US" sz="7200" dirty="0" smtClean="0"/>
              <a:t>PANDAS : Pandas is a software library for data management and analysis created in the Python programming language. It provides data structure and functionality specifically for working with phone numbers and business hours. It is free software released under the three-part BSD license.</a:t>
            </a:r>
          </a:p>
          <a:p>
            <a:pPr marL="114300" indent="0">
              <a:buNone/>
            </a:pPr>
            <a:endParaRPr lang="en-US" sz="7200" dirty="0" smtClean="0"/>
          </a:p>
          <a:p>
            <a:pPr marL="114300" indent="0">
              <a:buNone/>
            </a:pPr>
            <a:r>
              <a:rPr lang="en-US" sz="7200" dirty="0" smtClean="0"/>
              <a:t> STREAMLIT : A promising open source Python module called </a:t>
            </a:r>
            <a:r>
              <a:rPr lang="en-US" sz="7200" dirty="0" err="1" smtClean="0"/>
              <a:t>Streamlit</a:t>
            </a:r>
            <a:r>
              <a:rPr lang="en-US" sz="7200" dirty="0" smtClean="0"/>
              <a:t> enables programmers to design user interfaces that flow naturally. </a:t>
            </a:r>
            <a:r>
              <a:rPr lang="en-US" sz="7200" dirty="0" err="1" smtClean="0"/>
              <a:t>Streamlit</a:t>
            </a:r>
            <a:r>
              <a:rPr lang="en-US" sz="7200" dirty="0" smtClean="0"/>
              <a:t> is the easiest way to put their code in a web application, especially for people with no prior knowledge: No recent (html, </a:t>
            </a:r>
            <a:r>
              <a:rPr lang="en-US" sz="7200" dirty="0" err="1" smtClean="0"/>
              <a:t>js</a:t>
            </a:r>
            <a:r>
              <a:rPr lang="en-US" sz="7200" dirty="0" smtClean="0"/>
              <a:t>, </a:t>
            </a:r>
            <a:r>
              <a:rPr lang="en-US" sz="7200" dirty="0" err="1" smtClean="0"/>
              <a:t>css</a:t>
            </a:r>
            <a:r>
              <a:rPr lang="en-US" sz="7200" dirty="0" smtClean="0"/>
              <a:t>) knowledge or knowledge. </a:t>
            </a:r>
          </a:p>
          <a:p>
            <a:pPr marL="114300" indent="0">
              <a:buNone/>
            </a:pPr>
            <a:endParaRPr lang="en-US" sz="7200" dirty="0" smtClean="0"/>
          </a:p>
          <a:p>
            <a:pPr marL="114300" indent="0">
              <a:buNone/>
            </a:pPr>
            <a:r>
              <a:rPr lang="en-US" sz="7200" dirty="0" smtClean="0"/>
              <a:t>YFINANCE : One of them in Python is </a:t>
            </a:r>
            <a:r>
              <a:rPr lang="en-US" sz="7200" dirty="0" err="1" smtClean="0"/>
              <a:t>yfinance</a:t>
            </a:r>
            <a:r>
              <a:rPr lang="en-US" sz="7200" dirty="0" smtClean="0"/>
              <a:t>. dependable details Online information from which we can gather Yahoo financial information. The </a:t>
            </a:r>
            <a:r>
              <a:rPr lang="en-US" sz="7200" dirty="0" err="1" smtClean="0"/>
              <a:t>yfinance</a:t>
            </a:r>
            <a:r>
              <a:rPr lang="en-US" sz="7200" dirty="0" smtClean="0"/>
              <a:t> module enables us to gather and store financial data (financial ratios, etc.) about businesses. on the document's top.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28D6C7C-7CAB-D897-E1E7-2D80E861F978}"/>
              </a:ext>
            </a:extLst>
          </p:cNvPr>
          <p:cNvPicPr>
            <a:picLocks noChangeAspect="1"/>
          </p:cNvPicPr>
          <p:nvPr/>
        </p:nvPicPr>
        <p:blipFill>
          <a:blip r:embed="rId2"/>
          <a:stretch>
            <a:fillRect/>
          </a:stretch>
        </p:blipFill>
        <p:spPr>
          <a:xfrm>
            <a:off x="7506790" y="328232"/>
            <a:ext cx="1172320" cy="701781"/>
          </a:xfrm>
          <a:prstGeom prst="rect">
            <a:avLst/>
          </a:prstGeom>
        </p:spPr>
      </p:pic>
    </p:spTree>
    <p:extLst>
      <p:ext uri="{BB962C8B-B14F-4D97-AF65-F5344CB8AC3E}">
        <p14:creationId xmlns:p14="http://schemas.microsoft.com/office/powerpoint/2010/main" xmlns="" val="233429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83476"/>
            <a:ext cx="8520600" cy="4085399"/>
          </a:xfrm>
        </p:spPr>
        <p:txBody>
          <a:bodyPr>
            <a:normAutofit/>
          </a:bodyPr>
          <a:lstStyle/>
          <a:p>
            <a:r>
              <a:rPr lang="en-US" sz="1800" dirty="0" smtClean="0"/>
              <a:t>CUFFLINK : Cufflink is also a python library that connects </a:t>
            </a:r>
            <a:r>
              <a:rPr lang="en-US" sz="1800" dirty="0" err="1" smtClean="0"/>
              <a:t>plotly</a:t>
            </a:r>
            <a:r>
              <a:rPr lang="en-US" sz="1800" dirty="0" smtClean="0"/>
              <a:t> with pandas so that we can create charts directly on data frames. It basically acts as a </a:t>
            </a:r>
            <a:r>
              <a:rPr lang="en-US" sz="1800" dirty="0" err="1" smtClean="0"/>
              <a:t>plugin</a:t>
            </a:r>
            <a:r>
              <a:rPr lang="en-US" sz="1800" dirty="0" smtClean="0"/>
              <a:t>. </a:t>
            </a:r>
          </a:p>
          <a:p>
            <a:endParaRPr lang="en-US" sz="1800" dirty="0" smtClean="0"/>
          </a:p>
          <a:p>
            <a:r>
              <a:rPr lang="en-US" sz="1800" dirty="0" smtClean="0"/>
              <a:t>DATETIME : One of the most popular modules for manipulating date and time object data is Python's internal date/time library. You can create date and date objects, iterate through a date range, parse and write date strings, and more. </a:t>
            </a:r>
          </a:p>
          <a:p>
            <a:endParaRPr lang="en-US" sz="1800" dirty="0" smtClean="0"/>
          </a:p>
          <a:p>
            <a:r>
              <a:rPr lang="en-US" sz="1800" dirty="0" smtClean="0"/>
              <a:t>NUMPY : Nearly all branches of research and engineering use the free source Python library known as </a:t>
            </a:r>
            <a:r>
              <a:rPr lang="en-US" sz="1800" dirty="0" err="1" smtClean="0"/>
              <a:t>NumPy</a:t>
            </a:r>
            <a:r>
              <a:rPr lang="en-US" sz="1800" dirty="0" smtClean="0"/>
              <a:t> (Numerical Python). It is a consistent standard for working with mathematical data in Python and is the foundation of Python research and </a:t>
            </a:r>
            <a:r>
              <a:rPr lang="en-US" sz="1800" dirty="0" err="1" smtClean="0"/>
              <a:t>PyData</a:t>
            </a:r>
            <a:r>
              <a:rPr lang="en-US" sz="1800" dirty="0" smtClean="0"/>
              <a:t> ecosystems. </a:t>
            </a:r>
          </a:p>
          <a:p>
            <a:endParaRPr lang="en-US"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62455"/>
            <a:ext cx="8520600" cy="4106420"/>
          </a:xfrm>
        </p:spPr>
        <p:txBody>
          <a:bodyPr>
            <a:normAutofit/>
          </a:bodyPr>
          <a:lstStyle/>
          <a:p>
            <a:r>
              <a:rPr lang="en-US" sz="1800" dirty="0" smtClean="0"/>
              <a:t>KERAS : Deep models made with </a:t>
            </a:r>
            <a:r>
              <a:rPr lang="en-US" sz="1800" dirty="0" err="1" smtClean="0"/>
              <a:t>Keras</a:t>
            </a:r>
            <a:r>
              <a:rPr lang="en-US" sz="1800" dirty="0" smtClean="0"/>
              <a:t> can be built on mobile devices. </a:t>
            </a:r>
            <a:r>
              <a:rPr lang="en-US" sz="1800" dirty="0" err="1" smtClean="0"/>
              <a:t>Keras</a:t>
            </a:r>
            <a:r>
              <a:rPr lang="en-US" sz="1800" dirty="0" smtClean="0"/>
              <a:t> is also used in distributed deep learning model training. Used by </a:t>
            </a:r>
            <a:r>
              <a:rPr lang="en-US" sz="1800" dirty="0" err="1" smtClean="0"/>
              <a:t>Keras</a:t>
            </a:r>
            <a:r>
              <a:rPr lang="en-US" sz="1800" dirty="0" smtClean="0"/>
              <a:t>, Netflix, Yelp, </a:t>
            </a:r>
            <a:r>
              <a:rPr lang="en-US" sz="1800" dirty="0" err="1" smtClean="0"/>
              <a:t>Uber</a:t>
            </a:r>
            <a:r>
              <a:rPr lang="en-US" sz="1800" dirty="0" smtClean="0"/>
              <a:t> and more. </a:t>
            </a:r>
          </a:p>
          <a:p>
            <a:endParaRPr lang="en-US" sz="1800" dirty="0" smtClean="0"/>
          </a:p>
          <a:p>
            <a:r>
              <a:rPr lang="en-US" sz="1800" dirty="0" smtClean="0"/>
              <a:t>SCIKIT-LEARN : An open source data analytics library called </a:t>
            </a:r>
            <a:r>
              <a:rPr lang="en-US" sz="1800" dirty="0" err="1" smtClean="0"/>
              <a:t>Scikit</a:t>
            </a:r>
            <a:r>
              <a:rPr lang="en-US" sz="1800" dirty="0" smtClean="0"/>
              <a:t>-learn is the industry benchmark for machine learning (ML) in the Python community. Key concepts and capabilities include: algorithmic decision making, including: Classification: identifying and classifying data based on patterns.</a:t>
            </a:r>
          </a:p>
          <a:p>
            <a:endParaRPr lang="en-US" sz="1800" dirty="0" smtClean="0"/>
          </a:p>
          <a:p>
            <a:r>
              <a:rPr lang="en-US" sz="1800" dirty="0" smtClean="0"/>
              <a:t> TENSORFLOW : </a:t>
            </a:r>
            <a:r>
              <a:rPr lang="en-US" sz="1800" dirty="0" err="1" smtClean="0"/>
              <a:t>TensorFlow</a:t>
            </a:r>
            <a:r>
              <a:rPr lang="en-US" sz="1800" dirty="0" smtClean="0"/>
              <a:t> is an artificial intelligence and machine learning software library that is free and open source. It can be used for many tasks, but focuses specifically on the training and theory of deep neural networks.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DEEP LEARNING NECESSITY   </a:t>
            </a:r>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xmlns:ahyp="http://schemas.microsoft.com/office/drawing/2018/hyperlinkcolor" xmlns=""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xmlns:ahyp="http://schemas.microsoft.com/office/drawing/2018/hyperlinkcolor" xmlns=""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xmlns:ahyp="http://schemas.microsoft.com/office/drawing/2018/hyperlinkcolor" xmlns=""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GOOGLE STOCK DATASET</a:t>
            </a:r>
            <a:endParaRPr dirty="0"/>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dirty="0">
                <a:solidFill>
                  <a:srgbClr val="202122"/>
                </a:solidFill>
                <a:latin typeface="Arial"/>
                <a:ea typeface="Arial"/>
                <a:cs typeface="Arial"/>
                <a:sym typeface="Arial"/>
              </a:rPr>
              <a:t>Google LLC</a:t>
            </a:r>
            <a:r>
              <a:rPr lang="en-GB" sz="1400" dirty="0">
                <a:solidFill>
                  <a:srgbClr val="202122"/>
                </a:solidFill>
                <a:highlight>
                  <a:srgbClr val="FFFFFF"/>
                </a:highlight>
                <a:latin typeface="Arial"/>
                <a:ea typeface="Arial"/>
                <a:cs typeface="Arial"/>
                <a:sym typeface="Arial"/>
              </a:rPr>
              <a:t> is an American </a:t>
            </a:r>
            <a:r>
              <a:rPr lang="en-GB" sz="1400"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xmlns="" val="tx"/>
                    </a:ext>
                  </a:extLst>
                </a:hlinkClick>
              </a:rPr>
              <a:t>multinational</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xmlns="" val="tx"/>
                    </a:ext>
                  </a:extLst>
                </a:hlinkClick>
              </a:rPr>
              <a:t>technology company</a:t>
            </a:r>
            <a:r>
              <a:rPr lang="en-GB" sz="1400" dirty="0">
                <a:solidFill>
                  <a:srgbClr val="202122"/>
                </a:solidFill>
                <a:highlight>
                  <a:srgbClr val="FFFFFF"/>
                </a:highlight>
                <a:latin typeface="Arial"/>
                <a:ea typeface="Arial"/>
                <a:cs typeface="Arial"/>
                <a:sym typeface="Arial"/>
              </a:rPr>
              <a:t> that specializes in </a:t>
            </a:r>
            <a:r>
              <a:rPr lang="en-GB" sz="1400"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xmlns="" val="tx"/>
                    </a:ext>
                  </a:extLst>
                </a:hlinkClick>
              </a:rPr>
              <a:t>Internet</a:t>
            </a:r>
            <a:r>
              <a:rPr lang="en-GB" sz="1400" dirty="0">
                <a:solidFill>
                  <a:srgbClr val="202122"/>
                </a:solidFill>
                <a:highlight>
                  <a:srgbClr val="FFFFFF"/>
                </a:highlight>
                <a:latin typeface="Arial"/>
                <a:ea typeface="Arial"/>
                <a:cs typeface="Arial"/>
                <a:sym typeface="Arial"/>
              </a:rPr>
              <a:t>-related services and products, which include </a:t>
            </a:r>
            <a:r>
              <a:rPr lang="en-GB" sz="1400"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xmlns="" val="tx"/>
                    </a:ext>
                  </a:extLst>
                </a:hlinkClick>
              </a:rPr>
              <a:t>online advertising technologies</a:t>
            </a:r>
            <a:r>
              <a:rPr lang="en-GB" sz="1400" dirty="0">
                <a:solidFill>
                  <a:srgbClr val="202122"/>
                </a:solidFill>
                <a:highlight>
                  <a:srgbClr val="FFFFFF"/>
                </a:highlight>
                <a:latin typeface="Arial"/>
                <a:ea typeface="Arial"/>
                <a:cs typeface="Arial"/>
                <a:sym typeface="Arial"/>
              </a:rPr>
              <a:t>, a </a:t>
            </a:r>
            <a:r>
              <a:rPr lang="en-GB" sz="1400"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xmlns="" val="tx"/>
                    </a:ext>
                  </a:extLst>
                </a:hlinkClick>
              </a:rPr>
              <a:t>search engine</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xmlns="" val="tx"/>
                    </a:ext>
                  </a:extLst>
                </a:hlinkClick>
              </a:rPr>
              <a:t>cloud computing</a:t>
            </a:r>
            <a:r>
              <a:rPr lang="en-GB" sz="1400" dirty="0">
                <a:solidFill>
                  <a:srgbClr val="202122"/>
                </a:solidFill>
                <a:highlight>
                  <a:srgbClr val="FFFFFF"/>
                </a:highlight>
                <a:latin typeface="Arial"/>
                <a:ea typeface="Arial"/>
                <a:cs typeface="Arial"/>
                <a:sym typeface="Arial"/>
              </a:rPr>
              <a:t>, software, and hardware. </a:t>
            </a:r>
            <a:endParaRPr sz="1400" dirty="0">
              <a:solidFill>
                <a:srgbClr val="202122"/>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dirty="0">
                <a:solidFill>
                  <a:srgbClr val="202122"/>
                </a:solidFill>
                <a:highlight>
                  <a:srgbClr val="FFFFFF"/>
                </a:highlight>
                <a:latin typeface="Arial"/>
                <a:ea typeface="Arial"/>
                <a:cs typeface="Arial"/>
                <a:sym typeface="Arial"/>
              </a:rPr>
              <a:t>It is considered one of the big four Internet stocks along with </a:t>
            </a:r>
            <a:r>
              <a:rPr lang="en-GB" sz="1400"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xmlns="" val="tx"/>
                    </a:ext>
                  </a:extLst>
                </a:hlinkClick>
              </a:rPr>
              <a:t>Amazon</a:t>
            </a:r>
            <a:r>
              <a:rPr lang="en-GB" sz="1400" dirty="0">
                <a:solidFill>
                  <a:srgbClr val="202122"/>
                </a:solidFill>
                <a:highlight>
                  <a:srgbClr val="FFFFFF"/>
                </a:highlight>
                <a:latin typeface="Arial"/>
                <a:ea typeface="Arial"/>
                <a:cs typeface="Arial"/>
                <a:sym typeface="Arial"/>
              </a:rPr>
              <a:t>, </a:t>
            </a:r>
            <a:r>
              <a:rPr lang="en-GB" sz="1400" dirty="0">
                <a:solidFill>
                  <a:srgbClr val="0B0080"/>
                </a:solidFill>
                <a:uFill>
                  <a:noFill/>
                </a:uFill>
                <a:latin typeface="Arial"/>
                <a:ea typeface="Arial"/>
                <a:cs typeface="Arial"/>
                <a:sym typeface="Arial"/>
                <a:hlinkClick r:id="rId10">
                  <a:extLst>
                    <a:ext uri="{A12FA001-AC4F-418D-AE19-62706E023703}">
                      <ahyp:hlinkClr xmlns:ahyp="http://schemas.microsoft.com/office/drawing/2018/hyperlinkcolor" xmlns="" val="tx"/>
                    </a:ext>
                  </a:extLst>
                </a:hlinkClick>
              </a:rPr>
              <a:t>Facebook</a:t>
            </a:r>
            <a:r>
              <a:rPr lang="en-GB" sz="1400" dirty="0">
                <a:solidFill>
                  <a:srgbClr val="202122"/>
                </a:solidFill>
                <a:highlight>
                  <a:srgbClr val="FFFFFF"/>
                </a:highlight>
                <a:latin typeface="Arial"/>
                <a:ea typeface="Arial"/>
                <a:cs typeface="Arial"/>
                <a:sym typeface="Arial"/>
              </a:rPr>
              <a:t>, and </a:t>
            </a:r>
            <a:r>
              <a:rPr lang="en-GB" sz="1400" dirty="0">
                <a:solidFill>
                  <a:srgbClr val="0B0080"/>
                </a:solidFill>
                <a:uFill>
                  <a:noFill/>
                </a:uFill>
                <a:latin typeface="Arial"/>
                <a:ea typeface="Arial"/>
                <a:cs typeface="Arial"/>
                <a:sym typeface="Arial"/>
                <a:hlinkClick r:id="rId11">
                  <a:extLst>
                    <a:ext uri="{A12FA001-AC4F-418D-AE19-62706E023703}">
                      <ahyp:hlinkClr xmlns:ahyp="http://schemas.microsoft.com/office/drawing/2018/hyperlinkcolor" xmlns="" val="tx"/>
                    </a:ext>
                  </a:extLst>
                </a:hlinkClick>
              </a:rPr>
              <a:t>Apple</a:t>
            </a:r>
            <a:endParaRPr sz="1400" dirty="0"/>
          </a:p>
          <a:p>
            <a:pPr marL="0" lvl="0" indent="0" algn="l" rtl="0">
              <a:spcBef>
                <a:spcPts val="1200"/>
              </a:spcBef>
              <a:spcAft>
                <a:spcPts val="0"/>
              </a:spcAft>
              <a:buNone/>
            </a:pPr>
            <a:r>
              <a:rPr lang="en-GB" sz="1400" dirty="0">
                <a:solidFill>
                  <a:srgbClr val="4D5156"/>
                </a:solidFill>
                <a:highlight>
                  <a:srgbClr val="FFFFFF"/>
                </a:highlight>
                <a:latin typeface="Arial"/>
                <a:ea typeface="Arial"/>
                <a:cs typeface="Arial"/>
                <a:sym typeface="Arial"/>
              </a:rPr>
              <a:t>The company is listed on the </a:t>
            </a:r>
            <a:r>
              <a:rPr lang="en-GB" sz="1400" b="1" dirty="0">
                <a:solidFill>
                  <a:srgbClr val="5F6368"/>
                </a:solidFill>
                <a:latin typeface="Arial"/>
                <a:ea typeface="Arial"/>
                <a:cs typeface="Arial"/>
                <a:sym typeface="Arial"/>
              </a:rPr>
              <a:t>NASDAQ</a:t>
            </a:r>
            <a:r>
              <a:rPr lang="en-GB" sz="1400" dirty="0">
                <a:solidFill>
                  <a:srgbClr val="4D5156"/>
                </a:solidFill>
                <a:highlight>
                  <a:srgbClr val="FFFFFF"/>
                </a:highlight>
                <a:latin typeface="Arial"/>
                <a:ea typeface="Arial"/>
                <a:cs typeface="Arial"/>
                <a:sym typeface="Arial"/>
              </a:rPr>
              <a:t> stock exchange under the ticker symbol </a:t>
            </a:r>
            <a:r>
              <a:rPr lang="en-GB" sz="1400" b="1" dirty="0">
                <a:solidFill>
                  <a:srgbClr val="5F6368"/>
                </a:solidFill>
                <a:latin typeface="Arial"/>
                <a:ea typeface="Arial"/>
                <a:cs typeface="Arial"/>
                <a:sym typeface="Arial"/>
              </a:rPr>
              <a:t>GOOG</a:t>
            </a:r>
            <a:r>
              <a:rPr lang="en-GB" sz="1400" dirty="0">
                <a:solidFill>
                  <a:srgbClr val="4D5156"/>
                </a:solidFill>
                <a:highlight>
                  <a:srgbClr val="FFFFFF"/>
                </a:highlight>
                <a:latin typeface="Arial"/>
                <a:ea typeface="Arial"/>
                <a:cs typeface="Arial"/>
                <a:sym typeface="Arial"/>
              </a:rPr>
              <a:t>.</a:t>
            </a:r>
            <a:endParaRPr sz="1400" dirty="0">
              <a:solidFill>
                <a:srgbClr val="4D5156"/>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dirty="0">
                <a:solidFill>
                  <a:srgbClr val="4D5156"/>
                </a:solidFill>
                <a:highlight>
                  <a:srgbClr val="FFFFFF"/>
                </a:highlight>
                <a:latin typeface="Arial"/>
                <a:ea typeface="Arial"/>
                <a:cs typeface="Arial"/>
                <a:sym typeface="Arial"/>
              </a:rPr>
              <a:t>We have Included 5 year Stock Price of Google for this Project.</a:t>
            </a:r>
            <a:endParaRPr sz="1400" dirty="0">
              <a:solidFill>
                <a:srgbClr val="4D5156"/>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buNone/>
            </a:pPr>
            <a:r>
              <a:rPr lang="en-US" sz="1800" dirty="0" smtClean="0"/>
              <a:t>Predicting the accuracy of the closing price of a certain product at a certain time in the future is the main problem of this study. In the last few years, many academic papers have been published using neural networks to predict the prices of products with different levels of success, but until recently, only this training could create these patterns. With the help of a framework like </a:t>
            </a:r>
            <a:r>
              <a:rPr lang="en-US" sz="1800" dirty="0" err="1" smtClean="0"/>
              <a:t>TensorFlow</a:t>
            </a:r>
            <a:r>
              <a:rPr lang="en-US" sz="1800" dirty="0" smtClean="0"/>
              <a:t>, anyone can now build predictive models that have learned a lot of data. To predict the closing price of the S&amp;P 500 using historical price data, I will use the Short Term Memory network, often referred to as the "LSTM" in this study.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a:bodyPr>
          <a:lstStyle/>
          <a:p>
            <a:pPr>
              <a:buNone/>
            </a:pPr>
            <a:r>
              <a:rPr lang="en-US" sz="8800" dirty="0" smtClean="0">
                <a:solidFill>
                  <a:srgbClr val="FFC000"/>
                </a:solidFill>
              </a:rPr>
              <a:t>  THANK YOU</a:t>
            </a:r>
            <a:endParaRPr lang="en-US" sz="88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85439" y="999643"/>
            <a:ext cx="7551909" cy="237124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5400" b="1" i="1" dirty="0" err="1" smtClean="0"/>
              <a:t>InvestSafe</a:t>
            </a:r>
            <a:r>
              <a:rPr lang="en-US" sz="3200" b="1" i="1" dirty="0"/>
              <a:t/>
            </a:r>
            <a:br>
              <a:rPr lang="en-US" sz="3200" b="1" i="1" dirty="0"/>
            </a:br>
            <a:r>
              <a:rPr lang="en-US" sz="3200" b="1" i="1" dirty="0"/>
              <a:t>                                                               </a:t>
            </a:r>
            <a:r>
              <a:rPr lang="en-US" sz="3200" b="1" i="1" dirty="0" smtClean="0"/>
              <a:t>-STOCK </a:t>
            </a:r>
            <a:r>
              <a:rPr lang="en-US" sz="3200" b="1" i="1" dirty="0"/>
              <a:t>PRICE PREDICTION WEBAPP</a:t>
            </a:r>
            <a:endParaRPr sz="32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Machine Learning (Linear regression)</a:t>
            </a:r>
            <a:endParaRPr dirty="0"/>
          </a:p>
          <a:p>
            <a:pPr marL="457200" lvl="0" indent="-342900" algn="l" rtl="0">
              <a:spcBef>
                <a:spcPts val="0"/>
              </a:spcBef>
              <a:spcAft>
                <a:spcPts val="0"/>
              </a:spcAft>
              <a:buSzPts val="1800"/>
              <a:buAutoNum type="arabicPeriod"/>
            </a:pPr>
            <a:r>
              <a:rPr lang="en-GB" dirty="0"/>
              <a:t>Deep Learning (LSTM)</a:t>
            </a:r>
            <a:endParaRPr dirty="0"/>
          </a:p>
          <a:p>
            <a:pPr marL="457200" lvl="0" indent="-342900" algn="l" rtl="0">
              <a:spcBef>
                <a:spcPts val="0"/>
              </a:spcBef>
              <a:spcAft>
                <a:spcPts val="0"/>
              </a:spcAft>
              <a:buSzPts val="1800"/>
              <a:buAutoNum type="arabicPeriod"/>
            </a:pPr>
            <a:r>
              <a:rPr lang="en-GB" dirty="0"/>
              <a:t>Deep Learning Necessity </a:t>
            </a:r>
            <a:endParaRPr dirty="0"/>
          </a:p>
          <a:p>
            <a:pPr marL="457200" lvl="0" indent="-342900" algn="l" rtl="0">
              <a:spcBef>
                <a:spcPts val="0"/>
              </a:spcBef>
              <a:spcAft>
                <a:spcPts val="0"/>
              </a:spcAft>
              <a:buSzPts val="1800"/>
              <a:buAutoNum type="arabicPeriod"/>
            </a:pPr>
            <a:r>
              <a:rPr lang="en-GB" dirty="0"/>
              <a:t>Google Stock Price Dataset</a:t>
            </a:r>
          </a:p>
          <a:p>
            <a:pPr marL="457200" lvl="0" indent="-342900" algn="l" rtl="0">
              <a:spcBef>
                <a:spcPts val="0"/>
              </a:spcBef>
              <a:spcAft>
                <a:spcPts val="0"/>
              </a:spcAft>
              <a:buSzPts val="1800"/>
              <a:buAutoNum type="arabicPeriod"/>
            </a:pPr>
            <a:r>
              <a:rPr lang="en-GB" dirty="0" err="1"/>
              <a:t>Streamlit</a:t>
            </a:r>
            <a:endParaRPr lang="en-GB" dirty="0"/>
          </a:p>
          <a:p>
            <a:pPr marL="457200" lvl="0" indent="-342900" algn="l" rtl="0">
              <a:spcBef>
                <a:spcPts val="0"/>
              </a:spcBef>
              <a:spcAft>
                <a:spcPts val="0"/>
              </a:spcAft>
              <a:buSzPts val="1800"/>
              <a:buAutoNum type="arabicPeriod"/>
            </a:pPr>
            <a:r>
              <a:rPr lang="en-GB" dirty="0"/>
              <a:t>Pandas</a:t>
            </a:r>
          </a:p>
          <a:p>
            <a:pPr marL="457200" lvl="0" indent="-342900" algn="l" rtl="0">
              <a:spcBef>
                <a:spcPts val="0"/>
              </a:spcBef>
              <a:spcAft>
                <a:spcPts val="0"/>
              </a:spcAft>
              <a:buSzPts val="1800"/>
              <a:buAutoNum type="arabicPeriod"/>
            </a:pPr>
            <a:r>
              <a:rPr lang="en-GB" dirty="0"/>
              <a:t>cufflinks</a:t>
            </a:r>
          </a:p>
          <a:p>
            <a:pPr marL="114300" lvl="0" indent="0" algn="l" rtl="0">
              <a:spcBef>
                <a:spcPts val="0"/>
              </a:spcBef>
              <a:spcAft>
                <a:spcPts val="0"/>
              </a:spcAft>
              <a:buSzPts val="1800"/>
              <a:buNone/>
            </a:pPr>
            <a:r>
              <a:rPr lang="en-GB" dirty="0"/>
              <a:t>8.   Conclusion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spcAft>
                <a:spcPts val="1200"/>
              </a:spcAft>
              <a:buNone/>
            </a:pPr>
            <a:r>
              <a:rPr lang="en-US" dirty="0" smtClean="0"/>
              <a:t>This project “</a:t>
            </a:r>
            <a:r>
              <a:rPr lang="en-US" dirty="0" err="1" smtClean="0"/>
              <a:t>InvestSafe</a:t>
            </a:r>
            <a:r>
              <a:rPr lang="en-US" dirty="0" smtClean="0"/>
              <a:t>- A STOCK PRICE PREDICTION WEB APP ” is a web app that forecast the prices and Bollinger Band graph of Stocks. Also it shows how can we use Machine Learning Techniques to Predict the Stock Values. </a:t>
            </a:r>
            <a:r>
              <a:rPr lang="en-US" dirty="0" err="1" smtClean="0"/>
              <a:t>Streamlit</a:t>
            </a:r>
            <a:r>
              <a:rPr lang="en-US" dirty="0" smtClean="0"/>
              <a:t>, a well-known Python framework for creating data-driven web applications, is used to forecast stock values and machine learning algorithms like Linear Regression (LR) and Long Short-Term Memory (LSTM) is used to predict Stock Prices. While LSTM is a more complicated method that may capture the long-term dependencies in time series data, LR is a straightforward and quick algorithm that fits a linear model to the data</a:t>
            </a:r>
            <a:r>
              <a:rPr lang="en-GB" dirty="0" smtClean="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WhatsApp Image 2023-06-07 at 11.33.38.jpeg"/>
          <p:cNvPicPr>
            <a:picLocks noChangeAspect="1"/>
          </p:cNvPicPr>
          <p:nvPr/>
        </p:nvPicPr>
        <p:blipFill>
          <a:blip r:embed="rId2"/>
          <a:stretch>
            <a:fillRect/>
          </a:stretch>
        </p:blipFill>
        <p:spPr>
          <a:xfrm>
            <a:off x="323897" y="298587"/>
            <a:ext cx="3171004" cy="4378518"/>
          </a:xfrm>
          <a:prstGeom prst="rect">
            <a:avLst/>
          </a:prstGeom>
        </p:spPr>
      </p:pic>
      <p:pic>
        <p:nvPicPr>
          <p:cNvPr id="6" name="Picture 5" descr="WhatsApp Image 2023-12-10 at 17.58.13.jpeg"/>
          <p:cNvPicPr>
            <a:picLocks noChangeAspect="1"/>
          </p:cNvPicPr>
          <p:nvPr/>
        </p:nvPicPr>
        <p:blipFill>
          <a:blip r:embed="rId3"/>
          <a:stretch>
            <a:fillRect/>
          </a:stretch>
        </p:blipFill>
        <p:spPr>
          <a:xfrm>
            <a:off x="4608132" y="336331"/>
            <a:ext cx="4178516" cy="4561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WhatsApp Image 2023-06-07 at 11.33.38 (1).jpeg"/>
          <p:cNvPicPr>
            <a:picLocks noChangeAspect="1"/>
          </p:cNvPicPr>
          <p:nvPr/>
        </p:nvPicPr>
        <p:blipFill>
          <a:blip r:embed="rId2"/>
          <a:stretch>
            <a:fillRect/>
          </a:stretch>
        </p:blipFill>
        <p:spPr>
          <a:xfrm>
            <a:off x="273269" y="199696"/>
            <a:ext cx="4183117" cy="4729655"/>
          </a:xfrm>
          <a:prstGeom prst="rect">
            <a:avLst/>
          </a:prstGeom>
        </p:spPr>
      </p:pic>
      <p:pic>
        <p:nvPicPr>
          <p:cNvPr id="8" name="Picture 7" descr="WhatsApp Image 2023-06-07 at 11.33.38 (2).jpeg"/>
          <p:cNvPicPr>
            <a:picLocks noChangeAspect="1"/>
          </p:cNvPicPr>
          <p:nvPr/>
        </p:nvPicPr>
        <p:blipFill>
          <a:blip r:embed="rId3"/>
          <a:stretch>
            <a:fillRect/>
          </a:stretch>
        </p:blipFill>
        <p:spPr>
          <a:xfrm>
            <a:off x="4435366" y="325821"/>
            <a:ext cx="4424855" cy="44563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 name="Picture 9" descr="WhatsApp Image 2023-06-07 at 11.33.40 (1).jpeg"/>
          <p:cNvPicPr>
            <a:picLocks noChangeAspect="1"/>
          </p:cNvPicPr>
          <p:nvPr/>
        </p:nvPicPr>
        <p:blipFill>
          <a:blip r:embed="rId2"/>
          <a:stretch>
            <a:fillRect/>
          </a:stretch>
        </p:blipFill>
        <p:spPr>
          <a:xfrm>
            <a:off x="630621" y="199697"/>
            <a:ext cx="4328831" cy="4351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MACHINE LEARNING</a:t>
            </a:r>
            <a:endParaRPr dirty="0"/>
          </a:p>
        </p:txBody>
      </p:sp>
      <p:sp>
        <p:nvSpPr>
          <p:cNvPr id="103" name="Google Shape;103;p16"/>
          <p:cNvSpPr txBox="1">
            <a:spLocks noGrp="1"/>
          </p:cNvSpPr>
          <p:nvPr>
            <p:ph type="body" idx="1"/>
          </p:nvPr>
        </p:nvSpPr>
        <p:spPr>
          <a:xfrm>
            <a:off x="311700" y="1229875"/>
            <a:ext cx="8049636" cy="104062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rPr>
              <a:t>Machine learning is the science of getting computers to act without being explicitly programmed.</a:t>
            </a:r>
            <a:endParaRPr sz="1400" dirty="0">
              <a:highlight>
                <a:srgbClr val="FFFFFF"/>
              </a:highlight>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1200"/>
              </a:spcBef>
              <a:spcAft>
                <a:spcPts val="1200"/>
              </a:spcAft>
              <a:buNone/>
            </a:pP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sym typeface="Arial"/>
              </a:rPr>
              <a:t>Machine learning is important because it gives enterprises a view of trends in customer </a:t>
            </a:r>
            <a:r>
              <a:rPr lang="en-GB" sz="1400" dirty="0" smtClean="0">
                <a:highlight>
                  <a:srgbClr val="FFFFFF"/>
                </a:highlight>
                <a:latin typeface="Roboto" panose="02000000000000000000" pitchFamily="2" charset="0"/>
                <a:ea typeface="Roboto" panose="02000000000000000000" pitchFamily="2" charset="0"/>
                <a:cs typeface="Roboto" panose="02000000000000000000" pitchFamily="2" charset="0"/>
                <a:sym typeface="Arial"/>
              </a:rPr>
              <a:t>behaviour  </a:t>
            </a:r>
            <a:r>
              <a:rPr lang="en-GB" sz="1400" dirty="0">
                <a:highlight>
                  <a:srgbClr val="FFFFFF"/>
                </a:highlight>
                <a:latin typeface="Roboto" panose="02000000000000000000" pitchFamily="2" charset="0"/>
                <a:ea typeface="Roboto" panose="02000000000000000000" pitchFamily="2" charset="0"/>
                <a:cs typeface="Roboto" panose="02000000000000000000" pitchFamily="2" charset="0"/>
                <a:sym typeface="Arial"/>
              </a:rPr>
              <a:t>and business operational patterns, as well as supports the development of new products.</a:t>
            </a:r>
            <a:endParaRPr sz="1400" dirty="0">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2" name="Rectangle 1">
            <a:extLst>
              <a:ext uri="{FF2B5EF4-FFF2-40B4-BE49-F238E27FC236}">
                <a16:creationId xmlns:a16="http://schemas.microsoft.com/office/drawing/2014/main" xmlns="" id="{3AC322B3-B56F-3569-DEC6-D77E244AC576}"/>
              </a:ext>
            </a:extLst>
          </p:cNvPr>
          <p:cNvSpPr/>
          <p:nvPr/>
        </p:nvSpPr>
        <p:spPr>
          <a:xfrm>
            <a:off x="429776" y="2118803"/>
            <a:ext cx="3080590"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Linear regression</a:t>
            </a:r>
          </a:p>
        </p:txBody>
      </p:sp>
      <p:sp>
        <p:nvSpPr>
          <p:cNvPr id="4" name="TextBox 3">
            <a:extLst>
              <a:ext uri="{FF2B5EF4-FFF2-40B4-BE49-F238E27FC236}">
                <a16:creationId xmlns:a16="http://schemas.microsoft.com/office/drawing/2014/main" xmlns="" id="{1DBC1DE9-50B4-E287-7A06-CCEDC953596F}"/>
              </a:ext>
            </a:extLst>
          </p:cNvPr>
          <p:cNvSpPr txBox="1"/>
          <p:nvPr/>
        </p:nvSpPr>
        <p:spPr>
          <a:xfrm>
            <a:off x="429776" y="2959518"/>
            <a:ext cx="7508929" cy="1477328"/>
          </a:xfrm>
          <a:prstGeom prst="rect">
            <a:avLst/>
          </a:prstGeom>
          <a:noFill/>
        </p:spPr>
        <p:txBody>
          <a:bodyPr wrap="square" rtlCol="0">
            <a:spAutoFit/>
          </a:bodyPr>
          <a:lstStyle/>
          <a:p>
            <a:r>
              <a:rPr lang="en-US" dirty="0"/>
              <a:t>Linear regression is the analysis of two separate variables to define a single relationship and is a useful measure for technical and quantitative analysis in financial </a:t>
            </a:r>
            <a:r>
              <a:rPr lang="en-US" dirty="0">
                <a:latin typeface="Roboto" panose="02000000000000000000" pitchFamily="2" charset="0"/>
                <a:ea typeface="Roboto" panose="02000000000000000000" pitchFamily="2" charset="0"/>
                <a:cs typeface="Roboto" panose="02000000000000000000" pitchFamily="2" charset="0"/>
              </a:rPr>
              <a:t>markets</a:t>
            </a:r>
            <a:r>
              <a:rPr lang="en-US" dirty="0"/>
              <a:t>. Plotting stock prices along a normal distribution—bell curve—can allow traders to see when a stock is overbought or oversold.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DEEP LEARNING</a:t>
            </a:r>
            <a:endParaRPr dirty="0"/>
          </a:p>
        </p:txBody>
      </p:sp>
      <p:sp>
        <p:nvSpPr>
          <p:cNvPr id="109" name="Google Shape;109;p17"/>
          <p:cNvSpPr txBox="1">
            <a:spLocks noGrp="1"/>
          </p:cNvSpPr>
          <p:nvPr>
            <p:ph type="body" idx="1"/>
          </p:nvPr>
        </p:nvSpPr>
        <p:spPr>
          <a:xfrm>
            <a:off x="311700" y="1229875"/>
            <a:ext cx="8382849" cy="13418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rgbClr val="111111"/>
                </a:solidFill>
                <a:highlight>
                  <a:srgbClr val="FFFFFF"/>
                </a:highlight>
                <a:latin typeface="Times New Roman"/>
                <a:ea typeface="Times New Roman"/>
                <a:cs typeface="Times New Roman"/>
                <a:sym typeface="Times New Roman"/>
              </a:rPr>
              <a:t>Deep learning is an </a:t>
            </a:r>
            <a:r>
              <a:rPr lang="en-GB" sz="1400" u="sng" dirty="0">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artificial intelligence (AI)</a:t>
            </a:r>
            <a:r>
              <a:rPr lang="en-GB" sz="1400" dirty="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dirty="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GB" sz="1400" dirty="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dirty="0">
              <a:solidFill>
                <a:srgbClr val="111111"/>
              </a:solidFill>
              <a:highlight>
                <a:srgbClr val="FFFFFF"/>
              </a:highlight>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xmlns="" id="{56B4F7BF-FD0F-690E-C489-8BA00DAB1ED8}"/>
              </a:ext>
            </a:extLst>
          </p:cNvPr>
          <p:cNvSpPr/>
          <p:nvPr/>
        </p:nvSpPr>
        <p:spPr>
          <a:xfrm>
            <a:off x="379708" y="2412302"/>
            <a:ext cx="5006618" cy="461665"/>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LSTM(Long Short Term Memory)</a:t>
            </a:r>
          </a:p>
        </p:txBody>
      </p:sp>
      <p:sp>
        <p:nvSpPr>
          <p:cNvPr id="5" name="TextBox 4">
            <a:extLst>
              <a:ext uri="{FF2B5EF4-FFF2-40B4-BE49-F238E27FC236}">
                <a16:creationId xmlns:a16="http://schemas.microsoft.com/office/drawing/2014/main" xmlns="" id="{9EE1E0B1-2F81-80B8-67B3-76EC98B13D6D}"/>
              </a:ext>
            </a:extLst>
          </p:cNvPr>
          <p:cNvSpPr txBox="1"/>
          <p:nvPr/>
        </p:nvSpPr>
        <p:spPr>
          <a:xfrm>
            <a:off x="380575" y="3118662"/>
            <a:ext cx="8382849" cy="507831"/>
          </a:xfrm>
          <a:prstGeom prst="rect">
            <a:avLst/>
          </a:prstGeom>
          <a:noFill/>
        </p:spPr>
        <p:txBody>
          <a:bodyPr wrap="square">
            <a:spAutoFit/>
          </a:bodyPr>
          <a:lstStyle/>
          <a:p>
            <a:r>
              <a:rPr lang="en-US" sz="1300" dirty="0">
                <a:latin typeface="Times New Roman" panose="02020603050405020304" pitchFamily="18" charset="0"/>
                <a:cs typeface="Times New Roman" panose="02020603050405020304" pitchFamily="18" charset="0"/>
              </a:rPr>
              <a:t>LSTM stands for long short-term memory networks, used in the field of Deep Learning. It is a variety of recurrent neural networks (RNNs) that are capable of learning long-term dependencies, especially in sequence prediction problems</a:t>
            </a:r>
            <a:r>
              <a:rPr lang="en-US" dirty="0"/>
              <a: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176</TotalTime>
  <Words>1118</Words>
  <Application>Microsoft Office PowerPoint</Application>
  <PresentationFormat>On-screen Show (16:9)</PresentationFormat>
  <Paragraphs>56</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 3</vt:lpstr>
      <vt:lpstr>Roboto</vt:lpstr>
      <vt:lpstr>Facet</vt:lpstr>
      <vt:lpstr>BARKATULLAH UNIVERSITY INSTITUTION OF TECHNOLOGY</vt:lpstr>
      <vt:lpstr>InvestSafe                                                                -STOCK PRICE PREDICTION WEBAPP</vt:lpstr>
      <vt:lpstr>CONTENT</vt:lpstr>
      <vt:lpstr>ABSTRACT</vt:lpstr>
      <vt:lpstr>Slide 5</vt:lpstr>
      <vt:lpstr>Slide 6</vt:lpstr>
      <vt:lpstr>Slide 7</vt:lpstr>
      <vt:lpstr>MACHINE LEARNING</vt:lpstr>
      <vt:lpstr>DEEP LEARNING</vt:lpstr>
      <vt:lpstr>LIBRARIES USED :</vt:lpstr>
      <vt:lpstr>Slide 11</vt:lpstr>
      <vt:lpstr>Slide 12</vt:lpstr>
      <vt:lpstr>DEEP LEARNING NECESSITY   </vt:lpstr>
      <vt:lpstr>GOOGLE STOCK DATASET</vt:lpstr>
      <vt:lpstr>CONCLUSION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BARKATULLAH UNIVERSITY INSTITUTION OF TECHNOLOGY</dc:title>
  <cp:lastModifiedBy>ojaswi</cp:lastModifiedBy>
  <cp:revision>26</cp:revision>
  <dcterms:modified xsi:type="dcterms:W3CDTF">2024-04-18T09:27:05Z</dcterms:modified>
</cp:coreProperties>
</file>