
<file path=[Content_Types].xml><?xml version="1.0" encoding="utf-8"?>
<Types xmlns="http://schemas.openxmlformats.org/package/2006/content-types">
  <Default Extension="fntdata" ContentType="application/x-fontdata"/>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4"/>
  </p:notesMasterIdLst>
  <p:sldIdLst>
    <p:sldId id="268" r:id="rId2"/>
    <p:sldId id="256" r:id="rId3"/>
    <p:sldId id="257" r:id="rId4"/>
    <p:sldId id="258" r:id="rId5"/>
    <p:sldId id="259" r:id="rId6"/>
    <p:sldId id="260" r:id="rId7"/>
    <p:sldId id="265" r:id="rId8"/>
    <p:sldId id="266" r:id="rId9"/>
    <p:sldId id="267" r:id="rId10"/>
    <p:sldId id="261" r:id="rId11"/>
    <p:sldId id="262" r:id="rId12"/>
    <p:sldId id="264"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86841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24188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280217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81533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21221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7788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738463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304061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95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152185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66159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23475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8744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34548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988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357830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948531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74416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Multinational_corporation" TargetMode="External"/><Relationship Id="rId7" Type="http://schemas.openxmlformats.org/officeDocument/2006/relationships/hyperlink" Target="https://en.wikipedia.org/wiki/Search_engine"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en.wikipedia.org/wiki/Online_advertising"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Facebook,_Inc." TargetMode="External"/><Relationship Id="rId4" Type="http://schemas.openxmlformats.org/officeDocument/2006/relationships/hyperlink" Target="https://en.wikipedia.org/wiki/Technology_company" TargetMode="External"/><Relationship Id="rId9" Type="http://schemas.openxmlformats.org/officeDocument/2006/relationships/hyperlink" Target="https://en.wikipedia.org/wiki/Amazon_(compan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1B1-A433-7AE6-D86E-C9EB640DC8DF}"/>
              </a:ext>
            </a:extLst>
          </p:cNvPr>
          <p:cNvSpPr>
            <a:spLocks noGrp="1"/>
          </p:cNvSpPr>
          <p:nvPr>
            <p:ph type="ctrTitle"/>
          </p:nvPr>
        </p:nvSpPr>
        <p:spPr>
          <a:xfrm>
            <a:off x="0" y="1"/>
            <a:ext cx="9143999" cy="1100380"/>
          </a:xfrm>
        </p:spPr>
        <p:txBody>
          <a:bodyPr>
            <a:normAutofit fontScale="90000"/>
          </a:bodyPr>
          <a:lstStyle/>
          <a:p>
            <a:pPr algn="ctr"/>
            <a:r>
              <a:rPr lang="en-US" sz="3600" b="1" u="sng" dirty="0">
                <a:latin typeface="Times New Roman" panose="02020603050405020304" pitchFamily="18" charset="0"/>
                <a:cs typeface="Times New Roman" panose="02020603050405020304" pitchFamily="18" charset="0"/>
              </a:rPr>
              <a:t>BARKATULLAH UNIVERSITY</a:t>
            </a:r>
            <a:br>
              <a:rPr lang="en-US" sz="3600" b="1" u="sng" dirty="0">
                <a:latin typeface="Times New Roman" panose="02020603050405020304" pitchFamily="18" charset="0"/>
                <a:cs typeface="Times New Roman" panose="02020603050405020304" pitchFamily="18" charset="0"/>
              </a:rPr>
            </a:br>
            <a:r>
              <a:rPr lang="en-US" sz="3600" b="1" u="sng" dirty="0">
                <a:latin typeface="Times New Roman" panose="02020603050405020304" pitchFamily="18" charset="0"/>
                <a:cs typeface="Times New Roman" panose="02020603050405020304" pitchFamily="18" charset="0"/>
              </a:rPr>
              <a:t>INSTITUTION OF TECHNOLOGY</a:t>
            </a:r>
          </a:p>
        </p:txBody>
      </p:sp>
      <p:sp>
        <p:nvSpPr>
          <p:cNvPr id="3" name="Subtitle 2">
            <a:extLst>
              <a:ext uri="{FF2B5EF4-FFF2-40B4-BE49-F238E27FC236}">
                <a16:creationId xmlns:a16="http://schemas.microsoft.com/office/drawing/2014/main" id="{50BFDA57-9E01-E4B8-AA34-8238D0353AF0}"/>
              </a:ext>
            </a:extLst>
          </p:cNvPr>
          <p:cNvSpPr>
            <a:spLocks noGrp="1"/>
          </p:cNvSpPr>
          <p:nvPr>
            <p:ph type="subTitle" idx="1"/>
          </p:nvPr>
        </p:nvSpPr>
        <p:spPr>
          <a:xfrm>
            <a:off x="85241" y="2648403"/>
            <a:ext cx="8205898" cy="2148322"/>
          </a:xfrm>
        </p:spPr>
        <p:txBody>
          <a:bodyPr>
            <a:normAutofit fontScale="25000" lnSpcReduction="20000"/>
          </a:bodyPr>
          <a:lstStyle/>
          <a:p>
            <a:pPr algn="ctr"/>
            <a:r>
              <a:rPr lang="en-US" sz="8000" dirty="0"/>
              <a:t>TOPIC :- “INVESTBOOK- A STOCK PRICE PREDICTION WEBAPP”</a:t>
            </a:r>
          </a:p>
          <a:p>
            <a:pPr algn="ctr"/>
            <a:r>
              <a:rPr lang="en-US" sz="8000" dirty="0"/>
              <a:t>BRANCH:- COMPUTER SCIENCE(6</a:t>
            </a:r>
            <a:r>
              <a:rPr lang="en-US" sz="8000" baseline="30000" dirty="0"/>
              <a:t>TH</a:t>
            </a:r>
            <a:r>
              <a:rPr lang="en-US" sz="8000" dirty="0"/>
              <a:t> SEMESTER)</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SUBMITTED BY:-</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RITU BACHLE(R218237200022)</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RUSHALI KATHODE(R228237200073)</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OJASWI SHARMA(R218237200030)</a:t>
            </a:r>
          </a:p>
          <a:p>
            <a:endParaRPr lang="en-US" dirty="0"/>
          </a:p>
        </p:txBody>
      </p:sp>
      <p:pic>
        <p:nvPicPr>
          <p:cNvPr id="5" name="Picture 4">
            <a:extLst>
              <a:ext uri="{FF2B5EF4-FFF2-40B4-BE49-F238E27FC236}">
                <a16:creationId xmlns:a16="http://schemas.microsoft.com/office/drawing/2014/main" id="{BE21088A-26C3-4C2A-DA02-91C5013F66D4}"/>
              </a:ext>
            </a:extLst>
          </p:cNvPr>
          <p:cNvPicPr>
            <a:picLocks noChangeAspect="1"/>
          </p:cNvPicPr>
          <p:nvPr/>
        </p:nvPicPr>
        <p:blipFill>
          <a:blip r:embed="rId2"/>
          <a:stretch>
            <a:fillRect/>
          </a:stretch>
        </p:blipFill>
        <p:spPr>
          <a:xfrm>
            <a:off x="3705225" y="1170123"/>
            <a:ext cx="1733550" cy="1478280"/>
          </a:xfrm>
          <a:prstGeom prst="rect">
            <a:avLst/>
          </a:prstGeom>
        </p:spPr>
      </p:pic>
    </p:spTree>
    <p:extLst>
      <p:ext uri="{BB962C8B-B14F-4D97-AF65-F5344CB8AC3E}">
        <p14:creationId xmlns:p14="http://schemas.microsoft.com/office/powerpoint/2010/main" val="25257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DEEP LEARNING NECESSITY   </a:t>
            </a:r>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xmlns:ahyp="http://schemas.microsoft.com/office/drawing/2018/hyperlinkcolor"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xmlns:ahyp="http://schemas.microsoft.com/office/drawing/2018/hyperlinkcolor"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xmlns:ahyp="http://schemas.microsoft.com/office/drawing/2018/hyperlinkcolor"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GOOGLE STOCK DATASET</a:t>
            </a:r>
            <a:endParaRPr dirty="0"/>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dirty="0">
                <a:solidFill>
                  <a:srgbClr val="202122"/>
                </a:solidFill>
                <a:latin typeface="Arial"/>
                <a:ea typeface="Arial"/>
                <a:cs typeface="Arial"/>
                <a:sym typeface="Arial"/>
              </a:rPr>
              <a:t>Google LLC</a:t>
            </a:r>
            <a:r>
              <a:rPr lang="en-GB" sz="1400" dirty="0">
                <a:solidFill>
                  <a:srgbClr val="202122"/>
                </a:solidFill>
                <a:highlight>
                  <a:srgbClr val="FFFFFF"/>
                </a:highlight>
                <a:latin typeface="Arial"/>
                <a:ea typeface="Arial"/>
                <a:cs typeface="Arial"/>
                <a:sym typeface="Arial"/>
              </a:rPr>
              <a:t> is an American </a:t>
            </a:r>
            <a:r>
              <a:rPr lang="en-GB" sz="1400"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multinational</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technology company</a:t>
            </a:r>
            <a:r>
              <a:rPr lang="en-GB" sz="1400" dirty="0">
                <a:solidFill>
                  <a:srgbClr val="202122"/>
                </a:solidFill>
                <a:highlight>
                  <a:srgbClr val="FFFFFF"/>
                </a:highlight>
                <a:latin typeface="Arial"/>
                <a:ea typeface="Arial"/>
                <a:cs typeface="Arial"/>
                <a:sym typeface="Arial"/>
              </a:rPr>
              <a:t> that specializes in </a:t>
            </a:r>
            <a:r>
              <a:rPr lang="en-GB" sz="1400"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Internet</a:t>
            </a:r>
            <a:r>
              <a:rPr lang="en-GB" sz="1400" dirty="0">
                <a:solidFill>
                  <a:srgbClr val="202122"/>
                </a:solidFill>
                <a:highlight>
                  <a:srgbClr val="FFFFFF"/>
                </a:highlight>
                <a:latin typeface="Arial"/>
                <a:ea typeface="Arial"/>
                <a:cs typeface="Arial"/>
                <a:sym typeface="Arial"/>
              </a:rPr>
              <a:t>-related services and products, which include </a:t>
            </a:r>
            <a:r>
              <a:rPr lang="en-GB" sz="1400"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online advertising technologies</a:t>
            </a:r>
            <a:r>
              <a:rPr lang="en-GB" sz="1400" dirty="0">
                <a:solidFill>
                  <a:srgbClr val="202122"/>
                </a:solidFill>
                <a:highlight>
                  <a:srgbClr val="FFFFFF"/>
                </a:highlight>
                <a:latin typeface="Arial"/>
                <a:ea typeface="Arial"/>
                <a:cs typeface="Arial"/>
                <a:sym typeface="Arial"/>
              </a:rPr>
              <a:t>, a </a:t>
            </a:r>
            <a:r>
              <a:rPr lang="en-GB" sz="1400"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search engine</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cloud computing</a:t>
            </a:r>
            <a:r>
              <a:rPr lang="en-GB" sz="1400" dirty="0">
                <a:solidFill>
                  <a:srgbClr val="202122"/>
                </a:solidFill>
                <a:highlight>
                  <a:srgbClr val="FFFFFF"/>
                </a:highlight>
                <a:latin typeface="Arial"/>
                <a:ea typeface="Arial"/>
                <a:cs typeface="Arial"/>
                <a:sym typeface="Arial"/>
              </a:rPr>
              <a:t>, software, and hardware. </a:t>
            </a:r>
            <a:endParaRPr sz="1400" dirty="0">
              <a:solidFill>
                <a:srgbClr val="202122"/>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dirty="0">
                <a:solidFill>
                  <a:srgbClr val="202122"/>
                </a:solidFill>
                <a:highlight>
                  <a:srgbClr val="FFFFFF"/>
                </a:highlight>
                <a:latin typeface="Arial"/>
                <a:ea typeface="Arial"/>
                <a:cs typeface="Arial"/>
                <a:sym typeface="Arial"/>
              </a:rPr>
              <a:t>It is considered one of the big four Internet stocks along with </a:t>
            </a:r>
            <a:r>
              <a:rPr lang="en-GB" sz="1400"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Amazon</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Facebook</a:t>
            </a:r>
            <a:r>
              <a:rPr lang="en-GB" sz="1400" dirty="0">
                <a:solidFill>
                  <a:srgbClr val="202122"/>
                </a:solidFill>
                <a:highlight>
                  <a:srgbClr val="FFFFFF"/>
                </a:highlight>
                <a:latin typeface="Arial"/>
                <a:ea typeface="Arial"/>
                <a:cs typeface="Arial"/>
                <a:sym typeface="Arial"/>
              </a:rPr>
              <a:t>, and </a:t>
            </a:r>
            <a:r>
              <a:rPr lang="en-GB" sz="1400" dirty="0">
                <a:solidFill>
                  <a:srgbClr val="0B0080"/>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Apple</a:t>
            </a:r>
            <a:endParaRPr sz="1400" dirty="0"/>
          </a:p>
          <a:p>
            <a:pPr marL="0" lvl="0" indent="0" algn="l" rtl="0">
              <a:spcBef>
                <a:spcPts val="1200"/>
              </a:spcBef>
              <a:spcAft>
                <a:spcPts val="0"/>
              </a:spcAft>
              <a:buNone/>
            </a:pPr>
            <a:r>
              <a:rPr lang="en-GB" sz="1400" dirty="0">
                <a:solidFill>
                  <a:srgbClr val="4D5156"/>
                </a:solidFill>
                <a:highlight>
                  <a:srgbClr val="FFFFFF"/>
                </a:highlight>
                <a:latin typeface="Arial"/>
                <a:ea typeface="Arial"/>
                <a:cs typeface="Arial"/>
                <a:sym typeface="Arial"/>
              </a:rPr>
              <a:t>The company is listed on the </a:t>
            </a:r>
            <a:r>
              <a:rPr lang="en-GB" sz="1400" b="1" dirty="0">
                <a:solidFill>
                  <a:srgbClr val="5F6368"/>
                </a:solidFill>
                <a:latin typeface="Arial"/>
                <a:ea typeface="Arial"/>
                <a:cs typeface="Arial"/>
                <a:sym typeface="Arial"/>
              </a:rPr>
              <a:t>NASDAQ</a:t>
            </a:r>
            <a:r>
              <a:rPr lang="en-GB" sz="1400" dirty="0">
                <a:solidFill>
                  <a:srgbClr val="4D5156"/>
                </a:solidFill>
                <a:highlight>
                  <a:srgbClr val="FFFFFF"/>
                </a:highlight>
                <a:latin typeface="Arial"/>
                <a:ea typeface="Arial"/>
                <a:cs typeface="Arial"/>
                <a:sym typeface="Arial"/>
              </a:rPr>
              <a:t> stock exchange under the ticker symbol </a:t>
            </a:r>
            <a:r>
              <a:rPr lang="en-GB" sz="1400" b="1" dirty="0">
                <a:solidFill>
                  <a:srgbClr val="5F6368"/>
                </a:solidFill>
                <a:latin typeface="Arial"/>
                <a:ea typeface="Arial"/>
                <a:cs typeface="Arial"/>
                <a:sym typeface="Arial"/>
              </a:rPr>
              <a:t>GOOG</a:t>
            </a:r>
            <a:r>
              <a:rPr lang="en-GB" sz="1400" dirty="0">
                <a:solidFill>
                  <a:srgbClr val="4D5156"/>
                </a:solidFill>
                <a:highlight>
                  <a:srgbClr val="FFFFFF"/>
                </a:highlight>
                <a:latin typeface="Arial"/>
                <a:ea typeface="Arial"/>
                <a:cs typeface="Arial"/>
                <a:sym typeface="Arial"/>
              </a:rPr>
              <a:t>.</a:t>
            </a:r>
            <a:endParaRPr sz="1400" dirty="0">
              <a:solidFill>
                <a:srgbClr val="4D5156"/>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dirty="0">
                <a:solidFill>
                  <a:srgbClr val="4D5156"/>
                </a:solidFill>
                <a:highlight>
                  <a:srgbClr val="FFFFFF"/>
                </a:highlight>
                <a:latin typeface="Arial"/>
                <a:ea typeface="Arial"/>
                <a:cs typeface="Arial"/>
                <a:sym typeface="Arial"/>
              </a:rPr>
              <a:t>We have Included 5 year Stock Price of Google for this Project.</a:t>
            </a:r>
            <a:endParaRPr sz="1400" dirty="0">
              <a:solidFill>
                <a:srgbClr val="4D5156"/>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can see the Prediction, analysis and Visualization of Google stock Price hough applying Deep learning algorithms such as LSTM, DENSE, DROP OUT and SEQUENTIAL.</a:t>
            </a:r>
            <a:endParaRPr/>
          </a:p>
          <a:p>
            <a:pPr marL="0" lvl="0" indent="0" algn="l" rtl="0">
              <a:spcBef>
                <a:spcPts val="1200"/>
              </a:spcBef>
              <a:spcAft>
                <a:spcPts val="0"/>
              </a:spcAft>
              <a:buNone/>
            </a:pPr>
            <a:r>
              <a:rPr lang="en-GB"/>
              <a:t>Same way we can use any company Stock Dataset directly apply this algorithms it will give us the correct prediction.</a:t>
            </a:r>
            <a:endParaRPr/>
          </a:p>
          <a:p>
            <a:pPr marL="0" lvl="0" indent="0" algn="l" rtl="0">
              <a:spcBef>
                <a:spcPts val="1200"/>
              </a:spcBef>
              <a:spcAft>
                <a:spcPts val="1200"/>
              </a:spcAft>
              <a:buNone/>
            </a:pPr>
            <a:r>
              <a:rPr lang="en-GB"/>
              <a:t>This System is Successfully runs on any system even on Cloud platforms.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85439" y="999643"/>
            <a:ext cx="7551909" cy="237124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5400" b="1" i="1" dirty="0"/>
              <a:t>INVESTBOOK</a:t>
            </a:r>
            <a:br>
              <a:rPr lang="en-US" sz="3200" b="1" i="1" dirty="0"/>
            </a:br>
            <a:r>
              <a:rPr lang="en-US" sz="3200" b="1" i="1" dirty="0"/>
              <a:t>                                                               -A STOCK PRICE PREDICTION WEBAPP</a:t>
            </a:r>
            <a:endParaRPr sz="32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Machine Learning (Linear regression)</a:t>
            </a:r>
            <a:endParaRPr dirty="0"/>
          </a:p>
          <a:p>
            <a:pPr marL="457200" lvl="0" indent="-342900" algn="l" rtl="0">
              <a:spcBef>
                <a:spcPts val="0"/>
              </a:spcBef>
              <a:spcAft>
                <a:spcPts val="0"/>
              </a:spcAft>
              <a:buSzPts val="1800"/>
              <a:buAutoNum type="arabicPeriod"/>
            </a:pPr>
            <a:r>
              <a:rPr lang="en-GB" dirty="0"/>
              <a:t>Deep Learning (LSTM)</a:t>
            </a:r>
            <a:endParaRPr dirty="0"/>
          </a:p>
          <a:p>
            <a:pPr marL="457200" lvl="0" indent="-342900" algn="l" rtl="0">
              <a:spcBef>
                <a:spcPts val="0"/>
              </a:spcBef>
              <a:spcAft>
                <a:spcPts val="0"/>
              </a:spcAft>
              <a:buSzPts val="1800"/>
              <a:buAutoNum type="arabicPeriod"/>
            </a:pPr>
            <a:r>
              <a:rPr lang="en-GB" dirty="0"/>
              <a:t>Deep Learning Necessity </a:t>
            </a:r>
            <a:endParaRPr dirty="0"/>
          </a:p>
          <a:p>
            <a:pPr marL="457200" lvl="0" indent="-342900" algn="l" rtl="0">
              <a:spcBef>
                <a:spcPts val="0"/>
              </a:spcBef>
              <a:spcAft>
                <a:spcPts val="0"/>
              </a:spcAft>
              <a:buSzPts val="1800"/>
              <a:buAutoNum type="arabicPeriod"/>
            </a:pPr>
            <a:r>
              <a:rPr lang="en-GB" dirty="0"/>
              <a:t>Google Stock Price Dataset</a:t>
            </a:r>
          </a:p>
          <a:p>
            <a:pPr marL="457200" lvl="0" indent="-342900" algn="l" rtl="0">
              <a:spcBef>
                <a:spcPts val="0"/>
              </a:spcBef>
              <a:spcAft>
                <a:spcPts val="0"/>
              </a:spcAft>
              <a:buSzPts val="1800"/>
              <a:buAutoNum type="arabicPeriod"/>
            </a:pPr>
            <a:r>
              <a:rPr lang="en-GB" dirty="0" err="1"/>
              <a:t>Streamlit</a:t>
            </a:r>
            <a:endParaRPr lang="en-GB" dirty="0"/>
          </a:p>
          <a:p>
            <a:pPr marL="457200" lvl="0" indent="-342900" algn="l" rtl="0">
              <a:spcBef>
                <a:spcPts val="0"/>
              </a:spcBef>
              <a:spcAft>
                <a:spcPts val="0"/>
              </a:spcAft>
              <a:buSzPts val="1800"/>
              <a:buAutoNum type="arabicPeriod"/>
            </a:pPr>
            <a:r>
              <a:rPr lang="en-GB" dirty="0"/>
              <a:t>Pandas</a:t>
            </a:r>
          </a:p>
          <a:p>
            <a:pPr marL="457200" lvl="0" indent="-342900" algn="l" rtl="0">
              <a:spcBef>
                <a:spcPts val="0"/>
              </a:spcBef>
              <a:spcAft>
                <a:spcPts val="0"/>
              </a:spcAft>
              <a:buSzPts val="1800"/>
              <a:buAutoNum type="arabicPeriod"/>
            </a:pPr>
            <a:r>
              <a:rPr lang="en-GB" dirty="0"/>
              <a:t>cufflinks</a:t>
            </a:r>
          </a:p>
          <a:p>
            <a:pPr marL="114300" lvl="0" indent="0" algn="l" rtl="0">
              <a:spcBef>
                <a:spcPts val="0"/>
              </a:spcBef>
              <a:spcAft>
                <a:spcPts val="0"/>
              </a:spcAft>
              <a:buSzPts val="1800"/>
              <a:buNone/>
            </a:pPr>
            <a:r>
              <a:rPr lang="en-GB" dirty="0"/>
              <a:t>8.   Conclusion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Demand of Stock have become huge with Increased in popularity of Stock in Digital world. Prediction and Analysing stock can benefit People to think before buying or selling stocks. So, A New Stock Price Prediction through Deep Learning Algorithms has been </a:t>
            </a:r>
            <a:r>
              <a:rPr lang="en-GB" dirty="0" err="1"/>
              <a:t>analyzed</a:t>
            </a:r>
            <a:r>
              <a:rPr lang="en-GB" dirty="0"/>
              <a:t> and visualized. Through This System we can predict of any Company stock in the world.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MACHINE LEARNING</a:t>
            </a:r>
            <a:endParaRPr dirty="0"/>
          </a:p>
        </p:txBody>
      </p:sp>
      <p:sp>
        <p:nvSpPr>
          <p:cNvPr id="103" name="Google Shape;103;p16"/>
          <p:cNvSpPr txBox="1">
            <a:spLocks noGrp="1"/>
          </p:cNvSpPr>
          <p:nvPr>
            <p:ph type="body" idx="1"/>
          </p:nvPr>
        </p:nvSpPr>
        <p:spPr>
          <a:xfrm>
            <a:off x="311700" y="1229875"/>
            <a:ext cx="8049636" cy="104062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rPr>
              <a:t>Machine learning is the science of getting computers to act without being explicitly programmed.</a:t>
            </a:r>
            <a:endParaRPr sz="1400" dirty="0">
              <a:highlight>
                <a:srgbClr val="FFFFFF"/>
              </a:highligh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sym typeface="Arial"/>
              </a:rPr>
              <a:t>Machine learning is important because it gives enterprises a view of trends in customer </a:t>
            </a:r>
            <a:r>
              <a:rPr lang="en-GB" sz="1400" dirty="0" err="1">
                <a:highlight>
                  <a:srgbClr val="FFFFFF"/>
                </a:highlight>
                <a:latin typeface="Roboto" panose="02000000000000000000" pitchFamily="2" charset="0"/>
                <a:ea typeface="Roboto" panose="02000000000000000000" pitchFamily="2" charset="0"/>
                <a:cs typeface="Roboto" panose="02000000000000000000" pitchFamily="2" charset="0"/>
                <a:sym typeface="Arial"/>
              </a:rPr>
              <a:t>behavior</a:t>
            </a: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sym typeface="Arial"/>
              </a:rPr>
              <a:t> and business operational patterns, as well as supports the development of new products.</a:t>
            </a:r>
            <a:endParaRPr sz="1400" dirty="0">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2" name="Rectangle 1">
            <a:extLst>
              <a:ext uri="{FF2B5EF4-FFF2-40B4-BE49-F238E27FC236}">
                <a16:creationId xmlns:a16="http://schemas.microsoft.com/office/drawing/2014/main" id="{3AC322B3-B56F-3569-DEC6-D77E244AC576}"/>
              </a:ext>
            </a:extLst>
          </p:cNvPr>
          <p:cNvSpPr/>
          <p:nvPr/>
        </p:nvSpPr>
        <p:spPr>
          <a:xfrm>
            <a:off x="429776" y="2118803"/>
            <a:ext cx="3080590"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Linear regression</a:t>
            </a:r>
          </a:p>
        </p:txBody>
      </p:sp>
      <p:sp>
        <p:nvSpPr>
          <p:cNvPr id="4" name="TextBox 3">
            <a:extLst>
              <a:ext uri="{FF2B5EF4-FFF2-40B4-BE49-F238E27FC236}">
                <a16:creationId xmlns:a16="http://schemas.microsoft.com/office/drawing/2014/main" id="{1DBC1DE9-50B4-E287-7A06-CCEDC953596F}"/>
              </a:ext>
            </a:extLst>
          </p:cNvPr>
          <p:cNvSpPr txBox="1"/>
          <p:nvPr/>
        </p:nvSpPr>
        <p:spPr>
          <a:xfrm>
            <a:off x="429776" y="2959518"/>
            <a:ext cx="7508929" cy="954107"/>
          </a:xfrm>
          <a:prstGeom prst="rect">
            <a:avLst/>
          </a:prstGeom>
          <a:noFill/>
        </p:spPr>
        <p:txBody>
          <a:bodyPr wrap="square" rtlCol="0">
            <a:spAutoFit/>
          </a:bodyPr>
          <a:lstStyle/>
          <a:p>
            <a:r>
              <a:rPr lang="en-US" dirty="0"/>
              <a:t>Linear regression is the analysis of two separate variables to define a single relationship and is a useful measure for technical and quantitative analysis in financial </a:t>
            </a:r>
            <a:r>
              <a:rPr lang="en-US" sz="1200" dirty="0">
                <a:latin typeface="Roboto" panose="02000000000000000000" pitchFamily="2" charset="0"/>
                <a:ea typeface="Roboto" panose="02000000000000000000" pitchFamily="2" charset="0"/>
                <a:cs typeface="Roboto" panose="02000000000000000000" pitchFamily="2" charset="0"/>
              </a:rPr>
              <a:t>markets</a:t>
            </a:r>
            <a:r>
              <a:rPr lang="en-US" dirty="0"/>
              <a:t>. Plotting stock prices along a normal distribution—bell curve—can allow traders to see when a stock is overbought or oversold.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DEEP LEARNING</a:t>
            </a:r>
            <a:endParaRPr dirty="0"/>
          </a:p>
        </p:txBody>
      </p:sp>
      <p:sp>
        <p:nvSpPr>
          <p:cNvPr id="109" name="Google Shape;109;p17"/>
          <p:cNvSpPr txBox="1">
            <a:spLocks noGrp="1"/>
          </p:cNvSpPr>
          <p:nvPr>
            <p:ph type="body" idx="1"/>
          </p:nvPr>
        </p:nvSpPr>
        <p:spPr>
          <a:xfrm>
            <a:off x="311700" y="1229875"/>
            <a:ext cx="8382849" cy="13418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rgbClr val="111111"/>
                </a:solidFill>
                <a:highlight>
                  <a:srgbClr val="FFFFFF"/>
                </a:highlight>
                <a:latin typeface="Times New Roman"/>
                <a:ea typeface="Times New Roman"/>
                <a:cs typeface="Times New Roman"/>
                <a:sym typeface="Times New Roman"/>
              </a:rPr>
              <a:t>Deep learning is an </a:t>
            </a:r>
            <a:r>
              <a:rPr lang="en-GB" sz="1400" u="sng" dirty="0">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artificial intelligence (AI)</a:t>
            </a:r>
            <a:r>
              <a:rPr lang="en-GB" sz="1400" dirty="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dirty="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GB" sz="1400" dirty="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dirty="0">
              <a:solidFill>
                <a:srgbClr val="111111"/>
              </a:solidFill>
              <a:highlight>
                <a:srgbClr val="FFFFFF"/>
              </a:highlight>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6B4F7BF-FD0F-690E-C489-8BA00DAB1ED8}"/>
              </a:ext>
            </a:extLst>
          </p:cNvPr>
          <p:cNvSpPr/>
          <p:nvPr/>
        </p:nvSpPr>
        <p:spPr>
          <a:xfrm>
            <a:off x="379708" y="2412302"/>
            <a:ext cx="5006618" cy="461665"/>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LSTM(Long Short Term Memory)</a:t>
            </a:r>
          </a:p>
        </p:txBody>
      </p:sp>
      <p:sp>
        <p:nvSpPr>
          <p:cNvPr id="5" name="TextBox 4">
            <a:extLst>
              <a:ext uri="{FF2B5EF4-FFF2-40B4-BE49-F238E27FC236}">
                <a16:creationId xmlns:a16="http://schemas.microsoft.com/office/drawing/2014/main" id="{9EE1E0B1-2F81-80B8-67B3-76EC98B13D6D}"/>
              </a:ext>
            </a:extLst>
          </p:cNvPr>
          <p:cNvSpPr txBox="1"/>
          <p:nvPr/>
        </p:nvSpPr>
        <p:spPr>
          <a:xfrm>
            <a:off x="380575" y="3118662"/>
            <a:ext cx="8382849" cy="507831"/>
          </a:xfrm>
          <a:prstGeom prst="rect">
            <a:avLst/>
          </a:prstGeom>
          <a:noFill/>
        </p:spPr>
        <p:txBody>
          <a:bodyPr wrap="square">
            <a:spAutoFit/>
          </a:bodyPr>
          <a:lstStyle/>
          <a:p>
            <a:r>
              <a:rPr lang="en-US" sz="1300" dirty="0">
                <a:latin typeface="Times New Roman" panose="02020603050405020304" pitchFamily="18" charset="0"/>
                <a:cs typeface="Times New Roman" panose="02020603050405020304" pitchFamily="18" charset="0"/>
              </a:rPr>
              <a:t>LSTM stands for long short-term memory networks, used in the field of Deep Learning. It is a variety of recurrent neural networks (RNNs) that are capable of learning long-term dependencies, especially in sequence prediction problems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875A-D8ED-B7F1-C133-5002DFF8571F}"/>
              </a:ext>
            </a:extLst>
          </p:cNvPr>
          <p:cNvSpPr>
            <a:spLocks noGrp="1"/>
          </p:cNvSpPr>
          <p:nvPr>
            <p:ph type="title"/>
          </p:nvPr>
        </p:nvSpPr>
        <p:spPr/>
        <p:txBody>
          <a:bodyPr>
            <a:normAutofit/>
          </a:bodyPr>
          <a:lstStyle/>
          <a:p>
            <a:r>
              <a:rPr lang="en-US" dirty="0" err="1"/>
              <a:t>Streamlit</a:t>
            </a:r>
            <a:endParaRPr lang="en-US" dirty="0"/>
          </a:p>
        </p:txBody>
      </p:sp>
      <p:sp>
        <p:nvSpPr>
          <p:cNvPr id="3" name="Text Placeholder 2">
            <a:extLst>
              <a:ext uri="{FF2B5EF4-FFF2-40B4-BE49-F238E27FC236}">
                <a16:creationId xmlns:a16="http://schemas.microsoft.com/office/drawing/2014/main" id="{B990E34E-EBCC-B451-91B1-1EA4BE9216E9}"/>
              </a:ext>
            </a:extLst>
          </p:cNvPr>
          <p:cNvSpPr>
            <a:spLocks noGrp="1"/>
          </p:cNvSpPr>
          <p:nvPr>
            <p:ph type="body" idx="1"/>
          </p:nvPr>
        </p:nvSpPr>
        <p:spPr>
          <a:xfrm>
            <a:off x="311700" y="1229875"/>
            <a:ext cx="8520600" cy="947637"/>
          </a:xfrm>
        </p:spPr>
        <p:txBody>
          <a:bodyPr>
            <a:normAutofit fontScale="32500" lnSpcReduction="20000"/>
          </a:bodyPr>
          <a:lstStyle/>
          <a:p>
            <a:pPr marL="114300" indent="0">
              <a:buNone/>
            </a:pPr>
            <a:r>
              <a:rPr lang="en-US" sz="7200" dirty="0" err="1">
                <a:latin typeface="Times New Roman" panose="02020603050405020304" pitchFamily="18" charset="0"/>
                <a:cs typeface="Times New Roman" panose="02020603050405020304" pitchFamily="18" charset="0"/>
              </a:rPr>
              <a:t>Streamlit</a:t>
            </a:r>
            <a:r>
              <a:rPr lang="en-US" sz="7200" dirty="0">
                <a:latin typeface="Times New Roman" panose="02020603050405020304" pitchFamily="18" charset="0"/>
                <a:cs typeface="Times New Roman" panose="02020603050405020304" pitchFamily="18" charset="0"/>
              </a:rPr>
              <a:t> is an open-source app framework for Machine Learning and Data Science teams. Create beautiful web apps in minutes</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28D6C7C-7CAB-D897-E1E7-2D80E861F978}"/>
              </a:ext>
            </a:extLst>
          </p:cNvPr>
          <p:cNvPicPr>
            <a:picLocks noChangeAspect="1"/>
          </p:cNvPicPr>
          <p:nvPr/>
        </p:nvPicPr>
        <p:blipFill>
          <a:blip r:embed="rId2"/>
          <a:stretch>
            <a:fillRect/>
          </a:stretch>
        </p:blipFill>
        <p:spPr>
          <a:xfrm>
            <a:off x="6718514" y="3691542"/>
            <a:ext cx="2425485" cy="1451958"/>
          </a:xfrm>
          <a:prstGeom prst="rect">
            <a:avLst/>
          </a:prstGeom>
        </p:spPr>
      </p:pic>
    </p:spTree>
    <p:extLst>
      <p:ext uri="{BB962C8B-B14F-4D97-AF65-F5344CB8AC3E}">
        <p14:creationId xmlns:p14="http://schemas.microsoft.com/office/powerpoint/2010/main" val="23342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5FD8-EA3D-4803-7AE5-920B11785EF7}"/>
              </a:ext>
            </a:extLst>
          </p:cNvPr>
          <p:cNvSpPr>
            <a:spLocks noGrp="1"/>
          </p:cNvSpPr>
          <p:nvPr>
            <p:ph type="title"/>
          </p:nvPr>
        </p:nvSpPr>
        <p:spPr/>
        <p:txBody>
          <a:bodyPr>
            <a:normAutofit fontScale="90000"/>
          </a:bodyPr>
          <a:lstStyle/>
          <a:p>
            <a:r>
              <a:rPr lang="en-US" i="1" dirty="0"/>
              <a:t>PANDAS</a:t>
            </a:r>
            <a:br>
              <a:rPr lang="en-US" dirty="0"/>
            </a:br>
            <a:endParaRPr lang="en-US" dirty="0"/>
          </a:p>
        </p:txBody>
      </p:sp>
      <p:sp>
        <p:nvSpPr>
          <p:cNvPr id="3" name="Text Placeholder 2">
            <a:extLst>
              <a:ext uri="{FF2B5EF4-FFF2-40B4-BE49-F238E27FC236}">
                <a16:creationId xmlns:a16="http://schemas.microsoft.com/office/drawing/2014/main" id="{0AFAE6F2-07B0-E783-CDC4-5B561669B0EF}"/>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Pandas is a Python library used for working with data </a:t>
            </a:r>
            <a:r>
              <a:rPr lang="en-US" dirty="0" err="1">
                <a:latin typeface="Times New Roman" panose="02020603050405020304" pitchFamily="18" charset="0"/>
                <a:cs typeface="Times New Roman" panose="02020603050405020304" pitchFamily="18" charset="0"/>
              </a:rPr>
              <a:t>sets.It</a:t>
            </a:r>
            <a:r>
              <a:rPr lang="en-US" dirty="0">
                <a:latin typeface="Times New Roman" panose="02020603050405020304" pitchFamily="18" charset="0"/>
                <a:cs typeface="Times New Roman" panose="02020603050405020304" pitchFamily="18" charset="0"/>
              </a:rPr>
              <a:t> has functions for analyzing, cleaning, exploring, and manipulating data.</a:t>
            </a:r>
          </a:p>
        </p:txBody>
      </p:sp>
      <p:pic>
        <p:nvPicPr>
          <p:cNvPr id="5" name="Picture 4">
            <a:extLst>
              <a:ext uri="{FF2B5EF4-FFF2-40B4-BE49-F238E27FC236}">
                <a16:creationId xmlns:a16="http://schemas.microsoft.com/office/drawing/2014/main" id="{8782DE37-5CA0-80E3-C610-4A07612F5AFB}"/>
              </a:ext>
            </a:extLst>
          </p:cNvPr>
          <p:cNvPicPr>
            <a:picLocks noChangeAspect="1"/>
          </p:cNvPicPr>
          <p:nvPr/>
        </p:nvPicPr>
        <p:blipFill>
          <a:blip r:embed="rId2"/>
          <a:stretch>
            <a:fillRect/>
          </a:stretch>
        </p:blipFill>
        <p:spPr>
          <a:xfrm>
            <a:off x="6592096" y="4076054"/>
            <a:ext cx="2551904" cy="1067446"/>
          </a:xfrm>
          <a:prstGeom prst="rect">
            <a:avLst/>
          </a:prstGeom>
        </p:spPr>
      </p:pic>
    </p:spTree>
    <p:extLst>
      <p:ext uri="{BB962C8B-B14F-4D97-AF65-F5344CB8AC3E}">
        <p14:creationId xmlns:p14="http://schemas.microsoft.com/office/powerpoint/2010/main" val="178102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23E9-8CE4-BDBF-8D0F-EBD12743E243}"/>
              </a:ext>
            </a:extLst>
          </p:cNvPr>
          <p:cNvSpPr>
            <a:spLocks noGrp="1"/>
          </p:cNvSpPr>
          <p:nvPr>
            <p:ph type="title"/>
          </p:nvPr>
        </p:nvSpPr>
        <p:spPr/>
        <p:txBody>
          <a:bodyPr>
            <a:normAutofit/>
          </a:bodyPr>
          <a:lstStyle/>
          <a:p>
            <a:r>
              <a:rPr lang="en-US" i="1" dirty="0"/>
              <a:t>CUFFLINKS</a:t>
            </a:r>
          </a:p>
        </p:txBody>
      </p:sp>
      <p:sp>
        <p:nvSpPr>
          <p:cNvPr id="3" name="Text Placeholder 2">
            <a:extLst>
              <a:ext uri="{FF2B5EF4-FFF2-40B4-BE49-F238E27FC236}">
                <a16:creationId xmlns:a16="http://schemas.microsoft.com/office/drawing/2014/main" id="{C1801D68-4454-B37C-1ED3-E87FC7914C08}"/>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Cufflinks is built on top of another data visualization library named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The main aim of Cufflinks is to simplify data visualization by providing same API</a:t>
            </a:r>
          </a:p>
        </p:txBody>
      </p:sp>
      <p:pic>
        <p:nvPicPr>
          <p:cNvPr id="7" name="Picture 6">
            <a:extLst>
              <a:ext uri="{FF2B5EF4-FFF2-40B4-BE49-F238E27FC236}">
                <a16:creationId xmlns:a16="http://schemas.microsoft.com/office/drawing/2014/main" id="{01FB70FE-E597-1815-0EBE-5EB47AE3BFC2}"/>
              </a:ext>
            </a:extLst>
          </p:cNvPr>
          <p:cNvPicPr>
            <a:picLocks noChangeAspect="1"/>
          </p:cNvPicPr>
          <p:nvPr/>
        </p:nvPicPr>
        <p:blipFill>
          <a:blip r:embed="rId2"/>
          <a:stretch>
            <a:fillRect/>
          </a:stretch>
        </p:blipFill>
        <p:spPr>
          <a:xfrm>
            <a:off x="7090444" y="4209122"/>
            <a:ext cx="2053556" cy="934378"/>
          </a:xfrm>
          <a:prstGeom prst="rect">
            <a:avLst/>
          </a:prstGeom>
        </p:spPr>
      </p:pic>
    </p:spTree>
    <p:extLst>
      <p:ext uri="{BB962C8B-B14F-4D97-AF65-F5344CB8AC3E}">
        <p14:creationId xmlns:p14="http://schemas.microsoft.com/office/powerpoint/2010/main" val="3600334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TotalTime>
  <Words>708</Words>
  <Application>Microsoft Office PowerPoint</Application>
  <PresentationFormat>On-screen Show (16:9)</PresentationFormat>
  <Paragraphs>47</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Roboto</vt:lpstr>
      <vt:lpstr>Wingdings 3</vt:lpstr>
      <vt:lpstr>Arial</vt:lpstr>
      <vt:lpstr>Trebuchet MS</vt:lpstr>
      <vt:lpstr>Facet</vt:lpstr>
      <vt:lpstr>BARKATULLAH UNIVERSITY INSTITUTION OF TECHNOLOGY</vt:lpstr>
      <vt:lpstr>INVESTBOOK                                                                -A STOCK PRICE PREDICTION WEBAPP</vt:lpstr>
      <vt:lpstr>CONTENT</vt:lpstr>
      <vt:lpstr>ABSTRACT</vt:lpstr>
      <vt:lpstr>MACHINE LEARNING</vt:lpstr>
      <vt:lpstr>DEEP LEARNING</vt:lpstr>
      <vt:lpstr>Streamlit</vt:lpstr>
      <vt:lpstr>PANDAS </vt:lpstr>
      <vt:lpstr>CUFFLINKS</vt:lpstr>
      <vt:lpstr>DEEP LEARNING NECESSITY   </vt:lpstr>
      <vt:lpstr>GOOGLE STOCK DATASET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BARKATULLAH UNIVERSITY INSTITUTION OF TECHNOLOGY</dc:title>
  <cp:lastModifiedBy>ritubachle41@gmail.com</cp:lastModifiedBy>
  <cp:revision>1</cp:revision>
  <dcterms:modified xsi:type="dcterms:W3CDTF">2023-05-15T15:46:28Z</dcterms:modified>
</cp:coreProperties>
</file>