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" TargetMode="External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cally_typed" TargetMode="External"/><Relationship Id="rId7" Type="http://schemas.openxmlformats.org/officeDocument/2006/relationships/hyperlink" Target="https://en.wikipedia.org/wiki/LLV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en.wikipedia.org/wiki/JavaScript" TargetMode="External"/><Relationship Id="rId5" Type="http://schemas.openxmlformats.org/officeDocument/2006/relationships/hyperlink" Target="https://en.wikipedia.org/wiki/Java_virtual_machine" TargetMode="External"/><Relationship Id="rId4" Type="http://schemas.openxmlformats.org/officeDocument/2006/relationships/hyperlink" Target="https://en.wikipedia.org/wiki/Programming_langu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using-boot-auto-configur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9217-4745-C241-8BA9-C1B2A2AF1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44742"/>
            <a:ext cx="10572000" cy="2971051"/>
          </a:xfrm>
        </p:spPr>
        <p:txBody>
          <a:bodyPr/>
          <a:lstStyle/>
          <a:p>
            <a:r>
              <a:rPr lang="en-US" dirty="0"/>
              <a:t>DEVELOPING WEB APPS WITH KOTLIN AND SPRING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96A32-C3B2-1144-A1A6-CCF875C8D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/>
          <a:lstStyle/>
          <a:p>
            <a:r>
              <a:rPr lang="en-US" dirty="0"/>
              <a:t>BY NICODEMUS OJWEE – SOFTWARE DEVELOPER AT TOLL AND HABEN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9CCD835-62F4-6448-8F26-1997362511D7}"/>
              </a:ext>
            </a:extLst>
          </p:cNvPr>
          <p:cNvSpPr txBox="1">
            <a:spLocks/>
          </p:cNvSpPr>
          <p:nvPr/>
        </p:nvSpPr>
        <p:spPr>
          <a:xfrm>
            <a:off x="962401" y="3331317"/>
            <a:ext cx="4036835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GDG Kampala DevFest2018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E28325-CEDE-B343-8AF1-9BD5082D2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563" y="5209614"/>
            <a:ext cx="577440" cy="57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93BA9A-AE08-4A4D-8666-EB47BA35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085" y="5804638"/>
            <a:ext cx="802928" cy="802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950191-C828-FE4D-B3EC-AD457C1EA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451" y="5804636"/>
            <a:ext cx="831785" cy="8029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61FA69-76C3-8B44-9494-4ACAEE392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195" y="5804636"/>
            <a:ext cx="802929" cy="8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5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B009-0F7C-554A-AC2E-2252FB2C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OutboxController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D96F4-D7E3-534E-BC9C-2370553A82EE}"/>
              </a:ext>
            </a:extLst>
          </p:cNvPr>
          <p:cNvSpPr/>
          <p:nvPr/>
        </p:nvSpPr>
        <p:spPr>
          <a:xfrm>
            <a:off x="810000" y="2291939"/>
            <a:ext cx="10554574" cy="151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@PostMapping("/add")</a:t>
            </a:r>
            <a:br>
              <a:rPr lang="en-US" dirty="0"/>
            </a:br>
            <a:r>
              <a:rPr lang="en-US" dirty="0"/>
              <a:t>fun add(@ModelAttribute outbox: Outbox): String {</a:t>
            </a:r>
            <a:br>
              <a:rPr lang="en-US" dirty="0"/>
            </a:br>
            <a:r>
              <a:rPr lang="en-US" dirty="0"/>
              <a:t>    outboxRepository.save(outbox)</a:t>
            </a:r>
            <a:br>
              <a:rPr lang="en-US" dirty="0"/>
            </a:br>
            <a:r>
              <a:rPr lang="en-US" dirty="0"/>
              <a:t>    return "redirect:/registered"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E61347-D9AD-6040-970C-04366C74447F}"/>
              </a:ext>
            </a:extLst>
          </p:cNvPr>
          <p:cNvSpPr txBox="1">
            <a:spLocks/>
          </p:cNvSpPr>
          <p:nvPr/>
        </p:nvSpPr>
        <p:spPr>
          <a:xfrm>
            <a:off x="810000" y="4140470"/>
            <a:ext cx="10554574" cy="10851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@PostMapping annotation – for mapping http post requests to controller methods.</a:t>
            </a:r>
          </a:p>
          <a:p>
            <a:r>
              <a:rPr lang="en-US" dirty="0"/>
              <a:t>@ModelAttribute annotation – supplies our controller add function with data from out html form.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08B95C-A666-C448-B6E7-90409C20DCE8}"/>
              </a:ext>
            </a:extLst>
          </p:cNvPr>
          <p:cNvCxnSpPr/>
          <p:nvPr/>
        </p:nvCxnSpPr>
        <p:spPr>
          <a:xfrm flipV="1">
            <a:off x="810000" y="1417637"/>
            <a:ext cx="10571998" cy="9144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3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80C9-F762-A448-BB28-7E765C00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thymeleaf in 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3D0F4-F84B-914D-A8FD-AE3D5681A3E1}"/>
              </a:ext>
            </a:extLst>
          </p:cNvPr>
          <p:cNvSpPr/>
          <p:nvPr/>
        </p:nvSpPr>
        <p:spPr>
          <a:xfrm>
            <a:off x="827424" y="2253645"/>
            <a:ext cx="10554574" cy="61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// Adding thymeleaf to your html page</a:t>
            </a:r>
          </a:p>
          <a:p>
            <a:r>
              <a:rPr lang="en-US" dirty="0"/>
              <a:t>&lt;html lang="en" xmlns:th="http://www.thymeleaf.org"&gt;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0429B-BCFD-1C4E-939E-03498B856B06}"/>
              </a:ext>
            </a:extLst>
          </p:cNvPr>
          <p:cNvSpPr/>
          <p:nvPr/>
        </p:nvSpPr>
        <p:spPr>
          <a:xfrm>
            <a:off x="810000" y="2997318"/>
            <a:ext cx="10554574" cy="61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// Displaying text/data from the controller</a:t>
            </a:r>
          </a:p>
          <a:p>
            <a:r>
              <a:rPr lang="en-US" dirty="0"/>
              <a:t>&lt;p th:text="${paragraph}"&gt;&lt;/p&gt;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9AC0E-E07A-E349-9A85-CB2A562156D2}"/>
              </a:ext>
            </a:extLst>
          </p:cNvPr>
          <p:cNvSpPr/>
          <p:nvPr/>
        </p:nvSpPr>
        <p:spPr>
          <a:xfrm>
            <a:off x="818712" y="3724381"/>
            <a:ext cx="10554574" cy="88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// Adding CSS link</a:t>
            </a:r>
          </a:p>
          <a:p>
            <a:r>
              <a:rPr lang="en-US" dirty="0"/>
              <a:t>&lt;link rel="stylesheet" th:href="@{/css/bootstrap.min.css}"&gt;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FBB94-F935-B744-9C0A-C8B17FBCA1ED}"/>
              </a:ext>
            </a:extLst>
          </p:cNvPr>
          <p:cNvSpPr/>
          <p:nvPr/>
        </p:nvSpPr>
        <p:spPr>
          <a:xfrm>
            <a:off x="810000" y="4715195"/>
            <a:ext cx="10554574" cy="20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// Looping through a list of items</a:t>
            </a:r>
          </a:p>
          <a:p>
            <a:r>
              <a:rPr lang="en-US" dirty="0"/>
              <a:t>&lt;tr th:each="user : ${outbox_list}"&gt;</a:t>
            </a:r>
            <a:br>
              <a:rPr lang="en-US" dirty="0"/>
            </a:br>
            <a:r>
              <a:rPr lang="en-US" dirty="0"/>
              <a:t>    &lt;td th:text="${user.name}"&gt;&lt;/td&gt;</a:t>
            </a:r>
            <a:br>
              <a:rPr lang="en-US" dirty="0"/>
            </a:br>
            <a:r>
              <a:rPr lang="en-US" dirty="0"/>
              <a:t>    &lt;td th:text="${user.company}"&gt;&lt;/td&gt;</a:t>
            </a:r>
            <a:br>
              <a:rPr lang="en-US" dirty="0"/>
            </a:br>
            <a:r>
              <a:rPr lang="en-US" dirty="0"/>
              <a:t>    &lt;td th:text="${user.experience}"&gt;&lt;/td&gt;</a:t>
            </a:r>
            <a:br>
              <a:rPr lang="en-US" dirty="0"/>
            </a:br>
            <a:r>
              <a:rPr lang="en-US" dirty="0"/>
              <a:t>    &lt;td th:text="${user.age}"&gt;&lt;/td&gt;</a:t>
            </a:r>
            <a:br>
              <a:rPr lang="en-US" dirty="0"/>
            </a:br>
            <a:r>
              <a:rPr lang="en-US" dirty="0"/>
              <a:t>&lt;/tr&gt;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ABC36-E490-BF40-AF26-890C966AC014}"/>
              </a:ext>
            </a:extLst>
          </p:cNvPr>
          <p:cNvCxnSpPr/>
          <p:nvPr/>
        </p:nvCxnSpPr>
        <p:spPr>
          <a:xfrm flipV="1">
            <a:off x="810000" y="1417637"/>
            <a:ext cx="10571998" cy="9144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73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84B4-313B-CF42-936D-7B289652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7A6EB-F819-0147-9D27-492BB3D7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09092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https://spring.io/</a:t>
            </a:r>
            <a:endParaRPr lang="en-US" dirty="0"/>
          </a:p>
          <a:p>
            <a:r>
              <a:rPr lang="en-US" dirty="0">
                <a:hlinkClick r:id="rId3"/>
              </a:rPr>
              <a:t>https://kotlinlang.org/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8CA69C-00AA-3F4D-8A83-2F581307B1E6}"/>
              </a:ext>
            </a:extLst>
          </p:cNvPr>
          <p:cNvSpPr txBox="1">
            <a:spLocks/>
          </p:cNvSpPr>
          <p:nvPr/>
        </p:nvSpPr>
        <p:spPr>
          <a:xfrm>
            <a:off x="827424" y="3313216"/>
            <a:ext cx="10554574" cy="10909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/>
              <a:t>Github – ojaynico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Twitter – ojaynico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Whatsapp - +256 777 68 52 47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8FB70-AE0A-1D4C-B0C8-638A695B7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085" y="5804638"/>
            <a:ext cx="802928" cy="802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D0CE36-FD97-534C-AEA4-8AF05A8C1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451" y="5804636"/>
            <a:ext cx="831785" cy="802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ABBC2-4D84-824B-B3DD-0C558A6BB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195" y="5804636"/>
            <a:ext cx="802929" cy="80292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20AA5A-8B0C-6443-B7FB-CCB40405ED3F}"/>
              </a:ext>
            </a:extLst>
          </p:cNvPr>
          <p:cNvCxnSpPr/>
          <p:nvPr/>
        </p:nvCxnSpPr>
        <p:spPr>
          <a:xfrm flipV="1">
            <a:off x="810000" y="1417637"/>
            <a:ext cx="10571998" cy="9144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6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889D-06D7-EC4E-B41E-80CBF982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BED4-C713-184E-A39D-34F4D7DF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Kotlin</a:t>
            </a:r>
            <a:r>
              <a:rPr lang="en-US" dirty="0"/>
              <a:t> is a </a:t>
            </a:r>
            <a:r>
              <a:rPr lang="en-US" dirty="0">
                <a:hlinkClick r:id="rId3"/>
              </a:rPr>
              <a:t>statically typed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programming language</a:t>
            </a:r>
            <a:r>
              <a:rPr lang="en-US" dirty="0"/>
              <a:t> that runs on the </a:t>
            </a:r>
            <a:r>
              <a:rPr lang="en-US" dirty="0">
                <a:hlinkClick r:id="rId5"/>
              </a:rPr>
              <a:t>Java virtual machine</a:t>
            </a:r>
            <a:r>
              <a:rPr lang="en-US" dirty="0"/>
              <a:t> and also can be compiled to </a:t>
            </a:r>
            <a:r>
              <a:rPr lang="en-US" dirty="0">
                <a:hlinkClick r:id="rId6"/>
              </a:rPr>
              <a:t>JavaScript</a:t>
            </a:r>
            <a:r>
              <a:rPr lang="en-US" dirty="0"/>
              <a:t> source code or use the </a:t>
            </a:r>
            <a:r>
              <a:rPr lang="en-US" dirty="0">
                <a:hlinkClick r:id="rId7"/>
              </a:rPr>
              <a:t>LLVM</a:t>
            </a:r>
            <a:r>
              <a:rPr lang="en-US" dirty="0"/>
              <a:t> compiler infrastructure.</a:t>
            </a:r>
          </a:p>
          <a:p>
            <a:r>
              <a:rPr lang="en-US" dirty="0"/>
              <a:t>It is created and sponsored by JetBrains and first appeared in 2011.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27EA63-76A5-3648-909D-C42572A21CB6}"/>
              </a:ext>
            </a:extLst>
          </p:cNvPr>
          <p:cNvCxnSpPr/>
          <p:nvPr/>
        </p:nvCxnSpPr>
        <p:spPr>
          <a:xfrm flipV="1">
            <a:off x="810000" y="1417637"/>
            <a:ext cx="10571998" cy="9144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47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52FB-4B65-B24E-A1B0-6AF81224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BF74-AB2F-A742-9BBF-A77AFF27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Spring Framework</a:t>
            </a:r>
            <a:r>
              <a:rPr lang="en-US" dirty="0"/>
              <a:t> is an application </a:t>
            </a:r>
            <a:r>
              <a:rPr lang="en-US" b="1" dirty="0"/>
              <a:t>framework </a:t>
            </a:r>
            <a:r>
              <a:rPr lang="en-US" dirty="0"/>
              <a:t>and inversion of control container for the JVM platform.</a:t>
            </a:r>
          </a:p>
          <a:p>
            <a:r>
              <a:rPr lang="en-US" dirty="0"/>
              <a:t>The framework's core features can be used by any JVM application.</a:t>
            </a:r>
          </a:p>
          <a:p>
            <a:r>
              <a:rPr lang="en-US" dirty="0"/>
              <a:t>It was initially released in 2002.</a:t>
            </a:r>
          </a:p>
          <a:p>
            <a:r>
              <a:rPr lang="en-US" dirty="0"/>
              <a:t>We shall be using Spring boot to develop using spring framework for this project.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96560-24F7-B948-952D-B90075C88DF5}"/>
              </a:ext>
            </a:extLst>
          </p:cNvPr>
          <p:cNvCxnSpPr/>
          <p:nvPr/>
        </p:nvCxnSpPr>
        <p:spPr>
          <a:xfrm flipV="1">
            <a:off x="810000" y="1417637"/>
            <a:ext cx="10571998" cy="9144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09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52FB-4B65-B24E-A1B0-6AF81224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BF74-AB2F-A742-9BBF-A77AFF27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Thymeleaf is a Java XML/XHTML/HTML5 template engine that can work both in web and non-web environments.</a:t>
            </a:r>
          </a:p>
          <a:p>
            <a:r>
              <a:rPr lang="en-US" dirty="0"/>
              <a:t>It is better suited for serving XHTML/HTML5 at the view layer of MVC-based web applications, but it can process any XML file even in offline environments.</a:t>
            </a:r>
          </a:p>
          <a:p>
            <a:r>
              <a:rPr lang="en-US" dirty="0"/>
              <a:t> It provides full Spring Framework integration.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805D67-55E1-B948-BB14-B72C13DE4A36}"/>
              </a:ext>
            </a:extLst>
          </p:cNvPr>
          <p:cNvCxnSpPr/>
          <p:nvPr/>
        </p:nvCxnSpPr>
        <p:spPr>
          <a:xfrm flipV="1">
            <a:off x="810000" y="1417637"/>
            <a:ext cx="10571998" cy="9144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3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1323-2964-974E-9C88-97FCCC5A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 (DemoApplication.kt)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4B4784-188D-9C4F-AAB9-1FEBB56CDD22}"/>
              </a:ext>
            </a:extLst>
          </p:cNvPr>
          <p:cNvSpPr/>
          <p:nvPr/>
        </p:nvSpPr>
        <p:spPr>
          <a:xfrm>
            <a:off x="2622466" y="2272555"/>
            <a:ext cx="6567055" cy="188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@SpringBootApplication</a:t>
            </a:r>
            <a:br>
              <a:rPr lang="en-US" dirty="0"/>
            </a:br>
            <a:r>
              <a:rPr lang="en-US" dirty="0"/>
              <a:t>class DemoApplication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 main(args: Array&lt;String&gt;)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runApplication</a:t>
            </a:r>
            <a:r>
              <a:rPr lang="en-US" dirty="0"/>
              <a:t>&lt;DemoApplication&gt;(*args)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0FBDF2-4810-7342-AFC2-EF54C30222CF}"/>
              </a:ext>
            </a:extLst>
          </p:cNvPr>
          <p:cNvSpPr txBox="1">
            <a:spLocks/>
          </p:cNvSpPr>
          <p:nvPr/>
        </p:nvSpPr>
        <p:spPr>
          <a:xfrm>
            <a:off x="827424" y="4370119"/>
            <a:ext cx="10554574" cy="22741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 A single @SpringBootApplication annotation can be used to enable those three features, that is:</a:t>
            </a:r>
          </a:p>
          <a:p>
            <a:pPr>
              <a:buFont typeface="+mj-lt"/>
              <a:buAutoNum type="arabicPeriod"/>
            </a:pPr>
            <a:r>
              <a:rPr lang="en-US" dirty="0"/>
              <a:t>@EnableAutoConfiguration: enable </a:t>
            </a:r>
            <a:r>
              <a:rPr lang="en-US" dirty="0">
                <a:hlinkClick r:id="rId2" tooltip="16. Auto-configuration"/>
              </a:rPr>
              <a:t>Spring Boot’s auto-configuration mechanism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@ComponentScan: enable @Component scan on the package where the application is located</a:t>
            </a:r>
          </a:p>
          <a:p>
            <a:pPr>
              <a:buFont typeface="+mj-lt"/>
              <a:buAutoNum type="arabicPeriod"/>
            </a:pPr>
            <a:r>
              <a:rPr lang="en-US" dirty="0"/>
              <a:t>@Configuration: allow to register extra beans in the context or import additional configuration classes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8F78D2-20D0-D041-9FE7-8AE64AF4D199}"/>
              </a:ext>
            </a:extLst>
          </p:cNvPr>
          <p:cNvCxnSpPr/>
          <p:nvPr/>
        </p:nvCxnSpPr>
        <p:spPr>
          <a:xfrm flipV="1">
            <a:off x="810000" y="1417637"/>
            <a:ext cx="10571998" cy="9144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65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3B81-8009-1642-8E67-CA4CE101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application.properties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99DE-A2E9-B04A-90A4-1B12847F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97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Spring Boot, properties are kept in the </a:t>
            </a:r>
            <a:r>
              <a:rPr lang="en-US" b="1" dirty="0"/>
              <a:t>application.properties</a:t>
            </a:r>
            <a:r>
              <a:rPr lang="en-US" dirty="0"/>
              <a:t> file under the classpath.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2D8035-D0F4-4E42-930A-347223FA5DBB}"/>
              </a:ext>
            </a:extLst>
          </p:cNvPr>
          <p:cNvSpPr/>
          <p:nvPr/>
        </p:nvSpPr>
        <p:spPr>
          <a:xfrm>
            <a:off x="818712" y="2818820"/>
            <a:ext cx="10554574" cy="3724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 Connection to mysql database</a:t>
            </a:r>
            <a:br>
              <a:rPr lang="en-US" dirty="0"/>
            </a:br>
            <a:r>
              <a:rPr lang="en-US" dirty="0"/>
              <a:t>spring.datasource.url=jdbc:mysql://localhost:3306/gdg</a:t>
            </a:r>
            <a:br>
              <a:rPr lang="en-US" dirty="0"/>
            </a:br>
            <a:r>
              <a:rPr lang="en-US" dirty="0"/>
              <a:t>spring.datasource.username=root</a:t>
            </a:r>
            <a:br>
              <a:rPr lang="en-US" dirty="0"/>
            </a:br>
            <a:r>
              <a:rPr lang="en-US" dirty="0"/>
              <a:t>#spring.datasource.password=ThePassword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Connection to mongodb</a:t>
            </a:r>
            <a:br>
              <a:rPr lang="en-US" dirty="0"/>
            </a:br>
            <a:r>
              <a:rPr lang="en-US" dirty="0"/>
              <a:t>spring.data.mongodb.database=gdg</a:t>
            </a:r>
            <a:br>
              <a:rPr lang="en-US" dirty="0"/>
            </a:br>
            <a:r>
              <a:rPr lang="en-US" dirty="0"/>
              <a:t>spring.data.mongodb.host=localhost</a:t>
            </a:r>
            <a:br>
              <a:rPr lang="en-US" dirty="0"/>
            </a:br>
            <a:r>
              <a:rPr lang="en-US" dirty="0" err="1"/>
              <a:t>spring.data.mongodb.port</a:t>
            </a:r>
            <a:r>
              <a:rPr lang="en-US" dirty="0"/>
              <a:t>=27017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4AE013-FF0C-594B-8748-7F29F92E28BA}"/>
              </a:ext>
            </a:extLst>
          </p:cNvPr>
          <p:cNvCxnSpPr/>
          <p:nvPr/>
        </p:nvCxnSpPr>
        <p:spPr>
          <a:xfrm flipV="1">
            <a:off x="810000" y="1417637"/>
            <a:ext cx="10571998" cy="9144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6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F385-67DB-C749-97BD-9F7EB5C1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 Outbox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C5220-2D6A-B348-AB2D-B86AC7EEE473}"/>
              </a:ext>
            </a:extLst>
          </p:cNvPr>
          <p:cNvSpPr/>
          <p:nvPr/>
        </p:nvSpPr>
        <p:spPr>
          <a:xfrm>
            <a:off x="801288" y="2339438"/>
            <a:ext cx="10571998" cy="278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@Entity                        // for mysql</a:t>
            </a:r>
            <a:br>
              <a:rPr lang="en-US" dirty="0"/>
            </a:br>
            <a:r>
              <a:rPr lang="en-US" dirty="0"/>
              <a:t>@Document              // for mongodb</a:t>
            </a:r>
            <a:br>
              <a:rPr lang="en-US" dirty="0"/>
            </a:br>
            <a:r>
              <a:rPr lang="en-US" dirty="0"/>
              <a:t>data class Outbox(</a:t>
            </a:r>
            <a:br>
              <a:rPr lang="en-US" dirty="0"/>
            </a:br>
            <a:r>
              <a:rPr lang="en-US" dirty="0"/>
              <a:t>        @Id var id: String? = null,           // for mongodb</a:t>
            </a:r>
            <a:br>
              <a:rPr lang="en-US" dirty="0"/>
            </a:br>
            <a:r>
              <a:rPr lang="en-US" dirty="0"/>
              <a:t>        @Id var id: Int = 0,                      // for mysql</a:t>
            </a:r>
            <a:br>
              <a:rPr lang="en-US" dirty="0"/>
            </a:br>
            <a:r>
              <a:rPr lang="en-US" dirty="0"/>
              <a:t>        var name: String = "",</a:t>
            </a:r>
            <a:br>
              <a:rPr lang="en-US" dirty="0"/>
            </a:br>
            <a:r>
              <a:rPr lang="en-US" dirty="0"/>
              <a:t>        var company: String = "",</a:t>
            </a:r>
            <a:br>
              <a:rPr lang="en-US" dirty="0"/>
            </a:br>
            <a:r>
              <a:rPr lang="en-US" dirty="0"/>
              <a:t>        var experience: String = "",</a:t>
            </a:r>
            <a:br>
              <a:rPr lang="en-US" dirty="0"/>
            </a:br>
            <a:r>
              <a:rPr lang="en-US" dirty="0"/>
              <a:t>        var age: Int = 0</a:t>
            </a:r>
            <a:br>
              <a:rPr lang="en-US" dirty="0"/>
            </a:br>
            <a:r>
              <a:rPr lang="en-US" dirty="0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624BAC-59A3-674D-BEE5-25A39FFD9B59}"/>
              </a:ext>
            </a:extLst>
          </p:cNvPr>
          <p:cNvSpPr txBox="1">
            <a:spLocks/>
          </p:cNvSpPr>
          <p:nvPr/>
        </p:nvSpPr>
        <p:spPr>
          <a:xfrm>
            <a:off x="801288" y="4797631"/>
            <a:ext cx="10554574" cy="18050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dirty="0"/>
          </a:p>
          <a:p>
            <a:pPr fontAlgn="base"/>
            <a:r>
              <a:rPr lang="en-US" dirty="0"/>
              <a:t>@Entity annotation  - defines that a class can be mapped to a table.</a:t>
            </a:r>
          </a:p>
          <a:p>
            <a:pPr fontAlgn="base"/>
            <a:r>
              <a:rPr lang="en-US" dirty="0"/>
              <a:t>@Document annotation  - applied at the class level to indicate this class is a candidate for mapping to the database.</a:t>
            </a:r>
          </a:p>
          <a:p>
            <a:pPr fontAlgn="base"/>
            <a:r>
              <a:rPr lang="en-US" dirty="0"/>
              <a:t>@Id - applied at the field level to mark the field used for </a:t>
            </a:r>
            <a:r>
              <a:rPr lang="en-US" dirty="0" err="1"/>
              <a:t>identiy</a:t>
            </a:r>
            <a:r>
              <a:rPr lang="en-US" dirty="0"/>
              <a:t> purpose.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BDA777-8871-5344-8872-9903BB2180C4}"/>
              </a:ext>
            </a:extLst>
          </p:cNvPr>
          <p:cNvCxnSpPr/>
          <p:nvPr/>
        </p:nvCxnSpPr>
        <p:spPr>
          <a:xfrm flipV="1">
            <a:off x="810000" y="1417637"/>
            <a:ext cx="10571998" cy="9144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4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4DDF-EB65-8544-B61B-A1670EEF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OutBoxRepository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6FD8-CF3E-3F44-9397-5A620CE6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4811107"/>
            <a:ext cx="10554574" cy="746545"/>
          </a:xfrm>
        </p:spPr>
        <p:txBody>
          <a:bodyPr/>
          <a:lstStyle/>
          <a:p>
            <a:r>
              <a:rPr lang="en-US" dirty="0"/>
              <a:t>@Repository annotation - This is to indicate that the class defines a data repository.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2AD6D-1591-0E40-88C0-1A967DDB972B}"/>
              </a:ext>
            </a:extLst>
          </p:cNvPr>
          <p:cNvSpPr/>
          <p:nvPr/>
        </p:nvSpPr>
        <p:spPr>
          <a:xfrm>
            <a:off x="926277" y="2220686"/>
            <a:ext cx="10046524" cy="228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// For Mysql</a:t>
            </a:r>
          </a:p>
          <a:p>
            <a:r>
              <a:rPr lang="en-US" dirty="0"/>
              <a:t>@Repository</a:t>
            </a:r>
            <a:br>
              <a:rPr lang="en-US" dirty="0"/>
            </a:br>
            <a:r>
              <a:rPr lang="en-US" dirty="0"/>
              <a:t>interface </a:t>
            </a:r>
            <a:r>
              <a:rPr lang="en-US" sz="1600" dirty="0"/>
              <a:t>OutboxRepository : JpaRepository&lt;Outbox</a:t>
            </a:r>
            <a:r>
              <a:rPr lang="en-US" dirty="0"/>
              <a:t>, </a:t>
            </a:r>
            <a:r>
              <a:rPr lang="en-US" sz="1600" dirty="0"/>
              <a:t>Int&gt; </a:t>
            </a:r>
          </a:p>
          <a:p>
            <a:endParaRPr lang="en-US" sz="1600" dirty="0"/>
          </a:p>
          <a:p>
            <a:r>
              <a:rPr lang="en-US" sz="1600" dirty="0"/>
              <a:t>// For MongoDB</a:t>
            </a:r>
          </a:p>
          <a:p>
            <a:r>
              <a:rPr lang="en-US" dirty="0"/>
              <a:t>@Repository</a:t>
            </a:r>
            <a:br>
              <a:rPr lang="en-US" dirty="0"/>
            </a:br>
            <a:r>
              <a:rPr lang="en-US" dirty="0"/>
              <a:t>interface OutboxRepository : MongoRepository&lt;Outbox, String&gt;</a:t>
            </a:r>
            <a:endParaRPr lang="en-US" sz="16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8321B8-D35D-4A42-807F-75095037CACC}"/>
              </a:ext>
            </a:extLst>
          </p:cNvPr>
          <p:cNvCxnSpPr/>
          <p:nvPr/>
        </p:nvCxnSpPr>
        <p:spPr>
          <a:xfrm flipV="1">
            <a:off x="810000" y="1417637"/>
            <a:ext cx="10571998" cy="9144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8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B009-0F7C-554A-AC2E-2252FB2C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OutboxController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B6983-FFD0-9C4A-8B1D-FE64C4685EA8}"/>
              </a:ext>
            </a:extLst>
          </p:cNvPr>
          <p:cNvSpPr/>
          <p:nvPr/>
        </p:nvSpPr>
        <p:spPr>
          <a:xfrm>
            <a:off x="902526" y="2218234"/>
            <a:ext cx="10479472" cy="750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@Controller</a:t>
            </a:r>
            <a:br>
              <a:rPr lang="en-US" dirty="0"/>
            </a:br>
            <a:r>
              <a:rPr lang="en-US" dirty="0"/>
              <a:t>class OutboxController(var outboxRepository: OutboxRepository) { 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88A26B-1883-F44D-9090-EE1EAFF141D3}"/>
              </a:ext>
            </a:extLst>
          </p:cNvPr>
          <p:cNvSpPr txBox="1">
            <a:spLocks/>
          </p:cNvSpPr>
          <p:nvPr/>
        </p:nvSpPr>
        <p:spPr>
          <a:xfrm>
            <a:off x="938151" y="3075710"/>
            <a:ext cx="10554574" cy="427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@Controller annotation - indicates that a particular class serves the role of a controller.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D96F4-D7E3-534E-BC9C-2370553A82EE}"/>
              </a:ext>
            </a:extLst>
          </p:cNvPr>
          <p:cNvSpPr/>
          <p:nvPr/>
        </p:nvSpPr>
        <p:spPr>
          <a:xfrm>
            <a:off x="938151" y="3610100"/>
            <a:ext cx="10443847" cy="151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@GetMapping("/")</a:t>
            </a:r>
            <a:br>
              <a:rPr lang="en-US" dirty="0"/>
            </a:br>
            <a:r>
              <a:rPr lang="en-US" dirty="0"/>
              <a:t>fun home(model: Model, outbox: Outbox): String {</a:t>
            </a:r>
            <a:br>
              <a:rPr lang="en-US" dirty="0"/>
            </a:br>
            <a:r>
              <a:rPr lang="en-US" dirty="0"/>
              <a:t>    model.addAttribute("name", "Nicodemus Ojwee")</a:t>
            </a:r>
            <a:br>
              <a:rPr lang="en-US" dirty="0"/>
            </a:br>
            <a:r>
              <a:rPr lang="en-US" dirty="0"/>
              <a:t>    return "home"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E61347-D9AD-6040-970C-04366C74447F}"/>
              </a:ext>
            </a:extLst>
          </p:cNvPr>
          <p:cNvSpPr txBox="1">
            <a:spLocks/>
          </p:cNvSpPr>
          <p:nvPr/>
        </p:nvSpPr>
        <p:spPr>
          <a:xfrm>
            <a:off x="810000" y="5233773"/>
            <a:ext cx="10554574" cy="10851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@GetMapping annotation – for mapping http get requests to controller methods.</a:t>
            </a:r>
          </a:p>
          <a:p>
            <a:r>
              <a:rPr lang="en-US" dirty="0"/>
              <a:t> </a:t>
            </a:r>
            <a:r>
              <a:rPr lang="en-US" b="1" dirty="0"/>
              <a:t>Model</a:t>
            </a:r>
            <a:r>
              <a:rPr lang="en-US" dirty="0"/>
              <a:t> defines a holder for </a:t>
            </a:r>
            <a:r>
              <a:rPr lang="en-US" b="1" dirty="0"/>
              <a:t>model</a:t>
            </a:r>
            <a:r>
              <a:rPr lang="en-US" dirty="0"/>
              <a:t> attributes and is primarily designed for adding attributes to the </a:t>
            </a:r>
            <a:r>
              <a:rPr lang="en-US" b="1" dirty="0"/>
              <a:t>model</a:t>
            </a:r>
            <a:r>
              <a:rPr lang="en-US" dirty="0"/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D53BCE-2C71-7F44-81B5-EC7E9282FC55}"/>
              </a:ext>
            </a:extLst>
          </p:cNvPr>
          <p:cNvCxnSpPr/>
          <p:nvPr/>
        </p:nvCxnSpPr>
        <p:spPr>
          <a:xfrm flipV="1">
            <a:off x="810000" y="1417637"/>
            <a:ext cx="10571998" cy="9144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39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276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2</vt:lpstr>
      <vt:lpstr>Quotable</vt:lpstr>
      <vt:lpstr>DEVELOPING WEB APPS WITH KOTLIN AND SPRING FRAMEWORK</vt:lpstr>
      <vt:lpstr>Kotlin</vt:lpstr>
      <vt:lpstr>Spring Framework</vt:lpstr>
      <vt:lpstr>Thymeleaf</vt:lpstr>
      <vt:lpstr>Project Structure (DemoApplication.kt)</vt:lpstr>
      <vt:lpstr>application.properties</vt:lpstr>
      <vt:lpstr>data class Outbox</vt:lpstr>
      <vt:lpstr>interface OutBoxRepository</vt:lpstr>
      <vt:lpstr>class OutboxController</vt:lpstr>
      <vt:lpstr>class OutboxController</vt:lpstr>
      <vt:lpstr>Using thymeleaf in HTML</vt:lpstr>
      <vt:lpstr>For more info…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WEBAPPS WITH KOTLIN AND NODEJS</dc:title>
  <dc:creator>Microsoft Office User</dc:creator>
  <cp:lastModifiedBy>Microsoft Office User</cp:lastModifiedBy>
  <cp:revision>27</cp:revision>
  <dcterms:created xsi:type="dcterms:W3CDTF">2018-09-28T10:20:48Z</dcterms:created>
  <dcterms:modified xsi:type="dcterms:W3CDTF">2018-12-01T04:03:21Z</dcterms:modified>
</cp:coreProperties>
</file>