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93" r:id="rId4"/>
    <p:sldId id="268" r:id="rId5"/>
    <p:sldId id="263" r:id="rId6"/>
    <p:sldId id="257" r:id="rId7"/>
    <p:sldId id="284" r:id="rId8"/>
    <p:sldId id="286" r:id="rId9"/>
    <p:sldId id="274" r:id="rId10"/>
    <p:sldId id="287" r:id="rId11"/>
    <p:sldId id="275" r:id="rId12"/>
    <p:sldId id="288" r:id="rId13"/>
    <p:sldId id="289" r:id="rId14"/>
    <p:sldId id="290" r:id="rId15"/>
    <p:sldId id="291" r:id="rId16"/>
    <p:sldId id="292" r:id="rId17"/>
    <p:sldId id="281" r:id="rId18"/>
    <p:sldId id="259" r:id="rId19"/>
    <p:sldId id="260" r:id="rId20"/>
    <p:sldId id="282" r:id="rId21"/>
    <p:sldId id="295" r:id="rId22"/>
    <p:sldId id="271" r:id="rId23"/>
    <p:sldId id="294" r:id="rId2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0A8C0102-77E1-4D84-BF99-011327E4D6B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4016AC8D-3614-4AA8-AE19-2D7BA9BD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9E3-F92E-4287-85B0-0A2961E6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B6D86-4178-44F3-BDA6-D8DC75542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B38B-78FD-4608-966D-647DB81C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7036-3380-462F-9DA8-E09EB3F15FBD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B385-C910-4859-8C28-B28CBB7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0110-358D-4751-A77A-126E313B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45FD-E31F-4DF7-9D3D-6CAC9319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5713-3F36-44DF-8015-2D92E3FE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D356-79F4-4DB3-9C75-D3156FF8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4F13-E843-40AF-B168-108D83B1AC27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B7F2-DC5B-4695-8824-ED54419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ADA8-61BC-4F41-8298-26EEA981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3C0A6-D12B-485E-A590-74C04A27D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E686A-71C3-4A34-80B5-3429CB81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3ADE-CF06-461C-A596-C23C1E90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86C-3DC9-4206-8AA5-06EC6EF0FC0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2273-3EC2-41A0-844E-3C4950BD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4C13-1CB8-4C3C-A67B-813612D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EDA-D946-4FB0-9876-86082953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AFEB-BD63-429C-9752-ECBB77FA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56BC-0302-4AC4-AFEF-65644151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38E3-D003-4575-B421-695E62650763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DEA8-2B76-4D40-BBA2-7F4525E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9A08-217F-4153-A7A0-4DA6E32B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78FA-4FA6-4A5C-A7F1-4AE6B799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AF3C-5E9B-4288-B9E9-C7D5A3CB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A337-5B24-4EDB-B8D0-3450F6C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B612-7814-452B-8900-BF49191548E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92AB-3B97-44DC-9F77-9B3156E5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0ACD-1973-4CEA-9A8C-D1D07DF7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FCEE-B7A3-4312-A0A1-B964C38B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F93A-49B2-4D6B-90AD-2956B9A04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5857-65F6-4204-AFC3-D67B0A68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51C6-6CF9-4A56-B848-3E7B8E21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9BB-D6B7-4B4A-8767-6A585FFC498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8EF6-A1DA-4099-8CCA-56D5351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A77F-2EF8-43A3-B117-81D2C16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3FB-CBDE-47E2-901D-2924514D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DC96-6CAD-4114-BA30-DB4FF03C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797BD-513A-4118-B9A0-E755AAAC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F015-1F13-401B-BD67-53FDE055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4F2EE-6146-4880-B087-08C9EE5CF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2FC7B-DD87-4364-9821-AD39DB19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4BA4-AD67-4DDE-8E9E-707A439F9E39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39365-B70A-475B-8D11-7237566A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92DB8-2061-4066-8858-AF3F8D2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54B6-6CA9-44E9-8053-8E214482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DA08-CD80-4085-A6E1-9C06223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660D-4A9E-43A3-B620-1B245B07798C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EA496-CA7A-41BD-9263-020E0B12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414BC-CDBF-4F25-98C2-9D904629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3DA07-BBE5-448D-8F9C-D506CBCE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03C-51CE-4B1B-B780-65F7BA962392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6D428-A91D-4E11-A945-7CAB6C9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55C5D-7451-4CDB-A02B-DDC1BB5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E0ED-5B78-436E-93B1-987EFFEB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1D60-A74B-48D5-B7AD-144B4996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99A2-FBF0-4DFC-9958-3A4193F9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2096F-5FF3-461F-B295-A2A78A8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2BEB-A9AE-441B-8D95-17F8739B4C56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6CD1-B29E-46FD-9A0F-06A5EB1F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7EA8D-D662-442D-89E7-CA76D0BF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69B1-4D37-418C-9CC8-8DB9225C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8C2D-FCFB-4604-9C95-BC3FECFC2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11105-E5CC-4B2E-9C17-D426667B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5723-7450-4102-A26C-05D0C0C4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6A40-6BA5-4285-9AD4-53FFD76AA06C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F180-EFE6-4511-9C63-7C38951D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1FDBF-B354-4E37-B970-52D2BADE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6901D-BC09-4EFB-BD4E-F150590C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DC053-71FC-4AC5-AD94-CA7D476C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9F7C-36FB-4C70-A226-8A94D34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872B-8588-4DD9-861D-DDE718ECE836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F52-EF6C-45E4-8B19-88EA1F02D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International Conference on Computer Vision (ICCV 2022), Vancouver, Canada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66B7-0716-42AA-BA96-89163A6FB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E5C9-DC8A-4C0F-85E4-6423698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7848-D5C2-441E-8470-FF8C4A649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21" y="390594"/>
            <a:ext cx="10963469" cy="12746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Fully Automated Methods for the Detection and Segmentation of Mitochondria in Microscopy Images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E36FF7-5BF2-4A39-9BD3-7882C17B3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DF7E3-126C-4A2C-91AF-47810A73E993}"/>
              </a:ext>
            </a:extLst>
          </p:cNvPr>
          <p:cNvSpPr/>
          <p:nvPr/>
        </p:nvSpPr>
        <p:spPr>
          <a:xfrm>
            <a:off x="1626637" y="2413337"/>
            <a:ext cx="904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Blessing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Ojeme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Frederick Quinn 		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Shannon Quinn 				Russell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Karls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Science, UGA	Department of Infectious Diseases, UGA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067A-A839-43BE-9357-FD92DE85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1" y="4158541"/>
            <a:ext cx="2550017" cy="2561617"/>
          </a:xfrm>
          <a:prstGeom prst="rect">
            <a:avLst/>
          </a:prstGeom>
        </p:spPr>
      </p:pic>
      <p:pic>
        <p:nvPicPr>
          <p:cNvPr id="1026" name="Picture 2" descr="Logos - University of Georgia Brand Style Guide">
            <a:extLst>
              <a:ext uri="{FF2B5EF4-FFF2-40B4-BE49-F238E27FC236}">
                <a16:creationId xmlns:a16="http://schemas.microsoft.com/office/drawing/2014/main" id="{F7F2617B-4EC5-4F53-8844-7BBD8EA5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29" y="4429919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5B7E83A-352C-485C-AAD8-119D6EB3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3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pre-processing (CLAHE)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9517"/>
            <a:ext cx="5181600" cy="4637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(CLAHE) filter helps to improve the contrast of the images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opencv</a:t>
            </a:r>
            <a:r>
              <a:rPr lang="en-US" dirty="0"/>
              <a:t> library achieves the CLAHE using two parameters: </a:t>
            </a:r>
            <a:r>
              <a:rPr lang="en-US" i="1" dirty="0" err="1"/>
              <a:t>clipLimit</a:t>
            </a:r>
            <a:r>
              <a:rPr lang="en-US" dirty="0"/>
              <a:t> (representing the threshold clip size) and </a:t>
            </a:r>
            <a:r>
              <a:rPr lang="en-US" i="1" dirty="0" err="1"/>
              <a:t>tileGridSize</a:t>
            </a:r>
            <a:r>
              <a:rPr lang="en-US" i="1" dirty="0"/>
              <a:t> </a:t>
            </a:r>
            <a:r>
              <a:rPr lang="en-US" dirty="0"/>
              <a:t>(representing the size of the image processing window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en-US" i="1" dirty="0"/>
              <a:t> (cv2.createCLAHE(</a:t>
            </a:r>
            <a:r>
              <a:rPr lang="en-US" i="1" dirty="0" err="1"/>
              <a:t>clipLimit</a:t>
            </a:r>
            <a:r>
              <a:rPr lang="en-US" i="1" dirty="0"/>
              <a:t>=2.0,tileGridSize=(</a:t>
            </a:r>
            <a:r>
              <a:rPr lang="en-US" i="1" dirty="0" err="1"/>
              <a:t>gridsize,gridsize</a:t>
            </a:r>
            <a:r>
              <a:rPr lang="en-US" i="1" dirty="0"/>
              <a:t>))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7C0ED-24DC-4E4E-A9B5-D7F4C10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1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302A-0A91-42E0-8A35-7F505D73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Image pre-processing (CLAHE)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F1EA-A556-4A4B-87B6-FCA198D1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contrast limited adaptive histogram equalization (CLAHE) filter is a variant of </a:t>
            </a:r>
            <a:r>
              <a:rPr lang="en-US" i="1" dirty="0"/>
              <a:t>Adaptive histogram equalization (AHE), which </a:t>
            </a:r>
            <a:r>
              <a:rPr lang="en-US" dirty="0"/>
              <a:t>helps to improve the contrast of the images </a:t>
            </a:r>
          </a:p>
          <a:p>
            <a:endParaRPr lang="en-US" dirty="0"/>
          </a:p>
          <a:p>
            <a:r>
              <a:rPr lang="en-US" dirty="0"/>
              <a:t>CLAHE function is </a:t>
            </a:r>
            <a:r>
              <a:rPr lang="en-US" dirty="0" err="1"/>
              <a:t>iimplemented</a:t>
            </a:r>
            <a:r>
              <a:rPr lang="en-US" dirty="0"/>
              <a:t> in the OpenCV package using two parameters: </a:t>
            </a:r>
            <a:r>
              <a:rPr lang="en-US" i="1" dirty="0" err="1"/>
              <a:t>clipLimit</a:t>
            </a:r>
            <a:r>
              <a:rPr lang="en-US" dirty="0"/>
              <a:t> (representing the threshold clip size) and </a:t>
            </a:r>
            <a:r>
              <a:rPr lang="en-US" i="1" dirty="0" err="1"/>
              <a:t>tileGridSize</a:t>
            </a:r>
            <a:r>
              <a:rPr lang="en-US" i="1" dirty="0"/>
              <a:t> </a:t>
            </a:r>
            <a:r>
              <a:rPr lang="en-US" dirty="0"/>
              <a:t>(representing the size of the image processing window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en-US" i="1" dirty="0"/>
              <a:t> (cv2.createCLAHE(</a:t>
            </a:r>
            <a:r>
              <a:rPr lang="en-US" i="1" dirty="0" err="1"/>
              <a:t>clipLimit</a:t>
            </a:r>
            <a:r>
              <a:rPr lang="en-US" i="1" dirty="0"/>
              <a:t>=2.0,tileGridSize=(</a:t>
            </a:r>
            <a:r>
              <a:rPr lang="en-US" i="1" dirty="0" err="1"/>
              <a:t>gridsize,gridsize</a:t>
            </a:r>
            <a:r>
              <a:rPr lang="en-US" i="1" dirty="0"/>
              <a:t>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FF37-BD99-4ADC-B04C-DD79570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pre-processing (Median)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9517"/>
            <a:ext cx="5181600" cy="4637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Helps to help reduce the amount of noise present in the images and preserve the edges.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Median filtering functionality is implemented in the OpenCV packages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cv2.medianBlur() </a:t>
            </a:r>
            <a:r>
              <a:rPr lang="en-US" dirty="0"/>
              <a:t>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38AFF-2E6B-48F0-9D71-6AF92749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55" y="1395413"/>
            <a:ext cx="4724400" cy="478155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C92916-F07E-4733-B920-2E670A9D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2231"/>
            <a:ext cx="5181600" cy="4834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Thresholding T functionality helps </a:t>
            </a:r>
            <a:r>
              <a:rPr lang="en-US" i="1" dirty="0"/>
              <a:t>separate the background and other non-mitochondrial tissues foreground</a:t>
            </a:r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US" dirty="0"/>
              <a:t>It is implemented in the OpenCV packages using </a:t>
            </a:r>
          </a:p>
          <a:p>
            <a:pPr marL="0" indent="0">
              <a:buNone/>
            </a:pPr>
            <a:r>
              <a:rPr lang="en-US" i="1" dirty="0"/>
              <a:t>cv2.threshold() </a:t>
            </a:r>
            <a:r>
              <a:rPr lang="en-US" dirty="0"/>
              <a:t>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computed the area occupied by mitochondrial structures (footprint) from the binarized image.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38AFF-2E6B-48F0-9D71-6AF92749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55" y="1395413"/>
            <a:ext cx="4724400" cy="478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F21B2-E30D-4406-AD76-D9810EB01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35" y="1342231"/>
            <a:ext cx="4876800" cy="492442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415B87D-7A46-4254-84C7-FD6D72FB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0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skeletonization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2231"/>
            <a:ext cx="5181600" cy="48347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We skeletonized the image by removing small regions, and then compute the descriptive statistics (mean and standard deviation) describing the skeleton.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Skeletonized image = image topology, which is useful for feature extraction.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OpenCV provides for skeletonization process by morphology using the </a:t>
            </a:r>
            <a:r>
              <a:rPr lang="en-US" i="1" dirty="0"/>
              <a:t>cv2.erode()</a:t>
            </a:r>
            <a:r>
              <a:rPr lang="en-US" dirty="0"/>
              <a:t> (erosion), </a:t>
            </a:r>
            <a:r>
              <a:rPr lang="en-US" i="1" dirty="0"/>
              <a:t>cv2.dilate()</a:t>
            </a:r>
            <a:r>
              <a:rPr lang="en-US" dirty="0"/>
              <a:t> (dilation) and </a:t>
            </a:r>
            <a:r>
              <a:rPr lang="en-US" i="1" dirty="0"/>
              <a:t>cv2.subtract() </a:t>
            </a:r>
            <a:r>
              <a:rPr lang="en-US" dirty="0"/>
              <a:t>(subtraction)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38AFF-2E6B-48F0-9D71-6AF92749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55" y="1395413"/>
            <a:ext cx="4724400" cy="478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F21B2-E30D-4406-AD76-D9810EB01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35" y="1342231"/>
            <a:ext cx="4876800" cy="492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16337-F510-4A1E-9922-6FEEBC1E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810" y="1347788"/>
            <a:ext cx="4743450" cy="48768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463A9A9-488C-47E2-BD0C-C781F892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Coarse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2231"/>
            <a:ext cx="5181600" cy="48347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We applied a combination of gradient boundary enhancement to achieve the coarse segmentation for small regions of mitochondria in order to identify and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include regions of high concentration of mitochondria based on its circular and elliptical shapes, and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exclude regions of non-mitochondria or low concentration of mitochondria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38AFF-2E6B-48F0-9D71-6AF92749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55" y="1395413"/>
            <a:ext cx="4724400" cy="478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F21B2-E30D-4406-AD76-D9810EB01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35" y="1342231"/>
            <a:ext cx="4876800" cy="492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16337-F510-4A1E-9922-6FEEBC1E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810" y="1347788"/>
            <a:ext cx="474345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BD091-9573-416B-B13D-6AE4BB1E2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355" y="1202576"/>
            <a:ext cx="4864360" cy="506408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D8C2017-C6B9-483F-B86D-5B34DCE7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9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Fine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2231"/>
            <a:ext cx="5181600" cy="48347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was done by removing non-mitochondrial pixels, which touch in coarse mitochondrial regions in order to improve the segmentation of mitochondria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54B2-D07C-4B9A-9F87-A01231A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F38AFF-2E6B-48F0-9D71-6AF92749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55" y="1395413"/>
            <a:ext cx="4724400" cy="478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F21B2-E30D-4406-AD76-D9810EB01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35" y="1342231"/>
            <a:ext cx="4876800" cy="492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16337-F510-4A1E-9922-6FEEBC1E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810" y="1347788"/>
            <a:ext cx="474345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BD091-9573-416B-B13D-6AE4BB1E2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355" y="1202576"/>
            <a:ext cx="4864360" cy="5064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1D9712-C7FA-437D-BB27-FE9ACF74B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6136" y="1243012"/>
            <a:ext cx="4905458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3D88-C7BD-4FDF-B8D0-3B38FF6D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8922" y="6311900"/>
            <a:ext cx="9741160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6176E-E2C5-4D3E-B53B-C13BDEE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9" y="180975"/>
            <a:ext cx="11896531" cy="17168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Evaluation with ground truth labels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F0F-7A2F-43A2-B279-5A07C9A5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generated several ground truth labels from each of the three datasets using </a:t>
            </a:r>
            <a:r>
              <a:rPr lang="en-US" dirty="0" err="1"/>
              <a:t>Labkit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paired each frame containing the mitochondria detected and segmented with the corresponding ground truth frame and computed the descriptive statistics (mean and standard deviation). </a:t>
            </a:r>
          </a:p>
        </p:txBody>
      </p:sp>
    </p:spTree>
    <p:extLst>
      <p:ext uri="{BB962C8B-B14F-4D97-AF65-F5344CB8AC3E}">
        <p14:creationId xmlns:p14="http://schemas.microsoft.com/office/powerpoint/2010/main" val="6029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3D88-C7BD-4FDF-B8D0-3B38FF6D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3567" y="6311900"/>
            <a:ext cx="9790920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B1084D-345A-4222-9708-A5CFEE0130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4" y="1825624"/>
            <a:ext cx="9405257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86176E-E2C5-4D3E-B53B-C13BDEE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9" y="180975"/>
            <a:ext cx="11896531" cy="17168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 = coarse seg-</a:t>
            </a:r>
            <a:r>
              <a:rPr lang="en-US" sz="4000" dirty="0" err="1"/>
              <a:t>llo</a:t>
            </a:r>
            <a:r>
              <a:rPr lang="en-US" sz="4000" dirty="0"/>
              <a:t>; b = fine seg-</a:t>
            </a:r>
            <a:r>
              <a:rPr lang="en-US" sz="4000" dirty="0" err="1"/>
              <a:t>llo</a:t>
            </a:r>
            <a:r>
              <a:rPr lang="en-US" sz="4000" dirty="0"/>
              <a:t>; c = GT-</a:t>
            </a:r>
            <a:r>
              <a:rPr lang="en-US" sz="4000" dirty="0" err="1"/>
              <a:t>llo</a:t>
            </a:r>
            <a:r>
              <a:rPr lang="en-US" sz="4000" dirty="0"/>
              <a:t>; d = coarse seg-</a:t>
            </a:r>
            <a:r>
              <a:rPr lang="en-US" sz="4000" dirty="0" err="1"/>
              <a:t>mdivi</a:t>
            </a:r>
            <a:r>
              <a:rPr lang="en-US" sz="4000" dirty="0"/>
              <a:t>; f = fine seg-</a:t>
            </a:r>
            <a:r>
              <a:rPr lang="en-US" sz="4000" dirty="0" err="1"/>
              <a:t>mdivi</a:t>
            </a:r>
            <a:r>
              <a:rPr lang="en-US" sz="4000" dirty="0"/>
              <a:t>; g = GT-</a:t>
            </a:r>
            <a:r>
              <a:rPr lang="en-US" sz="4000" dirty="0" err="1"/>
              <a:t>mdivi</a:t>
            </a:r>
            <a:r>
              <a:rPr lang="en-US" sz="4000" dirty="0"/>
              <a:t>; h = coarse seg-control; j = fine seg-control; k=GT-control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3D88-C7BD-4FDF-B8D0-3B38FF6D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799" y="6311900"/>
            <a:ext cx="10058402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6176E-E2C5-4D3E-B53B-C13BDEE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70" y="180975"/>
            <a:ext cx="11115870" cy="13212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Measurement of Coarse and Fine Segmentation and Ground Truth</a:t>
            </a:r>
            <a:br>
              <a:rPr lang="en-US" i="1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B9CF4F-4335-446F-AD50-8402AD07C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78343"/>
              </p:ext>
            </p:extLst>
          </p:nvPr>
        </p:nvGraphicFramePr>
        <p:xfrm>
          <a:off x="1007706" y="1698171"/>
          <a:ext cx="9937103" cy="4208110"/>
        </p:xfrm>
        <a:graphic>
          <a:graphicData uri="http://schemas.openxmlformats.org/drawingml/2006/table">
            <a:tbl>
              <a:tblPr firstRow="1" firstCol="1" bandRow="1"/>
              <a:tblGrid>
                <a:gridCol w="4061251">
                  <a:extLst>
                    <a:ext uri="{9D8B030D-6E8A-4147-A177-3AD203B41FA5}">
                      <a16:colId xmlns:a16="http://schemas.microsoft.com/office/drawing/2014/main" val="1107684833"/>
                    </a:ext>
                  </a:extLst>
                </a:gridCol>
                <a:gridCol w="1880915">
                  <a:extLst>
                    <a:ext uri="{9D8B030D-6E8A-4147-A177-3AD203B41FA5}">
                      <a16:colId xmlns:a16="http://schemas.microsoft.com/office/drawing/2014/main" val="4188555101"/>
                    </a:ext>
                  </a:extLst>
                </a:gridCol>
                <a:gridCol w="1824650">
                  <a:extLst>
                    <a:ext uri="{9D8B030D-6E8A-4147-A177-3AD203B41FA5}">
                      <a16:colId xmlns:a16="http://schemas.microsoft.com/office/drawing/2014/main" val="3663650427"/>
                    </a:ext>
                  </a:extLst>
                </a:gridCol>
                <a:gridCol w="2170287">
                  <a:extLst>
                    <a:ext uri="{9D8B030D-6E8A-4147-A177-3AD203B41FA5}">
                      <a16:colId xmlns:a16="http://schemas.microsoft.com/office/drawing/2014/main" val="3423598275"/>
                    </a:ext>
                  </a:extLst>
                </a:gridCol>
              </a:tblGrid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698185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Coarse segmentation for llo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249.317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18856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 segmentation for llo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228.825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66.717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02417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Ground truth for llo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34.496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87.215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8086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Coarse segmentation for mdivi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85962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 segmentation for mdivi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55604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Ground truth for mdivi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592904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Coarse segmentation for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347047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 segmentation for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247711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521099"/>
                  </a:ext>
                </a:extLst>
              </a:tr>
              <a:tr h="420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Ground truth for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262144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51.288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102.216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580-B67B-4F30-B746-E4ED7AA9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Goal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2581-EDF0-41EA-95A7-6668BFFF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To utilize information about the shape and sophisticated background knowledge of mitochondrial structure and create a simplified mitochondrial image analysis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1942-A253-4B35-BA86-BCCD37F3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3D88-C7BD-4FDF-B8D0-3B38FF6D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16922"/>
            <a:ext cx="9750489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6176E-E2C5-4D3E-B53B-C13BDEE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96999"/>
            <a:ext cx="11896531" cy="8267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Analysis of results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F0F-7A2F-43A2-B279-5A07C9A5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results (area, mean and standard deviation) demonstrate that all images segmented in the three datasets (</a:t>
            </a:r>
            <a:r>
              <a:rPr lang="en-US" dirty="0" err="1"/>
              <a:t>llo</a:t>
            </a:r>
            <a:r>
              <a:rPr lang="en-US" dirty="0"/>
              <a:t>, </a:t>
            </a:r>
            <a:r>
              <a:rPr lang="en-US" dirty="0" err="1"/>
              <a:t>mdivi</a:t>
            </a:r>
            <a:r>
              <a:rPr lang="en-US" dirty="0"/>
              <a:t> and control) exhibited a statistically equal area (denoting mitochondrial occupying almost an equal area) when compared with the ground truth.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agrees with the definition of segmentation that the output from a segmentation algorithm is an image of the same dimension as the input image where each pixel has been assigned a label indicating which object class the specific pixel belongs to. </a:t>
            </a:r>
          </a:p>
        </p:txBody>
      </p:sp>
    </p:spTree>
    <p:extLst>
      <p:ext uri="{BB962C8B-B14F-4D97-AF65-F5344CB8AC3E}">
        <p14:creationId xmlns:p14="http://schemas.microsoft.com/office/powerpoint/2010/main" val="359536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3D88-C7BD-4FDF-B8D0-3B38FF6D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16922"/>
            <a:ext cx="9750489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6176E-E2C5-4D3E-B53B-C13BDEE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96999"/>
            <a:ext cx="11896531" cy="8267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GitHub codes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EF0F-7A2F-43A2-B279-5A07C9A5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Find our source codes on GitHub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https://github.com/quinngroup/Codes-for-ICCV-2022-paper</a:t>
            </a:r>
          </a:p>
        </p:txBody>
      </p:sp>
    </p:spTree>
    <p:extLst>
      <p:ext uri="{BB962C8B-B14F-4D97-AF65-F5344CB8AC3E}">
        <p14:creationId xmlns:p14="http://schemas.microsoft.com/office/powerpoint/2010/main" val="18154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FDB-C838-4288-841D-33C2571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A403-C0DA-4105-8777-27F63C80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Lefebvre et al. (2021). Automated segmentation and tracking of mitochondria in live-cell time-lapse images</a:t>
            </a:r>
          </a:p>
          <a:p>
            <a:endParaRPr lang="en-US" dirty="0"/>
          </a:p>
          <a:p>
            <a:r>
              <a:rPr lang="en-US" dirty="0"/>
              <a:t>Nguyen-Thanh, et al. (2019). Automated Detection and Segmentation of Mitochondrial Images based on Gradient Enhancement and Adaptive Gabor Filter</a:t>
            </a:r>
          </a:p>
          <a:p>
            <a:endParaRPr lang="en-US" dirty="0"/>
          </a:p>
          <a:p>
            <a:r>
              <a:rPr lang="en-US" dirty="0"/>
              <a:t>Li et al. (2017). An automated pipeline for mitochondrial segmentation on ATUM-SEM stacks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A6F5C-F1BF-4D52-B160-CED151E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988" y="6311900"/>
            <a:ext cx="9806473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2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FDB-C838-4288-841D-33C2571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A6F5C-F1BF-4D52-B160-CED151E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996" y="6311900"/>
            <a:ext cx="10077061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Questions magical clipart free question mark clip art graphics and 2">
            <a:extLst>
              <a:ext uri="{FF2B5EF4-FFF2-40B4-BE49-F238E27FC236}">
                <a16:creationId xmlns:a16="http://schemas.microsoft.com/office/drawing/2014/main" id="{7B440E2A-7407-410D-8CAE-9BF692BDF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09629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516A-22B0-4748-ACD6-EDE09CCB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136525"/>
            <a:ext cx="10515600" cy="70789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Mitochondria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CC6-C4DF-4D9A-B5D0-78A3690B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8963"/>
            <a:ext cx="5181600" cy="4908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Mitochondria are important intracellular organelles found in large numbers in most cells in the human body.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 is responsible for several metabolic pathways including the production of free energy and the regulation of cellular life and death.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3306-3911-4500-A85C-532267F6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963"/>
            <a:ext cx="5181600" cy="490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mitochondrial dysfunction has been linked to several neurodegenerative diseases relating to aging, including Alzheimer’s disease, Huntington’s disease and juvenile-onset Parkinson’s disease, and cancer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D149B-08BA-42A0-B894-5AB19D05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38" y="4377353"/>
            <a:ext cx="2628900" cy="159067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C4EAAC9-10E4-4FC7-82F9-1708A80D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C8D2-3B8F-4900-A86F-E315DBA2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F88D-E28A-41FC-BB5B-773E38E8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motivation of this study originates from the need to develop a fully automated tool to detect and segment mitochondrial images without the need for a pre-trained training dataset, achieving good performance, minimum detection time, ease of implementation, and cross-platform compatibility.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92F7-26E1-443B-A3FB-8337EDC9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516A-22B0-4748-ACD6-EDE09CCB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Study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CC6-C4DF-4D9A-B5D0-78A3690B6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Methods: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We develop a fully automated detection and segmentation model that encodes information for segmentation of 2D mitochondrial morphology from fluorescence microscopy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3306-3911-4500-A85C-532267F63C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Data: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We show that the proposed model enables a single workflow from data to desired detection and segmentation results without relying on pre-trained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5857CD-8D17-4BD7-86C6-EF0D06F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8DF-FB79-446E-B45E-920A325E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Study methodological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DE2F7-547A-48D0-98C9-9E7FBE1FE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31" y="1825625"/>
            <a:ext cx="789833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6B741D-44C1-43D1-B64A-F472BCB8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7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Load 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listeriolysin</a:t>
            </a:r>
            <a:r>
              <a:rPr lang="en-US" dirty="0"/>
              <a:t> O (</a:t>
            </a:r>
            <a:r>
              <a:rPr lang="en-US" dirty="0" err="1"/>
              <a:t>llo</a:t>
            </a:r>
            <a:r>
              <a:rPr lang="en-US" dirty="0"/>
              <a:t>)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mitochondrial division inhibitor 1 (</a:t>
            </a:r>
            <a:r>
              <a:rPr lang="en-US" dirty="0" err="1"/>
              <a:t>mdivi</a:t>
            </a:r>
            <a:r>
              <a:rPr lang="en-US" dirty="0"/>
              <a:t>)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control group that was not exposed to any external stimulant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688C4F-64C5-4E77-98F7-7D4D570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255-1762-4FDE-A352-3D75D96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pre-processing (unsharp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9B7-209C-4374-87E3-D6432AF58F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Improves the sharpness of the edges and interfaces of images containing depth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opencv</a:t>
            </a:r>
            <a:r>
              <a:rPr lang="en-US" dirty="0"/>
              <a:t> library achieves the unsharp mask function using the </a:t>
            </a:r>
            <a:r>
              <a:rPr lang="en-US" i="1" dirty="0"/>
              <a:t>cv2.GaussianBlur</a:t>
            </a:r>
            <a:r>
              <a:rPr lang="en-US" dirty="0"/>
              <a:t> and </a:t>
            </a:r>
            <a:r>
              <a:rPr lang="en-US" i="1" dirty="0"/>
              <a:t>cv2.addWeighted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CB85F-293D-4802-B22F-53A560CBE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470" y="1694991"/>
            <a:ext cx="4114800" cy="405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D38EA-32EB-4FE4-A907-07A0486F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0" y="1584326"/>
            <a:ext cx="4124500" cy="416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61C80-C51B-4B41-8C63-8B999304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88" y="1539517"/>
            <a:ext cx="4230364" cy="425569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C532D6-FD71-48FE-B42B-BA802EA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302A-0A91-42E0-8A35-7F505D73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Image pre-processing (unsharp mask)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6F1EA-A556-4A4B-87B6-FCA198D13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This was done to improve the sharpness of the edges and interfaces of images that contain depth information.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= original image;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= blurred version of the original image</a:t>
                </a:r>
              </a:p>
              <a:p>
                <a:r>
                  <a:rPr lang="en-US" dirty="0"/>
                  <a:t>Then this mask is added back to the original image, which results in enhancing the high-frequency components: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portion of the mask to be added. Unsharp masking occurs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opencv</a:t>
                </a:r>
                <a:r>
                  <a:rPr lang="en-US" dirty="0"/>
                  <a:t> library achieves the unsharp mask function using the </a:t>
                </a:r>
                <a:r>
                  <a:rPr lang="en-US" i="1" dirty="0"/>
                  <a:t>cv2.GaussianBlur</a:t>
                </a:r>
                <a:r>
                  <a:rPr lang="en-US" dirty="0"/>
                  <a:t> and </a:t>
                </a:r>
                <a:r>
                  <a:rPr lang="en-US" i="1" dirty="0"/>
                  <a:t>cv2.addWeighted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6F1EA-A556-4A4B-87B6-FCA198D13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25F7-B3A2-4B34-8DDC-5151C39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698" y="6356350"/>
            <a:ext cx="10091057" cy="365125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International Conférence on Computer Vision (ICCV 2022), 22-23 </a:t>
            </a:r>
            <a:r>
              <a:rPr lang="fr-FR" sz="1800" dirty="0" err="1">
                <a:solidFill>
                  <a:schemeClr val="tx1"/>
                </a:solidFill>
              </a:rPr>
              <a:t>September</a:t>
            </a:r>
            <a:r>
              <a:rPr lang="fr-FR" sz="1800" dirty="0">
                <a:solidFill>
                  <a:schemeClr val="tx1"/>
                </a:solidFill>
              </a:rPr>
              <a:t>, 2022, Vancouver, Canada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1518</Words>
  <Application>Microsoft Office PowerPoint</Application>
  <PresentationFormat>Widescreen</PresentationFormat>
  <Paragraphs>169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Fully Automated Methods for the Detection and Segmentation of Mitochondria in Microscopy Images</vt:lpstr>
      <vt:lpstr>Goal of the study</vt:lpstr>
      <vt:lpstr>Mitochondria</vt:lpstr>
      <vt:lpstr>Motivation</vt:lpstr>
      <vt:lpstr>Study contributions</vt:lpstr>
      <vt:lpstr>Study methodological steps</vt:lpstr>
      <vt:lpstr>Load image </vt:lpstr>
      <vt:lpstr>Image pre-processing (unsharp mask)</vt:lpstr>
      <vt:lpstr>Image pre-processing (unsharp mask)</vt:lpstr>
      <vt:lpstr>Image pre-processing (CLAHE)</vt:lpstr>
      <vt:lpstr>Image pre-processing (CLAHE)</vt:lpstr>
      <vt:lpstr>Image pre-processing (Median)</vt:lpstr>
      <vt:lpstr>Image binarization</vt:lpstr>
      <vt:lpstr>Image skeletonization</vt:lpstr>
      <vt:lpstr>Coarse segmentation</vt:lpstr>
      <vt:lpstr>Fine segmentation</vt:lpstr>
      <vt:lpstr>Evaluation with ground truth labels </vt:lpstr>
      <vt:lpstr>a = coarse seg-llo; b = fine seg-llo; c = GT-llo; d = coarse seg-mdivi; f = fine seg-mdivi; g = GT-mdivi; h = coarse seg-control; j = fine seg-control; k=GT-control </vt:lpstr>
      <vt:lpstr>Measurement of Coarse and Fine Segmentation and Ground Truth </vt:lpstr>
      <vt:lpstr>Analysis of results </vt:lpstr>
      <vt:lpstr>GitHub codes 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Automated Methods for the Detection and Segmentation of Mitochondria in Microscopy Images</dc:title>
  <dc:creator>blessing</dc:creator>
  <cp:lastModifiedBy>blessing</cp:lastModifiedBy>
  <cp:revision>145</cp:revision>
  <cp:lastPrinted>2022-09-20T14:47:07Z</cp:lastPrinted>
  <dcterms:created xsi:type="dcterms:W3CDTF">2022-08-23T19:00:52Z</dcterms:created>
  <dcterms:modified xsi:type="dcterms:W3CDTF">2022-09-22T21:41:26Z</dcterms:modified>
</cp:coreProperties>
</file>