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Helvetica World Bold" charset="1" panose="020B0800040000020004"/>
      <p:regular r:id="rId18"/>
    </p:embeddedFont>
    <p:embeddedFont>
      <p:font typeface="Canva Sans" charset="1" panose="020B0503030501040103"/>
      <p:regular r:id="rId19"/>
    </p:embeddedFont>
    <p:embeddedFont>
      <p:font typeface="Canva Sans Medium" charset="1" panose="020B0603030501040103"/>
      <p:regular r:id="rId20"/>
    </p:embeddedFont>
    <p:embeddedFont>
      <p:font typeface="Canva Sans Bold" charset="1" panose="020B0803030501040103"/>
      <p:regular r:id="rId21"/>
    </p:embeddedFont>
    <p:embeddedFont>
      <p:font typeface="Cinzel Bold" charset="1" panose="00000800000000000000"/>
      <p:regular r:id="rId22"/>
    </p:embeddedFont>
    <p:embeddedFont>
      <p:font typeface="Alice" charset="1" panose="00000500000000000000"/>
      <p:regular r:id="rId23"/>
    </p:embeddedFont>
    <p:embeddedFont>
      <p:font typeface="Canva Sans Bold Italics" charset="1" panose="020B08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4287"/>
            <a:ext cx="18262670" cy="10301287"/>
          </a:xfrm>
          <a:custGeom>
            <a:avLst/>
            <a:gdLst/>
            <a:ahLst/>
            <a:cxnLst/>
            <a:rect r="r" b="b" t="t" l="l"/>
            <a:pathLst>
              <a:path h="10301287" w="18262670">
                <a:moveTo>
                  <a:pt x="0" y="0"/>
                </a:moveTo>
                <a:lnTo>
                  <a:pt x="18262670" y="0"/>
                </a:lnTo>
                <a:lnTo>
                  <a:pt x="18262670" y="10301287"/>
                </a:lnTo>
                <a:lnTo>
                  <a:pt x="0" y="103012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3" t="0" r="-183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093875" y="4585477"/>
            <a:ext cx="175677" cy="17567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C7B9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409934" y="4333664"/>
            <a:ext cx="4551464" cy="612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3"/>
              </a:lnSpc>
            </a:pPr>
            <a:r>
              <a:rPr lang="en-US" sz="3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Reduce Energy Use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81714" y="5219699"/>
            <a:ext cx="4143824" cy="612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0"/>
              </a:lnSpc>
            </a:pPr>
            <a:r>
              <a:rPr lang="en-US" sz="362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Limit Car Travel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81714" y="6018127"/>
            <a:ext cx="4029008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Minimize Waste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32162" y="6822036"/>
            <a:ext cx="7725272" cy="5818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48"/>
              </a:lnSpc>
            </a:pPr>
            <a:r>
              <a:rPr lang="en-US" sz="34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Support Sustainable Practices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085966" y="3249097"/>
            <a:ext cx="9173334" cy="903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20"/>
              </a:lnSpc>
            </a:pPr>
            <a:r>
              <a:rPr lang="en-US" sz="5300" b="true">
                <a:solidFill>
                  <a:srgbClr val="3E465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FEW THINGS WE CAN DO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8093875" y="7112757"/>
            <a:ext cx="175677" cy="17567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C7B9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093875" y="5427903"/>
            <a:ext cx="175677" cy="17567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C7B9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093875" y="6270330"/>
            <a:ext cx="175677" cy="17567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C7B9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84" r="0" b="-284"/>
            </a:stretch>
          </a:blipFill>
        </p:spPr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05" r="0" b="-930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8526" y="1114425"/>
            <a:ext cx="7239666" cy="1501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3"/>
              </a:lnSpc>
            </a:pPr>
            <a:r>
              <a:rPr lang="en-US" sz="879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662163" y="3000154"/>
            <a:ext cx="8347817" cy="1088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5"/>
              </a:lnSpc>
            </a:pPr>
            <a:r>
              <a:rPr lang="en-US" b="true" sz="6396" i="true">
                <a:solidFill>
                  <a:srgbClr val="78B3D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EXISKY SPACE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8637" y="4491713"/>
            <a:ext cx="6126567" cy="3668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3"/>
              </a:lnSpc>
            </a:pPr>
            <a:r>
              <a:rPr lang="en-US" sz="52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OJES</a:t>
            </a:r>
          </a:p>
          <a:p>
            <a:pPr algn="l">
              <a:lnSpc>
                <a:spcPts val="7313"/>
              </a:lnSpc>
            </a:pPr>
            <a:r>
              <a:rPr lang="en-US" sz="52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ABHINAV</a:t>
            </a:r>
          </a:p>
          <a:p>
            <a:pPr algn="l">
              <a:lnSpc>
                <a:spcPts val="7313"/>
              </a:lnSpc>
            </a:pPr>
            <a:r>
              <a:rPr lang="en-US" sz="52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 AMEEN</a:t>
            </a:r>
          </a:p>
          <a:p>
            <a:pPr algn="l">
              <a:lnSpc>
                <a:spcPts val="7313"/>
              </a:lnSpc>
            </a:pPr>
            <a:r>
              <a:rPr lang="en-US" sz="522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BINJU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9" r="0" b="-69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3" t="0" r="-18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22592" y="-3878746"/>
            <a:ext cx="8696421" cy="18044492"/>
          </a:xfrm>
          <a:custGeom>
            <a:avLst/>
            <a:gdLst/>
            <a:ahLst/>
            <a:cxnLst/>
            <a:rect r="r" b="b" t="t" l="l"/>
            <a:pathLst>
              <a:path h="18044492" w="8696421">
                <a:moveTo>
                  <a:pt x="0" y="0"/>
                </a:moveTo>
                <a:lnTo>
                  <a:pt x="8696421" y="0"/>
                </a:lnTo>
                <a:lnTo>
                  <a:pt x="8696421" y="18044492"/>
                </a:lnTo>
                <a:lnTo>
                  <a:pt x="0" y="180444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2104" t="0" r="-45389" b="0"/>
            </a:stretch>
          </a:blipFill>
        </p:spPr>
      </p:sp>
    </p:spTree>
  </p:cSld>
  <p:clrMapOvr>
    <a:masterClrMapping/>
  </p:clrMapOvr>
  <p:transition spd="slow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E46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770" t="-59587" r="0" b="-10807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-337973" y="0"/>
            <a:ext cx="39933041" cy="11025023"/>
            <a:chOff x="0" y="0"/>
            <a:chExt cx="10517344" cy="29037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517344" cy="2903710"/>
            </a:xfrm>
            <a:custGeom>
              <a:avLst/>
              <a:gdLst/>
              <a:ahLst/>
              <a:cxnLst/>
              <a:rect r="r" b="b" t="t" l="l"/>
              <a:pathLst>
                <a:path h="2903710" w="10517344">
                  <a:moveTo>
                    <a:pt x="0" y="0"/>
                  </a:moveTo>
                  <a:lnTo>
                    <a:pt x="10517344" y="0"/>
                  </a:lnTo>
                  <a:lnTo>
                    <a:pt x="10517344" y="2903710"/>
                  </a:lnTo>
                  <a:lnTo>
                    <a:pt x="0" y="290371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7000"/>
                  </a:srgbClr>
                </a:gs>
                <a:gs pos="100000">
                  <a:srgbClr val="737373">
                    <a:alpha val="17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517344" cy="2941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5057775"/>
            <a:ext cx="5639818" cy="745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1"/>
              </a:lnSpc>
            </a:pPr>
            <a:r>
              <a:rPr lang="en-US" sz="4008" b="true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Carbon Dioxide (CO₂)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90143" y="942975"/>
            <a:ext cx="5639818" cy="745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1"/>
              </a:lnSpc>
            </a:pPr>
            <a:r>
              <a:rPr lang="en-US" sz="4008" b="true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Methane (CH₄)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6201" y="6090535"/>
            <a:ext cx="6924815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Released from burning fossil fuels (coal, oil, natural gas), deforestation, and land-use changes.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47644" y="1999720"/>
            <a:ext cx="6924815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Produced during the breakdown of organic matter in landfills, agriculture (especially from livestock), and natural gas production.</a:t>
            </a:r>
          </a:p>
        </p:txBody>
      </p:sp>
    </p:spTree>
  </p:cSld>
  <p:clrMapOvr>
    <a:masterClrMapping/>
  </p:clrMapOvr>
  <p:transition spd="slow">
    <p:push dir="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05" r="0" b="-930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9144000" cy="10287000"/>
            <a:chOff x="0" y="0"/>
            <a:chExt cx="240829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72214" y="3316446"/>
            <a:ext cx="6999659" cy="4938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true">
                <a:solidFill>
                  <a:srgbClr val="3E4656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Emitted from agricultural and industrial activities, as well as during combustion of fossil fuels and solid waste.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52134" y="1912283"/>
            <a:ext cx="5639818" cy="787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51"/>
              </a:lnSpc>
            </a:pPr>
            <a:r>
              <a:rPr lang="en-US" sz="460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Nit</a:t>
            </a:r>
            <a:r>
              <a:rPr lang="en-US" sz="460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rous Oxide (N₂O)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445515" y="1912334"/>
            <a:ext cx="8646961" cy="787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54"/>
              </a:lnSpc>
            </a:pPr>
            <a:r>
              <a:rPr lang="en-US" sz="461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Chlorofluorocarbons (CFCs)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78070" y="3522640"/>
            <a:ext cx="6999659" cy="4109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true">
                <a:solidFill>
                  <a:srgbClr val="F8F8F0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Historically used in refrigeration, air conditioning, foam-blowing agents, and aerosol propellants.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" r="0" b="-5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" t="0" r="-44" b="0"/>
            </a:stretch>
          </a:blipFill>
        </p:spPr>
      </p:sp>
    </p:spTree>
  </p:cSld>
  <p:clrMapOvr>
    <a:masterClrMapping/>
  </p:clrMapOvr>
  <p:transition spd="slow">
    <p:cover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2351" y="0"/>
            <a:ext cx="11291572" cy="5460911"/>
          </a:xfrm>
          <a:custGeom>
            <a:avLst/>
            <a:gdLst/>
            <a:ahLst/>
            <a:cxnLst/>
            <a:rect r="r" b="b" t="t" l="l"/>
            <a:pathLst>
              <a:path h="5460911" w="11291572">
                <a:moveTo>
                  <a:pt x="0" y="0"/>
                </a:moveTo>
                <a:lnTo>
                  <a:pt x="11291572" y="0"/>
                </a:lnTo>
                <a:lnTo>
                  <a:pt x="11291572" y="5460911"/>
                </a:lnTo>
                <a:lnTo>
                  <a:pt x="0" y="5460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71" r="0" b="-57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2351" y="5751296"/>
            <a:ext cx="10574921" cy="4441725"/>
          </a:xfrm>
          <a:custGeom>
            <a:avLst/>
            <a:gdLst/>
            <a:ahLst/>
            <a:cxnLst/>
            <a:rect r="r" b="b" t="t" l="l"/>
            <a:pathLst>
              <a:path h="4441725" w="10574921">
                <a:moveTo>
                  <a:pt x="0" y="0"/>
                </a:moveTo>
                <a:lnTo>
                  <a:pt x="10574921" y="0"/>
                </a:lnTo>
                <a:lnTo>
                  <a:pt x="10574921" y="4441725"/>
                </a:lnTo>
                <a:lnTo>
                  <a:pt x="0" y="44417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887318" y="3281582"/>
            <a:ext cx="432554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inzel Bold"/>
                <a:ea typeface="Cinzel Bold"/>
                <a:cs typeface="Cinzel Bold"/>
                <a:sym typeface="Cinzel Bold"/>
              </a:rPr>
              <a:t>CASE STUDY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477475" y="4390446"/>
            <a:ext cx="5145227" cy="179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On increasing greenhouse gases and the climate change caused by it</a:t>
            </a:r>
          </a:p>
        </p:txBody>
      </p:sp>
    </p:spTree>
  </p:cSld>
  <p:clrMapOvr>
    <a:masterClrMapping/>
  </p:clrMapOvr>
  <p:transition spd="fast">
    <p:cover dir="d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3" t="0" r="-373" b="0"/>
            </a:stretch>
          </a:blipFill>
        </p:spPr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DAGSvDnj5xA</dc:identifier>
  <dcterms:modified xsi:type="dcterms:W3CDTF">2011-08-01T06:04:30Z</dcterms:modified>
  <cp:revision>1</cp:revision>
  <dc:title>CASE STUDY</dc:title>
</cp:coreProperties>
</file>