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62" r:id="rId12"/>
    <p:sldId id="266" r:id="rId13"/>
    <p:sldId id="263" r:id="rId14"/>
    <p:sldId id="265" r:id="rId15"/>
    <p:sldId id="264" r:id="rId16"/>
    <p:sldId id="259" r:id="rId17"/>
    <p:sldId id="260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5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4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4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8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0D524-DAB0-4D71-9BD0-ADA499189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A02AEC-19B1-4E94-AD7A-5403D9A7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s-MX" sz="5600"/>
              <a:t>Programa de liderazgo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D16B2-94C9-4BB7-A3EE-C7C899E0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s-MX" sz="2800" dirty="0"/>
              <a:t>La Misión Supermercados</a:t>
            </a:r>
          </a:p>
        </p:txBody>
      </p:sp>
    </p:spTree>
    <p:extLst>
      <p:ext uri="{BB962C8B-B14F-4D97-AF65-F5344CB8AC3E}">
        <p14:creationId xmlns:p14="http://schemas.microsoft.com/office/powerpoint/2010/main" val="54151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B8D57-080D-4590-817B-66F1CC09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MX" dirty="0"/>
              <a:t>Comunicación efectiva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876B8-6371-45C8-BD59-D78FDA2C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MX" sz="1400"/>
              <a:t>A nivel liderazgo, la comunicación debe presentar elementos de responsabilidad.</a:t>
            </a:r>
          </a:p>
          <a:p>
            <a:pPr>
              <a:lnSpc>
                <a:spcPct val="91000"/>
              </a:lnSpc>
            </a:pPr>
            <a:r>
              <a:rPr lang="es-MX" sz="1400"/>
              <a:t>El que transmite es responsable de lo que dice y de que su mensaje sea captado.</a:t>
            </a:r>
          </a:p>
          <a:p>
            <a:pPr>
              <a:lnSpc>
                <a:spcPct val="91000"/>
              </a:lnSpc>
            </a:pPr>
            <a:r>
              <a:rPr lang="es-MX" sz="1400"/>
              <a:t>El que recibe es responsable de escuchar y de preguntar si no entiende el mensaje.</a:t>
            </a:r>
          </a:p>
          <a:p>
            <a:pPr>
              <a:lnSpc>
                <a:spcPct val="91000"/>
              </a:lnSpc>
            </a:pPr>
            <a:r>
              <a:rPr lang="es-MX" sz="1400"/>
              <a:t>Una de las consecuencias mas grandes de la comunicación es evitar asumir situaciones y como líderes es importante evitar que se asuman situaciones.</a:t>
            </a:r>
          </a:p>
          <a:p>
            <a:pPr>
              <a:lnSpc>
                <a:spcPct val="91000"/>
              </a:lnSpc>
            </a:pPr>
            <a:r>
              <a:rPr lang="es-MX" sz="1400"/>
              <a:t>Va a ayudar a los gerentes en sus juntas, en su relacionamiento con otros y en retroalimentar para poder guiar al equipo de la tienda.</a:t>
            </a:r>
          </a:p>
        </p:txBody>
      </p:sp>
      <p:pic>
        <p:nvPicPr>
          <p:cNvPr id="9218" name="Picture 2" descr="How Does Effective Communication Affect Collaboration in Organizational  Accountability?">
            <a:extLst>
              <a:ext uri="{FF2B5EF4-FFF2-40B4-BE49-F238E27FC236}">
                <a16:creationId xmlns:a16="http://schemas.microsoft.com/office/drawing/2014/main" id="{6F322A27-86BB-4311-A38C-9FE41790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7138" b="1"/>
          <a:stretch/>
        </p:blipFill>
        <p:spPr bwMode="auto">
          <a:xfrm>
            <a:off x="7533136" y="2852382"/>
            <a:ext cx="4012870" cy="33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6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BA5BE-C37C-4DAC-AF3A-6DEDAD88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MX" sz="4600" dirty="0">
                <a:solidFill>
                  <a:schemeClr val="tx1"/>
                </a:solidFill>
              </a:rPr>
              <a:t>“</a:t>
            </a:r>
            <a:r>
              <a:rPr lang="es-MX" sz="4600" dirty="0" err="1">
                <a:solidFill>
                  <a:schemeClr val="tx1"/>
                </a:solidFill>
              </a:rPr>
              <a:t>huddles</a:t>
            </a:r>
            <a:r>
              <a:rPr lang="es-MX" sz="4600" dirty="0">
                <a:solidFill>
                  <a:schemeClr val="tx1"/>
                </a:solidFill>
              </a:rPr>
              <a:t>” juntas círculo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6585-F3A9-4693-90E6-2D0D0911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MX" sz="1600" dirty="0"/>
              <a:t>Todas las semanas debe suceder una junta de los gerentes con los encargados de área (la idea es que sean todos juntos). En caso de que por horario u otra razón no pueda atender un encargado de área, entonces atenderá el segundo abordo. Pero esto es solo en excepciones. El encargado de área debe saber que esta juntas son </a:t>
            </a:r>
            <a:r>
              <a:rPr lang="es-MX" sz="1600" dirty="0" err="1"/>
              <a:t>mandatorias</a:t>
            </a:r>
            <a:r>
              <a:rPr lang="es-MX" sz="1600" dirty="0"/>
              <a:t>.</a:t>
            </a:r>
          </a:p>
          <a:p>
            <a:pPr>
              <a:lnSpc>
                <a:spcPct val="91000"/>
              </a:lnSpc>
            </a:pPr>
            <a:r>
              <a:rPr lang="es-MX" sz="1600" dirty="0"/>
              <a:t>Los encargados de área deben tener también una junta con sus subordinados para transmitir lo que se conversó en la junta con gerentes.</a:t>
            </a:r>
          </a:p>
          <a:p>
            <a:pPr>
              <a:lnSpc>
                <a:spcPct val="91000"/>
              </a:lnSpc>
            </a:pPr>
            <a:r>
              <a:rPr lang="es-MX" sz="1600" dirty="0"/>
              <a:t>El formato de la junta se debe cuidar y seguir exactamente.</a:t>
            </a:r>
          </a:p>
        </p:txBody>
      </p:sp>
      <p:pic>
        <p:nvPicPr>
          <p:cNvPr id="4098" name="Picture 2" descr="To Improve Company Culture, Huddle Up | Inc.com">
            <a:extLst>
              <a:ext uri="{FF2B5EF4-FFF2-40B4-BE49-F238E27FC236}">
                <a16:creationId xmlns:a16="http://schemas.microsoft.com/office/drawing/2014/main" id="{A25068A8-491C-4DED-AD9B-997163824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 r="28242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CDC593-EE54-4B84-B0A2-E03D265B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HUDDLES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B33CC-C4CA-46BC-AFEA-6D687094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s-MX" sz="2400" dirty="0"/>
              <a:t>San Walton, fundador de Walmart entendía el poder de la comunicación. Por eso instituyó la junta (</a:t>
            </a:r>
            <a:r>
              <a:rPr lang="es-MX" sz="2400" dirty="0" err="1"/>
              <a:t>huddle</a:t>
            </a:r>
            <a:r>
              <a:rPr lang="es-MX" sz="2400" dirty="0"/>
              <a:t>) diaria: una reunión que tenía que ocurrir diario por un tiempo específico y corto. La idea es compartir información, dar guía y alienación al equipo.</a:t>
            </a:r>
          </a:p>
        </p:txBody>
      </p:sp>
      <p:pic>
        <p:nvPicPr>
          <p:cNvPr id="5122" name="Picture 2" descr="GIRLS SOCCER: Team effort helps Lions take NWOC opener | Sports |  thechronicleonline.com">
            <a:extLst>
              <a:ext uri="{FF2B5EF4-FFF2-40B4-BE49-F238E27FC236}">
                <a16:creationId xmlns:a16="http://schemas.microsoft.com/office/drawing/2014/main" id="{B986FA38-5EC0-4949-B9F1-6CCD1BA11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r="21351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5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BA5BE-C37C-4DAC-AF3A-6DEDAD8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“</a:t>
            </a:r>
            <a:r>
              <a:rPr lang="es-MX" dirty="0" err="1"/>
              <a:t>huddles</a:t>
            </a:r>
            <a:r>
              <a:rPr lang="es-MX" dirty="0"/>
              <a:t>” juntas círculo (con gerentes)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6585-F3A9-4693-90E6-2D0D091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Las juntas se realizan en piso de venta en el área específica. Es decir que no se deben hacer en oficina.</a:t>
            </a:r>
          </a:p>
          <a:p>
            <a:r>
              <a:rPr lang="es-MX" sz="1600" dirty="0"/>
              <a:t>Deben durar un máximo de 20 minutos.</a:t>
            </a:r>
          </a:p>
          <a:p>
            <a:r>
              <a:rPr lang="es-MX" sz="1600" dirty="0"/>
              <a:t>Estructura de la junta con gerentes: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Los gerentes reportan los resultados de la tienda de la semana anterior.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Los gerentes anuncian las metas de venta de la semana en curso.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Cada encargado de área comenta su cumplimiento de metas de la </a:t>
            </a:r>
            <a:r>
              <a:rPr lang="es-MX" sz="1600" dirty="0" err="1"/>
              <a:t>samana</a:t>
            </a:r>
            <a:r>
              <a:rPr lang="es-MX" sz="1600" dirty="0"/>
              <a:t> anterior y </a:t>
            </a:r>
            <a:r>
              <a:rPr lang="es-MX" sz="1600" dirty="0" err="1"/>
              <a:t>auncian</a:t>
            </a:r>
            <a:r>
              <a:rPr lang="es-MX" sz="1600" dirty="0"/>
              <a:t> una actividad comercial que realizarán durante la semana en curso.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Los gerentes platican alguna experiencia positiva de la semana o dan algún consejo que tengan.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Se entrega el reporte semanal.</a:t>
            </a:r>
          </a:p>
        </p:txBody>
      </p:sp>
    </p:spTree>
    <p:extLst>
      <p:ext uri="{BB962C8B-B14F-4D97-AF65-F5344CB8AC3E}">
        <p14:creationId xmlns:p14="http://schemas.microsoft.com/office/powerpoint/2010/main" val="251019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BA5BE-C37C-4DAC-AF3A-6DEDAD8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“</a:t>
            </a:r>
            <a:r>
              <a:rPr lang="es-MX" dirty="0" err="1"/>
              <a:t>hudles</a:t>
            </a:r>
            <a:r>
              <a:rPr lang="es-MX" dirty="0"/>
              <a:t>” juntas círculo (con encargados de área)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6585-F3A9-4693-90E6-2D0D091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600" dirty="0"/>
              <a:t>Las juntas se realizan en piso de venta en el área específica. Es decir que no se deben hacer en oficina.</a:t>
            </a:r>
          </a:p>
          <a:p>
            <a:r>
              <a:rPr lang="es-MX" sz="1600" dirty="0"/>
              <a:t>Deben durar un máximo de 15 minutos.</a:t>
            </a:r>
          </a:p>
          <a:p>
            <a:r>
              <a:rPr lang="es-MX" sz="1600" dirty="0"/>
              <a:t>Estructura de la junta con encargados de área: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Los encargados de área reportan los resultados del área de la semana pasada (definir el nivel de detalle que se desea compartir, sugerencia hacerlo siempre en porcentaje de cumplimiento y no hablar de montos).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Reportan el éxito de su actividad comercial de la semana pasada (como les fue con la promoción, o como se vendió el producto en </a:t>
            </a:r>
            <a:r>
              <a:rPr lang="es-MX" sz="1600" dirty="0" err="1"/>
              <a:t>endcap</a:t>
            </a:r>
            <a:r>
              <a:rPr lang="es-MX" sz="1600" dirty="0"/>
              <a:t>, etc.).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Anuncian la meta de la semana en curso.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Anuncian la actividad comercial de la semana.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600" dirty="0"/>
              <a:t>Comparten con los subordinados la experiencia o mensaje motivacional que los gerentes dieron durante la reunión.</a:t>
            </a:r>
          </a:p>
        </p:txBody>
      </p:sp>
    </p:spTree>
    <p:extLst>
      <p:ext uri="{BB962C8B-B14F-4D97-AF65-F5344CB8AC3E}">
        <p14:creationId xmlns:p14="http://schemas.microsoft.com/office/powerpoint/2010/main" val="158001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8BFF57-AF94-4813-8791-32C8FF07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MX" dirty="0" err="1"/>
              <a:t>Check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diario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E34B5-ADDF-42D3-B0EC-CDCEEDAD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MX" sz="1800"/>
              <a:t>Cada departamento debe realizar una inspección diaria. Esta debe de ser muy simple de llenar. La inspección diaria debe estar al alcance de los gerentes para que durante sus visitas a los departamentos en cualquier momento puedan sacar y revisar que la inspección diaria se esté cumpliendo.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MX" sz="1800"/>
              <a:t>Al final de la semana, el encargado de área realiza su reporte de la semana, que es el acumulado de la inspección diaria + el cumplimiento de metas de ventas de la semana y el cumplimiento de actividad comercial de la semana.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MX" sz="1800"/>
              <a:t>Durante los </a:t>
            </a:r>
            <a:r>
              <a:rPr lang="es-MX" sz="1800" err="1"/>
              <a:t>Hudles</a:t>
            </a:r>
            <a:r>
              <a:rPr lang="es-MX" sz="1800"/>
              <a:t>, un requisito de participación es que el encargado de área tenga su reporte de la semana y lo entregue a los gerentes.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MX" sz="1800"/>
              <a:t>El segundo abordo puede y debe participar en el llenado de la inspección diaria.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MX" sz="1800"/>
              <a:t>Darle acceso a los encargados de área a la data para poder reportar metas de venta de la semana.</a:t>
            </a:r>
          </a:p>
        </p:txBody>
      </p:sp>
    </p:spTree>
    <p:extLst>
      <p:ext uri="{BB962C8B-B14F-4D97-AF65-F5344CB8AC3E}">
        <p14:creationId xmlns:p14="http://schemas.microsoft.com/office/powerpoint/2010/main" val="227309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Manager&amp;#39;s Guide to Effective Teamwork - SlideModel">
            <a:extLst>
              <a:ext uri="{FF2B5EF4-FFF2-40B4-BE49-F238E27FC236}">
                <a16:creationId xmlns:a16="http://schemas.microsoft.com/office/drawing/2014/main" id="{33FD039C-52AD-4804-89D4-47C1E4E33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-1" b="90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C3C70-27F4-4C71-9962-EFD4FBC7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MX" sz="3600"/>
              <a:t>Competencias que se van a desarrollar: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DC160-5843-487F-A3BC-8B833009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Retroalimentación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Flexibilidad y apertura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Trabajo en equipo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Corresponsabilidad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Empoderamiento</a:t>
            </a:r>
          </a:p>
        </p:txBody>
      </p:sp>
    </p:spTree>
    <p:extLst>
      <p:ext uri="{BB962C8B-B14F-4D97-AF65-F5344CB8AC3E}">
        <p14:creationId xmlns:p14="http://schemas.microsoft.com/office/powerpoint/2010/main" val="357304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B2A87-14A0-4EFA-9392-80143CC8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MX" sz="5600"/>
              <a:t>Abordaje relacionado al diagnóstico: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CFC90-5A7D-47F9-BC36-CEBAEF6E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625"/>
            <a:ext cx="6214533" cy="3317875"/>
          </a:xfrm>
        </p:spPr>
        <p:txBody>
          <a:bodyPr anchor="ctr">
            <a:normAutofit/>
          </a:bodyPr>
          <a:lstStyle/>
          <a:p>
            <a:r>
              <a:rPr lang="es-MX" dirty="0"/>
              <a:t>Desgaste emocional</a:t>
            </a:r>
          </a:p>
          <a:p>
            <a:r>
              <a:rPr lang="es-MX" dirty="0"/>
              <a:t>Permanencia</a:t>
            </a:r>
          </a:p>
          <a:p>
            <a:r>
              <a:rPr lang="es-MX" dirty="0"/>
              <a:t>Orgullo de la familia</a:t>
            </a:r>
          </a:p>
        </p:txBody>
      </p:sp>
      <p:pic>
        <p:nvPicPr>
          <p:cNvPr id="2050" name="Picture 2" descr="Sick Little Girl Tired With Battery Stock Illustration - Download Image Now  - iStock">
            <a:extLst>
              <a:ext uri="{FF2B5EF4-FFF2-40B4-BE49-F238E27FC236}">
                <a16:creationId xmlns:a16="http://schemas.microsoft.com/office/drawing/2014/main" id="{29124694-74FD-48A7-A470-E81B19EE2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1" r="-1" b="-1"/>
          <a:stretch/>
        </p:blipFill>
        <p:spPr bwMode="auto">
          <a:xfrm>
            <a:off x="7821168" y="2264988"/>
            <a:ext cx="4370832" cy="39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3ED6A-FBD5-4008-91CB-1E16952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s-MX" dirty="0"/>
              <a:t>Diploma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14343-C476-45AD-B77F-4FB93FF2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r>
              <a:rPr lang="es-MX" dirty="0"/>
              <a:t>Sugerimos que el diploma que se entregue al completar el curso sea entregado por la empresa, con firmas y diseño de diploma.</a:t>
            </a:r>
          </a:p>
        </p:txBody>
      </p:sp>
      <p:pic>
        <p:nvPicPr>
          <p:cNvPr id="7170" name="Picture 2" descr="Certificate, Diploma of completion (design template, background) with  abstract pattern, gold border (frame), insignia. Useful for: Certificate of  Achievement, Certificate of education, awards Stock Vector Image by  ©Shiny777 #28330013">
            <a:extLst>
              <a:ext uri="{FF2B5EF4-FFF2-40B4-BE49-F238E27FC236}">
                <a16:creationId xmlns:a16="http://schemas.microsoft.com/office/drawing/2014/main" id="{E30D2BE0-34FD-426E-AD43-9FBDA1F0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5155" y="1163936"/>
            <a:ext cx="3683677" cy="2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og: How to make Hybrid Workplace Model successful — People Matters">
            <a:extLst>
              <a:ext uri="{FF2B5EF4-FFF2-40B4-BE49-F238E27FC236}">
                <a16:creationId xmlns:a16="http://schemas.microsoft.com/office/drawing/2014/main" id="{561F2CE7-BDCD-4FD4-BB64-F04529A09E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14447-AFD2-4024-99B5-C7C2C9E1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6 horas, HÍBRIDO PRESENCIAL Y DIGITAL</a:t>
            </a:r>
          </a:p>
        </p:txBody>
      </p:sp>
    </p:spTree>
    <p:extLst>
      <p:ext uri="{BB962C8B-B14F-4D97-AF65-F5344CB8AC3E}">
        <p14:creationId xmlns:p14="http://schemas.microsoft.com/office/powerpoint/2010/main" val="8199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DD5DB-23EE-4635-9149-8AD93B84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4D100-CAC4-4841-8DA9-146CA789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Retroalimentación – En línea</a:t>
            </a:r>
          </a:p>
          <a:p>
            <a:r>
              <a:rPr lang="es-MX" dirty="0"/>
              <a:t>Manejo de conflicto – En línea</a:t>
            </a:r>
          </a:p>
          <a:p>
            <a:r>
              <a:rPr lang="es-MX" dirty="0"/>
              <a:t>Juego serio (pasar a 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sociometría) - Presencial</a:t>
            </a:r>
          </a:p>
          <a:p>
            <a:r>
              <a:rPr lang="es-MX" dirty="0"/>
              <a:t>Principios guía - Presencial</a:t>
            </a:r>
          </a:p>
          <a:p>
            <a:r>
              <a:rPr lang="es-MX" dirty="0"/>
              <a:t>Etapas de formación de un equipo (</a:t>
            </a:r>
            <a:r>
              <a:rPr lang="es-MX" dirty="0" err="1"/>
              <a:t>storming</a:t>
            </a:r>
            <a:r>
              <a:rPr lang="es-MX" dirty="0"/>
              <a:t>, </a:t>
            </a:r>
            <a:r>
              <a:rPr lang="es-MX" dirty="0" err="1"/>
              <a:t>norming</a:t>
            </a:r>
            <a:r>
              <a:rPr lang="es-MX" dirty="0"/>
              <a:t>, </a:t>
            </a:r>
            <a:r>
              <a:rPr lang="es-MX" dirty="0" err="1"/>
              <a:t>forming</a:t>
            </a:r>
            <a:r>
              <a:rPr lang="es-MX" dirty="0"/>
              <a:t>, </a:t>
            </a:r>
            <a:r>
              <a:rPr lang="es-MX" dirty="0" err="1"/>
              <a:t>performing</a:t>
            </a:r>
            <a:r>
              <a:rPr lang="es-MX" dirty="0"/>
              <a:t>) – Presencial</a:t>
            </a:r>
          </a:p>
          <a:p>
            <a:r>
              <a:rPr lang="es-MX" dirty="0"/>
              <a:t>Comunicación - Presencial</a:t>
            </a:r>
          </a:p>
        </p:txBody>
      </p:sp>
    </p:spTree>
    <p:extLst>
      <p:ext uri="{BB962C8B-B14F-4D97-AF65-F5344CB8AC3E}">
        <p14:creationId xmlns:p14="http://schemas.microsoft.com/office/powerpoint/2010/main" val="150005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4A9AF-80BE-49BE-BE23-6C13903F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s-MX" dirty="0"/>
              <a:t>Manual </a:t>
            </a:r>
            <a:r>
              <a:rPr lang="es-MX" dirty="0" err="1"/>
              <a:t>train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trainer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7B672-CA70-4840-9A23-8BA6226E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670241"/>
            <a:ext cx="5938520" cy="3593592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s-MX" dirty="0"/>
              <a:t>Durante las sesiones los gerentes tendrán en sus manos un manual que les ayudará a replicar el conocimiento aprendido.</a:t>
            </a:r>
            <a:endParaRPr lang="es-MX"/>
          </a:p>
          <a:p>
            <a:pPr>
              <a:lnSpc>
                <a:spcPct val="91000"/>
              </a:lnSpc>
            </a:pPr>
            <a:r>
              <a:rPr lang="es-MX" dirty="0"/>
              <a:t>Uno de los desafíos que van a recibir al término de la capacitación será crear un calendario y compromiso para replicar el curso con los encargados de área.</a:t>
            </a:r>
            <a:endParaRPr lang="es-MX"/>
          </a:p>
        </p:txBody>
      </p:sp>
      <p:pic>
        <p:nvPicPr>
          <p:cNvPr id="6146" name="Picture 2" descr="Train The Trainer – Responsive Training Services Ltd">
            <a:extLst>
              <a:ext uri="{FF2B5EF4-FFF2-40B4-BE49-F238E27FC236}">
                <a16:creationId xmlns:a16="http://schemas.microsoft.com/office/drawing/2014/main" id="{B86BECBA-6164-4FA1-A1B2-5885FF959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00"/>
          <a:stretch/>
        </p:blipFill>
        <p:spPr bwMode="auto">
          <a:xfrm>
            <a:off x="7100689" y="1053491"/>
            <a:ext cx="4899622" cy="22649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DB14-FF6F-424B-978C-5FE3D7E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E60ED-CB15-42A5-9C2E-28A0D4D4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El formato PPPS ayuda a dar retroalimentación ya que parte del pensamiento generativo, es decir empodera siempre a la acción.</a:t>
            </a:r>
          </a:p>
          <a:p>
            <a:r>
              <a:rPr lang="es-MX" dirty="0"/>
              <a:t>Es un formato simple de seguir que asigna además responsabilidades de trabajo relacionadas a la retroalimentación.</a:t>
            </a:r>
          </a:p>
          <a:p>
            <a:r>
              <a:rPr lang="es-MX" dirty="0"/>
              <a:t>Las siglas son:</a:t>
            </a:r>
          </a:p>
          <a:p>
            <a:r>
              <a:rPr lang="es-MX" dirty="0"/>
              <a:t>POSITIVO</a:t>
            </a:r>
          </a:p>
          <a:p>
            <a:r>
              <a:rPr lang="es-MX" dirty="0"/>
              <a:t>POTENCIAL</a:t>
            </a:r>
          </a:p>
          <a:p>
            <a:r>
              <a:rPr lang="es-MX" dirty="0"/>
              <a:t>PREOCUPACIONES</a:t>
            </a:r>
          </a:p>
          <a:p>
            <a:r>
              <a:rPr lang="es-MX" dirty="0"/>
              <a:t>SOLUCIÓN A LAS PREOCUPACIONES</a:t>
            </a:r>
          </a:p>
        </p:txBody>
      </p:sp>
    </p:spTree>
    <p:extLst>
      <p:ext uri="{BB962C8B-B14F-4D97-AF65-F5344CB8AC3E}">
        <p14:creationId xmlns:p14="http://schemas.microsoft.com/office/powerpoint/2010/main" val="194489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9AD63-526F-4810-B3F0-A8740E55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s-MX" dirty="0"/>
              <a:t>Manejo de conflicto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F2796-E899-4F83-967E-56AB17BF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MX" sz="2000">
                <a:solidFill>
                  <a:schemeClr val="bg1"/>
                </a:solidFill>
              </a:rPr>
              <a:t>El conflicto siempre se va a dar en situaciones de colaboración. El Modelo de los psicólogos Thomas Killmann mapea 5 modos de manejo del conflicto y ayuda así a reconocer el modo al que más recurre cada persona y también poder identificar cuál modo es el adecuado según la situación y la forma de reaccionar de la otra persona.</a:t>
            </a:r>
          </a:p>
        </p:txBody>
      </p:sp>
      <p:pic>
        <p:nvPicPr>
          <p:cNvPr id="8194" name="Picture 2" descr="4. The Science of the Turtle: The Thomas and Kilmann model - Conflict  Resolution - GritHut">
            <a:extLst>
              <a:ext uri="{FF2B5EF4-FFF2-40B4-BE49-F238E27FC236}">
                <a16:creationId xmlns:a16="http://schemas.microsoft.com/office/drawing/2014/main" id="{ABA24562-4620-4841-B44E-EF0AACE7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822" y="1427079"/>
            <a:ext cx="4795019" cy="40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C26D6-AB59-4702-9153-D4120A33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Juego serio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DE7B5-3DE8-4371-94D1-BF855DC2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135880" cy="359359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Los gerentes van a idear algunos posibles escenarios que pasan normalmente entre las personas en la tienda. A cada escenario van a buscar ver si sería diferente el resultado cambiando la interacción y la influencia entre las personas. </a:t>
            </a:r>
          </a:p>
          <a:p>
            <a:r>
              <a:rPr lang="es-MX" dirty="0"/>
              <a:t>Para este tema, la sociometría estará en un formato tipo MURAL que se pueda manipular las figuras durante la actividad.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DC0EA2A-2666-4D44-BC2B-3F7C9CA0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7" t="19677" r="25000" b="4612"/>
          <a:stretch/>
        </p:blipFill>
        <p:spPr>
          <a:xfrm>
            <a:off x="7455877" y="1168206"/>
            <a:ext cx="4318782" cy="518968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936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90D6E-FD61-4FF5-9184-F0F82AB8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guía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9A3C5-87B8-4589-8230-084957E4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principios guía los empieza a aplicar por primera vez la empresa LEGO. Como dice su nombre son principios y no reglas y buscan guiar la toma de decisiones en vez de poner consecuencias.</a:t>
            </a:r>
          </a:p>
          <a:p>
            <a:r>
              <a:rPr lang="es-MX" dirty="0"/>
              <a:t>Después del juego serio, los gerentes serán llevados por una actividad en la que ellos tendrán que escribir 5 a 10 principios guía de liderazgo en la tienda de Allende de La Misión.</a:t>
            </a:r>
          </a:p>
        </p:txBody>
      </p:sp>
    </p:spTree>
    <p:extLst>
      <p:ext uri="{BB962C8B-B14F-4D97-AF65-F5344CB8AC3E}">
        <p14:creationId xmlns:p14="http://schemas.microsoft.com/office/powerpoint/2010/main" val="52243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3B96-9055-44DC-9A53-9830A74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Etapas de formación de un 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8FDE-F469-4B2A-8A1A-42D330FA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equipos se forman en un proceso de madurez. En este módulo revisaremos las fases y características de cada fase de la formación de equipos. Siendo estas:</a:t>
            </a:r>
          </a:p>
          <a:p>
            <a:r>
              <a:rPr lang="es-MX" dirty="0" err="1"/>
              <a:t>Storming</a:t>
            </a:r>
            <a:endParaRPr lang="es-MX" dirty="0"/>
          </a:p>
          <a:p>
            <a:r>
              <a:rPr lang="es-MX" dirty="0" err="1"/>
              <a:t>Norming</a:t>
            </a:r>
            <a:endParaRPr lang="es-MX" dirty="0"/>
          </a:p>
          <a:p>
            <a:r>
              <a:rPr lang="es-MX" dirty="0" err="1"/>
              <a:t>Forming</a:t>
            </a:r>
            <a:endParaRPr lang="es-MX" dirty="0"/>
          </a:p>
          <a:p>
            <a:r>
              <a:rPr lang="es-MX" dirty="0" err="1"/>
              <a:t>Performing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610254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1146</Words>
  <Application>Microsoft Office PowerPoint</Application>
  <PresentationFormat>Panorámica</PresentationFormat>
  <Paragraphs>83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Franklin Gothic Demi Cond</vt:lpstr>
      <vt:lpstr>Franklin Gothic Medium</vt:lpstr>
      <vt:lpstr>Wingdings</vt:lpstr>
      <vt:lpstr>JuxtaposeVTI</vt:lpstr>
      <vt:lpstr>Programa de liderazgo</vt:lpstr>
      <vt:lpstr>6 horas, HÍBRIDO PRESENCIAL Y DIGITAL</vt:lpstr>
      <vt:lpstr>Temario</vt:lpstr>
      <vt:lpstr>Manual train the trainer</vt:lpstr>
      <vt:lpstr>retroalimentación</vt:lpstr>
      <vt:lpstr>Manejo de conflicto</vt:lpstr>
      <vt:lpstr>Juego serio</vt:lpstr>
      <vt:lpstr>Principios guía</vt:lpstr>
      <vt:lpstr>Etapas de formación de un equipo</vt:lpstr>
      <vt:lpstr>Comunicación efectiva</vt:lpstr>
      <vt:lpstr>“huddles” juntas círculo</vt:lpstr>
      <vt:lpstr>HUDDLES</vt:lpstr>
      <vt:lpstr>“huddles” juntas círculo (con gerentes)</vt:lpstr>
      <vt:lpstr>“hudles” juntas círculo (con encargados de área)</vt:lpstr>
      <vt:lpstr>Check list diario</vt:lpstr>
      <vt:lpstr>Competencias que se van a desarrollar:</vt:lpstr>
      <vt:lpstr>Abordaje relacionado al diagnóstico:</vt:lpstr>
      <vt:lpstr>Diploma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Yoel Kluk</dc:creator>
  <cp:lastModifiedBy>Yoel Kluk</cp:lastModifiedBy>
  <cp:revision>30</cp:revision>
  <dcterms:created xsi:type="dcterms:W3CDTF">2021-08-12T18:06:20Z</dcterms:created>
  <dcterms:modified xsi:type="dcterms:W3CDTF">2021-08-13T18:55:24Z</dcterms:modified>
</cp:coreProperties>
</file>