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9" r:id="rId3"/>
    <p:sldId id="257" r:id="rId4"/>
    <p:sldId id="262" r:id="rId5"/>
    <p:sldId id="258" r:id="rId6"/>
    <p:sldId id="259" r:id="rId7"/>
    <p:sldId id="260" r:id="rId8"/>
    <p:sldId id="261" r:id="rId9"/>
    <p:sldId id="270" r:id="rId10"/>
    <p:sldId id="263" r:id="rId11"/>
    <p:sldId id="264" r:id="rId12"/>
    <p:sldId id="265" r:id="rId13"/>
    <p:sldId id="266" r:id="rId14"/>
    <p:sldId id="267" r:id="rId15"/>
    <p:sldId id="268"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oel\Documents\MatterTalent%20prototipo\La%20Mision\time%20series%20baja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r>
              <a:rPr lang="en-US" dirty="0">
                <a:solidFill>
                  <a:schemeClr val="bg1"/>
                </a:solidFill>
                <a:latin typeface="Avenir book"/>
              </a:rPr>
              <a:t>Población </a:t>
            </a:r>
            <a:r>
              <a:rPr lang="en-US" dirty="0" err="1">
                <a:solidFill>
                  <a:schemeClr val="bg1"/>
                </a:solidFill>
                <a:latin typeface="Avenir book"/>
              </a:rPr>
              <a:t>muy</a:t>
            </a:r>
            <a:r>
              <a:rPr lang="en-US" dirty="0">
                <a:solidFill>
                  <a:schemeClr val="bg1"/>
                </a:solidFill>
                <a:latin typeface="Avenir book"/>
              </a:rPr>
              <a:t> </a:t>
            </a:r>
            <a:r>
              <a:rPr lang="en-US" dirty="0" err="1">
                <a:solidFill>
                  <a:schemeClr val="bg1"/>
                </a:solidFill>
                <a:latin typeface="Avenir book"/>
              </a:rPr>
              <a:t>joven</a:t>
            </a:r>
            <a:endParaRPr lang="en-US" dirty="0">
              <a:solidFill>
                <a:schemeClr val="bg1"/>
              </a:solidFill>
              <a:latin typeface="Avenir book"/>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endParaRPr lang="es-MX"/>
        </a:p>
      </c:txPr>
    </c:title>
    <c:autoTitleDeleted val="0"/>
    <c:plotArea>
      <c:layout/>
      <c:pieChart>
        <c:varyColors val="1"/>
        <c:ser>
          <c:idx val="0"/>
          <c:order val="0"/>
          <c:tx>
            <c:strRef>
              <c:f>Hoja1!$B$1</c:f>
              <c:strCache>
                <c:ptCount val="1"/>
                <c:pt idx="0">
                  <c:v>Ventas</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1-1D0E-4869-AE06-94358FFE1323}"/>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1D0E-4869-AE06-94358FFE1323}"/>
              </c:ext>
            </c:extLst>
          </c:dPt>
          <c:cat>
            <c:strRef>
              <c:f>Hoja1!$A$2:$A$3</c:f>
              <c:strCache>
                <c:ptCount val="2"/>
                <c:pt idx="0">
                  <c:v>18 - 29</c:v>
                </c:pt>
                <c:pt idx="1">
                  <c:v>Mayores de 29</c:v>
                </c:pt>
              </c:strCache>
            </c:strRef>
          </c:cat>
          <c:val>
            <c:numRef>
              <c:f>Hoja1!$B$2:$B$3</c:f>
              <c:numCache>
                <c:formatCode>General</c:formatCode>
                <c:ptCount val="2"/>
                <c:pt idx="0">
                  <c:v>49</c:v>
                </c:pt>
                <c:pt idx="1">
                  <c:v>51</c:v>
                </c:pt>
              </c:numCache>
            </c:numRef>
          </c:val>
          <c:extLst>
            <c:ext xmlns:c16="http://schemas.microsoft.com/office/drawing/2014/chart" uri="{C3380CC4-5D6E-409C-BE32-E72D297353CC}">
              <c16:uniqueId val="{00000000-F662-4CE1-A066-E43A474BA5D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r>
              <a:rPr lang="es-MX" dirty="0">
                <a:solidFill>
                  <a:schemeClr val="bg1"/>
                </a:solidFill>
                <a:latin typeface="Avenir book"/>
              </a:rPr>
              <a:t>Antigüedad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endParaRPr lang="es-MX"/>
        </a:p>
      </c:txPr>
    </c:title>
    <c:autoTitleDeleted val="0"/>
    <c:plotArea>
      <c:layout/>
      <c:barChart>
        <c:barDir val="col"/>
        <c:grouping val="percentStacked"/>
        <c:varyColors val="0"/>
        <c:ser>
          <c:idx val="0"/>
          <c:order val="0"/>
          <c:tx>
            <c:strRef>
              <c:f>Hoja1!$B$1</c:f>
              <c:strCache>
                <c:ptCount val="1"/>
                <c:pt idx="0">
                  <c:v>Menos de 2 años</c:v>
                </c:pt>
              </c:strCache>
            </c:strRef>
          </c:tx>
          <c:spPr>
            <a:solidFill>
              <a:schemeClr val="accent4">
                <a:shade val="76000"/>
              </a:schemeClr>
            </a:solidFill>
            <a:ln>
              <a:noFill/>
            </a:ln>
            <a:effectLst/>
          </c:spPr>
          <c:invertIfNegative val="0"/>
          <c:cat>
            <c:strRef>
              <c:f>Hoja1!$A$2:$A$3</c:f>
              <c:strCache>
                <c:ptCount val="2"/>
                <c:pt idx="0">
                  <c:v>18 - 29 años</c:v>
                </c:pt>
                <c:pt idx="1">
                  <c:v>Mayores de 29</c:v>
                </c:pt>
              </c:strCache>
            </c:strRef>
          </c:cat>
          <c:val>
            <c:numRef>
              <c:f>Hoja1!$B$2:$B$3</c:f>
              <c:numCache>
                <c:formatCode>General</c:formatCode>
                <c:ptCount val="2"/>
                <c:pt idx="0">
                  <c:v>40</c:v>
                </c:pt>
                <c:pt idx="1">
                  <c:v>60</c:v>
                </c:pt>
              </c:numCache>
            </c:numRef>
          </c:val>
          <c:extLst>
            <c:ext xmlns:c16="http://schemas.microsoft.com/office/drawing/2014/chart" uri="{C3380CC4-5D6E-409C-BE32-E72D297353CC}">
              <c16:uniqueId val="{00000000-7341-42C2-B59A-1AE834852C8A}"/>
            </c:ext>
          </c:extLst>
        </c:ser>
        <c:ser>
          <c:idx val="1"/>
          <c:order val="1"/>
          <c:tx>
            <c:strRef>
              <c:f>Hoja1!$C$1</c:f>
              <c:strCache>
                <c:ptCount val="1"/>
                <c:pt idx="0">
                  <c:v>De 2 a 4 +</c:v>
                </c:pt>
              </c:strCache>
            </c:strRef>
          </c:tx>
          <c:spPr>
            <a:solidFill>
              <a:schemeClr val="accent4">
                <a:tint val="77000"/>
              </a:schemeClr>
            </a:solidFill>
            <a:ln>
              <a:noFill/>
            </a:ln>
            <a:effectLst/>
          </c:spPr>
          <c:invertIfNegative val="0"/>
          <c:cat>
            <c:strRef>
              <c:f>Hoja1!$A$2:$A$3</c:f>
              <c:strCache>
                <c:ptCount val="2"/>
                <c:pt idx="0">
                  <c:v>18 - 29 años</c:v>
                </c:pt>
                <c:pt idx="1">
                  <c:v>Mayores de 29</c:v>
                </c:pt>
              </c:strCache>
            </c:strRef>
          </c:cat>
          <c:val>
            <c:numRef>
              <c:f>Hoja1!$C$2:$C$3</c:f>
              <c:numCache>
                <c:formatCode>General</c:formatCode>
                <c:ptCount val="2"/>
                <c:pt idx="0">
                  <c:v>20</c:v>
                </c:pt>
                <c:pt idx="1">
                  <c:v>80</c:v>
                </c:pt>
              </c:numCache>
            </c:numRef>
          </c:val>
          <c:extLst>
            <c:ext xmlns:c16="http://schemas.microsoft.com/office/drawing/2014/chart" uri="{C3380CC4-5D6E-409C-BE32-E72D297353CC}">
              <c16:uniqueId val="{00000001-7341-42C2-B59A-1AE834852C8A}"/>
            </c:ext>
          </c:extLst>
        </c:ser>
        <c:dLbls>
          <c:showLegendKey val="0"/>
          <c:showVal val="0"/>
          <c:showCatName val="0"/>
          <c:showSerName val="0"/>
          <c:showPercent val="0"/>
          <c:showBubbleSize val="0"/>
        </c:dLbls>
        <c:gapWidth val="150"/>
        <c:overlap val="100"/>
        <c:axId val="923013519"/>
        <c:axId val="923013103"/>
      </c:barChart>
      <c:catAx>
        <c:axId val="923013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923013103"/>
        <c:crosses val="autoZero"/>
        <c:auto val="1"/>
        <c:lblAlgn val="ctr"/>
        <c:lblOffset val="100"/>
        <c:noMultiLvlLbl val="0"/>
      </c:catAx>
      <c:valAx>
        <c:axId val="923013103"/>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923013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r>
              <a:rPr lang="es-MX" dirty="0">
                <a:solidFill>
                  <a:schemeClr val="bg1"/>
                </a:solidFill>
                <a:latin typeface="Avenir book"/>
              </a:rPr>
              <a:t>Conformidad con el salario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endParaRPr lang="es-MX"/>
        </a:p>
      </c:txPr>
    </c:title>
    <c:autoTitleDeleted val="0"/>
    <c:plotArea>
      <c:layout/>
      <c:barChart>
        <c:barDir val="col"/>
        <c:grouping val="stacked"/>
        <c:varyColors val="0"/>
        <c:ser>
          <c:idx val="0"/>
          <c:order val="0"/>
          <c:tx>
            <c:strRef>
              <c:f>Hoja1!$B$1</c:f>
              <c:strCache>
                <c:ptCount val="1"/>
                <c:pt idx="0">
                  <c:v>Jóvenes</c:v>
                </c:pt>
              </c:strCache>
            </c:strRef>
          </c:tx>
          <c:spPr>
            <a:solidFill>
              <a:schemeClr val="accent2">
                <a:shade val="76000"/>
              </a:schemeClr>
            </a:solidFill>
            <a:ln>
              <a:noFill/>
            </a:ln>
            <a:effectLst/>
          </c:spPr>
          <c:invertIfNegative val="0"/>
          <c:cat>
            <c:strRef>
              <c:f>Hoja1!$A$2:$A$3</c:f>
              <c:strCache>
                <c:ptCount val="2"/>
                <c:pt idx="0">
                  <c:v>Conforme con salario</c:v>
                </c:pt>
                <c:pt idx="1">
                  <c:v>Inconforme con salario</c:v>
                </c:pt>
              </c:strCache>
            </c:strRef>
          </c:cat>
          <c:val>
            <c:numRef>
              <c:f>Hoja1!$B$2:$B$3</c:f>
              <c:numCache>
                <c:formatCode>General</c:formatCode>
                <c:ptCount val="2"/>
                <c:pt idx="0">
                  <c:v>22.8</c:v>
                </c:pt>
                <c:pt idx="1">
                  <c:v>28.6</c:v>
                </c:pt>
              </c:numCache>
            </c:numRef>
          </c:val>
          <c:extLst>
            <c:ext xmlns:c16="http://schemas.microsoft.com/office/drawing/2014/chart" uri="{C3380CC4-5D6E-409C-BE32-E72D297353CC}">
              <c16:uniqueId val="{00000000-B6BD-41CF-B53E-EF3F1A7B4B6D}"/>
            </c:ext>
          </c:extLst>
        </c:ser>
        <c:ser>
          <c:idx val="1"/>
          <c:order val="1"/>
          <c:tx>
            <c:strRef>
              <c:f>Hoja1!$C$1</c:f>
              <c:strCache>
                <c:ptCount val="1"/>
                <c:pt idx="0">
                  <c:v>Mayores de 29</c:v>
                </c:pt>
              </c:strCache>
            </c:strRef>
          </c:tx>
          <c:spPr>
            <a:solidFill>
              <a:schemeClr val="accent2">
                <a:tint val="77000"/>
              </a:schemeClr>
            </a:solidFill>
            <a:ln>
              <a:noFill/>
            </a:ln>
            <a:effectLst/>
          </c:spPr>
          <c:invertIfNegative val="0"/>
          <c:cat>
            <c:strRef>
              <c:f>Hoja1!$A$2:$A$3</c:f>
              <c:strCache>
                <c:ptCount val="2"/>
                <c:pt idx="0">
                  <c:v>Conforme con salario</c:v>
                </c:pt>
                <c:pt idx="1">
                  <c:v>Inconforme con salario</c:v>
                </c:pt>
              </c:strCache>
            </c:strRef>
          </c:cat>
          <c:val>
            <c:numRef>
              <c:f>Hoja1!$C$2:$C$3</c:f>
              <c:numCache>
                <c:formatCode>General</c:formatCode>
                <c:ptCount val="2"/>
                <c:pt idx="0">
                  <c:v>43</c:v>
                </c:pt>
                <c:pt idx="1">
                  <c:v>5</c:v>
                </c:pt>
              </c:numCache>
            </c:numRef>
          </c:val>
          <c:extLst>
            <c:ext xmlns:c16="http://schemas.microsoft.com/office/drawing/2014/chart" uri="{C3380CC4-5D6E-409C-BE32-E72D297353CC}">
              <c16:uniqueId val="{00000001-B6BD-41CF-B53E-EF3F1A7B4B6D}"/>
            </c:ext>
          </c:extLst>
        </c:ser>
        <c:dLbls>
          <c:showLegendKey val="0"/>
          <c:showVal val="0"/>
          <c:showCatName val="0"/>
          <c:showSerName val="0"/>
          <c:showPercent val="0"/>
          <c:showBubbleSize val="0"/>
        </c:dLbls>
        <c:gapWidth val="150"/>
        <c:overlap val="100"/>
        <c:axId val="1241156431"/>
        <c:axId val="1241166831"/>
      </c:barChart>
      <c:catAx>
        <c:axId val="1241156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1241166831"/>
        <c:crosses val="autoZero"/>
        <c:auto val="1"/>
        <c:lblAlgn val="ctr"/>
        <c:lblOffset val="100"/>
        <c:noMultiLvlLbl val="0"/>
      </c:catAx>
      <c:valAx>
        <c:axId val="124116683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41156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Avenir book"/>
              <a:ea typeface="+mn-ea"/>
              <a:cs typeface="+mn-cs"/>
            </a:defRPr>
          </a:pPr>
          <a:endParaRPr lang="es-MX"/>
        </a:p>
      </c:txPr>
    </c:title>
    <c:autoTitleDeleted val="0"/>
    <c:plotArea>
      <c:layout/>
      <c:pieChart>
        <c:varyColors val="1"/>
        <c:ser>
          <c:idx val="0"/>
          <c:order val="0"/>
          <c:tx>
            <c:strRef>
              <c:f>Hoja1!$B$1</c:f>
              <c:strCache>
                <c:ptCount val="1"/>
                <c:pt idx="0">
                  <c:v>Días de trabajo</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C0C-439F-8F30-0086A792C21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C0C-439F-8F30-0086A792C217}"/>
              </c:ext>
            </c:extLst>
          </c:dPt>
          <c:cat>
            <c:strRef>
              <c:f>Hoja1!$A$2:$A$3</c:f>
              <c:strCache>
                <c:ptCount val="2"/>
                <c:pt idx="0">
                  <c:v>Adecuado</c:v>
                </c:pt>
                <c:pt idx="1">
                  <c:v>No adecuado</c:v>
                </c:pt>
              </c:strCache>
            </c:strRef>
          </c:cat>
          <c:val>
            <c:numRef>
              <c:f>Hoja1!$B$2:$B$3</c:f>
              <c:numCache>
                <c:formatCode>General</c:formatCode>
                <c:ptCount val="2"/>
                <c:pt idx="0">
                  <c:v>70</c:v>
                </c:pt>
                <c:pt idx="1">
                  <c:v>30</c:v>
                </c:pt>
              </c:numCache>
            </c:numRef>
          </c:val>
          <c:extLst>
            <c:ext xmlns:c16="http://schemas.microsoft.com/office/drawing/2014/chart" uri="{C3380CC4-5D6E-409C-BE32-E72D297353CC}">
              <c16:uniqueId val="{00000000-E54B-49CC-ADB5-52C4641A393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Rotación</a:t>
            </a:r>
            <a:r>
              <a:rPr lang="es-MX" baseline="0"/>
              <a:t> (Smooth) Temporalidad</a:t>
            </a:r>
            <a:endParaRPr lang="es-MX"/>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'Bajas 18_19_21'!$H$2:$H$13</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'Bajas 18_19_21'!$I$2:$I$13</c:f>
              <c:numCache>
                <c:formatCode>General</c:formatCode>
                <c:ptCount val="12"/>
                <c:pt idx="0">
                  <c:v>4.5</c:v>
                </c:pt>
                <c:pt idx="1">
                  <c:v>7</c:v>
                </c:pt>
                <c:pt idx="2">
                  <c:v>8</c:v>
                </c:pt>
                <c:pt idx="3">
                  <c:v>9.5</c:v>
                </c:pt>
                <c:pt idx="4">
                  <c:v>7</c:v>
                </c:pt>
                <c:pt idx="5">
                  <c:v>5.5</c:v>
                </c:pt>
                <c:pt idx="6">
                  <c:v>0</c:v>
                </c:pt>
                <c:pt idx="7">
                  <c:v>3</c:v>
                </c:pt>
                <c:pt idx="8">
                  <c:v>0</c:v>
                </c:pt>
                <c:pt idx="9">
                  <c:v>1</c:v>
                </c:pt>
                <c:pt idx="10">
                  <c:v>2</c:v>
                </c:pt>
                <c:pt idx="11">
                  <c:v>7</c:v>
                </c:pt>
              </c:numCache>
            </c:numRef>
          </c:val>
          <c:smooth val="0"/>
          <c:extLst>
            <c:ext xmlns:c16="http://schemas.microsoft.com/office/drawing/2014/chart" uri="{C3380CC4-5D6E-409C-BE32-E72D297353CC}">
              <c16:uniqueId val="{00000000-A221-40DF-BB54-4A1EC7E53B29}"/>
            </c:ext>
          </c:extLst>
        </c:ser>
        <c:dLbls>
          <c:showLegendKey val="0"/>
          <c:showVal val="0"/>
          <c:showCatName val="0"/>
          <c:showSerName val="0"/>
          <c:showPercent val="0"/>
          <c:showBubbleSize val="0"/>
        </c:dLbls>
        <c:marker val="1"/>
        <c:smooth val="0"/>
        <c:axId val="1299337807"/>
        <c:axId val="1299338639"/>
      </c:lineChart>
      <c:catAx>
        <c:axId val="1299337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99338639"/>
        <c:crosses val="autoZero"/>
        <c:auto val="1"/>
        <c:lblAlgn val="ctr"/>
        <c:lblOffset val="100"/>
        <c:noMultiLvlLbl val="0"/>
      </c:catAx>
      <c:valAx>
        <c:axId val="129933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99337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9F81C-648D-4546-86E6-ADD14EEB2CE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33B853F-A70D-4FF0-A04A-A4743C0C3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9FE0535-E9CD-4388-AB8B-16FABADD37D5}"/>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6CC8F1F9-5B9A-44BD-909D-08DE232178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A0182D-AD02-403A-A479-47D7D1D1F84D}"/>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90116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66FE7-51D9-48AC-8CA5-321B2F4C40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70E2A89-9C8A-4EDF-B260-E47815A2D4C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F2D74CE-850E-4FFE-95AE-EABB4C7CBF45}"/>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E8606355-18C5-464E-A904-A06C60EADE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B29889F-BCA8-4EFE-B3AB-3DA64A5B18D6}"/>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236979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EBEEDB-CAE5-42AB-8CA2-0DC8BE7CFFF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C475D9C-E604-480D-A7F7-EA85E8D677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DC1B9C5-316E-4713-A396-730A028BF680}"/>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15D62875-AB02-48F2-AC9D-0889C365B3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338528-C567-4063-985A-8944EB07085F}"/>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041301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62996-6B3A-4166-928F-A651FCC707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DF2B008-4030-48B4-80BB-E85C4D289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1E6F320-8531-4A7D-998D-F72F2468A30C}"/>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CD40D2F4-7184-4D22-9064-AA6EB88CB5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94F5CD2-2FBF-4FCA-AD8E-DD86999CF998}"/>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65255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12CDC-3E3C-4E86-9DE0-4A8D375305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1D99EA-9706-499D-A838-A4A053E290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854930-35FE-4BE8-BB03-0C3E1E1CE951}"/>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53B1EA19-1367-4BB8-80DD-D6B3154F23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4A3AF83-3FF0-4A1A-8176-4E9DF5804A56}"/>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141917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5A645-A59F-415F-A854-5A251B2B1B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D73ABAB-554D-4489-8CEB-EB80A9D3B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14462C-DD86-4732-89A5-74916B589FD4}"/>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C44B01A1-D00E-4CCF-8DFD-9760D56F017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014B4B8-62E9-4420-8785-04B770167477}"/>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2371428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2B12C-F386-476D-9094-FE38EFD59A2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752C5E4-CE55-4600-91E9-9DF06FE7EBC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CBCF977-BA07-4719-A4D1-7F5C7DED069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FDC9DCB-DC32-44BA-B4B2-D9D8A4FB01AC}"/>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6" name="Marcador de pie de página 5">
            <a:extLst>
              <a:ext uri="{FF2B5EF4-FFF2-40B4-BE49-F238E27FC236}">
                <a16:creationId xmlns:a16="http://schemas.microsoft.com/office/drawing/2014/main" id="{62F7B269-935E-4913-9CD2-6D0638592D2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AADADF-DEA3-4BA8-AD43-6BF0A38A4215}"/>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2403819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88675-3F37-4288-AAB4-F40BB3973E1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316549C-92C6-4F82-A6B6-36EA77E93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0A0F13-5989-41D6-8296-761B0C1C290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4A612C9-38A1-43C1-93AA-D8E1AC1F0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FC997C6-6C2B-498C-8878-D40B46228B7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376329D-991F-466C-A4AE-51DB1233A2F2}"/>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8" name="Marcador de pie de página 7">
            <a:extLst>
              <a:ext uri="{FF2B5EF4-FFF2-40B4-BE49-F238E27FC236}">
                <a16:creationId xmlns:a16="http://schemas.microsoft.com/office/drawing/2014/main" id="{0433B5E5-2233-4024-ADC8-05C3F444C4D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015C9BE-7980-4AAC-A5EB-2AB5C8C77E51}"/>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37997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06C73-6AE6-4A52-8FB7-66B65F37B1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7F83421-F91B-492B-96A8-6B1089F1039F}"/>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4" name="Marcador de pie de página 3">
            <a:extLst>
              <a:ext uri="{FF2B5EF4-FFF2-40B4-BE49-F238E27FC236}">
                <a16:creationId xmlns:a16="http://schemas.microsoft.com/office/drawing/2014/main" id="{100AB9E4-86AE-4964-880C-779064EF705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1804BB7-FD82-42FA-A2C9-13F2561C116B}"/>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4237758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D3D5A6E-E155-4EF7-B854-88A1064AC28F}"/>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3" name="Marcador de pie de página 2">
            <a:extLst>
              <a:ext uri="{FF2B5EF4-FFF2-40B4-BE49-F238E27FC236}">
                <a16:creationId xmlns:a16="http://schemas.microsoft.com/office/drawing/2014/main" id="{B186654F-2EEC-41B0-8CD7-4E5EFC2E3BF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38D6138-E245-4C4E-BF41-B8AD0767C5B1}"/>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18495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53F7E-4695-4E57-BAA1-A655E61519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81F56D0-5E4D-4669-8254-46DAB3E77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85DBA97-905A-48BC-A4D4-2894C35F1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D95A63-908C-47BC-AF96-9906A1B37A2C}"/>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6" name="Marcador de pie de página 5">
            <a:extLst>
              <a:ext uri="{FF2B5EF4-FFF2-40B4-BE49-F238E27FC236}">
                <a16:creationId xmlns:a16="http://schemas.microsoft.com/office/drawing/2014/main" id="{1001C0F0-286B-4A0D-A7CE-F94DA59B526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703A00D-7C1C-4F09-91BC-1F9CECB64666}"/>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2338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613D8-6048-4159-89B6-E54171388E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60A61EC-142B-474C-94EE-5A9E3C90A1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377C160-4765-49FA-B45A-1137B386EC22}"/>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1B41E5B1-216D-4BD5-AD91-0E5053E0CA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6BB5CE8-5242-485A-BE66-9D46CCB8440A}"/>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05615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340E-1BD0-4347-B47B-1BA94537F9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6C6C6AF-C7D3-4D1F-8006-4796C921F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E6024DF-EBD7-4385-8EB0-F032DFD96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B1C3CE-1720-46EB-92CC-8C888E6FD8C9}"/>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6" name="Marcador de pie de página 5">
            <a:extLst>
              <a:ext uri="{FF2B5EF4-FFF2-40B4-BE49-F238E27FC236}">
                <a16:creationId xmlns:a16="http://schemas.microsoft.com/office/drawing/2014/main" id="{270CD501-1BAB-4792-8D47-1C4C80350EC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A833C91-B3A1-4C66-BB83-6C4FF0606903}"/>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1998144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420AB-47B4-4BDB-9CE5-F5A732EBF53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8628734-7B5C-4E1F-B297-E434F6061C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E74003F-3690-4FA5-BACA-1DCB597864CE}"/>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4643A1B8-DFFA-4F03-AF94-97C2FBFEB79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8514246-DFB7-45BB-B56C-83837384DCD0}"/>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805701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B652F6C-BCD8-4B3A-9BB7-EC88DA2735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B35701B-2FB8-47D0-AD43-5AF88893C1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518A76B-0BE0-4EF0-8C41-12E1BBBE159E}"/>
              </a:ext>
            </a:extLst>
          </p:cNvPr>
          <p:cNvSpPr>
            <a:spLocks noGrp="1"/>
          </p:cNvSpPr>
          <p:nvPr>
            <p:ph type="dt" sz="half" idx="10"/>
          </p:nvPr>
        </p:nvSpPr>
        <p:spPr/>
        <p:txBody>
          <a:body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ED3FE572-3646-44DD-9E56-1FC15AFCEB3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F4C336-0FF0-46BA-AA67-C82EEAF30D1A}"/>
              </a:ext>
            </a:extLst>
          </p:cNvPr>
          <p:cNvSpPr>
            <a:spLocks noGrp="1"/>
          </p:cNvSpPr>
          <p:nvPr>
            <p:ph type="sldNum" sz="quarter" idx="12"/>
          </p:nvPr>
        </p:nvSpPr>
        <p:spPr/>
        <p:txBody>
          <a:bodyPr/>
          <a:lstStyle/>
          <a:p>
            <a:fld id="{D077F29B-8B85-4BA6-B94C-1A6BE65C8FD0}" type="slidenum">
              <a:rPr lang="es-MX" smtClean="0"/>
              <a:t>‹Nº›</a:t>
            </a:fld>
            <a:endParaRPr lang="es-MX"/>
          </a:p>
        </p:txBody>
      </p:sp>
    </p:spTree>
    <p:extLst>
      <p:ext uri="{BB962C8B-B14F-4D97-AF65-F5344CB8AC3E}">
        <p14:creationId xmlns:p14="http://schemas.microsoft.com/office/powerpoint/2010/main" val="194342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1DEB9CD-7670-B94C-A898-C2CFAAD2F3FD}"/>
              </a:ext>
            </a:extLst>
          </p:cNvPr>
          <p:cNvPicPr>
            <a:picLocks noChangeAspect="1"/>
          </p:cNvPicPr>
          <p:nvPr userDrawn="1"/>
        </p:nvPicPr>
        <p:blipFill rotWithShape="1">
          <a:blip r:embed="rId2">
            <a:extLst>
              <a:ext uri="{28A0092B-C50C-407E-A947-70E740481C1C}">
                <a14:useLocalDpi xmlns:a14="http://schemas.microsoft.com/office/drawing/2010/main"/>
              </a:ext>
            </a:extLst>
          </a:blip>
          <a:srcRect r="96067" b="5897"/>
          <a:stretch/>
        </p:blipFill>
        <p:spPr>
          <a:xfrm>
            <a:off x="0" y="-9696"/>
            <a:ext cx="480107" cy="6462639"/>
          </a:xfrm>
          <a:prstGeom prst="rect">
            <a:avLst/>
          </a:prstGeom>
        </p:spPr>
      </p:pic>
      <p:sp>
        <p:nvSpPr>
          <p:cNvPr id="2" name="Title 1">
            <a:extLst>
              <a:ext uri="{FF2B5EF4-FFF2-40B4-BE49-F238E27FC236}">
                <a16:creationId xmlns:a16="http://schemas.microsoft.com/office/drawing/2014/main" id="{188AC57F-9ED8-3C40-8AC5-0546847C837C}"/>
              </a:ext>
            </a:extLst>
          </p:cNvPr>
          <p:cNvSpPr>
            <a:spLocks noGrp="1"/>
          </p:cNvSpPr>
          <p:nvPr>
            <p:ph type="title" hasCustomPrompt="1"/>
          </p:nvPr>
        </p:nvSpPr>
        <p:spPr>
          <a:xfrm>
            <a:off x="838199" y="365125"/>
            <a:ext cx="9540000" cy="1015200"/>
          </a:xfrm>
          <a:prstGeom prst="rect">
            <a:avLst/>
          </a:prstGeom>
        </p:spPr>
        <p:txBody>
          <a:bodyPr/>
          <a:lstStyle/>
          <a:p>
            <a:r>
              <a:rPr lang="es-ES_tradnl" noProof="0" dirty="0"/>
              <a:t>Título y subtítulo – máximo dos líneas</a:t>
            </a:r>
            <a:endParaRPr lang="x-none" dirty="0"/>
          </a:p>
        </p:txBody>
      </p:sp>
    </p:spTree>
    <p:extLst>
      <p:ext uri="{BB962C8B-B14F-4D97-AF65-F5344CB8AC3E}">
        <p14:creationId xmlns:p14="http://schemas.microsoft.com/office/powerpoint/2010/main" val="35332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3843F-3038-4AEE-8D7C-93DE2C9FAC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F0A6A53-8979-40DC-8027-C3F616192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DFCB3F2-523D-4D04-BECE-4D3C2CFE76F9}"/>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1F97066E-FF01-4161-9CA5-70EE7622CF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00728BF-657D-41A7-94F7-CAFA1B936979}"/>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70321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8DBE7-8ADF-4FC7-BC2E-1722DF9B17B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A041DF-3BE6-4713-8622-6FD4C06ABD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E7C6C8F-CA11-4130-B802-25EB2A9A34F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0EB411E-7F56-4765-A454-A67B1839141F}"/>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6" name="Marcador de pie de página 5">
            <a:extLst>
              <a:ext uri="{FF2B5EF4-FFF2-40B4-BE49-F238E27FC236}">
                <a16:creationId xmlns:a16="http://schemas.microsoft.com/office/drawing/2014/main" id="{FE5B3A5B-DF1D-4B43-81A1-6B952B4C180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3ADD217-89E7-4247-8C68-BFCD18767747}"/>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4945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A29E8-D21B-4507-A161-FF8AFB50C37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F880F59-FF0E-46B9-98E1-2C6801166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6AC0A50-5DDF-42C4-8152-A3D9629524E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49B570F-34CC-447C-9D36-E1A513924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1B5D17-AC0A-47D7-9EB1-28E1449684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4105762-2D5E-4C36-8830-1BEBAC90398D}"/>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8" name="Marcador de pie de página 7">
            <a:extLst>
              <a:ext uri="{FF2B5EF4-FFF2-40B4-BE49-F238E27FC236}">
                <a16:creationId xmlns:a16="http://schemas.microsoft.com/office/drawing/2014/main" id="{66D5EBE3-8E42-4C70-9DD9-F5C7C483379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2984E0D-A983-41FF-8744-33480DE1F3EC}"/>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9432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E84AC-0A76-4AD5-9463-7A860751867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F57C946-7A37-46C1-98AC-4BD7FDFA15AD}"/>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4" name="Marcador de pie de página 3">
            <a:extLst>
              <a:ext uri="{FF2B5EF4-FFF2-40B4-BE49-F238E27FC236}">
                <a16:creationId xmlns:a16="http://schemas.microsoft.com/office/drawing/2014/main" id="{4772A315-8D61-4099-9F0A-A1D08B818E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5D288C1-A143-4C12-BD39-F670F21B7A10}"/>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182299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74B790-3801-4704-B995-D9C7668CD891}"/>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3" name="Marcador de pie de página 2">
            <a:extLst>
              <a:ext uri="{FF2B5EF4-FFF2-40B4-BE49-F238E27FC236}">
                <a16:creationId xmlns:a16="http://schemas.microsoft.com/office/drawing/2014/main" id="{297F4531-E757-4222-B0B4-A06559E7E98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D9D3F4B-726F-4B28-BE36-C27D1EDF0AFB}"/>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81803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5BC9D-7A3F-4EB5-87BE-C255830C2DB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14708E6-7721-4BC5-80F3-1D01DDFF4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605FCCF-149C-4B3A-87D7-EF9F897D9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812A46-4A68-4633-A0B3-52708B333833}"/>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6" name="Marcador de pie de página 5">
            <a:extLst>
              <a:ext uri="{FF2B5EF4-FFF2-40B4-BE49-F238E27FC236}">
                <a16:creationId xmlns:a16="http://schemas.microsoft.com/office/drawing/2014/main" id="{2639B7B7-9C3B-45BD-AC0A-08A43751063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34DF4E7-5BA7-43E3-B9B5-6F837640F797}"/>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3183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ACFDA-ED56-4AA9-B1E3-CAF54FBB57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5618380-5DC7-4C36-89C4-4D7AD9FC44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523A23A-691E-409B-9899-33E233234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D35FBB-21C1-4076-B095-B27D6F14DBED}"/>
              </a:ext>
            </a:extLst>
          </p:cNvPr>
          <p:cNvSpPr>
            <a:spLocks noGrp="1"/>
          </p:cNvSpPr>
          <p:nvPr>
            <p:ph type="dt" sz="half" idx="10"/>
          </p:nvPr>
        </p:nvSpPr>
        <p:spPr/>
        <p:txBody>
          <a:bodyPr/>
          <a:lstStyle/>
          <a:p>
            <a:fld id="{BDEEEAEB-4FF0-41A8-BA5E-4AC94ED70F5C}" type="datetimeFigureOut">
              <a:rPr lang="es-MX" smtClean="0"/>
              <a:t>02/08/2021</a:t>
            </a:fld>
            <a:endParaRPr lang="es-MX"/>
          </a:p>
        </p:txBody>
      </p:sp>
      <p:sp>
        <p:nvSpPr>
          <p:cNvPr id="6" name="Marcador de pie de página 5">
            <a:extLst>
              <a:ext uri="{FF2B5EF4-FFF2-40B4-BE49-F238E27FC236}">
                <a16:creationId xmlns:a16="http://schemas.microsoft.com/office/drawing/2014/main" id="{197FC47E-1BF3-4363-923E-D8230BBC2E9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2604357-27CD-4C7D-85D5-D786E76BD1F1}"/>
              </a:ext>
            </a:extLst>
          </p:cNvPr>
          <p:cNvSpPr>
            <a:spLocks noGrp="1"/>
          </p:cNvSpPr>
          <p:nvPr>
            <p:ph type="sldNum" sz="quarter" idx="12"/>
          </p:nvPr>
        </p:nvSpPr>
        <p:spPr/>
        <p:txBody>
          <a:bodyPr/>
          <a:lstStyle/>
          <a:p>
            <a:fld id="{F78F1011-7210-43E7-9E07-9327AFEA9651}" type="slidenum">
              <a:rPr lang="es-MX" smtClean="0"/>
              <a:t>‹Nº›</a:t>
            </a:fld>
            <a:endParaRPr lang="es-MX"/>
          </a:p>
        </p:txBody>
      </p:sp>
    </p:spTree>
    <p:extLst>
      <p:ext uri="{BB962C8B-B14F-4D97-AF65-F5344CB8AC3E}">
        <p14:creationId xmlns:p14="http://schemas.microsoft.com/office/powerpoint/2010/main" val="150059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C08C2B6-6918-4641-AFAB-36D5D61E5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8F6CA8D-CC2A-46A6-8CB2-7C3873229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399BBF1-3925-48F7-BDF2-29F7B12BF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EEAEB-4FF0-41A8-BA5E-4AC94ED70F5C}" type="datetimeFigureOut">
              <a:rPr lang="es-MX" smtClean="0"/>
              <a:t>02/08/2021</a:t>
            </a:fld>
            <a:endParaRPr lang="es-MX"/>
          </a:p>
        </p:txBody>
      </p:sp>
      <p:sp>
        <p:nvSpPr>
          <p:cNvPr id="5" name="Marcador de pie de página 4">
            <a:extLst>
              <a:ext uri="{FF2B5EF4-FFF2-40B4-BE49-F238E27FC236}">
                <a16:creationId xmlns:a16="http://schemas.microsoft.com/office/drawing/2014/main" id="{DBEB0490-4878-4ABB-8E36-A905DF033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AFF04E8-69FC-43F2-8B0B-5D0464AF5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F1011-7210-43E7-9E07-9327AFEA9651}" type="slidenum">
              <a:rPr lang="es-MX" smtClean="0"/>
              <a:t>‹Nº›</a:t>
            </a:fld>
            <a:endParaRPr lang="es-MX"/>
          </a:p>
        </p:txBody>
      </p:sp>
    </p:spTree>
    <p:extLst>
      <p:ext uri="{BB962C8B-B14F-4D97-AF65-F5344CB8AC3E}">
        <p14:creationId xmlns:p14="http://schemas.microsoft.com/office/powerpoint/2010/main" val="23032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B5C5A2-16B6-4E6C-A6F0-44888D8D4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182B38D-BEF8-41E4-A0C1-273CE93F5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5DFC05-4EAE-4BCD-857B-DAEBB2BCF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A104-7478-4621-B563-818AB1157938}" type="datetimeFigureOut">
              <a:rPr lang="es-MX" smtClean="0"/>
              <a:t>02/08/2021</a:t>
            </a:fld>
            <a:endParaRPr lang="es-MX"/>
          </a:p>
        </p:txBody>
      </p:sp>
      <p:sp>
        <p:nvSpPr>
          <p:cNvPr id="5" name="Marcador de pie de página 4">
            <a:extLst>
              <a:ext uri="{FF2B5EF4-FFF2-40B4-BE49-F238E27FC236}">
                <a16:creationId xmlns:a16="http://schemas.microsoft.com/office/drawing/2014/main" id="{33C74D34-A107-4DC7-9F41-218C0D47D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93AB0D2-6D53-4E4E-93ED-B208C0E1C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7F29B-8B85-4BA6-B94C-1A6BE65C8FD0}" type="slidenum">
              <a:rPr lang="es-MX" smtClean="0"/>
              <a:t>‹Nº›</a:t>
            </a:fld>
            <a:endParaRPr lang="es-MX"/>
          </a:p>
        </p:txBody>
      </p:sp>
    </p:spTree>
    <p:extLst>
      <p:ext uri="{BB962C8B-B14F-4D97-AF65-F5344CB8AC3E}">
        <p14:creationId xmlns:p14="http://schemas.microsoft.com/office/powerpoint/2010/main" val="204299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La Misión Súper - Videos | Facebook">
            <a:extLst>
              <a:ext uri="{FF2B5EF4-FFF2-40B4-BE49-F238E27FC236}">
                <a16:creationId xmlns:a16="http://schemas.microsoft.com/office/drawing/2014/main" id="{B7C3C672-F1CB-45F0-A959-40311F7784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431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descr="Image">
            <a:extLst>
              <a:ext uri="{FF2B5EF4-FFF2-40B4-BE49-F238E27FC236}">
                <a16:creationId xmlns:a16="http://schemas.microsoft.com/office/drawing/2014/main" id="{A49BD0C4-71E4-4B8D-9B72-EAC4C88DCAD1}"/>
              </a:ext>
            </a:extLst>
          </p:cNvPr>
          <p:cNvPicPr>
            <a:picLocks noChangeAspect="1"/>
          </p:cNvPicPr>
          <p:nvPr/>
        </p:nvPicPr>
        <p:blipFill rotWithShape="1">
          <a:blip r:embed="rId4"/>
          <a:srcRect t="13753" b="32081"/>
          <a:stretch/>
        </p:blipFill>
        <p:spPr>
          <a:xfrm>
            <a:off x="-190914" y="-14311"/>
            <a:ext cx="12634788" cy="6843689"/>
          </a:xfrm>
          <a:prstGeom prst="rect">
            <a:avLst/>
          </a:prstGeom>
          <a:ln w="12700">
            <a:miter lim="400000"/>
          </a:ln>
        </p:spPr>
      </p:pic>
      <p:sp>
        <p:nvSpPr>
          <p:cNvPr id="2" name="Título 1">
            <a:extLst>
              <a:ext uri="{FF2B5EF4-FFF2-40B4-BE49-F238E27FC236}">
                <a16:creationId xmlns:a16="http://schemas.microsoft.com/office/drawing/2014/main" id="{06F726AF-BF01-4623-B39B-4E694948292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MX" sz="5200" dirty="0">
                <a:solidFill>
                  <a:srgbClr val="FFFFFF"/>
                </a:solidFill>
              </a:rPr>
              <a:t>Reporte ejecutivo</a:t>
            </a:r>
          </a:p>
        </p:txBody>
      </p:sp>
      <p:pic>
        <p:nvPicPr>
          <p:cNvPr id="8" name="Image" descr="Image">
            <a:extLst>
              <a:ext uri="{FF2B5EF4-FFF2-40B4-BE49-F238E27FC236}">
                <a16:creationId xmlns:a16="http://schemas.microsoft.com/office/drawing/2014/main" id="{2F5D44DC-66D4-43C7-9E1A-0D3D4EFCD37E}"/>
              </a:ext>
            </a:extLst>
          </p:cNvPr>
          <p:cNvPicPr>
            <a:picLocks noChangeAspect="1"/>
          </p:cNvPicPr>
          <p:nvPr/>
        </p:nvPicPr>
        <p:blipFill>
          <a:blip r:embed="rId5"/>
          <a:stretch>
            <a:fillRect/>
          </a:stretch>
        </p:blipFill>
        <p:spPr>
          <a:xfrm>
            <a:off x="5358251" y="5331335"/>
            <a:ext cx="1924879" cy="1498043"/>
          </a:xfrm>
          <a:prstGeom prst="rect">
            <a:avLst/>
          </a:prstGeom>
          <a:ln w="12700">
            <a:miter lim="400000"/>
          </a:ln>
        </p:spPr>
      </p:pic>
    </p:spTree>
    <p:extLst>
      <p:ext uri="{BB962C8B-B14F-4D97-AF65-F5344CB8AC3E}">
        <p14:creationId xmlns:p14="http://schemas.microsoft.com/office/powerpoint/2010/main" val="205508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55B52-FAE5-4010-8018-56BA83821E86}"/>
              </a:ext>
            </a:extLst>
          </p:cNvPr>
          <p:cNvSpPr>
            <a:spLocks noGrp="1"/>
          </p:cNvSpPr>
          <p:nvPr>
            <p:ph type="title"/>
          </p:nvPr>
        </p:nvSpPr>
        <p:spPr/>
        <p:txBody>
          <a:bodyPr/>
          <a:lstStyle/>
          <a:p>
            <a:r>
              <a:rPr lang="es-MX" dirty="0">
                <a:latin typeface="Avenir book"/>
              </a:rPr>
              <a:t>Sociometría</a:t>
            </a:r>
          </a:p>
        </p:txBody>
      </p:sp>
      <p:sp>
        <p:nvSpPr>
          <p:cNvPr id="3" name="Marcador de contenido 2">
            <a:extLst>
              <a:ext uri="{FF2B5EF4-FFF2-40B4-BE49-F238E27FC236}">
                <a16:creationId xmlns:a16="http://schemas.microsoft.com/office/drawing/2014/main" id="{9A27A8C6-A93B-44B0-80AF-08A744EE61EB}"/>
              </a:ext>
            </a:extLst>
          </p:cNvPr>
          <p:cNvSpPr>
            <a:spLocks noGrp="1"/>
          </p:cNvSpPr>
          <p:nvPr>
            <p:ph idx="1"/>
          </p:nvPr>
        </p:nvSpPr>
        <p:spPr>
          <a:xfrm>
            <a:off x="838200" y="1470784"/>
            <a:ext cx="9847997" cy="4667250"/>
          </a:xfrm>
        </p:spPr>
        <p:txBody>
          <a:bodyPr>
            <a:normAutofit fontScale="70000" lnSpcReduction="20000"/>
          </a:bodyPr>
          <a:lstStyle/>
          <a:p>
            <a:r>
              <a:rPr lang="es-MX" dirty="0">
                <a:latin typeface="Avenir book"/>
              </a:rPr>
              <a:t>Principales personas para hacer </a:t>
            </a:r>
            <a:r>
              <a:rPr lang="es-MX" dirty="0" err="1">
                <a:latin typeface="Avenir book"/>
              </a:rPr>
              <a:t>debrief</a:t>
            </a:r>
            <a:r>
              <a:rPr lang="es-MX" dirty="0">
                <a:latin typeface="Avenir book"/>
              </a:rPr>
              <a:t> y coaching:</a:t>
            </a:r>
          </a:p>
          <a:p>
            <a:pPr lvl="1"/>
            <a:r>
              <a:rPr lang="es-MX" dirty="0">
                <a:latin typeface="Avenir book"/>
              </a:rPr>
              <a:t>Gerentes: Manuel, Jorge y Jonatan</a:t>
            </a:r>
          </a:p>
          <a:p>
            <a:pPr lvl="1"/>
            <a:r>
              <a:rPr lang="es-MX" dirty="0">
                <a:latin typeface="Avenir book"/>
              </a:rPr>
              <a:t>Todos los responsables de área +</a:t>
            </a:r>
          </a:p>
          <a:p>
            <a:pPr lvl="1"/>
            <a:r>
              <a:rPr lang="es-MX" dirty="0">
                <a:latin typeface="Avenir book"/>
              </a:rPr>
              <a:t>Reyes Arenas Brayan Guadalupe</a:t>
            </a:r>
          </a:p>
          <a:p>
            <a:pPr lvl="1"/>
            <a:r>
              <a:rPr lang="es-MX" dirty="0">
                <a:latin typeface="Avenir book"/>
              </a:rPr>
              <a:t>De Santiago Tamez Jesus Eugenio</a:t>
            </a:r>
          </a:p>
          <a:p>
            <a:pPr lvl="1"/>
            <a:r>
              <a:rPr lang="es-MX" dirty="0">
                <a:latin typeface="Avenir book"/>
              </a:rPr>
              <a:t>Morales Mendoza Nancy Elizabeth</a:t>
            </a:r>
          </a:p>
          <a:p>
            <a:pPr lvl="1"/>
            <a:r>
              <a:rPr lang="es-MX" dirty="0">
                <a:latin typeface="Avenir book"/>
              </a:rPr>
              <a:t>Herrera Leal Álvaro</a:t>
            </a:r>
          </a:p>
          <a:p>
            <a:pPr lvl="1"/>
            <a:r>
              <a:rPr lang="es-MX" dirty="0">
                <a:latin typeface="Avenir book"/>
              </a:rPr>
              <a:t>Alvares Mireles Yajaira Janeth (pero para “convertirla”)</a:t>
            </a:r>
          </a:p>
          <a:p>
            <a:r>
              <a:rPr lang="es-MX" dirty="0">
                <a:latin typeface="Avenir book"/>
              </a:rPr>
              <a:t>Hay una enorme influencia positiva del corporativo en la tienda</a:t>
            </a:r>
          </a:p>
          <a:p>
            <a:r>
              <a:rPr lang="es-MX" dirty="0">
                <a:latin typeface="Avenir book"/>
              </a:rPr>
              <a:t>Preocupa la influencia y riesgo de rotación Barrera </a:t>
            </a:r>
            <a:r>
              <a:rPr lang="es-MX" dirty="0" err="1">
                <a:latin typeface="Avenir book"/>
              </a:rPr>
              <a:t>Rieyes</a:t>
            </a:r>
            <a:r>
              <a:rPr lang="es-MX" dirty="0">
                <a:latin typeface="Avenir book"/>
              </a:rPr>
              <a:t> Gabriela</a:t>
            </a:r>
          </a:p>
          <a:p>
            <a:r>
              <a:rPr lang="es-MX" dirty="0">
                <a:latin typeface="Avenir book"/>
              </a:rPr>
              <a:t>Desarrollo de competencias gerenciales principalmente como transferencia de Manuel a Jorge y Jonatan</a:t>
            </a:r>
          </a:p>
          <a:p>
            <a:r>
              <a:rPr lang="es-MX" dirty="0">
                <a:latin typeface="Avenir book"/>
              </a:rPr>
              <a:t>Sesión de liderazgo con (riesgo de perder líderes): Alvares Mireles Yajaira Janeth y Cavazos Ramirez Andrés Eduardo</a:t>
            </a:r>
          </a:p>
          <a:p>
            <a:r>
              <a:rPr lang="es-MX" dirty="0">
                <a:latin typeface="Avenir book"/>
              </a:rPr>
              <a:t>Junta con “negativos + baja percepción de justicia”</a:t>
            </a:r>
          </a:p>
          <a:p>
            <a:r>
              <a:rPr lang="es-MX" dirty="0">
                <a:latin typeface="Avenir book"/>
              </a:rPr>
              <a:t>No hay nadie con alto desgaste emocional y que también tenga influencia negativa</a:t>
            </a:r>
          </a:p>
        </p:txBody>
      </p:sp>
      <p:pic>
        <p:nvPicPr>
          <p:cNvPr id="4" name="Image" descr="Image">
            <a:extLst>
              <a:ext uri="{FF2B5EF4-FFF2-40B4-BE49-F238E27FC236}">
                <a16:creationId xmlns:a16="http://schemas.microsoft.com/office/drawing/2014/main" id="{A0DD63FA-B6D2-4ACF-9088-6F976C6D73E8}"/>
              </a:ext>
            </a:extLst>
          </p:cNvPr>
          <p:cNvPicPr>
            <a:picLocks noChangeAspect="1"/>
          </p:cNvPicPr>
          <p:nvPr/>
        </p:nvPicPr>
        <p:blipFill>
          <a:blip r:embed="rId2"/>
          <a:stretch>
            <a:fillRect/>
          </a:stretch>
        </p:blipFill>
        <p:spPr>
          <a:xfrm>
            <a:off x="10534269" y="5718412"/>
            <a:ext cx="1501623" cy="1168643"/>
          </a:xfrm>
          <a:prstGeom prst="rect">
            <a:avLst/>
          </a:prstGeom>
          <a:ln w="12700">
            <a:miter lim="400000"/>
          </a:ln>
        </p:spPr>
      </p:pic>
    </p:spTree>
    <p:extLst>
      <p:ext uri="{BB962C8B-B14F-4D97-AF65-F5344CB8AC3E}">
        <p14:creationId xmlns:p14="http://schemas.microsoft.com/office/powerpoint/2010/main" val="394221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DBBC0-1462-44ED-8C55-4967BDEE8DE4}"/>
              </a:ext>
            </a:extLst>
          </p:cNvPr>
          <p:cNvSpPr>
            <a:spLocks noGrp="1"/>
          </p:cNvSpPr>
          <p:nvPr>
            <p:ph type="title"/>
          </p:nvPr>
        </p:nvSpPr>
        <p:spPr>
          <a:xfrm>
            <a:off x="838200" y="107453"/>
            <a:ext cx="10515600" cy="1325563"/>
          </a:xfrm>
        </p:spPr>
        <p:txBody>
          <a:bodyPr/>
          <a:lstStyle/>
          <a:p>
            <a:r>
              <a:rPr lang="es-MX" dirty="0">
                <a:latin typeface="Avenir book"/>
              </a:rPr>
              <a:t>Acciones recomendadas</a:t>
            </a:r>
          </a:p>
        </p:txBody>
      </p:sp>
      <p:sp>
        <p:nvSpPr>
          <p:cNvPr id="3" name="Marcador de contenido 2">
            <a:extLst>
              <a:ext uri="{FF2B5EF4-FFF2-40B4-BE49-F238E27FC236}">
                <a16:creationId xmlns:a16="http://schemas.microsoft.com/office/drawing/2014/main" id="{E20E98FE-1654-47A1-BAB0-54A7FD31D42F}"/>
              </a:ext>
            </a:extLst>
          </p:cNvPr>
          <p:cNvSpPr>
            <a:spLocks noGrp="1"/>
          </p:cNvSpPr>
          <p:nvPr>
            <p:ph idx="1"/>
          </p:nvPr>
        </p:nvSpPr>
        <p:spPr>
          <a:xfrm>
            <a:off x="483358" y="1173709"/>
            <a:ext cx="10515600" cy="5424984"/>
          </a:xfrm>
        </p:spPr>
        <p:txBody>
          <a:bodyPr>
            <a:normAutofit fontScale="92500" lnSpcReduction="10000"/>
          </a:bodyPr>
          <a:lstStyle/>
          <a:p>
            <a:pPr marL="0" indent="0">
              <a:buNone/>
            </a:pPr>
            <a:r>
              <a:rPr lang="es-MX" sz="1800" b="1" dirty="0">
                <a:effectLst/>
                <a:latin typeface="Avenir book"/>
                <a:ea typeface="Calibri" panose="020F0502020204030204" pitchFamily="34" charset="0"/>
                <a:cs typeface="Times New Roman" panose="02020603050405020304" pitchFamily="18" charset="0"/>
              </a:rPr>
              <a:t>En la medida en que la población laboral está conformada mayoritariamente por jóvenes de 19 a 29 años, es conveniente focalizar las estrategias hacia este grupo: </a:t>
            </a:r>
            <a:endParaRPr lang="es-MX" sz="1800" dirty="0">
              <a:effectLst/>
              <a:latin typeface="Avenir book"/>
              <a:ea typeface="Calibri" panose="020F0502020204030204" pitchFamily="34" charset="0"/>
              <a:cs typeface="Times New Roman" panose="02020603050405020304" pitchFamily="18" charset="0"/>
            </a:endParaRP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Los jefes y gerentes necesitan conocer mejor la psicología del trabajador joven: comportamiento, metas, relaciones sociales, ideales, etcétera; con el fin de canalizar sus aspiraciones.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La Misión requiere planes específicos de desarrollo para los jóvenes: capacitación, entrenamiento, desarrollo de carrera, etcétera; de otra manera, una vez que estos colaboradores cubran su periodo de estancia, se irán.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El personal joven radicado en Allende, es un grupo focal: al no encontrar desarrollo en la Misión, ellos pueden hacer publicidad negativa de la empresa.</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Sin embargo, lo contrario también puede ocurrir: que promuevan su lugar de trabajo como un buen sitio de desarrollo. Como la mayoría de los colaboradores se enteraron del trabajo en la Misión por un conocido, esta persona está transmitiendo la reputación de la empresa.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La reputación de La Misión se ha de fundamentar en este grupo de gente joven, de ahí que es necesario organizar tanto incentivos como actividades formativas y recreativas para ellos.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Este grupo joven, tiene la ilusión de obtener un automóvil; La Misión podría encontrar mecanismos de apoyo en esa dirección, como </a:t>
            </a:r>
            <a:r>
              <a:rPr lang="es-MX" sz="1800" dirty="0" err="1">
                <a:effectLst/>
                <a:latin typeface="Avenir book"/>
                <a:ea typeface="Calibri" panose="020F0502020204030204" pitchFamily="34" charset="0"/>
                <a:cs typeface="Times New Roman" panose="02020603050405020304" pitchFamily="18" charset="0"/>
              </a:rPr>
              <a:t>re-direccionar</a:t>
            </a:r>
            <a:r>
              <a:rPr lang="es-MX" sz="1800" dirty="0">
                <a:effectLst/>
                <a:latin typeface="Avenir book"/>
                <a:ea typeface="Calibri" panose="020F0502020204030204" pitchFamily="34" charset="0"/>
                <a:cs typeface="Times New Roman" panose="02020603050405020304" pitchFamily="18" charset="0"/>
              </a:rPr>
              <a:t> el Bono de Desempeño o de Puntualidad.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Así mismo, las actividades recreativas para jóvenes podrían incluir torneos deportivos, por ejemplo. </a:t>
            </a:r>
          </a:p>
          <a:p>
            <a:pPr marL="342900" lvl="0" indent="-342900">
              <a:lnSpc>
                <a:spcPct val="107000"/>
              </a:lnSpc>
              <a:spcBef>
                <a:spcPts val="0"/>
              </a:spcBef>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La reputación de La Misión, podría alcanzar a las familias de estos jóvenes: con eventos patrocinados por la empresa (convivios en casa de los colaboradores que obtengan cierto nivel de desempeño o que busquen un patrocinio de la empresa para eventos familiares o sociales en productos como refrescos, cerveza, botana, sillas, mesas, música, etcétera, lo cual le daría a la empresa una publicidad social de alto impacto. </a:t>
            </a:r>
          </a:p>
          <a:p>
            <a:pPr marL="342900" lvl="0" indent="-342900">
              <a:lnSpc>
                <a:spcPct val="107000"/>
              </a:lnSpc>
              <a:spcBef>
                <a:spcPts val="0"/>
              </a:spcBef>
              <a:spcAft>
                <a:spcPts val="800"/>
              </a:spcAft>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Las mujeres son un grupo de interés y desarrollo.</a:t>
            </a:r>
          </a:p>
        </p:txBody>
      </p:sp>
      <p:pic>
        <p:nvPicPr>
          <p:cNvPr id="4" name="Image" descr="Image">
            <a:extLst>
              <a:ext uri="{FF2B5EF4-FFF2-40B4-BE49-F238E27FC236}">
                <a16:creationId xmlns:a16="http://schemas.microsoft.com/office/drawing/2014/main" id="{F29CF9ED-0125-4CA9-970D-C2CA7BF3203E}"/>
              </a:ext>
            </a:extLst>
          </p:cNvPr>
          <p:cNvPicPr>
            <a:picLocks noChangeAspect="1"/>
          </p:cNvPicPr>
          <p:nvPr/>
        </p:nvPicPr>
        <p:blipFill>
          <a:blip r:embed="rId2"/>
          <a:stretch>
            <a:fillRect/>
          </a:stretch>
        </p:blipFill>
        <p:spPr>
          <a:xfrm>
            <a:off x="10534269" y="5718412"/>
            <a:ext cx="1501623" cy="1168643"/>
          </a:xfrm>
          <a:prstGeom prst="rect">
            <a:avLst/>
          </a:prstGeom>
          <a:ln w="12700">
            <a:miter lim="400000"/>
          </a:ln>
        </p:spPr>
      </p:pic>
    </p:spTree>
    <p:extLst>
      <p:ext uri="{BB962C8B-B14F-4D97-AF65-F5344CB8AC3E}">
        <p14:creationId xmlns:p14="http://schemas.microsoft.com/office/powerpoint/2010/main" val="282447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DBBC0-1462-44ED-8C55-4967BDEE8DE4}"/>
              </a:ext>
            </a:extLst>
          </p:cNvPr>
          <p:cNvSpPr>
            <a:spLocks noGrp="1"/>
          </p:cNvSpPr>
          <p:nvPr>
            <p:ph type="title"/>
          </p:nvPr>
        </p:nvSpPr>
        <p:spPr>
          <a:xfrm>
            <a:off x="838200" y="365125"/>
            <a:ext cx="4238767" cy="1325563"/>
          </a:xfrm>
        </p:spPr>
        <p:txBody>
          <a:bodyPr/>
          <a:lstStyle/>
          <a:p>
            <a:r>
              <a:rPr lang="es-MX" dirty="0">
                <a:latin typeface="Avenir book"/>
              </a:rPr>
              <a:t>Acciones recomendadas</a:t>
            </a:r>
          </a:p>
        </p:txBody>
      </p:sp>
      <p:sp>
        <p:nvSpPr>
          <p:cNvPr id="3" name="Marcador de contenido 2">
            <a:extLst>
              <a:ext uri="{FF2B5EF4-FFF2-40B4-BE49-F238E27FC236}">
                <a16:creationId xmlns:a16="http://schemas.microsoft.com/office/drawing/2014/main" id="{E20E98FE-1654-47A1-BAB0-54A7FD31D42F}"/>
              </a:ext>
            </a:extLst>
          </p:cNvPr>
          <p:cNvSpPr>
            <a:spLocks noGrp="1"/>
          </p:cNvSpPr>
          <p:nvPr>
            <p:ph idx="1"/>
          </p:nvPr>
        </p:nvSpPr>
        <p:spPr>
          <a:xfrm>
            <a:off x="838200" y="1825625"/>
            <a:ext cx="4102290" cy="4351338"/>
          </a:xfrm>
        </p:spPr>
        <p:txBody>
          <a:bodyPr>
            <a:normAutofit fontScale="92500"/>
          </a:bodyPr>
          <a:lstStyle/>
          <a:p>
            <a:pPr marL="0" lvl="0" indent="0">
              <a:lnSpc>
                <a:spcPct val="107000"/>
              </a:lnSpc>
              <a:spcAft>
                <a:spcPts val="800"/>
              </a:spcAft>
              <a:buNone/>
            </a:pPr>
            <a:r>
              <a:rPr lang="es-MX" dirty="0">
                <a:effectLst/>
                <a:latin typeface="Avenir book"/>
                <a:ea typeface="Calibri" panose="020F0502020204030204" pitchFamily="34" charset="0"/>
                <a:cs typeface="Times New Roman" panose="02020603050405020304" pitchFamily="18" charset="0"/>
              </a:rPr>
              <a:t>Otra opción distinta sería no contratar preferentemente jóvenes de 18 a 29 años, sino personal de mayor edad, aunque no tengan experiencia y se les capacite; ellos pueden retribuir con permanencia a diferencia de la volatilidad de los más jóvenes. </a:t>
            </a:r>
          </a:p>
        </p:txBody>
      </p:sp>
      <p:pic>
        <p:nvPicPr>
          <p:cNvPr id="5122" name="Picture 2" descr="Generation X: America&amp;#39;s neglected &amp;#39;middle child&amp;#39; | Pew Research Center">
            <a:extLst>
              <a:ext uri="{FF2B5EF4-FFF2-40B4-BE49-F238E27FC236}">
                <a16:creationId xmlns:a16="http://schemas.microsoft.com/office/drawing/2014/main" id="{1993E56A-133F-4230-A2DB-0EEB719C8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5188612" y="0"/>
            <a:ext cx="6885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descr="Image">
            <a:extLst>
              <a:ext uri="{FF2B5EF4-FFF2-40B4-BE49-F238E27FC236}">
                <a16:creationId xmlns:a16="http://schemas.microsoft.com/office/drawing/2014/main" id="{A225C556-C32D-4B2D-A9E2-0E3C52BA555C}"/>
              </a:ext>
            </a:extLst>
          </p:cNvPr>
          <p:cNvPicPr>
            <a:picLocks noChangeAspect="1"/>
          </p:cNvPicPr>
          <p:nvPr/>
        </p:nvPicPr>
        <p:blipFill>
          <a:blip r:embed="rId3"/>
          <a:stretch>
            <a:fillRect/>
          </a:stretch>
        </p:blipFill>
        <p:spPr>
          <a:xfrm>
            <a:off x="10534269" y="5718412"/>
            <a:ext cx="1501623" cy="1168643"/>
          </a:xfrm>
          <a:prstGeom prst="rect">
            <a:avLst/>
          </a:prstGeom>
          <a:ln w="12700">
            <a:miter lim="400000"/>
          </a:ln>
        </p:spPr>
      </p:pic>
    </p:spTree>
    <p:extLst>
      <p:ext uri="{BB962C8B-B14F-4D97-AF65-F5344CB8AC3E}">
        <p14:creationId xmlns:p14="http://schemas.microsoft.com/office/powerpoint/2010/main" val="163110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DAEC7-F408-4898-ABF0-C7F62F998413}"/>
              </a:ext>
            </a:extLst>
          </p:cNvPr>
          <p:cNvSpPr>
            <a:spLocks noGrp="1"/>
          </p:cNvSpPr>
          <p:nvPr>
            <p:ph type="title"/>
          </p:nvPr>
        </p:nvSpPr>
        <p:spPr/>
        <p:txBody>
          <a:bodyPr/>
          <a:lstStyle/>
          <a:p>
            <a:r>
              <a:rPr lang="es-MX" dirty="0">
                <a:latin typeface="Avenir book"/>
              </a:rPr>
              <a:t>Acciones recomendadas</a:t>
            </a:r>
          </a:p>
        </p:txBody>
      </p:sp>
      <p:sp>
        <p:nvSpPr>
          <p:cNvPr id="3" name="Marcador de contenido 2">
            <a:extLst>
              <a:ext uri="{FF2B5EF4-FFF2-40B4-BE49-F238E27FC236}">
                <a16:creationId xmlns:a16="http://schemas.microsoft.com/office/drawing/2014/main" id="{025ABCD8-447A-4B2D-849D-56E3B9642E40}"/>
              </a:ext>
            </a:extLst>
          </p:cNvPr>
          <p:cNvSpPr>
            <a:spLocks noGrp="1"/>
          </p:cNvSpPr>
          <p:nvPr>
            <p:ph idx="1"/>
          </p:nvPr>
        </p:nvSpPr>
        <p:spPr/>
        <p:txBody>
          <a:bodyPr>
            <a:normAutofit fontScale="77500" lnSpcReduction="20000"/>
          </a:bodyPr>
          <a:lstStyle/>
          <a:p>
            <a:r>
              <a:rPr lang="es-MX" dirty="0">
                <a:latin typeface="Avenir book"/>
              </a:rPr>
              <a:t>Crear una entrevista de reclutamiento dedicada - </a:t>
            </a:r>
            <a:r>
              <a:rPr lang="es-MX" dirty="0" err="1">
                <a:latin typeface="Avenir book"/>
              </a:rPr>
              <a:t>MatterTalent</a:t>
            </a:r>
            <a:endParaRPr lang="es-MX" dirty="0">
              <a:latin typeface="Avenir book"/>
            </a:endParaRPr>
          </a:p>
          <a:p>
            <a:r>
              <a:rPr lang="es-MX" dirty="0">
                <a:latin typeface="Avenir book"/>
              </a:rPr>
              <a:t>Hacer una campaña de comunicación interna usando una narrativa diseñada para la tienda</a:t>
            </a:r>
          </a:p>
          <a:p>
            <a:r>
              <a:rPr lang="es-MX" dirty="0">
                <a:latin typeface="Avenir book"/>
              </a:rPr>
              <a:t>Crear una evaluación de desempeño y medir el desempeño 2 veces al año. Ligar el bono de desempeño con esta métrica.</a:t>
            </a:r>
          </a:p>
          <a:p>
            <a:r>
              <a:rPr lang="es-MX" dirty="0">
                <a:latin typeface="Avenir book"/>
              </a:rPr>
              <a:t>Cambiar el bono de puntualidad que se percibe como castigo y no como premio.</a:t>
            </a:r>
          </a:p>
          <a:p>
            <a:r>
              <a:rPr lang="es-MX" dirty="0">
                <a:latin typeface="Avenir book"/>
              </a:rPr>
              <a:t>Entrevistas y sesiones de desviación positiva</a:t>
            </a:r>
          </a:p>
          <a:p>
            <a:r>
              <a:rPr lang="es-MX" dirty="0">
                <a:latin typeface="Avenir book"/>
              </a:rPr>
              <a:t>Capacitación y desarrollo gerencial</a:t>
            </a:r>
          </a:p>
          <a:p>
            <a:r>
              <a:rPr lang="es-MX" dirty="0">
                <a:latin typeface="Avenir book"/>
              </a:rPr>
              <a:t>Capacitación de plataforma de consulta </a:t>
            </a:r>
            <a:r>
              <a:rPr lang="es-MX" dirty="0" err="1">
                <a:latin typeface="Avenir book"/>
              </a:rPr>
              <a:t>MatterTalent</a:t>
            </a:r>
            <a:endParaRPr lang="es-MX" dirty="0">
              <a:latin typeface="Avenir book"/>
            </a:endParaRPr>
          </a:p>
          <a:p>
            <a:r>
              <a:rPr lang="es-MX" dirty="0">
                <a:latin typeface="Avenir book"/>
              </a:rPr>
              <a:t>Corporativo haga una reunión semanal con todos los encargados de área</a:t>
            </a:r>
          </a:p>
          <a:p>
            <a:r>
              <a:rPr lang="es-MX" dirty="0">
                <a:latin typeface="Avenir book"/>
              </a:rPr>
              <a:t>Revisión de Jorge… que cada gerente tenga una junta semanal con sus encargados</a:t>
            </a:r>
          </a:p>
          <a:p>
            <a:r>
              <a:rPr lang="es-MX" dirty="0">
                <a:latin typeface="Avenir book"/>
              </a:rPr>
              <a:t>Cada candidato revise al gerente</a:t>
            </a:r>
          </a:p>
          <a:p>
            <a:pPr marL="0" indent="0">
              <a:buNone/>
            </a:pPr>
            <a:endParaRPr lang="es-MX" dirty="0">
              <a:latin typeface="Avenir book"/>
            </a:endParaRPr>
          </a:p>
        </p:txBody>
      </p:sp>
      <p:pic>
        <p:nvPicPr>
          <p:cNvPr id="4" name="Image" descr="Image">
            <a:extLst>
              <a:ext uri="{FF2B5EF4-FFF2-40B4-BE49-F238E27FC236}">
                <a16:creationId xmlns:a16="http://schemas.microsoft.com/office/drawing/2014/main" id="{521BB6B7-30B1-4B61-A745-6BD5663602E6}"/>
              </a:ext>
            </a:extLst>
          </p:cNvPr>
          <p:cNvPicPr>
            <a:picLocks noChangeAspect="1"/>
          </p:cNvPicPr>
          <p:nvPr/>
        </p:nvPicPr>
        <p:blipFill>
          <a:blip r:embed="rId2"/>
          <a:stretch>
            <a:fillRect/>
          </a:stretch>
        </p:blipFill>
        <p:spPr>
          <a:xfrm>
            <a:off x="10534269" y="5718412"/>
            <a:ext cx="1501623" cy="1168643"/>
          </a:xfrm>
          <a:prstGeom prst="rect">
            <a:avLst/>
          </a:prstGeom>
          <a:ln w="12700">
            <a:miter lim="400000"/>
          </a:ln>
        </p:spPr>
      </p:pic>
    </p:spTree>
    <p:extLst>
      <p:ext uri="{BB962C8B-B14F-4D97-AF65-F5344CB8AC3E}">
        <p14:creationId xmlns:p14="http://schemas.microsoft.com/office/powerpoint/2010/main" val="204602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9A54B-4F50-4CBB-8AB2-76807B93DD55}"/>
              </a:ext>
            </a:extLst>
          </p:cNvPr>
          <p:cNvSpPr>
            <a:spLocks noGrp="1"/>
          </p:cNvSpPr>
          <p:nvPr>
            <p:ph type="title"/>
          </p:nvPr>
        </p:nvSpPr>
        <p:spPr/>
        <p:txBody>
          <a:bodyPr/>
          <a:lstStyle/>
          <a:p>
            <a:r>
              <a:rPr lang="es-MX" dirty="0">
                <a:latin typeface="Avenir book"/>
              </a:rPr>
              <a:t>Coaching y </a:t>
            </a:r>
            <a:r>
              <a:rPr lang="es-MX" dirty="0" err="1">
                <a:latin typeface="Avenir book"/>
              </a:rPr>
              <a:t>debrief</a:t>
            </a:r>
            <a:r>
              <a:rPr lang="es-MX" dirty="0">
                <a:latin typeface="Avenir book"/>
              </a:rPr>
              <a:t> usando resultados individuales</a:t>
            </a:r>
          </a:p>
        </p:txBody>
      </p:sp>
      <p:sp>
        <p:nvSpPr>
          <p:cNvPr id="3" name="Marcador de contenido 2">
            <a:extLst>
              <a:ext uri="{FF2B5EF4-FFF2-40B4-BE49-F238E27FC236}">
                <a16:creationId xmlns:a16="http://schemas.microsoft.com/office/drawing/2014/main" id="{0DAFB5E5-EF6B-4E41-8DE3-F10EF7FADCBF}"/>
              </a:ext>
            </a:extLst>
          </p:cNvPr>
          <p:cNvSpPr>
            <a:spLocks noGrp="1"/>
          </p:cNvSpPr>
          <p:nvPr>
            <p:ph idx="1"/>
          </p:nvPr>
        </p:nvSpPr>
        <p:spPr/>
        <p:txBody>
          <a:bodyPr/>
          <a:lstStyle/>
          <a:p>
            <a:r>
              <a:rPr lang="es-MX" dirty="0">
                <a:latin typeface="Avenir book"/>
              </a:rPr>
              <a:t>26 al 30 de Julio</a:t>
            </a:r>
          </a:p>
          <a:p>
            <a:endParaRPr lang="es-MX" dirty="0">
              <a:latin typeface="Avenir book"/>
            </a:endParaRPr>
          </a:p>
        </p:txBody>
      </p:sp>
      <p:pic>
        <p:nvPicPr>
          <p:cNvPr id="4" name="Image" descr="Image">
            <a:extLst>
              <a:ext uri="{FF2B5EF4-FFF2-40B4-BE49-F238E27FC236}">
                <a16:creationId xmlns:a16="http://schemas.microsoft.com/office/drawing/2014/main" id="{DB76330B-1269-4909-BE5E-2BEEE2E27993}"/>
              </a:ext>
            </a:extLst>
          </p:cNvPr>
          <p:cNvPicPr>
            <a:picLocks noChangeAspect="1"/>
          </p:cNvPicPr>
          <p:nvPr/>
        </p:nvPicPr>
        <p:blipFill>
          <a:blip r:embed="rId2"/>
          <a:stretch>
            <a:fillRect/>
          </a:stretch>
        </p:blipFill>
        <p:spPr>
          <a:xfrm>
            <a:off x="10534269" y="5718412"/>
            <a:ext cx="1501623" cy="1168643"/>
          </a:xfrm>
          <a:prstGeom prst="rect">
            <a:avLst/>
          </a:prstGeom>
          <a:ln w="12700">
            <a:miter lim="400000"/>
          </a:ln>
        </p:spPr>
      </p:pic>
    </p:spTree>
    <p:extLst>
      <p:ext uri="{BB962C8B-B14F-4D97-AF65-F5344CB8AC3E}">
        <p14:creationId xmlns:p14="http://schemas.microsoft.com/office/powerpoint/2010/main" val="17089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18.jpg" descr="18.jpg">
            <a:extLst>
              <a:ext uri="{FF2B5EF4-FFF2-40B4-BE49-F238E27FC236}">
                <a16:creationId xmlns:a16="http://schemas.microsoft.com/office/drawing/2014/main" id="{F5B24120-AA99-47DC-A21D-B4BDA4E62629}"/>
              </a:ext>
            </a:extLst>
          </p:cNvPr>
          <p:cNvPicPr>
            <a:picLocks noChangeAspect="1"/>
          </p:cNvPicPr>
          <p:nvPr/>
        </p:nvPicPr>
        <p:blipFill rotWithShape="1">
          <a:blip r:embed="rId2"/>
          <a:src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C6195C1-C0EE-4245-A39B-BFFFBD3E5FA0}"/>
              </a:ext>
            </a:extLst>
          </p:cNvPr>
          <p:cNvSpPr>
            <a:spLocks noGrp="1"/>
          </p:cNvSpPr>
          <p:nvPr>
            <p:ph type="title"/>
          </p:nvPr>
        </p:nvSpPr>
        <p:spPr>
          <a:xfrm>
            <a:off x="482221" y="168671"/>
            <a:ext cx="10515600" cy="1325563"/>
          </a:xfrm>
        </p:spPr>
        <p:txBody>
          <a:bodyPr/>
          <a:lstStyle/>
          <a:p>
            <a:r>
              <a:rPr lang="es-MX" dirty="0">
                <a:solidFill>
                  <a:schemeClr val="bg1"/>
                </a:solidFill>
                <a:latin typeface="Avenir book"/>
              </a:rPr>
              <a:t>Resumen demográfico de la tienda:</a:t>
            </a:r>
          </a:p>
        </p:txBody>
      </p:sp>
      <p:graphicFrame>
        <p:nvGraphicFramePr>
          <p:cNvPr id="6" name="Marcador de contenido 5">
            <a:extLst>
              <a:ext uri="{FF2B5EF4-FFF2-40B4-BE49-F238E27FC236}">
                <a16:creationId xmlns:a16="http://schemas.microsoft.com/office/drawing/2014/main" id="{78F06867-022C-4DC7-B2AC-DCA3996C9C40}"/>
              </a:ext>
            </a:extLst>
          </p:cNvPr>
          <p:cNvGraphicFramePr>
            <a:graphicFrameLocks noGrp="1"/>
          </p:cNvGraphicFramePr>
          <p:nvPr>
            <p:ph idx="1"/>
            <p:extLst>
              <p:ext uri="{D42A27DB-BD31-4B8C-83A1-F6EECF244321}">
                <p14:modId xmlns:p14="http://schemas.microsoft.com/office/powerpoint/2010/main" val="3923069291"/>
              </p:ext>
            </p:extLst>
          </p:nvPr>
        </p:nvGraphicFramePr>
        <p:xfrm>
          <a:off x="374374" y="1481068"/>
          <a:ext cx="2739887" cy="21897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1BFEA8F4-EAD9-479E-A6AC-31290D6425FD}"/>
              </a:ext>
            </a:extLst>
          </p:cNvPr>
          <p:cNvGraphicFramePr/>
          <p:nvPr>
            <p:extLst>
              <p:ext uri="{D42A27DB-BD31-4B8C-83A1-F6EECF244321}">
                <p14:modId xmlns:p14="http://schemas.microsoft.com/office/powerpoint/2010/main" val="1900192721"/>
              </p:ext>
            </p:extLst>
          </p:nvPr>
        </p:nvGraphicFramePr>
        <p:xfrm>
          <a:off x="374374" y="3670852"/>
          <a:ext cx="4263887" cy="3222855"/>
        </p:xfrm>
        <a:graphic>
          <a:graphicData uri="http://schemas.openxmlformats.org/drawingml/2006/chart">
            <c:chart xmlns:c="http://schemas.openxmlformats.org/drawingml/2006/chart" xmlns:r="http://schemas.openxmlformats.org/officeDocument/2006/relationships" r:id="rId4"/>
          </a:graphicData>
        </a:graphic>
      </p:graphicFrame>
      <p:sp>
        <p:nvSpPr>
          <p:cNvPr id="11" name="CuadroTexto 10">
            <a:extLst>
              <a:ext uri="{FF2B5EF4-FFF2-40B4-BE49-F238E27FC236}">
                <a16:creationId xmlns:a16="http://schemas.microsoft.com/office/drawing/2014/main" id="{F353D7BB-B3EC-4465-9E9A-E7441340FF1E}"/>
              </a:ext>
            </a:extLst>
          </p:cNvPr>
          <p:cNvSpPr txBox="1"/>
          <p:nvPr/>
        </p:nvSpPr>
        <p:spPr>
          <a:xfrm>
            <a:off x="2993887" y="1425145"/>
            <a:ext cx="8715892" cy="923330"/>
          </a:xfrm>
          <a:prstGeom prst="rect">
            <a:avLst/>
          </a:prstGeom>
          <a:noFill/>
          <a:ln>
            <a:solidFill>
              <a:srgbClr val="E6E6E6"/>
            </a:solidFill>
          </a:ln>
        </p:spPr>
        <p:txBody>
          <a:bodyPr wrap="square">
            <a:spAutoFit/>
          </a:bodyPr>
          <a:lstStyle/>
          <a:p>
            <a:r>
              <a:rPr lang="es-MX" sz="1800" b="1" dirty="0">
                <a:solidFill>
                  <a:schemeClr val="bg1"/>
                </a:solidFill>
                <a:effectLst/>
                <a:latin typeface="Avenir book"/>
                <a:ea typeface="Calibri" panose="020F0502020204030204" pitchFamily="34" charset="0"/>
                <a:cs typeface="Times New Roman" panose="02020603050405020304" pitchFamily="18" charset="0"/>
              </a:rPr>
              <a:t>Del personal joven (18 a 29)</a:t>
            </a:r>
            <a:r>
              <a:rPr lang="es-MX" sz="1800" dirty="0">
                <a:solidFill>
                  <a:schemeClr val="bg1"/>
                </a:solidFill>
                <a:effectLst/>
                <a:latin typeface="Avenir book"/>
                <a:ea typeface="Calibri" panose="020F0502020204030204" pitchFamily="34" charset="0"/>
                <a:cs typeface="Times New Roman" panose="02020603050405020304" pitchFamily="18" charset="0"/>
              </a:rPr>
              <a:t>, el 35.7% no tienen en mente retirarse de la empresa, sin embargo, </a:t>
            </a:r>
            <a:r>
              <a:rPr lang="es-MX" sz="1800" b="1" dirty="0">
                <a:solidFill>
                  <a:schemeClr val="bg1"/>
                </a:solidFill>
                <a:effectLst/>
                <a:latin typeface="Avenir book"/>
                <a:ea typeface="Calibri" panose="020F0502020204030204" pitchFamily="34" charset="0"/>
                <a:cs typeface="Times New Roman" panose="02020603050405020304" pitchFamily="18" charset="0"/>
              </a:rPr>
              <a:t>hay un 15.7% que sí lo está considerando</a:t>
            </a:r>
            <a:r>
              <a:rPr lang="es-MX" sz="1800" dirty="0">
                <a:solidFill>
                  <a:schemeClr val="bg1"/>
                </a:solidFill>
                <a:effectLst/>
                <a:latin typeface="Avenir book"/>
                <a:ea typeface="Calibri" panose="020F0502020204030204" pitchFamily="34" charset="0"/>
                <a:cs typeface="Times New Roman" panose="02020603050405020304" pitchFamily="18" charset="0"/>
              </a:rPr>
              <a:t>. No hay nadie de 40 a 49 años que tenga de momento esta idea.</a:t>
            </a:r>
            <a:endParaRPr lang="es-MX" dirty="0">
              <a:solidFill>
                <a:schemeClr val="bg1"/>
              </a:solidFill>
              <a:latin typeface="Avenir book"/>
            </a:endParaRPr>
          </a:p>
        </p:txBody>
      </p:sp>
      <p:graphicFrame>
        <p:nvGraphicFramePr>
          <p:cNvPr id="15" name="Gráfico 14">
            <a:extLst>
              <a:ext uri="{FF2B5EF4-FFF2-40B4-BE49-F238E27FC236}">
                <a16:creationId xmlns:a16="http://schemas.microsoft.com/office/drawing/2014/main" id="{26B1B614-2D8B-44FE-B6D7-B4FD1E3623D7}"/>
              </a:ext>
            </a:extLst>
          </p:cNvPr>
          <p:cNvGraphicFramePr/>
          <p:nvPr>
            <p:extLst>
              <p:ext uri="{D42A27DB-BD31-4B8C-83A1-F6EECF244321}">
                <p14:modId xmlns:p14="http://schemas.microsoft.com/office/powerpoint/2010/main" val="2287647907"/>
              </p:ext>
            </p:extLst>
          </p:nvPr>
        </p:nvGraphicFramePr>
        <p:xfrm>
          <a:off x="4726089" y="3795282"/>
          <a:ext cx="4263887" cy="3098425"/>
        </p:xfrm>
        <a:graphic>
          <a:graphicData uri="http://schemas.openxmlformats.org/drawingml/2006/chart">
            <c:chart xmlns:c="http://schemas.openxmlformats.org/drawingml/2006/chart" xmlns:r="http://schemas.openxmlformats.org/officeDocument/2006/relationships" r:id="rId5"/>
          </a:graphicData>
        </a:graphic>
      </p:graphicFrame>
      <p:sp>
        <p:nvSpPr>
          <p:cNvPr id="17" name="CuadroTexto 16">
            <a:extLst>
              <a:ext uri="{FF2B5EF4-FFF2-40B4-BE49-F238E27FC236}">
                <a16:creationId xmlns:a16="http://schemas.microsoft.com/office/drawing/2014/main" id="{4A94E1A9-FD27-48B7-B6B4-21FB9C49C667}"/>
              </a:ext>
            </a:extLst>
          </p:cNvPr>
          <p:cNvSpPr txBox="1"/>
          <p:nvPr/>
        </p:nvSpPr>
        <p:spPr>
          <a:xfrm>
            <a:off x="6621151" y="4314028"/>
            <a:ext cx="2130221" cy="646331"/>
          </a:xfrm>
          <a:prstGeom prst="rect">
            <a:avLst/>
          </a:prstGeom>
          <a:solidFill>
            <a:schemeClr val="tx1">
              <a:lumMod val="85000"/>
              <a:lumOff val="15000"/>
            </a:schemeClr>
          </a:solidFill>
          <a:ln>
            <a:solidFill>
              <a:srgbClr val="E6E6E6"/>
            </a:solidFill>
          </a:ln>
        </p:spPr>
        <p:txBody>
          <a:bodyPr wrap="square">
            <a:spAutoFit/>
          </a:bodyPr>
          <a:lstStyle/>
          <a:p>
            <a:r>
              <a:rPr lang="es-MX" sz="1200" b="1" dirty="0">
                <a:solidFill>
                  <a:schemeClr val="bg1"/>
                </a:solidFill>
                <a:effectLst/>
                <a:latin typeface="Avenir book"/>
                <a:ea typeface="Calibri" panose="020F0502020204030204" pitchFamily="34" charset="0"/>
                <a:cs typeface="Times New Roman" panose="02020603050405020304" pitchFamily="18" charset="0"/>
              </a:rPr>
              <a:t>Son más hombres que mujeres quienes perciben injusto el salario</a:t>
            </a:r>
            <a:endParaRPr lang="es-MX" sz="1200" dirty="0">
              <a:solidFill>
                <a:schemeClr val="bg1"/>
              </a:solidFill>
              <a:latin typeface="Avenir book"/>
            </a:endParaRPr>
          </a:p>
        </p:txBody>
      </p:sp>
      <p:graphicFrame>
        <p:nvGraphicFramePr>
          <p:cNvPr id="19" name="Gráfico 18">
            <a:extLst>
              <a:ext uri="{FF2B5EF4-FFF2-40B4-BE49-F238E27FC236}">
                <a16:creationId xmlns:a16="http://schemas.microsoft.com/office/drawing/2014/main" id="{43F7D372-02C5-42E0-BB1B-EC5FB74EB1DC}"/>
              </a:ext>
            </a:extLst>
          </p:cNvPr>
          <p:cNvGraphicFramePr/>
          <p:nvPr>
            <p:extLst>
              <p:ext uri="{D42A27DB-BD31-4B8C-83A1-F6EECF244321}">
                <p14:modId xmlns:p14="http://schemas.microsoft.com/office/powerpoint/2010/main" val="1547034616"/>
              </p:ext>
            </p:extLst>
          </p:nvPr>
        </p:nvGraphicFramePr>
        <p:xfrm>
          <a:off x="8839200" y="3795282"/>
          <a:ext cx="3162852" cy="2724188"/>
        </p:xfrm>
        <a:graphic>
          <a:graphicData uri="http://schemas.openxmlformats.org/drawingml/2006/chart">
            <c:chart xmlns:c="http://schemas.openxmlformats.org/drawingml/2006/chart" xmlns:r="http://schemas.openxmlformats.org/officeDocument/2006/relationships" r:id="rId6"/>
          </a:graphicData>
        </a:graphic>
      </p:graphicFrame>
      <p:sp>
        <p:nvSpPr>
          <p:cNvPr id="22" name="CuadroTexto 21">
            <a:extLst>
              <a:ext uri="{FF2B5EF4-FFF2-40B4-BE49-F238E27FC236}">
                <a16:creationId xmlns:a16="http://schemas.microsoft.com/office/drawing/2014/main" id="{F54BE8F2-D8BB-44D4-AC41-2C1D38345A10}"/>
              </a:ext>
            </a:extLst>
          </p:cNvPr>
          <p:cNvSpPr txBox="1"/>
          <p:nvPr/>
        </p:nvSpPr>
        <p:spPr>
          <a:xfrm>
            <a:off x="2993887" y="2416388"/>
            <a:ext cx="8715892" cy="646331"/>
          </a:xfrm>
          <a:prstGeom prst="rect">
            <a:avLst/>
          </a:prstGeom>
          <a:noFill/>
          <a:ln>
            <a:solidFill>
              <a:srgbClr val="E6E6E6"/>
            </a:solidFill>
          </a:ln>
        </p:spPr>
        <p:txBody>
          <a:bodyPr wrap="square">
            <a:spAutoFit/>
          </a:bodyPr>
          <a:lstStyle/>
          <a:p>
            <a:r>
              <a:rPr lang="es-MX" sz="1800" b="1" dirty="0">
                <a:solidFill>
                  <a:schemeClr val="bg1"/>
                </a:solidFill>
                <a:effectLst/>
                <a:latin typeface="Avenir book"/>
                <a:ea typeface="Calibri" panose="020F0502020204030204" pitchFamily="34" charset="0"/>
                <a:cs typeface="Times New Roman" panose="02020603050405020304" pitchFamily="18" charset="0"/>
              </a:rPr>
              <a:t>El tiempo de traslado de la casa a la empresa no constituye un factor que influya en la percepción de las oportunidades de crecimiento</a:t>
            </a:r>
            <a:endParaRPr lang="es-MX" dirty="0">
              <a:solidFill>
                <a:schemeClr val="bg1"/>
              </a:solidFill>
              <a:latin typeface="Avenir book"/>
            </a:endParaRPr>
          </a:p>
        </p:txBody>
      </p:sp>
    </p:spTree>
    <p:extLst>
      <p:ext uri="{BB962C8B-B14F-4D97-AF65-F5344CB8AC3E}">
        <p14:creationId xmlns:p14="http://schemas.microsoft.com/office/powerpoint/2010/main" val="4020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A706D-7BF1-484B-BA4D-71EAA1E4F337}"/>
              </a:ext>
            </a:extLst>
          </p:cNvPr>
          <p:cNvSpPr>
            <a:spLocks noGrp="1"/>
          </p:cNvSpPr>
          <p:nvPr>
            <p:ph type="title"/>
          </p:nvPr>
        </p:nvSpPr>
        <p:spPr/>
        <p:txBody>
          <a:bodyPr/>
          <a:lstStyle/>
          <a:p>
            <a:r>
              <a:rPr lang="es-MX" dirty="0">
                <a:latin typeface="Avenir book"/>
              </a:rPr>
              <a:t>¿Se puede predecir la rotación? ¡si!</a:t>
            </a:r>
          </a:p>
        </p:txBody>
      </p:sp>
      <p:graphicFrame>
        <p:nvGraphicFramePr>
          <p:cNvPr id="4" name="Gráfico 3">
            <a:extLst>
              <a:ext uri="{FF2B5EF4-FFF2-40B4-BE49-F238E27FC236}">
                <a16:creationId xmlns:a16="http://schemas.microsoft.com/office/drawing/2014/main" id="{5F188294-2513-4D88-ACCB-4C2380958C67}"/>
              </a:ext>
            </a:extLst>
          </p:cNvPr>
          <p:cNvGraphicFramePr>
            <a:graphicFrameLocks/>
          </p:cNvGraphicFramePr>
          <p:nvPr>
            <p:extLst>
              <p:ext uri="{D42A27DB-BD31-4B8C-83A1-F6EECF244321}">
                <p14:modId xmlns:p14="http://schemas.microsoft.com/office/powerpoint/2010/main" val="950214206"/>
              </p:ext>
            </p:extLst>
          </p:nvPr>
        </p:nvGraphicFramePr>
        <p:xfrm>
          <a:off x="511298" y="1690688"/>
          <a:ext cx="4572000" cy="4119563"/>
        </p:xfrm>
        <a:graphic>
          <a:graphicData uri="http://schemas.openxmlformats.org/drawingml/2006/chart">
            <c:chart xmlns:c="http://schemas.openxmlformats.org/drawingml/2006/chart" xmlns:r="http://schemas.openxmlformats.org/officeDocument/2006/relationships" r:id="rId2"/>
          </a:graphicData>
        </a:graphic>
      </p:graphicFrame>
      <p:pic>
        <p:nvPicPr>
          <p:cNvPr id="10" name="Imagen 9">
            <a:extLst>
              <a:ext uri="{FF2B5EF4-FFF2-40B4-BE49-F238E27FC236}">
                <a16:creationId xmlns:a16="http://schemas.microsoft.com/office/drawing/2014/main" id="{6B7FF563-55C8-4204-87F1-32851DE3AF82}"/>
              </a:ext>
            </a:extLst>
          </p:cNvPr>
          <p:cNvPicPr>
            <a:picLocks noChangeAspect="1"/>
          </p:cNvPicPr>
          <p:nvPr/>
        </p:nvPicPr>
        <p:blipFill rotWithShape="1">
          <a:blip r:embed="rId3"/>
          <a:srcRect l="3043" t="22209" r="43261" b="9475"/>
          <a:stretch/>
        </p:blipFill>
        <p:spPr>
          <a:xfrm>
            <a:off x="5650961" y="1690689"/>
            <a:ext cx="6029741" cy="4682816"/>
          </a:xfrm>
          <a:prstGeom prst="rect">
            <a:avLst/>
          </a:prstGeom>
        </p:spPr>
      </p:pic>
      <p:sp>
        <p:nvSpPr>
          <p:cNvPr id="3" name="Rectángulo 2">
            <a:extLst>
              <a:ext uri="{FF2B5EF4-FFF2-40B4-BE49-F238E27FC236}">
                <a16:creationId xmlns:a16="http://schemas.microsoft.com/office/drawing/2014/main" id="{CDE62033-A958-4E05-8B40-24B2BFDF336C}"/>
              </a:ext>
            </a:extLst>
          </p:cNvPr>
          <p:cNvSpPr/>
          <p:nvPr/>
        </p:nvSpPr>
        <p:spPr>
          <a:xfrm>
            <a:off x="5500048" y="1555845"/>
            <a:ext cx="1433015" cy="6141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7668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F6659-B746-4320-95E9-A7791696BAE0}"/>
              </a:ext>
            </a:extLst>
          </p:cNvPr>
          <p:cNvSpPr>
            <a:spLocks noGrp="1"/>
          </p:cNvSpPr>
          <p:nvPr>
            <p:ph type="title"/>
          </p:nvPr>
        </p:nvSpPr>
        <p:spPr/>
        <p:txBody>
          <a:bodyPr/>
          <a:lstStyle/>
          <a:p>
            <a:r>
              <a:rPr lang="es-MX" dirty="0">
                <a:latin typeface="Avenir book"/>
              </a:rPr>
              <a:t>Primeras conclusiones:</a:t>
            </a:r>
          </a:p>
        </p:txBody>
      </p:sp>
      <p:sp>
        <p:nvSpPr>
          <p:cNvPr id="3" name="Marcador de contenido 2">
            <a:extLst>
              <a:ext uri="{FF2B5EF4-FFF2-40B4-BE49-F238E27FC236}">
                <a16:creationId xmlns:a16="http://schemas.microsoft.com/office/drawing/2014/main" id="{AD5F127B-5CE3-4725-90A4-E155CC3F35D0}"/>
              </a:ext>
            </a:extLst>
          </p:cNvPr>
          <p:cNvSpPr>
            <a:spLocks noGrp="1"/>
          </p:cNvSpPr>
          <p:nvPr>
            <p:ph idx="1"/>
          </p:nvPr>
        </p:nvSpPr>
        <p:spPr>
          <a:xfrm>
            <a:off x="838200" y="1448252"/>
            <a:ext cx="10885225" cy="2223185"/>
          </a:xfrm>
        </p:spPr>
        <p:txBody>
          <a:bodyPr>
            <a:normAutofit/>
          </a:bodyPr>
          <a:lstStyle/>
          <a:p>
            <a:pPr marL="342900" lvl="0" indent="-342900">
              <a:lnSpc>
                <a:spcPct val="107000"/>
              </a:lnSpc>
              <a:buFont typeface="Symbol" panose="05050102010706020507" pitchFamily="18" charset="2"/>
              <a:buChar char=""/>
            </a:pPr>
            <a:r>
              <a:rPr lang="es-MX" sz="1800" b="1" dirty="0">
                <a:effectLst/>
                <a:latin typeface="Avenir book"/>
                <a:ea typeface="Calibri" panose="020F0502020204030204" pitchFamily="34" charset="0"/>
                <a:cs typeface="Times New Roman" panose="02020603050405020304" pitchFamily="18" charset="0"/>
              </a:rPr>
              <a:t>La gente joven es la fortaleza de La Misión, pero, a la vez, es su mayor riesgo</a:t>
            </a:r>
            <a:r>
              <a:rPr lang="es-MX" sz="1800" dirty="0">
                <a:effectLst/>
                <a:latin typeface="Avenir book"/>
                <a:ea typeface="Calibri" panose="020F0502020204030204" pitchFamily="34" charset="0"/>
                <a:cs typeface="Times New Roman" panose="02020603050405020304" pitchFamily="18" charset="0"/>
              </a:rPr>
              <a:t> (en cuanto a rotación se refiere): </a:t>
            </a:r>
          </a:p>
          <a:p>
            <a:pPr marL="342900" lvl="0" indent="-342900">
              <a:lnSpc>
                <a:spcPct val="107000"/>
              </a:lnSpc>
              <a:buFont typeface="Symbol" panose="05050102010706020507" pitchFamily="18" charset="2"/>
              <a:buChar char=""/>
            </a:pPr>
            <a:r>
              <a:rPr lang="es-MX" sz="1800" dirty="0">
                <a:effectLst/>
                <a:latin typeface="Avenir book"/>
                <a:ea typeface="Calibri" panose="020F0502020204030204" pitchFamily="34" charset="0"/>
                <a:cs typeface="Times New Roman" panose="02020603050405020304" pitchFamily="18" charset="0"/>
              </a:rPr>
              <a:t>Las personas de </a:t>
            </a:r>
            <a:r>
              <a:rPr lang="es-MX" sz="1800" u="sng" dirty="0">
                <a:effectLst/>
                <a:latin typeface="Avenir book"/>
                <a:ea typeface="Calibri" panose="020F0502020204030204" pitchFamily="34" charset="0"/>
                <a:cs typeface="Times New Roman" panose="02020603050405020304" pitchFamily="18" charset="0"/>
              </a:rPr>
              <a:t>más de 30 años, pueden tender hacia una mayor permanencia que las personas más jóvenes</a:t>
            </a:r>
            <a:r>
              <a:rPr lang="es-MX" sz="1800" dirty="0">
                <a:effectLst/>
                <a:latin typeface="Avenir book"/>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s-MX" sz="1800" b="1" dirty="0">
                <a:effectLst/>
                <a:latin typeface="Avenir book"/>
                <a:ea typeface="Calibri" panose="020F0502020204030204" pitchFamily="34" charset="0"/>
                <a:cs typeface="Times New Roman" panose="02020603050405020304" pitchFamily="18" charset="0"/>
              </a:rPr>
              <a:t>Es necesario realizar acciones para cruzar “EL MURO”:</a:t>
            </a:r>
            <a:r>
              <a:rPr lang="es-MX" sz="1800" dirty="0">
                <a:effectLst/>
                <a:latin typeface="Avenir book"/>
                <a:ea typeface="Calibri" panose="020F0502020204030204" pitchFamily="34" charset="0"/>
                <a:cs typeface="Times New Roman" panose="02020603050405020304" pitchFamily="18" charset="0"/>
              </a:rPr>
              <a:t> lograr que las personas jóvenes (18 a 29 años) persistan en laborar en La Misión, pasando del año y tantos meses de trabajo hacia más tiempo.</a:t>
            </a:r>
          </a:p>
        </p:txBody>
      </p:sp>
      <p:pic>
        <p:nvPicPr>
          <p:cNvPr id="4" name="Imagen 3">
            <a:extLst>
              <a:ext uri="{FF2B5EF4-FFF2-40B4-BE49-F238E27FC236}">
                <a16:creationId xmlns:a16="http://schemas.microsoft.com/office/drawing/2014/main" id="{B6FF204E-8EFE-4CBA-BD39-5C6ADD7CE547}"/>
              </a:ext>
            </a:extLst>
          </p:cNvPr>
          <p:cNvPicPr/>
          <p:nvPr/>
        </p:nvPicPr>
        <p:blipFill rotWithShape="1">
          <a:blip r:embed="rId2"/>
          <a:srcRect l="12039" t="32026" r="36999" b="28706"/>
          <a:stretch/>
        </p:blipFill>
        <p:spPr bwMode="auto">
          <a:xfrm>
            <a:off x="966151" y="3429001"/>
            <a:ext cx="6007855" cy="3134002"/>
          </a:xfrm>
          <a:prstGeom prst="rect">
            <a:avLst/>
          </a:prstGeom>
          <a:ln>
            <a:noFill/>
          </a:ln>
          <a:extLst>
            <a:ext uri="{53640926-AAD7-44D8-BBD7-CCE9431645EC}">
              <a14:shadowObscured xmlns:a14="http://schemas.microsoft.com/office/drawing/2010/main"/>
            </a:ext>
          </a:extLst>
        </p:spPr>
      </p:pic>
      <p:sp>
        <p:nvSpPr>
          <p:cNvPr id="5" name="Elipse 4">
            <a:extLst>
              <a:ext uri="{FF2B5EF4-FFF2-40B4-BE49-F238E27FC236}">
                <a16:creationId xmlns:a16="http://schemas.microsoft.com/office/drawing/2014/main" id="{A6FAEE96-A290-4C1D-8739-54BB007151FC}"/>
              </a:ext>
            </a:extLst>
          </p:cNvPr>
          <p:cNvSpPr/>
          <p:nvPr/>
        </p:nvSpPr>
        <p:spPr>
          <a:xfrm>
            <a:off x="3740055" y="3836381"/>
            <a:ext cx="1568923" cy="28237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2050" name="Picture 2" descr="The Real-Life Diet of Diego Estrada, Olympic Long-Distance Runner | GQ">
            <a:extLst>
              <a:ext uri="{FF2B5EF4-FFF2-40B4-BE49-F238E27FC236}">
                <a16:creationId xmlns:a16="http://schemas.microsoft.com/office/drawing/2014/main" id="{34340F81-1361-48B9-84FC-1084AF375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943" y="4311671"/>
            <a:ext cx="2965483" cy="222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76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10495-BDE3-4FE2-B5C7-A00E85D26D4F}"/>
              </a:ext>
            </a:extLst>
          </p:cNvPr>
          <p:cNvSpPr>
            <a:spLocks noGrp="1"/>
          </p:cNvSpPr>
          <p:nvPr>
            <p:ph type="title"/>
          </p:nvPr>
        </p:nvSpPr>
        <p:spPr>
          <a:xfrm>
            <a:off x="838200" y="272907"/>
            <a:ext cx="10515600" cy="1325563"/>
          </a:xfrm>
        </p:spPr>
        <p:txBody>
          <a:bodyPr/>
          <a:lstStyle/>
          <a:p>
            <a:r>
              <a:rPr lang="es-MX" dirty="0">
                <a:latin typeface="Avenir book"/>
              </a:rPr>
              <a:t>¿Cuál es el ambiente general de la tienda? Y, ¿eso impacta el riesgo de rotación?</a:t>
            </a:r>
          </a:p>
        </p:txBody>
      </p:sp>
      <p:pic>
        <p:nvPicPr>
          <p:cNvPr id="5" name="Imagen 4">
            <a:extLst>
              <a:ext uri="{FF2B5EF4-FFF2-40B4-BE49-F238E27FC236}">
                <a16:creationId xmlns:a16="http://schemas.microsoft.com/office/drawing/2014/main" id="{706F6C95-6921-4B69-80AF-E68502C8C461}"/>
              </a:ext>
            </a:extLst>
          </p:cNvPr>
          <p:cNvPicPr>
            <a:picLocks noChangeAspect="1"/>
          </p:cNvPicPr>
          <p:nvPr/>
        </p:nvPicPr>
        <p:blipFill rotWithShape="1">
          <a:blip r:embed="rId2"/>
          <a:srcRect l="3803" t="28976" r="14783" b="5301"/>
          <a:stretch/>
        </p:blipFill>
        <p:spPr>
          <a:xfrm>
            <a:off x="463824" y="1732609"/>
            <a:ext cx="5632174" cy="3949148"/>
          </a:xfrm>
          <a:prstGeom prst="rect">
            <a:avLst/>
          </a:prstGeom>
        </p:spPr>
      </p:pic>
      <p:pic>
        <p:nvPicPr>
          <p:cNvPr id="7" name="Imagen 6">
            <a:extLst>
              <a:ext uri="{FF2B5EF4-FFF2-40B4-BE49-F238E27FC236}">
                <a16:creationId xmlns:a16="http://schemas.microsoft.com/office/drawing/2014/main" id="{B6A17CC0-644A-4A67-B82E-2CF4822CBBD6}"/>
              </a:ext>
            </a:extLst>
          </p:cNvPr>
          <p:cNvPicPr>
            <a:picLocks noChangeAspect="1"/>
          </p:cNvPicPr>
          <p:nvPr/>
        </p:nvPicPr>
        <p:blipFill rotWithShape="1">
          <a:blip r:embed="rId3"/>
          <a:srcRect l="3478" t="36902" r="15109" b="9077"/>
          <a:stretch/>
        </p:blipFill>
        <p:spPr>
          <a:xfrm>
            <a:off x="6268277" y="1855708"/>
            <a:ext cx="5632173" cy="3702949"/>
          </a:xfrm>
          <a:prstGeom prst="rect">
            <a:avLst/>
          </a:prstGeom>
        </p:spPr>
      </p:pic>
      <p:pic>
        <p:nvPicPr>
          <p:cNvPr id="9" name="Imagen 8">
            <a:extLst>
              <a:ext uri="{FF2B5EF4-FFF2-40B4-BE49-F238E27FC236}">
                <a16:creationId xmlns:a16="http://schemas.microsoft.com/office/drawing/2014/main" id="{BD45D942-7580-48A8-AD92-40B41AB9C9A6}"/>
              </a:ext>
            </a:extLst>
          </p:cNvPr>
          <p:cNvPicPr>
            <a:picLocks noChangeAspect="1"/>
          </p:cNvPicPr>
          <p:nvPr/>
        </p:nvPicPr>
        <p:blipFill rotWithShape="1">
          <a:blip r:embed="rId4"/>
          <a:srcRect l="14891" t="35355" r="28152" b="38545"/>
          <a:stretch/>
        </p:blipFill>
        <p:spPr>
          <a:xfrm>
            <a:off x="838200" y="5866193"/>
            <a:ext cx="3472064" cy="894520"/>
          </a:xfrm>
          <a:prstGeom prst="rect">
            <a:avLst/>
          </a:prstGeom>
        </p:spPr>
      </p:pic>
      <p:pic>
        <p:nvPicPr>
          <p:cNvPr id="11" name="Imagen 10">
            <a:extLst>
              <a:ext uri="{FF2B5EF4-FFF2-40B4-BE49-F238E27FC236}">
                <a16:creationId xmlns:a16="http://schemas.microsoft.com/office/drawing/2014/main" id="{832214B2-DBC4-4D18-8085-5BCCCAC03F5F}"/>
              </a:ext>
            </a:extLst>
          </p:cNvPr>
          <p:cNvPicPr>
            <a:picLocks noChangeAspect="1"/>
          </p:cNvPicPr>
          <p:nvPr/>
        </p:nvPicPr>
        <p:blipFill rotWithShape="1">
          <a:blip r:embed="rId5"/>
          <a:srcRect l="13696" t="30771" r="25543" b="35645"/>
          <a:stretch/>
        </p:blipFill>
        <p:spPr>
          <a:xfrm>
            <a:off x="7881731" y="5681757"/>
            <a:ext cx="3472069" cy="1078956"/>
          </a:xfrm>
          <a:prstGeom prst="rect">
            <a:avLst/>
          </a:prstGeom>
        </p:spPr>
      </p:pic>
      <p:sp>
        <p:nvSpPr>
          <p:cNvPr id="12" name="CuadroTexto 11">
            <a:extLst>
              <a:ext uri="{FF2B5EF4-FFF2-40B4-BE49-F238E27FC236}">
                <a16:creationId xmlns:a16="http://schemas.microsoft.com/office/drawing/2014/main" id="{E4E7808A-5C2F-41FB-81D2-D5D722502896}"/>
              </a:ext>
            </a:extLst>
          </p:cNvPr>
          <p:cNvSpPr txBox="1"/>
          <p:nvPr/>
        </p:nvSpPr>
        <p:spPr>
          <a:xfrm>
            <a:off x="463824" y="1690688"/>
            <a:ext cx="3034750" cy="369332"/>
          </a:xfrm>
          <a:prstGeom prst="rect">
            <a:avLst/>
          </a:prstGeom>
          <a:noFill/>
        </p:spPr>
        <p:txBody>
          <a:bodyPr wrap="square" rtlCol="0">
            <a:spAutoFit/>
          </a:bodyPr>
          <a:lstStyle/>
          <a:p>
            <a:r>
              <a:rPr lang="es-MX" dirty="0">
                <a:latin typeface="Avenir book"/>
              </a:rPr>
              <a:t>Características psicosociales</a:t>
            </a:r>
          </a:p>
        </p:txBody>
      </p:sp>
      <p:sp>
        <p:nvSpPr>
          <p:cNvPr id="13" name="CuadroTexto 12">
            <a:extLst>
              <a:ext uri="{FF2B5EF4-FFF2-40B4-BE49-F238E27FC236}">
                <a16:creationId xmlns:a16="http://schemas.microsoft.com/office/drawing/2014/main" id="{6AB24086-B864-4FC9-B33A-F00D1B76AC83}"/>
              </a:ext>
            </a:extLst>
          </p:cNvPr>
          <p:cNvSpPr txBox="1"/>
          <p:nvPr/>
        </p:nvSpPr>
        <p:spPr>
          <a:xfrm>
            <a:off x="6364355" y="1697255"/>
            <a:ext cx="3349487" cy="369332"/>
          </a:xfrm>
          <a:prstGeom prst="rect">
            <a:avLst/>
          </a:prstGeom>
          <a:noFill/>
        </p:spPr>
        <p:txBody>
          <a:bodyPr wrap="square" rtlCol="0">
            <a:spAutoFit/>
          </a:bodyPr>
          <a:lstStyle/>
          <a:p>
            <a:r>
              <a:rPr lang="es-MX" dirty="0">
                <a:latin typeface="Avenir book"/>
              </a:rPr>
              <a:t>Características organizacionales</a:t>
            </a:r>
          </a:p>
        </p:txBody>
      </p:sp>
      <p:sp>
        <p:nvSpPr>
          <p:cNvPr id="14" name="CuadroTexto 13">
            <a:extLst>
              <a:ext uri="{FF2B5EF4-FFF2-40B4-BE49-F238E27FC236}">
                <a16:creationId xmlns:a16="http://schemas.microsoft.com/office/drawing/2014/main" id="{B92DDD00-E503-4569-B68D-62B913C9D3C5}"/>
              </a:ext>
            </a:extLst>
          </p:cNvPr>
          <p:cNvSpPr txBox="1"/>
          <p:nvPr/>
        </p:nvSpPr>
        <p:spPr>
          <a:xfrm>
            <a:off x="306455" y="5517716"/>
            <a:ext cx="3349487" cy="369332"/>
          </a:xfrm>
          <a:prstGeom prst="rect">
            <a:avLst/>
          </a:prstGeom>
          <a:noFill/>
        </p:spPr>
        <p:txBody>
          <a:bodyPr wrap="square" rtlCol="0">
            <a:spAutoFit/>
          </a:bodyPr>
          <a:lstStyle/>
          <a:p>
            <a:r>
              <a:rPr lang="es-MX" dirty="0">
                <a:latin typeface="Avenir book"/>
              </a:rPr>
              <a:t>Ambiente laboral: </a:t>
            </a:r>
            <a:r>
              <a:rPr lang="es-MX" b="1" dirty="0">
                <a:latin typeface="Avenir book"/>
              </a:rPr>
              <a:t>63.46</a:t>
            </a:r>
          </a:p>
        </p:txBody>
      </p:sp>
      <p:sp>
        <p:nvSpPr>
          <p:cNvPr id="15" name="CuadroTexto 14">
            <a:extLst>
              <a:ext uri="{FF2B5EF4-FFF2-40B4-BE49-F238E27FC236}">
                <a16:creationId xmlns:a16="http://schemas.microsoft.com/office/drawing/2014/main" id="{BA3EF7FE-9D0C-4946-A75D-75C8AF904862}"/>
              </a:ext>
            </a:extLst>
          </p:cNvPr>
          <p:cNvSpPr txBox="1"/>
          <p:nvPr/>
        </p:nvSpPr>
        <p:spPr>
          <a:xfrm>
            <a:off x="7562442" y="5347778"/>
            <a:ext cx="3791358" cy="369332"/>
          </a:xfrm>
          <a:prstGeom prst="rect">
            <a:avLst/>
          </a:prstGeom>
          <a:noFill/>
        </p:spPr>
        <p:txBody>
          <a:bodyPr wrap="square" rtlCol="0">
            <a:spAutoFit/>
          </a:bodyPr>
          <a:lstStyle/>
          <a:p>
            <a:r>
              <a:rPr lang="es-MX" dirty="0">
                <a:latin typeface="Avenir book"/>
              </a:rPr>
              <a:t>Riesgo general de rotación: </a:t>
            </a:r>
            <a:r>
              <a:rPr lang="es-MX" b="1" dirty="0">
                <a:latin typeface="Avenir book"/>
              </a:rPr>
              <a:t>51.01%</a:t>
            </a:r>
          </a:p>
        </p:txBody>
      </p:sp>
    </p:spTree>
    <p:extLst>
      <p:ext uri="{BB962C8B-B14F-4D97-AF65-F5344CB8AC3E}">
        <p14:creationId xmlns:p14="http://schemas.microsoft.com/office/powerpoint/2010/main" val="126563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80FCA20-F222-48C6-9784-83F160FD791E}"/>
              </a:ext>
            </a:extLst>
          </p:cNvPr>
          <p:cNvPicPr>
            <a:picLocks noGrp="1" noChangeAspect="1"/>
          </p:cNvPicPr>
          <p:nvPr>
            <p:ph idx="1"/>
          </p:nvPr>
        </p:nvPicPr>
        <p:blipFill rotWithShape="1">
          <a:blip r:embed="rId2"/>
          <a:srcRect l="358" r="14898" b="10692"/>
          <a:stretch/>
        </p:blipFill>
        <p:spPr>
          <a:xfrm>
            <a:off x="354841" y="25914"/>
            <a:ext cx="11530969" cy="6832086"/>
          </a:xfrm>
        </p:spPr>
      </p:pic>
      <p:sp>
        <p:nvSpPr>
          <p:cNvPr id="6" name="Rectángulo 5">
            <a:extLst>
              <a:ext uri="{FF2B5EF4-FFF2-40B4-BE49-F238E27FC236}">
                <a16:creationId xmlns:a16="http://schemas.microsoft.com/office/drawing/2014/main" id="{6EF54272-3387-48A8-8C4B-D2BF5DF08A80}"/>
              </a:ext>
            </a:extLst>
          </p:cNvPr>
          <p:cNvSpPr/>
          <p:nvPr/>
        </p:nvSpPr>
        <p:spPr>
          <a:xfrm>
            <a:off x="9512490" y="3016155"/>
            <a:ext cx="2511188" cy="337099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strella: 5 puntas 6">
            <a:extLst>
              <a:ext uri="{FF2B5EF4-FFF2-40B4-BE49-F238E27FC236}">
                <a16:creationId xmlns:a16="http://schemas.microsoft.com/office/drawing/2014/main" id="{D7D44455-67CE-4BB1-AADF-473428E30CA4}"/>
              </a:ext>
            </a:extLst>
          </p:cNvPr>
          <p:cNvSpPr/>
          <p:nvPr/>
        </p:nvSpPr>
        <p:spPr>
          <a:xfrm>
            <a:off x="10400289" y="5967483"/>
            <a:ext cx="750627" cy="655093"/>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498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BE09F-8257-47C7-B005-4AB83B35C18D}"/>
              </a:ext>
            </a:extLst>
          </p:cNvPr>
          <p:cNvSpPr>
            <a:spLocks noGrp="1"/>
          </p:cNvSpPr>
          <p:nvPr>
            <p:ph type="title"/>
          </p:nvPr>
        </p:nvSpPr>
        <p:spPr>
          <a:xfrm>
            <a:off x="838200" y="198990"/>
            <a:ext cx="10515600" cy="1013450"/>
          </a:xfrm>
        </p:spPr>
        <p:txBody>
          <a:bodyPr/>
          <a:lstStyle/>
          <a:p>
            <a:r>
              <a:rPr lang="es-MX" dirty="0">
                <a:latin typeface="Avenir book"/>
              </a:rPr>
              <a:t>¿Qué tan importante es que seas de Allende?</a:t>
            </a:r>
          </a:p>
        </p:txBody>
      </p:sp>
      <p:sp>
        <p:nvSpPr>
          <p:cNvPr id="3" name="Marcador de contenido 2">
            <a:extLst>
              <a:ext uri="{FF2B5EF4-FFF2-40B4-BE49-F238E27FC236}">
                <a16:creationId xmlns:a16="http://schemas.microsoft.com/office/drawing/2014/main" id="{57DD4CE6-F8CD-4EFB-AF2C-E4AE0B83124C}"/>
              </a:ext>
            </a:extLst>
          </p:cNvPr>
          <p:cNvSpPr>
            <a:spLocks noGrp="1"/>
          </p:cNvSpPr>
          <p:nvPr>
            <p:ph idx="1"/>
          </p:nvPr>
        </p:nvSpPr>
        <p:spPr>
          <a:xfrm>
            <a:off x="3130828" y="1364005"/>
            <a:ext cx="8531087" cy="1325563"/>
          </a:xfrm>
        </p:spPr>
        <p:txBody>
          <a:bodyPr>
            <a:normAutofit/>
          </a:bodyPr>
          <a:lstStyle/>
          <a:p>
            <a:pPr marL="0" indent="0">
              <a:buNone/>
            </a:pPr>
            <a:r>
              <a:rPr lang="es-MX" sz="1800" b="1" dirty="0">
                <a:effectLst/>
                <a:latin typeface="Avenir book"/>
                <a:ea typeface="Calibri" panose="020F0502020204030204" pitchFamily="34" charset="0"/>
                <a:cs typeface="Times New Roman" panose="02020603050405020304" pitchFamily="18" charset="0"/>
              </a:rPr>
              <a:t>Aparece un número importante de colaboradores, 32.8%</a:t>
            </a:r>
            <a:r>
              <a:rPr lang="es-MX" sz="1800" dirty="0">
                <a:effectLst/>
                <a:latin typeface="Avenir book"/>
                <a:ea typeface="Calibri" panose="020F0502020204030204" pitchFamily="34" charset="0"/>
                <a:cs typeface="Times New Roman" panose="02020603050405020304" pitchFamily="18" charset="0"/>
              </a:rPr>
              <a:t>, cuyo tiempo de traslado es de hasta 30 minutos como máximo, y consideran que no hay buenas oportunidades de crecimiento en La Misión; es decir, </a:t>
            </a:r>
            <a:r>
              <a:rPr lang="es-MX" sz="1800" b="1" dirty="0">
                <a:effectLst/>
                <a:latin typeface="Avenir book"/>
                <a:ea typeface="Calibri" panose="020F0502020204030204" pitchFamily="34" charset="0"/>
                <a:cs typeface="Times New Roman" panose="02020603050405020304" pitchFamily="18" charset="0"/>
              </a:rPr>
              <a:t>viven en Allende y no ven a la empresa como una oportunidad de desarrollo. </a:t>
            </a:r>
            <a:endParaRPr lang="es-MX" sz="1800" dirty="0">
              <a:effectLst/>
              <a:latin typeface="Avenir book"/>
              <a:ea typeface="Calibri" panose="020F0502020204030204" pitchFamily="34" charset="0"/>
              <a:cs typeface="Times New Roman" panose="02020603050405020304" pitchFamily="18" charset="0"/>
            </a:endParaRPr>
          </a:p>
          <a:p>
            <a:pPr marL="0" indent="0">
              <a:buNone/>
            </a:pPr>
            <a:endParaRPr lang="es-MX" dirty="0">
              <a:latin typeface="Avenir book"/>
            </a:endParaRPr>
          </a:p>
        </p:txBody>
      </p:sp>
      <p:pic>
        <p:nvPicPr>
          <p:cNvPr id="3074" name="Picture 2" descr="Customer Story with Envoy | Intercom">
            <a:extLst>
              <a:ext uri="{FF2B5EF4-FFF2-40B4-BE49-F238E27FC236}">
                <a16:creationId xmlns:a16="http://schemas.microsoft.com/office/drawing/2014/main" id="{DD15CF72-5B3E-4265-A086-67D88E75A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21884"/>
            <a:ext cx="1789044" cy="104116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6798B12-6BC5-4C98-A472-7DE8005134CF}"/>
              </a:ext>
            </a:extLst>
          </p:cNvPr>
          <p:cNvPicPr>
            <a:picLocks noChangeAspect="1"/>
          </p:cNvPicPr>
          <p:nvPr/>
        </p:nvPicPr>
        <p:blipFill rotWithShape="1">
          <a:blip r:embed="rId3"/>
          <a:srcRect l="15543" t="30521" r="9021" b="6840"/>
          <a:stretch/>
        </p:blipFill>
        <p:spPr>
          <a:xfrm>
            <a:off x="4267201" y="2799013"/>
            <a:ext cx="7394714" cy="3452287"/>
          </a:xfrm>
          <a:prstGeom prst="rect">
            <a:avLst/>
          </a:prstGeom>
        </p:spPr>
      </p:pic>
      <p:pic>
        <p:nvPicPr>
          <p:cNvPr id="3076" name="Picture 4" descr="Allende, Nuevo León - Wikipedia">
            <a:extLst>
              <a:ext uri="{FF2B5EF4-FFF2-40B4-BE49-F238E27FC236}">
                <a16:creationId xmlns:a16="http://schemas.microsoft.com/office/drawing/2014/main" id="{CFDDEC42-89E9-4D49-933E-B41B33B87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95" y="3253568"/>
            <a:ext cx="381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62F87-A5C2-4698-99DA-F7EA146CDAED}"/>
              </a:ext>
            </a:extLst>
          </p:cNvPr>
          <p:cNvSpPr>
            <a:spLocks noGrp="1"/>
          </p:cNvSpPr>
          <p:nvPr>
            <p:ph type="title"/>
          </p:nvPr>
        </p:nvSpPr>
        <p:spPr/>
        <p:txBody>
          <a:bodyPr/>
          <a:lstStyle/>
          <a:p>
            <a:r>
              <a:rPr lang="es-MX" dirty="0"/>
              <a:t>Preguntas</a:t>
            </a:r>
          </a:p>
        </p:txBody>
      </p:sp>
      <p:sp>
        <p:nvSpPr>
          <p:cNvPr id="3" name="Marcador de contenido 2">
            <a:extLst>
              <a:ext uri="{FF2B5EF4-FFF2-40B4-BE49-F238E27FC236}">
                <a16:creationId xmlns:a16="http://schemas.microsoft.com/office/drawing/2014/main" id="{C0EE2239-1303-44B6-B0BF-12C8BBF0B7EC}"/>
              </a:ext>
            </a:extLst>
          </p:cNvPr>
          <p:cNvSpPr>
            <a:spLocks noGrp="1"/>
          </p:cNvSpPr>
          <p:nvPr>
            <p:ph idx="1"/>
          </p:nvPr>
        </p:nvSpPr>
        <p:spPr/>
        <p:txBody>
          <a:bodyPr/>
          <a:lstStyle/>
          <a:p>
            <a:r>
              <a:rPr lang="es-MX" dirty="0"/>
              <a:t>¿Cuándo el colaborador entra a La Misión, tiene intención de trabajar por mas de 2 años?</a:t>
            </a:r>
          </a:p>
          <a:p>
            <a:r>
              <a:rPr lang="es-MX" dirty="0"/>
              <a:t>¿Tu crees que hay áreas mejores que otras? ¿Por qué?</a:t>
            </a:r>
          </a:p>
          <a:p>
            <a:r>
              <a:rPr lang="es-MX" dirty="0"/>
              <a:t>¿Son más leales los que vienen de Linares?</a:t>
            </a:r>
          </a:p>
          <a:p>
            <a:r>
              <a:rPr lang="es-MX" dirty="0"/>
              <a:t>La mas importante: ¿Qué puedes hacer tú?</a:t>
            </a:r>
          </a:p>
          <a:p>
            <a:r>
              <a:rPr lang="es-MX" dirty="0"/>
              <a:t>¿Qué te falta de La Misión para hacerlo?</a:t>
            </a:r>
          </a:p>
          <a:p>
            <a:endParaRPr lang="es-MX" dirty="0"/>
          </a:p>
        </p:txBody>
      </p:sp>
    </p:spTree>
    <p:extLst>
      <p:ext uri="{BB962C8B-B14F-4D97-AF65-F5344CB8AC3E}">
        <p14:creationId xmlns:p14="http://schemas.microsoft.com/office/powerpoint/2010/main" val="15035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ómo tratar con empleados difíciles">
            <a:extLst>
              <a:ext uri="{FF2B5EF4-FFF2-40B4-BE49-F238E27FC236}">
                <a16:creationId xmlns:a16="http://schemas.microsoft.com/office/drawing/2014/main" id="{2494C029-7E68-4428-AA71-5E65D44B561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7445" b="828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904E7C-1ED6-43ED-A1B4-3E3FBDB42705}"/>
              </a:ext>
            </a:extLst>
          </p:cNvPr>
          <p:cNvSpPr>
            <a:spLocks noGrp="1"/>
          </p:cNvSpPr>
          <p:nvPr>
            <p:ph type="title"/>
          </p:nvPr>
        </p:nvSpPr>
        <p:spPr>
          <a:xfrm>
            <a:off x="838201" y="1065862"/>
            <a:ext cx="3313164" cy="4726276"/>
          </a:xfrm>
        </p:spPr>
        <p:txBody>
          <a:bodyPr>
            <a:normAutofit/>
          </a:bodyPr>
          <a:lstStyle/>
          <a:p>
            <a:pPr algn="r"/>
            <a:r>
              <a:rPr lang="es-MX" sz="4000" dirty="0">
                <a:solidFill>
                  <a:srgbClr val="FFFFFF"/>
                </a:solidFill>
                <a:latin typeface="Avenir book"/>
              </a:rPr>
              <a:t>Resumen del pulso general de la tienda</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BB841B1-8456-4593-A430-13B61486E29A}"/>
              </a:ext>
            </a:extLst>
          </p:cNvPr>
          <p:cNvSpPr>
            <a:spLocks noGrp="1"/>
          </p:cNvSpPr>
          <p:nvPr>
            <p:ph idx="1"/>
          </p:nvPr>
        </p:nvSpPr>
        <p:spPr>
          <a:xfrm>
            <a:off x="5155379" y="327545"/>
            <a:ext cx="6513455" cy="6141493"/>
          </a:xfrm>
        </p:spPr>
        <p:txBody>
          <a:bodyPr anchor="ctr">
            <a:normAutofit/>
          </a:bodyPr>
          <a:lstStyle/>
          <a:p>
            <a:pPr>
              <a:spcBef>
                <a:spcPts val="0"/>
              </a:spcBef>
            </a:pPr>
            <a:r>
              <a:rPr lang="es-MX" sz="1800" dirty="0">
                <a:solidFill>
                  <a:srgbClr val="FFFFFF"/>
                </a:solidFill>
                <a:effectLst/>
                <a:latin typeface="Avenir book"/>
                <a:ea typeface="Calibri" panose="020F0502020204030204" pitchFamily="34" charset="0"/>
                <a:cs typeface="Times New Roman" panose="02020603050405020304" pitchFamily="18" charset="0"/>
              </a:rPr>
              <a:t>En cuanto al </a:t>
            </a:r>
            <a:r>
              <a:rPr lang="es-MX" sz="1800" b="1" dirty="0">
                <a:solidFill>
                  <a:srgbClr val="FFFFFF"/>
                </a:solidFill>
                <a:effectLst/>
                <a:latin typeface="Avenir book"/>
                <a:ea typeface="Calibri" panose="020F0502020204030204" pitchFamily="34" charset="0"/>
                <a:cs typeface="Times New Roman" panose="02020603050405020304" pitchFamily="18" charset="0"/>
              </a:rPr>
              <a:t>BONO DE PRODUCTIVIDAD, la proporción de </a:t>
            </a:r>
            <a:r>
              <a:rPr lang="es-MX" sz="1800" b="1" u="sng" dirty="0">
                <a:solidFill>
                  <a:srgbClr val="FFFFFF"/>
                </a:solidFill>
                <a:effectLst/>
                <a:latin typeface="Avenir book"/>
                <a:ea typeface="Calibri" panose="020F0502020204030204" pitchFamily="34" charset="0"/>
                <a:cs typeface="Times New Roman" panose="02020603050405020304" pitchFamily="18" charset="0"/>
              </a:rPr>
              <a:t>personas menos satisfechas con este incentivo se da más en hombres que en mujeres</a:t>
            </a:r>
            <a:r>
              <a:rPr lang="es-MX" sz="1800" dirty="0">
                <a:solidFill>
                  <a:srgbClr val="FFFFFF"/>
                </a:solidFill>
                <a:effectLst/>
                <a:latin typeface="Avenir book"/>
                <a:ea typeface="Calibri" panose="020F0502020204030204" pitchFamily="34" charset="0"/>
                <a:cs typeface="Times New Roman" panose="02020603050405020304" pitchFamily="18" charset="0"/>
              </a:rPr>
              <a:t>; sin embargo, hay un número importante de hombres y mujeres que están satisfechos con el BONO. </a:t>
            </a:r>
          </a:p>
          <a:p>
            <a:pPr>
              <a:spcBef>
                <a:spcPts val="0"/>
              </a:spcBef>
            </a:pPr>
            <a:r>
              <a:rPr lang="es-MX" sz="1800" dirty="0">
                <a:solidFill>
                  <a:srgbClr val="FFFFFF"/>
                </a:solidFill>
                <a:effectLst/>
                <a:latin typeface="Avenir book"/>
                <a:ea typeface="Calibri" panose="020F0502020204030204" pitchFamily="34" charset="0"/>
                <a:cs typeface="Times New Roman" panose="02020603050405020304" pitchFamily="18" charset="0"/>
              </a:rPr>
              <a:t>La mayor parte del personal siente alegría cuando encuentra a un familiar o conocido mientras desempeña sus labores. </a:t>
            </a:r>
          </a:p>
          <a:p>
            <a:pPr marL="342900" lvl="0" indent="-342900">
              <a:spcBef>
                <a:spcPts val="0"/>
              </a:spcBef>
              <a:buFont typeface="Symbol" panose="05050102010706020507" pitchFamily="18" charset="2"/>
              <a:buChar char=""/>
            </a:pPr>
            <a:r>
              <a:rPr lang="es-MX" sz="1800" b="1" dirty="0">
                <a:solidFill>
                  <a:srgbClr val="FFFFFF"/>
                </a:solidFill>
                <a:effectLst/>
                <a:latin typeface="Avenir book"/>
                <a:ea typeface="Calibri" panose="020F0502020204030204" pitchFamily="34" charset="0"/>
                <a:cs typeface="Times New Roman" panose="02020603050405020304" pitchFamily="18" charset="0"/>
              </a:rPr>
              <a:t>Hay más mujeres que hombres que perciben desgaste emocional por el trabajo</a:t>
            </a:r>
            <a:r>
              <a:rPr lang="es-MX" sz="1800" dirty="0">
                <a:solidFill>
                  <a:srgbClr val="FFFFFF"/>
                </a:solidFill>
                <a:effectLst/>
                <a:latin typeface="Avenir book"/>
                <a:ea typeface="Calibri" panose="020F0502020204030204" pitchFamily="34" charset="0"/>
                <a:cs typeface="Times New Roman" panose="02020603050405020304" pitchFamily="18" charset="0"/>
              </a:rPr>
              <a:t>.  </a:t>
            </a:r>
          </a:p>
          <a:p>
            <a:pPr marL="342900" lvl="0" indent="-342900">
              <a:spcBef>
                <a:spcPts val="0"/>
              </a:spcBef>
              <a:buFont typeface="Symbol" panose="05050102010706020507" pitchFamily="18" charset="2"/>
              <a:buChar char=""/>
            </a:pPr>
            <a:r>
              <a:rPr lang="es-MX" sz="1800" dirty="0">
                <a:solidFill>
                  <a:srgbClr val="FFFFFF"/>
                </a:solidFill>
                <a:effectLst/>
                <a:latin typeface="Avenir book"/>
                <a:ea typeface="Calibri" panose="020F0502020204030204" pitchFamily="34" charset="0"/>
                <a:cs typeface="Times New Roman" panose="02020603050405020304" pitchFamily="18" charset="0"/>
              </a:rPr>
              <a:t>En relación a la </a:t>
            </a:r>
            <a:r>
              <a:rPr lang="es-MX" sz="1800" b="1" dirty="0">
                <a:solidFill>
                  <a:srgbClr val="FFFFFF"/>
                </a:solidFill>
                <a:effectLst/>
                <a:latin typeface="Avenir book"/>
                <a:ea typeface="Calibri" panose="020F0502020204030204" pitchFamily="34" charset="0"/>
                <a:cs typeface="Times New Roman" panose="02020603050405020304" pitchFamily="18" charset="0"/>
              </a:rPr>
              <a:t>CIVILIDAD, la mitad de empleados que está satisfecha</a:t>
            </a:r>
            <a:r>
              <a:rPr lang="es-MX" sz="1800" dirty="0">
                <a:solidFill>
                  <a:srgbClr val="FFFFFF"/>
                </a:solidFill>
                <a:effectLst/>
                <a:latin typeface="Avenir book"/>
                <a:ea typeface="Calibri" panose="020F0502020204030204" pitchFamily="34" charset="0"/>
                <a:cs typeface="Times New Roman" panose="02020603050405020304" pitchFamily="18" charset="0"/>
              </a:rPr>
              <a:t> </a:t>
            </a:r>
            <a:r>
              <a:rPr lang="es-MX" sz="1800" b="1" dirty="0">
                <a:solidFill>
                  <a:srgbClr val="FFFFFF"/>
                </a:solidFill>
                <a:effectLst/>
                <a:latin typeface="Avenir book"/>
                <a:ea typeface="Calibri" panose="020F0502020204030204" pitchFamily="34" charset="0"/>
                <a:cs typeface="Times New Roman" panose="02020603050405020304" pitchFamily="18" charset="0"/>
              </a:rPr>
              <a:t>son jóvenes de 18 a 29 años</a:t>
            </a:r>
            <a:r>
              <a:rPr lang="es-MX" sz="1800" dirty="0">
                <a:solidFill>
                  <a:srgbClr val="FFFFFF"/>
                </a:solidFill>
                <a:effectLst/>
                <a:latin typeface="Avenir book"/>
                <a:ea typeface="Calibri" panose="020F0502020204030204" pitchFamily="34" charset="0"/>
                <a:cs typeface="Times New Roman" panose="02020603050405020304" pitchFamily="18" charset="0"/>
              </a:rPr>
              <a:t>. </a:t>
            </a:r>
          </a:p>
          <a:p>
            <a:pPr marL="342900" lvl="0" indent="-342900">
              <a:spcBef>
                <a:spcPts val="0"/>
              </a:spcBef>
              <a:spcAft>
                <a:spcPts val="800"/>
              </a:spcAft>
              <a:buFont typeface="Symbol" panose="05050102010706020507" pitchFamily="18" charset="2"/>
              <a:buChar char=""/>
            </a:pPr>
            <a:r>
              <a:rPr lang="es-MX" sz="1800" b="1" dirty="0">
                <a:solidFill>
                  <a:srgbClr val="FFFFFF"/>
                </a:solidFill>
                <a:effectLst/>
                <a:latin typeface="Avenir book"/>
                <a:ea typeface="Calibri" panose="020F0502020204030204" pitchFamily="34" charset="0"/>
                <a:cs typeface="Times New Roman" panose="02020603050405020304" pitchFamily="18" charset="0"/>
              </a:rPr>
              <a:t>En general, el jefe tiene un buen trato hacia el personal; y más bien hay ciertos colaboradores que no tienen un óptimo trato hacia el jefe</a:t>
            </a:r>
            <a:r>
              <a:rPr lang="es-MX" sz="1800" dirty="0">
                <a:solidFill>
                  <a:srgbClr val="FFFFFF"/>
                </a:solidFill>
                <a:effectLst/>
                <a:latin typeface="Avenir book"/>
                <a:ea typeface="Calibri" panose="020F0502020204030204" pitchFamily="34" charset="0"/>
                <a:cs typeface="Times New Roman" panose="02020603050405020304" pitchFamily="18" charset="0"/>
              </a:rPr>
              <a:t>; esto podría tener relación más con la idiosincrasia del personal más que con el trato del jefe hacia ellos. </a:t>
            </a:r>
          </a:p>
          <a:p>
            <a:pPr marL="342900" lvl="0" indent="-342900">
              <a:spcBef>
                <a:spcPts val="0"/>
              </a:spcBef>
              <a:buFont typeface="Symbol" panose="05050102010706020507" pitchFamily="18" charset="2"/>
              <a:buChar char=""/>
            </a:pPr>
            <a:r>
              <a:rPr lang="es-MX" sz="1800" dirty="0">
                <a:solidFill>
                  <a:srgbClr val="FFFFFF"/>
                </a:solidFill>
                <a:effectLst/>
                <a:latin typeface="Avenir book"/>
                <a:ea typeface="Calibri" panose="020F0502020204030204" pitchFamily="34" charset="0"/>
                <a:cs typeface="Times New Roman" panose="02020603050405020304" pitchFamily="18" charset="0"/>
              </a:rPr>
              <a:t>No hay un área de trabajo en donde prevalezca el desgaste emocional, pero aparece más en algunas mujeres. </a:t>
            </a:r>
          </a:p>
          <a:p>
            <a:pPr marL="342900" lvl="0" indent="-342900">
              <a:spcBef>
                <a:spcPts val="0"/>
              </a:spcBef>
              <a:buFont typeface="Symbol" panose="05050102010706020507" pitchFamily="18" charset="2"/>
              <a:buChar char=""/>
            </a:pPr>
            <a:r>
              <a:rPr lang="es-MX" sz="1800" dirty="0">
                <a:solidFill>
                  <a:srgbClr val="FFFFFF"/>
                </a:solidFill>
                <a:effectLst/>
                <a:latin typeface="Avenir book"/>
                <a:ea typeface="Calibri" panose="020F0502020204030204" pitchFamily="34" charset="0"/>
                <a:cs typeface="Times New Roman" panose="02020603050405020304" pitchFamily="18" charset="0"/>
              </a:rPr>
              <a:t>Los colaboradores invierten básicamente su dinero en comida. </a:t>
            </a:r>
          </a:p>
          <a:p>
            <a:pPr marL="342900" lvl="0" indent="-342900">
              <a:spcBef>
                <a:spcPts val="0"/>
              </a:spcBef>
              <a:buFont typeface="Symbol" panose="05050102010706020507" pitchFamily="18" charset="2"/>
              <a:buChar char=""/>
            </a:pPr>
            <a:r>
              <a:rPr lang="es-MX" sz="1800" b="1" dirty="0">
                <a:solidFill>
                  <a:srgbClr val="FFFFFF"/>
                </a:solidFill>
                <a:effectLst/>
                <a:latin typeface="Avenir book"/>
                <a:ea typeface="Calibri" panose="020F0502020204030204" pitchFamily="34" charset="0"/>
                <a:cs typeface="Times New Roman" panose="02020603050405020304" pitchFamily="18" charset="0"/>
              </a:rPr>
              <a:t>Preferirían gastar su dinero en obtener un auto</a:t>
            </a:r>
            <a:r>
              <a:rPr lang="es-MX" sz="1800" dirty="0">
                <a:solidFill>
                  <a:srgbClr val="FFFFFF"/>
                </a:solidFill>
                <a:effectLst/>
                <a:latin typeface="Avenir book"/>
                <a:ea typeface="Calibri" panose="020F0502020204030204" pitchFamily="34" charset="0"/>
                <a:cs typeface="Times New Roman" panose="02020603050405020304" pitchFamily="18" charset="0"/>
              </a:rPr>
              <a:t>, tanto hombres como mujeres, sobre todo jóvenes, sin importar si piensan irse o quedarse a laborar en la Misión. </a:t>
            </a:r>
          </a:p>
          <a:p>
            <a:pPr marL="342900" lvl="0" indent="-342900">
              <a:spcBef>
                <a:spcPts val="0"/>
              </a:spcBef>
              <a:spcAft>
                <a:spcPts val="800"/>
              </a:spcAft>
              <a:buFont typeface="Symbol" panose="05050102010706020507" pitchFamily="18" charset="2"/>
              <a:buChar char=""/>
            </a:pPr>
            <a:r>
              <a:rPr lang="es-MX" sz="1800" dirty="0">
                <a:solidFill>
                  <a:srgbClr val="FFFFFF"/>
                </a:solidFill>
                <a:effectLst/>
                <a:latin typeface="Avenir book"/>
                <a:ea typeface="Calibri" panose="020F0502020204030204" pitchFamily="34" charset="0"/>
                <a:cs typeface="Times New Roman" panose="02020603050405020304" pitchFamily="18" charset="0"/>
              </a:rPr>
              <a:t>Primeramente, </a:t>
            </a:r>
            <a:r>
              <a:rPr lang="es-MX" sz="1800" b="1" dirty="0">
                <a:solidFill>
                  <a:srgbClr val="FFFFFF"/>
                </a:solidFill>
                <a:effectLst/>
                <a:latin typeface="Avenir book"/>
                <a:ea typeface="Calibri" panose="020F0502020204030204" pitchFamily="34" charset="0"/>
                <a:cs typeface="Times New Roman" panose="02020603050405020304" pitchFamily="18" charset="0"/>
              </a:rPr>
              <a:t>se enteraron del trabajo en La Misión por un conocido</a:t>
            </a:r>
            <a:r>
              <a:rPr lang="es-MX" sz="1800" dirty="0">
                <a:solidFill>
                  <a:srgbClr val="FFFFFF"/>
                </a:solidFill>
                <a:effectLst/>
                <a:latin typeface="Avenir book"/>
                <a:ea typeface="Calibri" panose="020F0502020204030204" pitchFamily="34" charset="0"/>
                <a:cs typeface="Times New Roman" panose="02020603050405020304" pitchFamily="18" charset="0"/>
              </a:rPr>
              <a:t> y, en segundo lugar, por invitación personal.</a:t>
            </a:r>
          </a:p>
        </p:txBody>
      </p:sp>
    </p:spTree>
    <p:extLst>
      <p:ext uri="{BB962C8B-B14F-4D97-AF65-F5344CB8AC3E}">
        <p14:creationId xmlns:p14="http://schemas.microsoft.com/office/powerpoint/2010/main" val="19720833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3289</TotalTime>
  <Words>1237</Words>
  <Application>Microsoft Office PowerPoint</Application>
  <PresentationFormat>Panorámica</PresentationFormat>
  <Paragraphs>79</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14</vt:i4>
      </vt:variant>
    </vt:vector>
  </HeadingPairs>
  <TitlesOfParts>
    <vt:vector size="21" baseType="lpstr">
      <vt:lpstr>Arial</vt:lpstr>
      <vt:lpstr>Avenir book</vt:lpstr>
      <vt:lpstr>Calibri</vt:lpstr>
      <vt:lpstr>Calibri Light</vt:lpstr>
      <vt:lpstr>Symbol</vt:lpstr>
      <vt:lpstr>Tema de Office</vt:lpstr>
      <vt:lpstr>1_Tema de Office</vt:lpstr>
      <vt:lpstr>Reporte ejecutivo</vt:lpstr>
      <vt:lpstr>Resumen demográfico de la tienda:</vt:lpstr>
      <vt:lpstr>¿Se puede predecir la rotación? ¡si!</vt:lpstr>
      <vt:lpstr>Primeras conclusiones:</vt:lpstr>
      <vt:lpstr>¿Cuál es el ambiente general de la tienda? Y, ¿eso impacta el riesgo de rotación?</vt:lpstr>
      <vt:lpstr>Presentación de PowerPoint</vt:lpstr>
      <vt:lpstr>¿Qué tan importante es que seas de Allende?</vt:lpstr>
      <vt:lpstr>Preguntas</vt:lpstr>
      <vt:lpstr>Resumen del pulso general de la tienda</vt:lpstr>
      <vt:lpstr>Sociometría</vt:lpstr>
      <vt:lpstr>Acciones recomendadas</vt:lpstr>
      <vt:lpstr>Acciones recomendadas</vt:lpstr>
      <vt:lpstr>Acciones recomendadas</vt:lpstr>
      <vt:lpstr>Coaching y debrief usando resultados individuales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Yoel Kluk</dc:creator>
  <cp:lastModifiedBy>Yoel Kluk</cp:lastModifiedBy>
  <cp:revision>34</cp:revision>
  <dcterms:created xsi:type="dcterms:W3CDTF">2021-07-20T12:40:16Z</dcterms:created>
  <dcterms:modified xsi:type="dcterms:W3CDTF">2021-08-02T18:52:23Z</dcterms:modified>
</cp:coreProperties>
</file>