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67" r:id="rId6"/>
    <p:sldId id="259" r:id="rId7"/>
    <p:sldId id="261" r:id="rId8"/>
    <p:sldId id="262" r:id="rId9"/>
    <p:sldId id="263" r:id="rId10"/>
    <p:sldId id="264" r:id="rId11"/>
    <p:sldId id="265" r:id="rId12"/>
    <p:sldId id="266"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F77C2-30F3-4B68-8C4C-EF719559C9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8CC55AE-6450-43C6-BE3E-C0FC46FF3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21DAFEE-A693-4A66-8AD7-56A6078F4C60}"/>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E942D92E-3178-422A-ABB6-0C38814D430B}"/>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B4866BB9-9D66-4A4E-B4FB-7862C056EAD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79615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DA93D-46C9-4814-92AE-E63D542D77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66E7A2-8205-49AF-BA9D-39351A7BAD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01B039A-C8A4-4F8E-A530-B0294565F4E9}"/>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154C0290-7154-4963-A09C-7329F14459CD}"/>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64E28402-7C35-4E02-8BD5-C2A4757F07F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24511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4060FD-ED17-4C41-9ED5-EA75001BC1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34AE06D-7567-488B-9239-D35C09971B2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D7456B0-0244-469F-8B9B-D18A7EA3CF6F}"/>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464B77B5-5236-4D64-8474-6B0D5357713C}"/>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86EA7715-2599-48CA-9B06-B7B54E12242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2106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22C87-EBD5-4081-9BBD-D208C1C166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9C3ED9-3D59-46CA-A7AB-98B50B70B3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752A291-0B02-4368-B080-72CEA4EED9FF}"/>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EDBF14F5-E689-4B3C-8D83-24F2D418E20F}"/>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4BA3CE4E-1240-4DE3-8A88-22465D0D9CD4}"/>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28098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92C9B-B5D7-4277-8F63-61AE19425D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9636DB1-AB19-418B-8C32-2159E4D27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8CA721-105A-4E10-B5EC-D62CCBF7EEB2}"/>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E161948A-0B22-471A-9770-9017E55704F3}"/>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452D7204-659E-46E1-A508-299FB244DE4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8103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3E501-54DA-4580-B34A-3231B5F297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9B57F44-9923-48A1-A8AA-224DCBDF01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4AC5921-0E66-470B-BB64-849DAA40F43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EE78AE6-3783-4B95-9812-DD247A9B174C}"/>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6" name="Marcador de pie de página 5">
            <a:extLst>
              <a:ext uri="{FF2B5EF4-FFF2-40B4-BE49-F238E27FC236}">
                <a16:creationId xmlns:a16="http://schemas.microsoft.com/office/drawing/2014/main" id="{4FA61D35-C880-48F2-B868-79E011221B4A}"/>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7A522898-8337-4705-A8BE-860B2B2D3B9A}"/>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19796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4E5F5-1359-4A5C-8F15-F5629459EE7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71DA5F-D96E-43BC-A0D7-715A4945B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648391-7036-43EF-9409-95CA901AB1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9B297A0-6CE8-4385-AD1F-7C99A796D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F2660F-F726-4716-87E7-A6CAB2E4EC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C075DD4-B44C-498E-811E-C2322F840489}"/>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8" name="Marcador de pie de página 7">
            <a:extLst>
              <a:ext uri="{FF2B5EF4-FFF2-40B4-BE49-F238E27FC236}">
                <a16:creationId xmlns:a16="http://schemas.microsoft.com/office/drawing/2014/main" id="{EC51CE8E-77B9-4C8E-B4D1-7D26A0246C9D}"/>
              </a:ext>
            </a:extLst>
          </p:cNvPr>
          <p:cNvSpPr>
            <a:spLocks noGrp="1"/>
          </p:cNvSpPr>
          <p:nvPr>
            <p:ph type="ftr" sz="quarter" idx="11"/>
          </p:nvPr>
        </p:nvSpPr>
        <p:spPr/>
        <p:txBody>
          <a:bodyPr/>
          <a:lstStyle/>
          <a:p>
            <a:endParaRPr lang="en-US" sz="1000" dirty="0"/>
          </a:p>
        </p:txBody>
      </p:sp>
      <p:sp>
        <p:nvSpPr>
          <p:cNvPr id="9" name="Marcador de número de diapositiva 8">
            <a:extLst>
              <a:ext uri="{FF2B5EF4-FFF2-40B4-BE49-F238E27FC236}">
                <a16:creationId xmlns:a16="http://schemas.microsoft.com/office/drawing/2014/main" id="{A7A07CB3-919F-4A4D-9756-8E15B77B5CB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5263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6B4AF-0D79-49AC-92D2-48C207166AA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D8EDAB2-BCA3-43A8-8169-ACA4A8A860B0}"/>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4" name="Marcador de pie de página 3">
            <a:extLst>
              <a:ext uri="{FF2B5EF4-FFF2-40B4-BE49-F238E27FC236}">
                <a16:creationId xmlns:a16="http://schemas.microsoft.com/office/drawing/2014/main" id="{01B65637-04C6-4C4E-8EE8-472BE07D43BB}"/>
              </a:ext>
            </a:extLst>
          </p:cNvPr>
          <p:cNvSpPr>
            <a:spLocks noGrp="1"/>
          </p:cNvSpPr>
          <p:nvPr>
            <p:ph type="ftr" sz="quarter" idx="11"/>
          </p:nvPr>
        </p:nvSpPr>
        <p:spPr/>
        <p:txBody>
          <a:bodyPr/>
          <a:lstStyle/>
          <a:p>
            <a:endParaRPr lang="en-US" sz="1000" dirty="0"/>
          </a:p>
        </p:txBody>
      </p:sp>
      <p:sp>
        <p:nvSpPr>
          <p:cNvPr id="5" name="Marcador de número de diapositiva 4">
            <a:extLst>
              <a:ext uri="{FF2B5EF4-FFF2-40B4-BE49-F238E27FC236}">
                <a16:creationId xmlns:a16="http://schemas.microsoft.com/office/drawing/2014/main" id="{47D45492-10F3-4624-BE68-45D0F8473219}"/>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2976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C93FA1-707B-4760-B001-5D20622C53FB}"/>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3" name="Marcador de pie de página 2">
            <a:extLst>
              <a:ext uri="{FF2B5EF4-FFF2-40B4-BE49-F238E27FC236}">
                <a16:creationId xmlns:a16="http://schemas.microsoft.com/office/drawing/2014/main" id="{048E02B5-6135-468B-BCD3-9381A38C8341}"/>
              </a:ext>
            </a:extLst>
          </p:cNvPr>
          <p:cNvSpPr>
            <a:spLocks noGrp="1"/>
          </p:cNvSpPr>
          <p:nvPr>
            <p:ph type="ftr" sz="quarter" idx="11"/>
          </p:nvPr>
        </p:nvSpPr>
        <p:spPr/>
        <p:txBody>
          <a:bodyPr/>
          <a:lstStyle/>
          <a:p>
            <a:endParaRPr lang="en-US" sz="1000" dirty="0"/>
          </a:p>
        </p:txBody>
      </p:sp>
      <p:sp>
        <p:nvSpPr>
          <p:cNvPr id="4" name="Marcador de número de diapositiva 3">
            <a:extLst>
              <a:ext uri="{FF2B5EF4-FFF2-40B4-BE49-F238E27FC236}">
                <a16:creationId xmlns:a16="http://schemas.microsoft.com/office/drawing/2014/main" id="{B4F71658-D9D1-409A-816D-C2C11CB28F88}"/>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8528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32123-D5DE-40C9-9009-0FBB52B783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3ED7C51-C496-4D17-B318-3209E31C2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492C342-4247-4922-B689-41BA83F96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8B916C-5F61-4056-BD4F-F6DC8C6BDD53}"/>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6" name="Marcador de pie de página 5">
            <a:extLst>
              <a:ext uri="{FF2B5EF4-FFF2-40B4-BE49-F238E27FC236}">
                <a16:creationId xmlns:a16="http://schemas.microsoft.com/office/drawing/2014/main" id="{F13722BC-41F9-499F-8FF2-45D8D454F53E}"/>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3B8F2319-1FBE-4CB1-BC5B-42002BF9642D}"/>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2233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A84E1-4C44-4ED2-A7F7-0E6CA37B0E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4FDEE8C-47BC-4AEA-BCF9-A29AFCB09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D1B5DBA-559A-4FD7-BD9C-647B3DC31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D608C6-80B2-4770-ACB7-1C1C260751E3}"/>
              </a:ext>
            </a:extLst>
          </p:cNvPr>
          <p:cNvSpPr>
            <a:spLocks noGrp="1"/>
          </p:cNvSpPr>
          <p:nvPr>
            <p:ph type="dt" sz="half" idx="10"/>
          </p:nvPr>
        </p:nvSpPr>
        <p:spPr/>
        <p:txBody>
          <a:bodyPr/>
          <a:lstStyle/>
          <a:p>
            <a:pPr algn="r"/>
            <a:fld id="{7CF0BCE0-945C-4FDF-95A1-2149B1FF5B83}" type="datetimeFigureOut">
              <a:rPr lang="en-US" smtClean="0"/>
              <a:pPr algn="r"/>
              <a:t>7/23/2021</a:t>
            </a:fld>
            <a:endParaRPr lang="en-US" dirty="0"/>
          </a:p>
        </p:txBody>
      </p:sp>
      <p:sp>
        <p:nvSpPr>
          <p:cNvPr id="6" name="Marcador de pie de página 5">
            <a:extLst>
              <a:ext uri="{FF2B5EF4-FFF2-40B4-BE49-F238E27FC236}">
                <a16:creationId xmlns:a16="http://schemas.microsoft.com/office/drawing/2014/main" id="{201D94E7-737D-4FDF-B80F-D3D85B223DF4}"/>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D17DD87B-1258-4D57-8F63-74FFD84BEEC1}"/>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645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420A63-021A-4890-B14D-128BC7229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B54BAB2-3395-4D69-B42F-ED7CB4CA7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D540723-32E3-4DD3-949A-325CA999A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7/23/2021</a:t>
            </a:fld>
            <a:endParaRPr lang="en-US" dirty="0"/>
          </a:p>
        </p:txBody>
      </p:sp>
      <p:sp>
        <p:nvSpPr>
          <p:cNvPr id="5" name="Marcador de pie de página 4">
            <a:extLst>
              <a:ext uri="{FF2B5EF4-FFF2-40B4-BE49-F238E27FC236}">
                <a16:creationId xmlns:a16="http://schemas.microsoft.com/office/drawing/2014/main" id="{DDEC17C8-94F8-454B-8997-5ACF9AC98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Marcador de número de diapositiva 5">
            <a:extLst>
              <a:ext uri="{FF2B5EF4-FFF2-40B4-BE49-F238E27FC236}">
                <a16:creationId xmlns:a16="http://schemas.microsoft.com/office/drawing/2014/main" id="{5723C4E7-0A50-4072-8FCD-3F7A86944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502744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7A362-446D-4C03-A73E-274221253E2D}"/>
              </a:ext>
            </a:extLst>
          </p:cNvPr>
          <p:cNvSpPr>
            <a:spLocks noGrp="1"/>
          </p:cNvSpPr>
          <p:nvPr>
            <p:ph type="ctrTitle"/>
          </p:nvPr>
        </p:nvSpPr>
        <p:spPr>
          <a:xfrm>
            <a:off x="6858000" y="1587059"/>
            <a:ext cx="4500561" cy="2800326"/>
          </a:xfrm>
        </p:spPr>
        <p:txBody>
          <a:bodyPr>
            <a:normAutofit/>
          </a:bodyPr>
          <a:lstStyle/>
          <a:p>
            <a:r>
              <a:rPr lang="es-MX" b="1" dirty="0"/>
              <a:t>Reporte Ejecutivo</a:t>
            </a:r>
            <a:br>
              <a:rPr lang="es-MX" dirty="0"/>
            </a:br>
            <a:endParaRPr lang="es-MX" dirty="0"/>
          </a:p>
        </p:txBody>
      </p:sp>
      <p:sp>
        <p:nvSpPr>
          <p:cNvPr id="3" name="Subtítulo 2">
            <a:extLst>
              <a:ext uri="{FF2B5EF4-FFF2-40B4-BE49-F238E27FC236}">
                <a16:creationId xmlns:a16="http://schemas.microsoft.com/office/drawing/2014/main" id="{60BC28D5-F1D1-4120-8071-5DFDDA426D26}"/>
              </a:ext>
            </a:extLst>
          </p:cNvPr>
          <p:cNvSpPr>
            <a:spLocks noGrp="1"/>
          </p:cNvSpPr>
          <p:nvPr>
            <p:ph type="subTitle" idx="1"/>
          </p:nvPr>
        </p:nvSpPr>
        <p:spPr>
          <a:xfrm>
            <a:off x="6858000" y="3727260"/>
            <a:ext cx="4500561" cy="1320249"/>
          </a:xfrm>
        </p:spPr>
        <p:txBody>
          <a:bodyPr>
            <a:normAutofit/>
          </a:bodyPr>
          <a:lstStyle/>
          <a:p>
            <a:r>
              <a:rPr lang="es-MX" dirty="0"/>
              <a:t>Análisis y costo de reclutamiento, simuladores de costo de reclutar y rotación.</a:t>
            </a:r>
          </a:p>
        </p:txBody>
      </p:sp>
      <p:pic>
        <p:nvPicPr>
          <p:cNvPr id="4" name="Picture 3" descr="Stock exchange numbers">
            <a:extLst>
              <a:ext uri="{FF2B5EF4-FFF2-40B4-BE49-F238E27FC236}">
                <a16:creationId xmlns:a16="http://schemas.microsoft.com/office/drawing/2014/main" id="{5760CDC7-304E-4C04-9508-3629E61AA9EA}"/>
              </a:ext>
            </a:extLst>
          </p:cNvPr>
          <p:cNvPicPr>
            <a:picLocks noChangeAspect="1"/>
          </p:cNvPicPr>
          <p:nvPr/>
        </p:nvPicPr>
        <p:blipFill rotWithShape="1">
          <a:blip r:embed="rId2"/>
          <a:srcRect l="17365" r="15884"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1026" name="Picture 2" descr="Bienvenido a Grupo Axo Facturación">
            <a:extLst>
              <a:ext uri="{FF2B5EF4-FFF2-40B4-BE49-F238E27FC236}">
                <a16:creationId xmlns:a16="http://schemas.microsoft.com/office/drawing/2014/main" id="{11AD2EB8-ED29-6B49-AA54-F81B75475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660" y="5047509"/>
            <a:ext cx="3021076" cy="143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35D13B75-4F2E-4516-BD86-B85C1661251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0" y="0"/>
            <a:ext cx="12192000" cy="6858001"/>
          </a:xfrm>
          <a:prstGeom prst="rect">
            <a:avLst/>
          </a:prstGeom>
          <a:ln w="12700">
            <a:miter lim="400000"/>
          </a:ln>
        </p:spPr>
      </p:pic>
      <p:sp>
        <p:nvSpPr>
          <p:cNvPr id="2" name="Título 1">
            <a:extLst>
              <a:ext uri="{FF2B5EF4-FFF2-40B4-BE49-F238E27FC236}">
                <a16:creationId xmlns:a16="http://schemas.microsoft.com/office/drawing/2014/main" id="{6B888FC0-15B1-4804-8689-61900E6243C6}"/>
              </a:ext>
            </a:extLst>
          </p:cNvPr>
          <p:cNvSpPr>
            <a:spLocks noGrp="1"/>
          </p:cNvSpPr>
          <p:nvPr>
            <p:ph type="title"/>
          </p:nvPr>
        </p:nvSpPr>
        <p:spPr>
          <a:xfrm>
            <a:off x="490331" y="426372"/>
            <a:ext cx="10515600" cy="1325563"/>
          </a:xfrm>
        </p:spPr>
        <p:txBody>
          <a:bodyPr>
            <a:noAutofit/>
          </a:bodyPr>
          <a:lstStyle/>
          <a:p>
            <a:r>
              <a:rPr lang="es-MX" sz="2400" b="1" dirty="0"/>
              <a:t>Cada 1% de rotación equivale a $446,100.00 MX de costo directo de reclutamiento.</a:t>
            </a:r>
            <a:br>
              <a:rPr lang="es-MX" sz="2400" b="1" dirty="0"/>
            </a:br>
            <a:r>
              <a:rPr lang="es-MX" sz="1400" b="1" dirty="0"/>
              <a:t>(no incluye </a:t>
            </a:r>
            <a:r>
              <a:rPr lang="es-MX" sz="1400" b="1" dirty="0" err="1"/>
              <a:t>onboarding</a:t>
            </a:r>
            <a:r>
              <a:rPr lang="es-MX" sz="1400" b="1" dirty="0"/>
              <a:t>, ni costo de oportunidad en servicio y ventas):</a:t>
            </a:r>
            <a:endParaRPr lang="es-MX" sz="2400" b="1" dirty="0"/>
          </a:p>
        </p:txBody>
      </p:sp>
      <p:pic>
        <p:nvPicPr>
          <p:cNvPr id="8" name="Picture 2" descr="Bienvenido a Grupo Axo Facturación">
            <a:extLst>
              <a:ext uri="{FF2B5EF4-FFF2-40B4-BE49-F238E27FC236}">
                <a16:creationId xmlns:a16="http://schemas.microsoft.com/office/drawing/2014/main" id="{B9578360-912D-384E-8905-51AAD0058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descr="Image">
            <a:extLst>
              <a:ext uri="{FF2B5EF4-FFF2-40B4-BE49-F238E27FC236}">
                <a16:creationId xmlns:a16="http://schemas.microsoft.com/office/drawing/2014/main" id="{866335B2-56DC-42E4-AF86-C512ADD91E24}"/>
              </a:ext>
            </a:extLst>
          </p:cNvPr>
          <p:cNvPicPr>
            <a:picLocks noChangeAspect="1"/>
          </p:cNvPicPr>
          <p:nvPr/>
        </p:nvPicPr>
        <p:blipFill>
          <a:blip r:embed="rId4"/>
          <a:stretch>
            <a:fillRect/>
          </a:stretch>
        </p:blipFill>
        <p:spPr>
          <a:xfrm>
            <a:off x="490331" y="5543398"/>
            <a:ext cx="1289494" cy="1003553"/>
          </a:xfrm>
          <a:prstGeom prst="rect">
            <a:avLst/>
          </a:prstGeom>
          <a:ln w="12700">
            <a:miter lim="400000"/>
          </a:ln>
        </p:spPr>
      </p:pic>
      <p:pic>
        <p:nvPicPr>
          <p:cNvPr id="5" name="Imagen 4">
            <a:extLst>
              <a:ext uri="{FF2B5EF4-FFF2-40B4-BE49-F238E27FC236}">
                <a16:creationId xmlns:a16="http://schemas.microsoft.com/office/drawing/2014/main" id="{2EEF22D6-8A16-4993-B4EB-459890B1FFE7}"/>
              </a:ext>
            </a:extLst>
          </p:cNvPr>
          <p:cNvPicPr>
            <a:picLocks noChangeAspect="1"/>
          </p:cNvPicPr>
          <p:nvPr/>
        </p:nvPicPr>
        <p:blipFill rotWithShape="1">
          <a:blip r:embed="rId5"/>
          <a:srcRect l="4021" t="46649" r="5153" b="14493"/>
          <a:stretch/>
        </p:blipFill>
        <p:spPr>
          <a:xfrm>
            <a:off x="442481" y="2014330"/>
            <a:ext cx="10888128" cy="3725814"/>
          </a:xfrm>
          <a:prstGeom prst="rect">
            <a:avLst/>
          </a:prstGeom>
        </p:spPr>
      </p:pic>
      <p:sp>
        <p:nvSpPr>
          <p:cNvPr id="4" name="TextBox 3">
            <a:extLst>
              <a:ext uri="{FF2B5EF4-FFF2-40B4-BE49-F238E27FC236}">
                <a16:creationId xmlns:a16="http://schemas.microsoft.com/office/drawing/2014/main" id="{FFED5851-B92C-544F-8465-8776743B55D1}"/>
              </a:ext>
            </a:extLst>
          </p:cNvPr>
          <p:cNvSpPr txBox="1"/>
          <p:nvPr/>
        </p:nvSpPr>
        <p:spPr>
          <a:xfrm>
            <a:off x="7290343" y="1370559"/>
            <a:ext cx="1788071" cy="4661740"/>
          </a:xfrm>
          <a:prstGeom prst="rect">
            <a:avLst/>
          </a:prstGeom>
          <a:noFill/>
          <a:ln>
            <a:solidFill>
              <a:schemeClr val="tx1"/>
            </a:solidFill>
            <a:prstDash val="dashDot"/>
          </a:ln>
        </p:spPr>
        <p:txBody>
          <a:bodyPr wrap="square" rtlCol="0">
            <a:spAutoFit/>
          </a:bodyPr>
          <a:lstStyle/>
          <a:p>
            <a:endParaRPr lang="es-ES_tradnl" dirty="0"/>
          </a:p>
        </p:txBody>
      </p:sp>
    </p:spTree>
    <p:extLst>
      <p:ext uri="{BB962C8B-B14F-4D97-AF65-F5344CB8AC3E}">
        <p14:creationId xmlns:p14="http://schemas.microsoft.com/office/powerpoint/2010/main" val="139961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34C69C65-FAE7-4F00-B80A-F1D477526C9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5" name="Image" descr="Image">
            <a:extLst>
              <a:ext uri="{FF2B5EF4-FFF2-40B4-BE49-F238E27FC236}">
                <a16:creationId xmlns:a16="http://schemas.microsoft.com/office/drawing/2014/main" id="{0B182877-3017-4CE3-BE78-DFA98A8EE0E5}"/>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D96EF3FD-E0E9-45EF-BF21-3BB4DB9B7986}"/>
              </a:ext>
            </a:extLst>
          </p:cNvPr>
          <p:cNvSpPr>
            <a:spLocks noGrp="1"/>
          </p:cNvSpPr>
          <p:nvPr>
            <p:ph type="title"/>
          </p:nvPr>
        </p:nvSpPr>
        <p:spPr/>
        <p:txBody>
          <a:bodyPr/>
          <a:lstStyle/>
          <a:p>
            <a:r>
              <a:rPr lang="es-MX" b="1" dirty="0"/>
              <a:t>Conclusiones</a:t>
            </a:r>
          </a:p>
        </p:txBody>
      </p:sp>
      <p:sp>
        <p:nvSpPr>
          <p:cNvPr id="3" name="Marcador de contenido 2">
            <a:extLst>
              <a:ext uri="{FF2B5EF4-FFF2-40B4-BE49-F238E27FC236}">
                <a16:creationId xmlns:a16="http://schemas.microsoft.com/office/drawing/2014/main" id="{F71D0356-1340-4748-9D4E-34987AD28560}"/>
              </a:ext>
            </a:extLst>
          </p:cNvPr>
          <p:cNvSpPr>
            <a:spLocks noGrp="1"/>
          </p:cNvSpPr>
          <p:nvPr>
            <p:ph idx="1"/>
          </p:nvPr>
        </p:nvSpPr>
        <p:spPr>
          <a:xfrm>
            <a:off x="838200" y="1843710"/>
            <a:ext cx="10515600" cy="4351338"/>
          </a:xfrm>
        </p:spPr>
        <p:txBody>
          <a:bodyPr>
            <a:normAutofit/>
          </a:bodyPr>
          <a:lstStyle/>
          <a:p>
            <a:r>
              <a:rPr lang="es-MX" sz="2400" dirty="0"/>
              <a:t>Sabemos que las principales variables predictivas de rotación son la antigüedad y el ingreso.</a:t>
            </a:r>
          </a:p>
          <a:p>
            <a:r>
              <a:rPr lang="es-MX" sz="2400" dirty="0"/>
              <a:t>También sabemos que por parte del talento y </a:t>
            </a:r>
            <a:r>
              <a:rPr lang="es-MX" sz="2400" dirty="0" err="1"/>
              <a:t>engagement</a:t>
            </a:r>
            <a:r>
              <a:rPr lang="es-MX" sz="2400" dirty="0"/>
              <a:t>, las variables que más mueven el modelo son: el genuino interés entre el balance de vida y trabajo, y la carga de trabajo dentro del horario de trabajo, además de la influencia del jefe directo.</a:t>
            </a:r>
          </a:p>
          <a:p>
            <a:r>
              <a:rPr lang="es-MX" sz="2400" dirty="0"/>
              <a:t>Y que los colaboradores de AXO tienen lealtad a la marca y no a la empresa.</a:t>
            </a:r>
          </a:p>
          <a:p>
            <a:r>
              <a:rPr lang="es-MX" sz="2400" dirty="0"/>
              <a:t>Que el porcentaje de recursos dedicados a reclutamiento en proporción a los sueldos que se paga es significativa.</a:t>
            </a:r>
          </a:p>
        </p:txBody>
      </p:sp>
      <p:pic>
        <p:nvPicPr>
          <p:cNvPr id="6" name="Picture 2" descr="Bienvenido a Grupo Axo Facturación">
            <a:extLst>
              <a:ext uri="{FF2B5EF4-FFF2-40B4-BE49-F238E27FC236}">
                <a16:creationId xmlns:a16="http://schemas.microsoft.com/office/drawing/2014/main" id="{10442A61-B4AC-F44D-B13D-6A2EC39C7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1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de cotizaciones bursátiles en pantalla">
            <a:extLst>
              <a:ext uri="{FF2B5EF4-FFF2-40B4-BE49-F238E27FC236}">
                <a16:creationId xmlns:a16="http://schemas.microsoft.com/office/drawing/2014/main" id="{2878D471-4692-4D0E-8584-B918FD1ABCD6}"/>
              </a:ext>
            </a:extLst>
          </p:cNvPr>
          <p:cNvPicPr>
            <a:picLocks noChangeAspect="1"/>
          </p:cNvPicPr>
          <p:nvPr/>
        </p:nvPicPr>
        <p:blipFill rotWithShape="1">
          <a:blip r:embed="rId2">
            <a:alphaModFix amt="35000"/>
          </a:blip>
          <a:srcRect t="3017"/>
          <a:stretch/>
        </p:blipFill>
        <p:spPr>
          <a:xfrm>
            <a:off x="20" y="1"/>
            <a:ext cx="12191980" cy="6857999"/>
          </a:xfrm>
          <a:prstGeom prst="rect">
            <a:avLst/>
          </a:prstGeom>
        </p:spPr>
      </p:pic>
      <p:sp>
        <p:nvSpPr>
          <p:cNvPr id="2" name="Título 1">
            <a:extLst>
              <a:ext uri="{FF2B5EF4-FFF2-40B4-BE49-F238E27FC236}">
                <a16:creationId xmlns:a16="http://schemas.microsoft.com/office/drawing/2014/main" id="{C5C42EF7-9EF2-42DB-94DD-1E5D4B470C83}"/>
              </a:ext>
            </a:extLst>
          </p:cNvPr>
          <p:cNvSpPr>
            <a:spLocks noGrp="1"/>
          </p:cNvSpPr>
          <p:nvPr>
            <p:ph type="title"/>
          </p:nvPr>
        </p:nvSpPr>
        <p:spPr>
          <a:xfrm>
            <a:off x="838201" y="1065862"/>
            <a:ext cx="3313164" cy="4726276"/>
          </a:xfrm>
        </p:spPr>
        <p:txBody>
          <a:bodyPr>
            <a:normAutofit/>
          </a:bodyPr>
          <a:lstStyle/>
          <a:p>
            <a:pPr algn="r"/>
            <a:r>
              <a:rPr lang="es-MX" sz="3100">
                <a:solidFill>
                  <a:srgbClr val="FFFFFF"/>
                </a:solidFill>
              </a:rPr>
              <a:t>Recomendaciones</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27258DA-69EF-4F0A-A672-B2995F122CE9}"/>
              </a:ext>
            </a:extLst>
          </p:cNvPr>
          <p:cNvSpPr>
            <a:spLocks noGrp="1"/>
          </p:cNvSpPr>
          <p:nvPr>
            <p:ph idx="1"/>
          </p:nvPr>
        </p:nvSpPr>
        <p:spPr>
          <a:xfrm>
            <a:off x="5155379" y="1065862"/>
            <a:ext cx="5744685" cy="4726276"/>
          </a:xfrm>
        </p:spPr>
        <p:txBody>
          <a:bodyPr anchor="ctr">
            <a:normAutofit/>
          </a:bodyPr>
          <a:lstStyle/>
          <a:p>
            <a:r>
              <a:rPr lang="es-MX" sz="2000" dirty="0">
                <a:solidFill>
                  <a:srgbClr val="FFFFFF"/>
                </a:solidFill>
              </a:rPr>
              <a:t>Disminuir en 5% la rotación a través de programas de incrementos de ingresos (fijos o variables) representaría beneficios de aproximadamente $30 MDP anuales.</a:t>
            </a:r>
          </a:p>
          <a:p>
            <a:pPr lvl="1"/>
            <a:r>
              <a:rPr lang="es-MX" sz="2000" dirty="0">
                <a:solidFill>
                  <a:srgbClr val="FFFFFF"/>
                </a:solidFill>
              </a:rPr>
              <a:t>Esto en beneficios directos, hay también beneficios indirectos como lealtad, incremento en el servicio al cliente y por lo tanto en ventas y continuidad.</a:t>
            </a:r>
          </a:p>
          <a:p>
            <a:endParaRPr lang="es-MX" sz="2000" dirty="0">
              <a:solidFill>
                <a:srgbClr val="FFFFFF"/>
              </a:solidFill>
            </a:endParaRPr>
          </a:p>
        </p:txBody>
      </p:sp>
    </p:spTree>
    <p:extLst>
      <p:ext uri="{BB962C8B-B14F-4D97-AF65-F5344CB8AC3E}">
        <p14:creationId xmlns:p14="http://schemas.microsoft.com/office/powerpoint/2010/main" val="34571902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885B96-3110-4A67-939F-4A919CFF7828}"/>
              </a:ext>
            </a:extLst>
          </p:cNvPr>
          <p:cNvSpPr>
            <a:spLocks noGrp="1"/>
          </p:cNvSpPr>
          <p:nvPr>
            <p:ph type="title"/>
          </p:nvPr>
        </p:nvSpPr>
        <p:spPr>
          <a:xfrm>
            <a:off x="4833366" y="543070"/>
            <a:ext cx="6870954" cy="1675626"/>
          </a:xfrm>
        </p:spPr>
        <p:txBody>
          <a:bodyPr>
            <a:normAutofit/>
          </a:bodyPr>
          <a:lstStyle/>
          <a:p>
            <a:r>
              <a:rPr lang="es-MX" sz="4000"/>
              <a:t>Indicador “Hiring Budget”</a:t>
            </a:r>
          </a:p>
        </p:txBody>
      </p:sp>
      <p:pic>
        <p:nvPicPr>
          <p:cNvPr id="2050" name="Picture 2" descr="Grupo Axo - Home | Facebook">
            <a:extLst>
              <a:ext uri="{FF2B5EF4-FFF2-40B4-BE49-F238E27FC236}">
                <a16:creationId xmlns:a16="http://schemas.microsoft.com/office/drawing/2014/main" id="{28513332-DA4A-464B-BB9E-890E08E3A59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27950" r="-2" b="20359"/>
          <a:stretch/>
        </p:blipFill>
        <p:spPr bwMode="auto">
          <a:xfrm>
            <a:off x="20" y="1"/>
            <a:ext cx="4187091" cy="21643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descr="Image">
            <a:extLst>
              <a:ext uri="{FF2B5EF4-FFF2-40B4-BE49-F238E27FC236}">
                <a16:creationId xmlns:a16="http://schemas.microsoft.com/office/drawing/2014/main" id="{20E95C25-D62F-40DB-BC0C-B849F0210A9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21149" r="3" b="24441"/>
          <a:stretch/>
        </p:blipFill>
        <p:spPr>
          <a:xfrm>
            <a:off x="20" y="2342320"/>
            <a:ext cx="4187091" cy="2164321"/>
          </a:xfrm>
          <a:prstGeom prst="rect">
            <a:avLst/>
          </a:prstGeom>
        </p:spPr>
      </p:pic>
      <p:pic>
        <p:nvPicPr>
          <p:cNvPr id="8" name="Image" descr="Image">
            <a:extLst>
              <a:ext uri="{FF2B5EF4-FFF2-40B4-BE49-F238E27FC236}">
                <a16:creationId xmlns:a16="http://schemas.microsoft.com/office/drawing/2014/main" id="{B182C885-6CFD-034B-A708-B0F403FC66B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21149" r="3" b="24441"/>
          <a:stretch/>
        </p:blipFill>
        <p:spPr>
          <a:xfrm>
            <a:off x="20" y="4693680"/>
            <a:ext cx="4187091" cy="2164321"/>
          </a:xfrm>
          <a:prstGeom prst="rect">
            <a:avLst/>
          </a:prstGeom>
        </p:spPr>
      </p:pic>
      <p:sp>
        <p:nvSpPr>
          <p:cNvPr id="3" name="Marcador de contenido 2">
            <a:extLst>
              <a:ext uri="{FF2B5EF4-FFF2-40B4-BE49-F238E27FC236}">
                <a16:creationId xmlns:a16="http://schemas.microsoft.com/office/drawing/2014/main" id="{49FB91BF-0774-42F8-AA5D-F63DFC14FDBD}"/>
              </a:ext>
            </a:extLst>
          </p:cNvPr>
          <p:cNvSpPr>
            <a:spLocks noGrp="1"/>
          </p:cNvSpPr>
          <p:nvPr>
            <p:ph idx="1"/>
          </p:nvPr>
        </p:nvSpPr>
        <p:spPr>
          <a:xfrm>
            <a:off x="4833366" y="2399720"/>
            <a:ext cx="6870954" cy="3736507"/>
          </a:xfrm>
        </p:spPr>
        <p:txBody>
          <a:bodyPr>
            <a:normAutofit/>
          </a:bodyPr>
          <a:lstStyle/>
          <a:p>
            <a:pPr marL="0" indent="0">
              <a:buNone/>
            </a:pPr>
            <a:r>
              <a:rPr lang="en-US" sz="1600">
                <a:latin typeface="arial" panose="020B0604020202020204" pitchFamily="34" charset="0"/>
              </a:rPr>
              <a:t>Es un estimado anual del costo total de reclutamiento en AXO, considerando el costo integral de reclutar (sueldos, tiempo, on-boarding, publicidad, etc.) y también el costo involucrado de la rotación de personal generando vacantes. Se expresa como un factor del sueldo total.</a:t>
            </a:r>
          </a:p>
          <a:p>
            <a:pPr marL="0" indent="0">
              <a:buNone/>
            </a:pPr>
            <a:r>
              <a:rPr lang="en-US" sz="1600">
                <a:latin typeface="arial" panose="020B0604020202020204" pitchFamily="34" charset="0"/>
              </a:rPr>
              <a:t>Se ha calculado a nivel posición, de esta manera el “hiring budget” de un puesto, es el porcentaje de recursos que se están dedicando a ese puesto en función al sueldo de esa misma posición.</a:t>
            </a:r>
          </a:p>
          <a:p>
            <a:pPr marL="0" indent="0">
              <a:buNone/>
            </a:pPr>
            <a:r>
              <a:rPr lang="en-US" sz="1600">
                <a:latin typeface="arial" panose="020B0604020202020204" pitchFamily="34" charset="0"/>
              </a:rPr>
              <a:t>Por ejemplo, si gastamos 10,000,000.00 MX en sueldos a vendedores y el hiring budget es de 20% significa que el 20% de los sueldos anuales de vendedores los gastamos en reclutar vendedores. </a:t>
            </a:r>
          </a:p>
          <a:p>
            <a:pPr marL="0" indent="0">
              <a:buNone/>
            </a:pPr>
            <a:r>
              <a:rPr lang="en-US" sz="1600">
                <a:latin typeface="arial" panose="020B0604020202020204" pitchFamily="34" charset="0"/>
              </a:rPr>
              <a:t>En simples palabras estamos gastando en sueldos de vendedores $10,000,000.00 MX + 20%</a:t>
            </a:r>
            <a:endParaRPr lang="es-MX" sz="1600"/>
          </a:p>
        </p:txBody>
      </p:sp>
      <p:pic>
        <p:nvPicPr>
          <p:cNvPr id="5" name="Image" descr="Image">
            <a:extLst>
              <a:ext uri="{FF2B5EF4-FFF2-40B4-BE49-F238E27FC236}">
                <a16:creationId xmlns:a16="http://schemas.microsoft.com/office/drawing/2014/main" id="{BAB0B4A6-BC35-4A2D-ABA2-458534EF8966}"/>
              </a:ext>
            </a:extLst>
          </p:cNvPr>
          <p:cNvPicPr>
            <a:picLocks noChangeAspect="1"/>
          </p:cNvPicPr>
          <p:nvPr/>
        </p:nvPicPr>
        <p:blipFill>
          <a:blip r:embed="rId5"/>
          <a:stretch>
            <a:fillRect/>
          </a:stretch>
        </p:blipFill>
        <p:spPr>
          <a:xfrm>
            <a:off x="490331" y="5543398"/>
            <a:ext cx="1289494" cy="1003553"/>
          </a:xfrm>
          <a:prstGeom prst="rect">
            <a:avLst/>
          </a:prstGeom>
          <a:ln w="12700">
            <a:miter lim="400000"/>
          </a:ln>
        </p:spPr>
      </p:pic>
    </p:spTree>
    <p:extLst>
      <p:ext uri="{BB962C8B-B14F-4D97-AF65-F5344CB8AC3E}">
        <p14:creationId xmlns:p14="http://schemas.microsoft.com/office/powerpoint/2010/main" val="31461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A72ABA-326F-47DB-8433-609F1F974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20668C-482B-4BF4-96FD-F114F502B851}"/>
              </a:ext>
            </a:extLst>
          </p:cNvPr>
          <p:cNvSpPr>
            <a:spLocks noGrp="1"/>
          </p:cNvSpPr>
          <p:nvPr>
            <p:ph type="title"/>
          </p:nvPr>
        </p:nvSpPr>
        <p:spPr>
          <a:xfrm>
            <a:off x="4859628" y="557189"/>
            <a:ext cx="6494172" cy="2226021"/>
          </a:xfrm>
        </p:spPr>
        <p:txBody>
          <a:bodyPr anchor="b">
            <a:normAutofit/>
          </a:bodyPr>
          <a:lstStyle/>
          <a:p>
            <a:r>
              <a:rPr lang="es-MX" sz="4000"/>
              <a:t>¿Por qué es relevante?</a:t>
            </a:r>
          </a:p>
        </p:txBody>
      </p:sp>
      <p:pic>
        <p:nvPicPr>
          <p:cNvPr id="8" name="Image" descr="Image">
            <a:extLst>
              <a:ext uri="{FF2B5EF4-FFF2-40B4-BE49-F238E27FC236}">
                <a16:creationId xmlns:a16="http://schemas.microsoft.com/office/drawing/2014/main" id="{1D4601B1-DF62-FE45-AFFA-1E4EF25A1EF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13327" r="-5" b="16612"/>
          <a:stretch/>
        </p:blipFill>
        <p:spPr>
          <a:xfrm>
            <a:off x="5315" y="10"/>
            <a:ext cx="4181791" cy="2783203"/>
          </a:xfrm>
          <a:prstGeom prst="rect">
            <a:avLst/>
          </a:prstGeom>
        </p:spPr>
      </p:pic>
      <p:pic>
        <p:nvPicPr>
          <p:cNvPr id="4" name="Image" descr="Image">
            <a:extLst>
              <a:ext uri="{FF2B5EF4-FFF2-40B4-BE49-F238E27FC236}">
                <a16:creationId xmlns:a16="http://schemas.microsoft.com/office/drawing/2014/main" id="{CE461FF9-585A-4512-AC6F-8E5DB8E4AA7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5" b="1748"/>
          <a:stretch/>
        </p:blipFill>
        <p:spPr>
          <a:xfrm>
            <a:off x="5319" y="2954935"/>
            <a:ext cx="4181790" cy="3903064"/>
          </a:xfrm>
          <a:prstGeom prst="rect">
            <a:avLst/>
          </a:prstGeom>
        </p:spPr>
      </p:pic>
      <p:sp>
        <p:nvSpPr>
          <p:cNvPr id="3" name="Marcador de contenido 2">
            <a:extLst>
              <a:ext uri="{FF2B5EF4-FFF2-40B4-BE49-F238E27FC236}">
                <a16:creationId xmlns:a16="http://schemas.microsoft.com/office/drawing/2014/main" id="{EA7CDEE7-5BDB-4FA4-9E9A-A56808CD072D}"/>
              </a:ext>
            </a:extLst>
          </p:cNvPr>
          <p:cNvSpPr>
            <a:spLocks noGrp="1"/>
          </p:cNvSpPr>
          <p:nvPr>
            <p:ph idx="1"/>
          </p:nvPr>
        </p:nvSpPr>
        <p:spPr>
          <a:xfrm>
            <a:off x="4859628" y="2954924"/>
            <a:ext cx="6494172" cy="3226419"/>
          </a:xfrm>
        </p:spPr>
        <p:txBody>
          <a:bodyPr>
            <a:normAutofit/>
          </a:bodyPr>
          <a:lstStyle/>
          <a:p>
            <a:r>
              <a:rPr lang="es-MX" sz="2000"/>
              <a:t>Alineación con las estrategias de la empresa.</a:t>
            </a:r>
          </a:p>
          <a:p>
            <a:r>
              <a:rPr lang="es-MX" sz="2000"/>
              <a:t>Evaluación del impacto económico de la rotación </a:t>
            </a:r>
          </a:p>
          <a:p>
            <a:r>
              <a:rPr lang="es-MX" sz="2000"/>
              <a:t>Proyecciones de necesidades de personal para la óptima operación de la empresa y resultados de rentabilidad</a:t>
            </a:r>
          </a:p>
          <a:p>
            <a:r>
              <a:rPr lang="es-MX" sz="2000"/>
              <a:t>Usar datos históricos de talento y rotación para la creación del presupuesto futuro</a:t>
            </a:r>
          </a:p>
        </p:txBody>
      </p:sp>
      <p:pic>
        <p:nvPicPr>
          <p:cNvPr id="5" name="Image" descr="Image">
            <a:extLst>
              <a:ext uri="{FF2B5EF4-FFF2-40B4-BE49-F238E27FC236}">
                <a16:creationId xmlns:a16="http://schemas.microsoft.com/office/drawing/2014/main" id="{32F6DD57-594E-4871-9337-258BB71F5664}"/>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Tree>
    <p:extLst>
      <p:ext uri="{BB962C8B-B14F-4D97-AF65-F5344CB8AC3E}">
        <p14:creationId xmlns:p14="http://schemas.microsoft.com/office/powerpoint/2010/main" val="17281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A13978DD-D049-48CF-8757-9225ED52607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0" y="-1"/>
            <a:ext cx="12192000" cy="6858001"/>
          </a:xfrm>
          <a:prstGeom prst="rect">
            <a:avLst/>
          </a:prstGeom>
          <a:ln w="12700">
            <a:miter lim="400000"/>
          </a:ln>
        </p:spPr>
      </p:pic>
      <p:pic>
        <p:nvPicPr>
          <p:cNvPr id="9" name="Image" descr="Image">
            <a:extLst>
              <a:ext uri="{FF2B5EF4-FFF2-40B4-BE49-F238E27FC236}">
                <a16:creationId xmlns:a16="http://schemas.microsoft.com/office/drawing/2014/main" id="{C6B46AED-0796-4E67-991B-8C509BB27D57}"/>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EF37DAAA-70D8-485D-9C00-283C1FEFAE33}"/>
              </a:ext>
            </a:extLst>
          </p:cNvPr>
          <p:cNvSpPr>
            <a:spLocks noGrp="1"/>
          </p:cNvSpPr>
          <p:nvPr>
            <p:ph type="title"/>
          </p:nvPr>
        </p:nvSpPr>
        <p:spPr>
          <a:xfrm>
            <a:off x="354214" y="194827"/>
            <a:ext cx="10515600" cy="1325563"/>
          </a:xfrm>
        </p:spPr>
        <p:txBody>
          <a:bodyPr/>
          <a:lstStyle/>
          <a:p>
            <a:r>
              <a:rPr lang="es-MX" b="1" dirty="0"/>
              <a:t>Modelo estadístico</a:t>
            </a:r>
          </a:p>
        </p:txBody>
      </p:sp>
      <p:sp>
        <p:nvSpPr>
          <p:cNvPr id="3" name="Marcador de contenido 2">
            <a:extLst>
              <a:ext uri="{FF2B5EF4-FFF2-40B4-BE49-F238E27FC236}">
                <a16:creationId xmlns:a16="http://schemas.microsoft.com/office/drawing/2014/main" id="{A3DE8FD2-5849-458D-A165-9DD991787834}"/>
              </a:ext>
            </a:extLst>
          </p:cNvPr>
          <p:cNvSpPr>
            <a:spLocks noGrp="1"/>
          </p:cNvSpPr>
          <p:nvPr>
            <p:ph idx="1"/>
          </p:nvPr>
        </p:nvSpPr>
        <p:spPr>
          <a:xfrm>
            <a:off x="354214" y="1350093"/>
            <a:ext cx="5898745" cy="4351338"/>
          </a:xfrm>
        </p:spPr>
        <p:txBody>
          <a:bodyPr>
            <a:normAutofit/>
          </a:bodyPr>
          <a:lstStyle/>
          <a:p>
            <a:r>
              <a:rPr lang="es-MX" sz="2400" dirty="0"/>
              <a:t>Después de haber realizado una serie de modelos predictivos (incluyendo regresiones, time series, análisis de componentes principales) se concluyó que el modelo que mejor explica los datos es el del indicador “Hiring Budget”.</a:t>
            </a:r>
          </a:p>
          <a:p>
            <a:r>
              <a:rPr lang="es-MX" sz="2400" dirty="0"/>
              <a:t>Se realizó un modelo Monte Carlo de este indicador para determinar las probabilidades de certidumbre de los resultados:</a:t>
            </a:r>
          </a:p>
          <a:p>
            <a:pPr lvl="1"/>
            <a:r>
              <a:rPr lang="es-MX" sz="1600" b="1" dirty="0"/>
              <a:t>El 80% de 10,000 escenarios, el Hiring Budget en Grupo AXO se encuentra entre el 28% y el 32% del total de dinero en sueldos (*)</a:t>
            </a:r>
            <a:endParaRPr lang="es-MX" sz="1600" dirty="0"/>
          </a:p>
        </p:txBody>
      </p:sp>
      <p:pic>
        <p:nvPicPr>
          <p:cNvPr id="7" name="Imagen 6">
            <a:extLst>
              <a:ext uri="{FF2B5EF4-FFF2-40B4-BE49-F238E27FC236}">
                <a16:creationId xmlns:a16="http://schemas.microsoft.com/office/drawing/2014/main" id="{B928FF9C-2DA5-42F7-AF09-222109B05317}"/>
              </a:ext>
            </a:extLst>
          </p:cNvPr>
          <p:cNvPicPr>
            <a:picLocks noChangeAspect="1"/>
          </p:cNvPicPr>
          <p:nvPr/>
        </p:nvPicPr>
        <p:blipFill rotWithShape="1">
          <a:blip r:embed="rId4"/>
          <a:srcRect l="5193" t="24641" r="29846" b="9911"/>
          <a:stretch/>
        </p:blipFill>
        <p:spPr>
          <a:xfrm>
            <a:off x="6252959" y="1690688"/>
            <a:ext cx="5782082" cy="3275208"/>
          </a:xfrm>
          <a:prstGeom prst="rect">
            <a:avLst/>
          </a:prstGeom>
        </p:spPr>
      </p:pic>
      <p:sp>
        <p:nvSpPr>
          <p:cNvPr id="4" name="Rectangle 3">
            <a:extLst>
              <a:ext uri="{FF2B5EF4-FFF2-40B4-BE49-F238E27FC236}">
                <a16:creationId xmlns:a16="http://schemas.microsoft.com/office/drawing/2014/main" id="{ED46F808-E48F-AD40-9005-395CB9EC0D52}"/>
              </a:ext>
            </a:extLst>
          </p:cNvPr>
          <p:cNvSpPr/>
          <p:nvPr/>
        </p:nvSpPr>
        <p:spPr>
          <a:xfrm>
            <a:off x="8607551" y="1690688"/>
            <a:ext cx="829057" cy="3275208"/>
          </a:xfrm>
          <a:prstGeom prst="rect">
            <a:avLst/>
          </a:prstGeom>
          <a:no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n w="38100">
                <a:solidFill>
                  <a:srgbClr val="000000"/>
                </a:solidFill>
                <a:prstDash val="lgDash"/>
              </a:ln>
            </a:endParaRPr>
          </a:p>
        </p:txBody>
      </p:sp>
      <p:sp>
        <p:nvSpPr>
          <p:cNvPr id="5" name="Rectangle 4">
            <a:extLst>
              <a:ext uri="{FF2B5EF4-FFF2-40B4-BE49-F238E27FC236}">
                <a16:creationId xmlns:a16="http://schemas.microsoft.com/office/drawing/2014/main" id="{CCAE54FD-4DF8-E84B-835B-393D9FFCF9B0}"/>
              </a:ext>
            </a:extLst>
          </p:cNvPr>
          <p:cNvSpPr/>
          <p:nvPr/>
        </p:nvSpPr>
        <p:spPr>
          <a:xfrm>
            <a:off x="1623073" y="6260904"/>
            <a:ext cx="6096000" cy="261610"/>
          </a:xfrm>
          <a:prstGeom prst="rect">
            <a:avLst/>
          </a:prstGeom>
        </p:spPr>
        <p:txBody>
          <a:bodyPr>
            <a:spAutoFit/>
          </a:bodyPr>
          <a:lstStyle/>
          <a:p>
            <a:r>
              <a:rPr lang="es-MX" sz="1100" dirty="0"/>
              <a:t>(*) Considerando  datos históricos del 2019, 2020 y parte del 2021.</a:t>
            </a:r>
            <a:endParaRPr lang="es-ES_tradnl" sz="1100" dirty="0"/>
          </a:p>
        </p:txBody>
      </p:sp>
      <p:pic>
        <p:nvPicPr>
          <p:cNvPr id="10" name="Picture 2" descr="Bienvenido a Grupo Axo Facturación">
            <a:extLst>
              <a:ext uri="{FF2B5EF4-FFF2-40B4-BE49-F238E27FC236}">
                <a16:creationId xmlns:a16="http://schemas.microsoft.com/office/drawing/2014/main" id="{DCFE0C01-1019-BB46-84C4-C0BB67CB1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0156" y="5870627"/>
            <a:ext cx="1472692" cy="700206"/>
          </a:xfrm>
          <a:prstGeom prst="rect">
            <a:avLst/>
          </a:prstGeom>
          <a:noFill/>
          <a:extLst>
            <a:ext uri="{909E8E84-426E-40DD-AFC4-6F175D3DCCD1}">
              <a14:hiddenFill xmlns:a14="http://schemas.microsoft.com/office/drawing/2010/main">
                <a:solidFill>
                  <a:srgbClr val="FFFFFF"/>
                </a:solidFill>
              </a14:hiddenFill>
            </a:ext>
          </a:extLst>
        </p:spPr>
      </p:pic>
      <p:sp>
        <p:nvSpPr>
          <p:cNvPr id="11" name="Subtítulo 2">
            <a:extLst>
              <a:ext uri="{FF2B5EF4-FFF2-40B4-BE49-F238E27FC236}">
                <a16:creationId xmlns:a16="http://schemas.microsoft.com/office/drawing/2014/main" id="{C11E1F21-44CD-0C49-8FB5-8E53DE2DAE0D}"/>
              </a:ext>
            </a:extLst>
          </p:cNvPr>
          <p:cNvSpPr txBox="1">
            <a:spLocks/>
          </p:cNvSpPr>
          <p:nvPr/>
        </p:nvSpPr>
        <p:spPr>
          <a:xfrm>
            <a:off x="8332418" y="1315336"/>
            <a:ext cx="1379321" cy="5601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28 y 32%</a:t>
            </a:r>
          </a:p>
        </p:txBody>
      </p:sp>
    </p:spTree>
    <p:extLst>
      <p:ext uri="{BB962C8B-B14F-4D97-AF65-F5344CB8AC3E}">
        <p14:creationId xmlns:p14="http://schemas.microsoft.com/office/powerpoint/2010/main" val="25297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73213D2F-99F4-46A2-B71A-EE7409FE7D5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0" y="-1"/>
            <a:ext cx="12192000" cy="6858001"/>
          </a:xfrm>
          <a:prstGeom prst="rect">
            <a:avLst/>
          </a:prstGeom>
          <a:ln w="12700">
            <a:miter lim="400000"/>
          </a:ln>
        </p:spPr>
      </p:pic>
      <p:sp>
        <p:nvSpPr>
          <p:cNvPr id="2" name="Título 1">
            <a:extLst>
              <a:ext uri="{FF2B5EF4-FFF2-40B4-BE49-F238E27FC236}">
                <a16:creationId xmlns:a16="http://schemas.microsoft.com/office/drawing/2014/main" id="{34F569EE-6401-4B7C-A985-02DB429F7090}"/>
              </a:ext>
            </a:extLst>
          </p:cNvPr>
          <p:cNvSpPr>
            <a:spLocks noGrp="1"/>
          </p:cNvSpPr>
          <p:nvPr>
            <p:ph type="title"/>
          </p:nvPr>
        </p:nvSpPr>
        <p:spPr/>
        <p:txBody>
          <a:bodyPr>
            <a:normAutofit/>
          </a:bodyPr>
          <a:lstStyle/>
          <a:p>
            <a:r>
              <a:rPr lang="es-MX" sz="3600" dirty="0"/>
              <a:t>Se hicieron 2 tipos de análisis con diferentes variables:</a:t>
            </a:r>
          </a:p>
        </p:txBody>
      </p:sp>
      <p:sp>
        <p:nvSpPr>
          <p:cNvPr id="4" name="Marcador de texto 3">
            <a:extLst>
              <a:ext uri="{FF2B5EF4-FFF2-40B4-BE49-F238E27FC236}">
                <a16:creationId xmlns:a16="http://schemas.microsoft.com/office/drawing/2014/main" id="{474C13C0-53B5-4821-8531-9A096712600E}"/>
              </a:ext>
            </a:extLst>
          </p:cNvPr>
          <p:cNvSpPr>
            <a:spLocks noGrp="1"/>
          </p:cNvSpPr>
          <p:nvPr>
            <p:ph type="body" idx="1"/>
          </p:nvPr>
        </p:nvSpPr>
        <p:spPr/>
        <p:txBody>
          <a:bodyPr>
            <a:normAutofit fontScale="92500" lnSpcReduction="20000"/>
          </a:bodyPr>
          <a:lstStyle/>
          <a:p>
            <a:r>
              <a:rPr lang="es-MX" dirty="0"/>
              <a:t>Investigación de reclutamiento (objetivo: </a:t>
            </a:r>
            <a:r>
              <a:rPr lang="es-MX" dirty="0" err="1"/>
              <a:t>insights</a:t>
            </a:r>
            <a:r>
              <a:rPr lang="es-MX" dirty="0"/>
              <a:t> y definir el modelo para el simulador)</a:t>
            </a:r>
          </a:p>
        </p:txBody>
      </p:sp>
      <p:sp>
        <p:nvSpPr>
          <p:cNvPr id="5" name="Marcador de contenido 4">
            <a:extLst>
              <a:ext uri="{FF2B5EF4-FFF2-40B4-BE49-F238E27FC236}">
                <a16:creationId xmlns:a16="http://schemas.microsoft.com/office/drawing/2014/main" id="{B1949CDB-3292-4B94-8924-AFD12EF41452}"/>
              </a:ext>
            </a:extLst>
          </p:cNvPr>
          <p:cNvSpPr>
            <a:spLocks noGrp="1"/>
          </p:cNvSpPr>
          <p:nvPr>
            <p:ph sz="half" idx="2"/>
          </p:nvPr>
        </p:nvSpPr>
        <p:spPr/>
        <p:txBody>
          <a:bodyPr/>
          <a:lstStyle/>
          <a:p>
            <a:pPr marL="0" indent="0">
              <a:buNone/>
            </a:pPr>
            <a:r>
              <a:rPr lang="es-MX" dirty="0"/>
              <a:t>Variables:</a:t>
            </a:r>
          </a:p>
          <a:p>
            <a:r>
              <a:rPr lang="es-MX" dirty="0"/>
              <a:t>Rotación (usando resultados del estudio a full-</a:t>
            </a:r>
            <a:r>
              <a:rPr lang="es-MX" dirty="0" err="1"/>
              <a:t>price</a:t>
            </a:r>
            <a:r>
              <a:rPr lang="es-MX" dirty="0"/>
              <a:t>)</a:t>
            </a:r>
          </a:p>
          <a:p>
            <a:r>
              <a:rPr lang="es-MX" dirty="0"/>
              <a:t>Sueldo</a:t>
            </a:r>
          </a:p>
          <a:p>
            <a:r>
              <a:rPr lang="es-MX" dirty="0"/>
              <a:t>Costo de reclutar (por compañía y por posición)</a:t>
            </a:r>
          </a:p>
          <a:p>
            <a:r>
              <a:rPr lang="es-MX" dirty="0"/>
              <a:t>Costo de </a:t>
            </a:r>
            <a:r>
              <a:rPr lang="es-MX" dirty="0" err="1"/>
              <a:t>onboarding</a:t>
            </a:r>
            <a:r>
              <a:rPr lang="es-MX" dirty="0"/>
              <a:t> basado en mejores prácticas de la industria</a:t>
            </a:r>
          </a:p>
        </p:txBody>
      </p:sp>
      <p:sp>
        <p:nvSpPr>
          <p:cNvPr id="6" name="Marcador de texto 5">
            <a:extLst>
              <a:ext uri="{FF2B5EF4-FFF2-40B4-BE49-F238E27FC236}">
                <a16:creationId xmlns:a16="http://schemas.microsoft.com/office/drawing/2014/main" id="{7BBFECD1-E1E3-4366-8E87-C32ECCF133CA}"/>
              </a:ext>
            </a:extLst>
          </p:cNvPr>
          <p:cNvSpPr>
            <a:spLocks noGrp="1"/>
          </p:cNvSpPr>
          <p:nvPr>
            <p:ph type="body" sz="quarter" idx="3"/>
          </p:nvPr>
        </p:nvSpPr>
        <p:spPr>
          <a:xfrm>
            <a:off x="6172200" y="1213826"/>
            <a:ext cx="5183188" cy="823912"/>
          </a:xfrm>
        </p:spPr>
        <p:txBody>
          <a:bodyPr>
            <a:normAutofit fontScale="92500" lnSpcReduction="20000"/>
          </a:bodyPr>
          <a:lstStyle/>
          <a:p>
            <a:r>
              <a:rPr lang="es-MX" dirty="0"/>
              <a:t>Simuladores de </a:t>
            </a:r>
            <a:r>
              <a:rPr lang="es-MX" dirty="0" err="1"/>
              <a:t>Hiring</a:t>
            </a:r>
            <a:r>
              <a:rPr lang="es-MX" dirty="0"/>
              <a:t> Budget</a:t>
            </a:r>
          </a:p>
        </p:txBody>
      </p:sp>
      <p:sp>
        <p:nvSpPr>
          <p:cNvPr id="7" name="Marcador de contenido 6">
            <a:extLst>
              <a:ext uri="{FF2B5EF4-FFF2-40B4-BE49-F238E27FC236}">
                <a16:creationId xmlns:a16="http://schemas.microsoft.com/office/drawing/2014/main" id="{FF75BD88-040C-4BF4-A2A3-ACB9AFB3A940}"/>
              </a:ext>
            </a:extLst>
          </p:cNvPr>
          <p:cNvSpPr>
            <a:spLocks noGrp="1"/>
          </p:cNvSpPr>
          <p:nvPr>
            <p:ph sz="quarter" idx="4"/>
          </p:nvPr>
        </p:nvSpPr>
        <p:spPr/>
        <p:txBody>
          <a:bodyPr/>
          <a:lstStyle/>
          <a:p>
            <a:pPr marL="0" indent="0">
              <a:buNone/>
            </a:pPr>
            <a:r>
              <a:rPr lang="es-MX" dirty="0"/>
              <a:t>Variables:</a:t>
            </a:r>
          </a:p>
          <a:p>
            <a:r>
              <a:rPr lang="es-MX" dirty="0"/>
              <a:t>Vacantes</a:t>
            </a:r>
          </a:p>
          <a:p>
            <a:r>
              <a:rPr lang="es-MX" dirty="0"/>
              <a:t>Rotación</a:t>
            </a:r>
          </a:p>
          <a:p>
            <a:r>
              <a:rPr lang="es-MX" dirty="0"/>
              <a:t>Sueldo promedio por posición</a:t>
            </a:r>
          </a:p>
          <a:p>
            <a:r>
              <a:rPr lang="es-MX" dirty="0"/>
              <a:t>Compañía</a:t>
            </a:r>
          </a:p>
          <a:p>
            <a:r>
              <a:rPr lang="es-MX" dirty="0"/>
              <a:t>Costo directo de reclutamiento</a:t>
            </a:r>
          </a:p>
        </p:txBody>
      </p:sp>
      <p:pic>
        <p:nvPicPr>
          <p:cNvPr id="8" name="Image" descr="Image">
            <a:extLst>
              <a:ext uri="{FF2B5EF4-FFF2-40B4-BE49-F238E27FC236}">
                <a16:creationId xmlns:a16="http://schemas.microsoft.com/office/drawing/2014/main" id="{B6AB40E1-A721-4D6C-A6A2-405C1467AB82}"/>
              </a:ext>
            </a:extLst>
          </p:cNvPr>
          <p:cNvPicPr>
            <a:picLocks noChangeAspect="1"/>
          </p:cNvPicPr>
          <p:nvPr/>
        </p:nvPicPr>
        <p:blipFill>
          <a:blip r:embed="rId3"/>
          <a:stretch>
            <a:fillRect/>
          </a:stretch>
        </p:blipFill>
        <p:spPr>
          <a:xfrm>
            <a:off x="9382540" y="5759864"/>
            <a:ext cx="1289494" cy="1003553"/>
          </a:xfrm>
          <a:prstGeom prst="rect">
            <a:avLst/>
          </a:prstGeom>
          <a:ln w="12700">
            <a:miter lim="400000"/>
          </a:ln>
        </p:spPr>
      </p:pic>
      <p:pic>
        <p:nvPicPr>
          <p:cNvPr id="9" name="Picture 2" descr="Bienvenido a Grupo Axo Facturación">
            <a:extLst>
              <a:ext uri="{FF2B5EF4-FFF2-40B4-BE49-F238E27FC236}">
                <a16:creationId xmlns:a16="http://schemas.microsoft.com/office/drawing/2014/main" id="{5E13571B-C8C2-4C1A-944B-88011D78A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0156" y="5870627"/>
            <a:ext cx="1472692" cy="7002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11">
            <a:extLst>
              <a:ext uri="{FF2B5EF4-FFF2-40B4-BE49-F238E27FC236}">
                <a16:creationId xmlns:a16="http://schemas.microsoft.com/office/drawing/2014/main" id="{53242C07-F026-4BB2-A430-7587486FD982}"/>
              </a:ext>
            </a:extLst>
          </p:cNvPr>
          <p:cNvCxnSpPr/>
          <p:nvPr/>
        </p:nvCxnSpPr>
        <p:spPr>
          <a:xfrm>
            <a:off x="839788" y="2505075"/>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D361688-D663-4EDC-B046-C13FD3FF40FB}"/>
              </a:ext>
            </a:extLst>
          </p:cNvPr>
          <p:cNvCxnSpPr/>
          <p:nvPr/>
        </p:nvCxnSpPr>
        <p:spPr>
          <a:xfrm>
            <a:off x="5997575" y="2505075"/>
            <a:ext cx="0" cy="35776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7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AACDF502-DE69-44AC-B234-CC59A91CF19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9" name="Image" descr="Image">
            <a:extLst>
              <a:ext uri="{FF2B5EF4-FFF2-40B4-BE49-F238E27FC236}">
                <a16:creationId xmlns:a16="http://schemas.microsoft.com/office/drawing/2014/main" id="{5347914E-196E-49D9-94F8-693507D8F02A}"/>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1026" name="Picture 2" descr="If This Isn&amp;#39;t How You Recruit, You&amp;#39;re Doing It Wrong | Inc.com">
            <a:extLst>
              <a:ext uri="{FF2B5EF4-FFF2-40B4-BE49-F238E27FC236}">
                <a16:creationId xmlns:a16="http://schemas.microsoft.com/office/drawing/2014/main" id="{A03E1AEC-B547-4807-BDB2-9ECE01493AC2}"/>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D57C40-141E-4060-B6A0-03FF013914D4}"/>
              </a:ext>
            </a:extLst>
          </p:cNvPr>
          <p:cNvSpPr>
            <a:spLocks noGrp="1"/>
          </p:cNvSpPr>
          <p:nvPr>
            <p:ph type="title"/>
          </p:nvPr>
        </p:nvSpPr>
        <p:spPr>
          <a:xfrm>
            <a:off x="0" y="5197146"/>
            <a:ext cx="11210925" cy="1003553"/>
          </a:xfrm>
        </p:spPr>
        <p:txBody>
          <a:bodyPr vert="horz" lIns="91440" tIns="45720" rIns="91440" bIns="45720" rtlCol="0" anchor="ctr">
            <a:normAutofit/>
          </a:bodyPr>
          <a:lstStyle/>
          <a:p>
            <a:pPr algn="ctr"/>
            <a:r>
              <a:rPr lang="en-US" sz="2300" dirty="0">
                <a:solidFill>
                  <a:schemeClr val="tx1">
                    <a:lumMod val="85000"/>
                    <a:lumOff val="15000"/>
                  </a:schemeClr>
                </a:solidFill>
              </a:rPr>
              <a:t>Se </a:t>
            </a:r>
            <a:r>
              <a:rPr lang="en-US" sz="2300" dirty="0" err="1">
                <a:solidFill>
                  <a:schemeClr val="tx1">
                    <a:lumMod val="85000"/>
                    <a:lumOff val="15000"/>
                  </a:schemeClr>
                </a:solidFill>
              </a:rPr>
              <a:t>estima</a:t>
            </a:r>
            <a:r>
              <a:rPr lang="en-US" sz="2300" dirty="0">
                <a:solidFill>
                  <a:schemeClr val="tx1">
                    <a:lumMod val="85000"/>
                    <a:lumOff val="15000"/>
                  </a:schemeClr>
                </a:solidFill>
              </a:rPr>
              <a:t> que Grupo AXO </a:t>
            </a:r>
            <a:r>
              <a:rPr lang="en-US" sz="2300" dirty="0" err="1">
                <a:solidFill>
                  <a:schemeClr val="tx1">
                    <a:lumMod val="85000"/>
                    <a:lumOff val="15000"/>
                  </a:schemeClr>
                </a:solidFill>
              </a:rPr>
              <a:t>esta</a:t>
            </a:r>
            <a:r>
              <a:rPr lang="en-US" sz="2300" dirty="0">
                <a:solidFill>
                  <a:schemeClr val="tx1">
                    <a:lumMod val="85000"/>
                    <a:lumOff val="15000"/>
                  </a:schemeClr>
                </a:solidFill>
              </a:rPr>
              <a:t> </a:t>
            </a:r>
            <a:r>
              <a:rPr lang="en-US" sz="2300" dirty="0" err="1">
                <a:solidFill>
                  <a:schemeClr val="tx1">
                    <a:lumMod val="85000"/>
                    <a:lumOff val="15000"/>
                  </a:schemeClr>
                </a:solidFill>
              </a:rPr>
              <a:t>invirtiendo</a:t>
            </a:r>
            <a:r>
              <a:rPr lang="en-US" sz="2300" dirty="0">
                <a:solidFill>
                  <a:schemeClr val="tx1">
                    <a:lumMod val="85000"/>
                    <a:lumOff val="15000"/>
                  </a:schemeClr>
                </a:solidFill>
              </a:rPr>
              <a:t> </a:t>
            </a:r>
            <a:r>
              <a:rPr lang="en-US" sz="2300" dirty="0" err="1">
                <a:solidFill>
                  <a:schemeClr val="tx1">
                    <a:lumMod val="85000"/>
                    <a:lumOff val="15000"/>
                  </a:schemeClr>
                </a:solidFill>
              </a:rPr>
              <a:t>en</a:t>
            </a:r>
            <a:r>
              <a:rPr lang="en-US" sz="2300" dirty="0">
                <a:solidFill>
                  <a:schemeClr val="tx1">
                    <a:lumMod val="85000"/>
                    <a:lumOff val="15000"/>
                  </a:schemeClr>
                </a:solidFill>
              </a:rPr>
              <a:t> </a:t>
            </a:r>
            <a:r>
              <a:rPr lang="en-US" sz="2300" dirty="0" err="1">
                <a:solidFill>
                  <a:schemeClr val="tx1">
                    <a:lumMod val="85000"/>
                    <a:lumOff val="15000"/>
                  </a:schemeClr>
                </a:solidFill>
              </a:rPr>
              <a:t>reclutar</a:t>
            </a:r>
            <a:r>
              <a:rPr lang="en-US" sz="2300" dirty="0">
                <a:solidFill>
                  <a:schemeClr val="tx1">
                    <a:lumMod val="85000"/>
                    <a:lumOff val="15000"/>
                  </a:schemeClr>
                </a:solidFill>
              </a:rPr>
              <a:t> personal </a:t>
            </a:r>
            <a:r>
              <a:rPr lang="en-US" sz="2300" b="1" dirty="0">
                <a:solidFill>
                  <a:schemeClr val="tx1">
                    <a:lumMod val="85000"/>
                    <a:lumOff val="15000"/>
                  </a:schemeClr>
                </a:solidFill>
              </a:rPr>
              <a:t>$31 </a:t>
            </a:r>
            <a:r>
              <a:rPr lang="en-US" sz="2300" b="1" dirty="0" err="1">
                <a:solidFill>
                  <a:schemeClr val="tx1">
                    <a:lumMod val="85000"/>
                    <a:lumOff val="15000"/>
                  </a:schemeClr>
                </a:solidFill>
              </a:rPr>
              <a:t>millones</a:t>
            </a:r>
            <a:r>
              <a:rPr lang="en-US" sz="2300" b="1" dirty="0">
                <a:solidFill>
                  <a:schemeClr val="tx1">
                    <a:lumMod val="85000"/>
                    <a:lumOff val="15000"/>
                  </a:schemeClr>
                </a:solidFill>
              </a:rPr>
              <a:t> de pesos al </a:t>
            </a:r>
            <a:r>
              <a:rPr lang="en-US" sz="2300" b="1" dirty="0" err="1">
                <a:solidFill>
                  <a:schemeClr val="tx1">
                    <a:lumMod val="85000"/>
                    <a:lumOff val="15000"/>
                  </a:schemeClr>
                </a:solidFill>
              </a:rPr>
              <a:t>año</a:t>
            </a:r>
            <a:endParaRPr lang="en-US" sz="2300" b="1" dirty="0">
              <a:solidFill>
                <a:schemeClr val="tx1">
                  <a:lumMod val="85000"/>
                  <a:lumOff val="15000"/>
                </a:schemeClr>
              </a:solidFill>
            </a:endParaRP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Bienvenido a Grupo Axo Facturación">
            <a:extLst>
              <a:ext uri="{FF2B5EF4-FFF2-40B4-BE49-F238E27FC236}">
                <a16:creationId xmlns:a16="http://schemas.microsoft.com/office/drawing/2014/main" id="{C8ECF072-BEBF-AF49-AD75-6FA6472FEB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093" y="5864373"/>
            <a:ext cx="1820576" cy="86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1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096A6704-451A-4E90-81C3-245703B929D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11" name="Image" descr="Image">
            <a:extLst>
              <a:ext uri="{FF2B5EF4-FFF2-40B4-BE49-F238E27FC236}">
                <a16:creationId xmlns:a16="http://schemas.microsoft.com/office/drawing/2014/main" id="{03E6208E-E25D-46C4-A12C-AC00FFD5F17A}"/>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CF90FB9B-3ACF-42B1-A17D-E017B8AF68F3}"/>
              </a:ext>
            </a:extLst>
          </p:cNvPr>
          <p:cNvSpPr>
            <a:spLocks noGrp="1"/>
          </p:cNvSpPr>
          <p:nvPr>
            <p:ph type="title"/>
          </p:nvPr>
        </p:nvSpPr>
        <p:spPr>
          <a:xfrm>
            <a:off x="699869" y="486763"/>
            <a:ext cx="11128716" cy="1325563"/>
          </a:xfrm>
        </p:spPr>
        <p:txBody>
          <a:bodyPr>
            <a:normAutofit fontScale="90000"/>
          </a:bodyPr>
          <a:lstStyle/>
          <a:p>
            <a:r>
              <a:rPr lang="es-MX" b="1" dirty="0"/>
              <a:t>La rotación tiene un comportamiento de temporalidad, mientras que las vacantes han logrado estabilizarse</a:t>
            </a:r>
          </a:p>
        </p:txBody>
      </p:sp>
      <p:pic>
        <p:nvPicPr>
          <p:cNvPr id="5" name="Imagen 4">
            <a:extLst>
              <a:ext uri="{FF2B5EF4-FFF2-40B4-BE49-F238E27FC236}">
                <a16:creationId xmlns:a16="http://schemas.microsoft.com/office/drawing/2014/main" id="{1D59D952-E8AE-4802-9CA9-A8166D5B1837}"/>
              </a:ext>
            </a:extLst>
          </p:cNvPr>
          <p:cNvPicPr>
            <a:picLocks noChangeAspect="1"/>
          </p:cNvPicPr>
          <p:nvPr/>
        </p:nvPicPr>
        <p:blipFill rotWithShape="1">
          <a:blip r:embed="rId4"/>
          <a:srcRect l="6876" t="30144" r="34115" b="7942"/>
          <a:stretch/>
        </p:blipFill>
        <p:spPr>
          <a:xfrm>
            <a:off x="599049" y="2668422"/>
            <a:ext cx="5818892" cy="2874976"/>
          </a:xfrm>
          <a:prstGeom prst="rect">
            <a:avLst/>
          </a:prstGeom>
        </p:spPr>
      </p:pic>
      <p:pic>
        <p:nvPicPr>
          <p:cNvPr id="7" name="Imagen 6">
            <a:extLst>
              <a:ext uri="{FF2B5EF4-FFF2-40B4-BE49-F238E27FC236}">
                <a16:creationId xmlns:a16="http://schemas.microsoft.com/office/drawing/2014/main" id="{C9F22670-3E57-4265-9FBD-779A88DFAFF5}"/>
              </a:ext>
            </a:extLst>
          </p:cNvPr>
          <p:cNvPicPr>
            <a:picLocks noChangeAspect="1"/>
          </p:cNvPicPr>
          <p:nvPr/>
        </p:nvPicPr>
        <p:blipFill rotWithShape="1">
          <a:blip r:embed="rId5"/>
          <a:srcRect l="2836" t="30144" r="31231" b="7942"/>
          <a:stretch/>
        </p:blipFill>
        <p:spPr>
          <a:xfrm>
            <a:off x="6539689" y="2668422"/>
            <a:ext cx="5427227" cy="2865316"/>
          </a:xfrm>
          <a:prstGeom prst="rect">
            <a:avLst/>
          </a:prstGeom>
        </p:spPr>
      </p:pic>
      <p:sp>
        <p:nvSpPr>
          <p:cNvPr id="8" name="CuadroTexto 7">
            <a:extLst>
              <a:ext uri="{FF2B5EF4-FFF2-40B4-BE49-F238E27FC236}">
                <a16:creationId xmlns:a16="http://schemas.microsoft.com/office/drawing/2014/main" id="{0D53C1CD-499C-43FC-B720-5ED3333B78A3}"/>
              </a:ext>
            </a:extLst>
          </p:cNvPr>
          <p:cNvSpPr txBox="1"/>
          <p:nvPr/>
        </p:nvSpPr>
        <p:spPr>
          <a:xfrm>
            <a:off x="599049" y="2299090"/>
            <a:ext cx="4493456" cy="369332"/>
          </a:xfrm>
          <a:prstGeom prst="rect">
            <a:avLst/>
          </a:prstGeom>
          <a:noFill/>
        </p:spPr>
        <p:txBody>
          <a:bodyPr wrap="square" rtlCol="0">
            <a:spAutoFit/>
          </a:bodyPr>
          <a:lstStyle/>
          <a:p>
            <a:r>
              <a:rPr lang="es-MX" dirty="0"/>
              <a:t>Comportamiento de la rotación x semana</a:t>
            </a:r>
          </a:p>
        </p:txBody>
      </p:sp>
      <p:sp>
        <p:nvSpPr>
          <p:cNvPr id="9" name="CuadroTexto 8">
            <a:extLst>
              <a:ext uri="{FF2B5EF4-FFF2-40B4-BE49-F238E27FC236}">
                <a16:creationId xmlns:a16="http://schemas.microsoft.com/office/drawing/2014/main" id="{A7E22742-E877-4285-AE32-6C49DB435ADF}"/>
              </a:ext>
            </a:extLst>
          </p:cNvPr>
          <p:cNvSpPr txBox="1"/>
          <p:nvPr/>
        </p:nvSpPr>
        <p:spPr>
          <a:xfrm>
            <a:off x="7335129" y="2299090"/>
            <a:ext cx="4493456" cy="369332"/>
          </a:xfrm>
          <a:prstGeom prst="rect">
            <a:avLst/>
          </a:prstGeom>
          <a:noFill/>
        </p:spPr>
        <p:txBody>
          <a:bodyPr wrap="square" rtlCol="0">
            <a:spAutoFit/>
          </a:bodyPr>
          <a:lstStyle/>
          <a:p>
            <a:r>
              <a:rPr lang="es-MX" dirty="0"/>
              <a:t>Comportamiento de las vacantes por semana</a:t>
            </a:r>
          </a:p>
        </p:txBody>
      </p:sp>
      <p:pic>
        <p:nvPicPr>
          <p:cNvPr id="12" name="Picture 2" descr="Bienvenido a Grupo Axo Facturación">
            <a:extLst>
              <a:ext uri="{FF2B5EF4-FFF2-40B4-BE49-F238E27FC236}">
                <a16:creationId xmlns:a16="http://schemas.microsoft.com/office/drawing/2014/main" id="{268F7ADD-7E62-564E-A354-52B6D41917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1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3A25CB4D-613C-4AF9-B094-F9AC9146B5C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8" name="Image" descr="Image">
            <a:extLst>
              <a:ext uri="{FF2B5EF4-FFF2-40B4-BE49-F238E27FC236}">
                <a16:creationId xmlns:a16="http://schemas.microsoft.com/office/drawing/2014/main" id="{28227EA5-3B8A-45D6-822D-B2819EF3BA3C}"/>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D12FFF77-5C1D-47DA-B9C4-5CB8570E132E}"/>
              </a:ext>
            </a:extLst>
          </p:cNvPr>
          <p:cNvSpPr>
            <a:spLocks noGrp="1"/>
          </p:cNvSpPr>
          <p:nvPr>
            <p:ph type="title"/>
          </p:nvPr>
        </p:nvSpPr>
        <p:spPr/>
        <p:txBody>
          <a:bodyPr>
            <a:normAutofit/>
          </a:bodyPr>
          <a:lstStyle/>
          <a:p>
            <a:r>
              <a:rPr lang="es-MX" sz="1800" dirty="0"/>
              <a:t>Podemos ver que usando el modelo Monte Carlo de probabilidades, el costo de reclutamiento de ICA es de $21.6 MM MX mientras que bajo el mismo modelo si el número de vacantes bajara 5% sería de $15.47 MM MX, siendo un beneficio del 28%.</a:t>
            </a:r>
          </a:p>
        </p:txBody>
      </p:sp>
      <p:pic>
        <p:nvPicPr>
          <p:cNvPr id="5" name="Imagen 4">
            <a:extLst>
              <a:ext uri="{FF2B5EF4-FFF2-40B4-BE49-F238E27FC236}">
                <a16:creationId xmlns:a16="http://schemas.microsoft.com/office/drawing/2014/main" id="{BE79CAE9-4CCC-483D-9371-588E0D78EF57}"/>
              </a:ext>
            </a:extLst>
          </p:cNvPr>
          <p:cNvPicPr>
            <a:picLocks noChangeAspect="1"/>
          </p:cNvPicPr>
          <p:nvPr/>
        </p:nvPicPr>
        <p:blipFill rotWithShape="1">
          <a:blip r:embed="rId4"/>
          <a:srcRect l="4500" t="21114" r="30423" b="32299"/>
          <a:stretch/>
        </p:blipFill>
        <p:spPr>
          <a:xfrm>
            <a:off x="98475" y="1832315"/>
            <a:ext cx="11915732" cy="4795871"/>
          </a:xfrm>
          <a:prstGeom prst="rect">
            <a:avLst/>
          </a:prstGeom>
        </p:spPr>
      </p:pic>
      <p:sp>
        <p:nvSpPr>
          <p:cNvPr id="6" name="CuadroTexto 5">
            <a:extLst>
              <a:ext uri="{FF2B5EF4-FFF2-40B4-BE49-F238E27FC236}">
                <a16:creationId xmlns:a16="http://schemas.microsoft.com/office/drawing/2014/main" id="{675353A8-A157-41D0-84BA-B5751B687189}"/>
              </a:ext>
            </a:extLst>
          </p:cNvPr>
          <p:cNvSpPr txBox="1"/>
          <p:nvPr/>
        </p:nvSpPr>
        <p:spPr>
          <a:xfrm>
            <a:off x="98475" y="154745"/>
            <a:ext cx="4698608" cy="369332"/>
          </a:xfrm>
          <a:prstGeom prst="rect">
            <a:avLst/>
          </a:prstGeom>
          <a:noFill/>
        </p:spPr>
        <p:txBody>
          <a:bodyPr wrap="square" rtlCol="0">
            <a:spAutoFit/>
          </a:bodyPr>
          <a:lstStyle/>
          <a:p>
            <a:r>
              <a:rPr lang="es-MX" b="1" dirty="0"/>
              <a:t>Modelo de probabilidades</a:t>
            </a:r>
          </a:p>
        </p:txBody>
      </p:sp>
    </p:spTree>
    <p:extLst>
      <p:ext uri="{BB962C8B-B14F-4D97-AF65-F5344CB8AC3E}">
        <p14:creationId xmlns:p14="http://schemas.microsoft.com/office/powerpoint/2010/main" val="110109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82111ECE-A306-44FB-9447-2E8553E42C6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9" name="Image" descr="Image">
            <a:extLst>
              <a:ext uri="{FF2B5EF4-FFF2-40B4-BE49-F238E27FC236}">
                <a16:creationId xmlns:a16="http://schemas.microsoft.com/office/drawing/2014/main" id="{76C95C9B-831C-4A4C-856D-442D0A1D8DDC}"/>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5" name="Imagen 4">
            <a:extLst>
              <a:ext uri="{FF2B5EF4-FFF2-40B4-BE49-F238E27FC236}">
                <a16:creationId xmlns:a16="http://schemas.microsoft.com/office/drawing/2014/main" id="{8C5BE3DD-48A6-48F1-B59D-B59CCBF3BC53}"/>
              </a:ext>
            </a:extLst>
          </p:cNvPr>
          <p:cNvPicPr>
            <a:picLocks noChangeAspect="1"/>
          </p:cNvPicPr>
          <p:nvPr/>
        </p:nvPicPr>
        <p:blipFill rotWithShape="1">
          <a:blip r:embed="rId4"/>
          <a:srcRect l="4731" t="20909" r="31115" b="33325"/>
          <a:stretch/>
        </p:blipFill>
        <p:spPr>
          <a:xfrm>
            <a:off x="253217" y="1860452"/>
            <a:ext cx="11549901" cy="4632423"/>
          </a:xfrm>
          <a:prstGeom prst="rect">
            <a:avLst/>
          </a:prstGeom>
          <a:ln>
            <a:noFill/>
          </a:ln>
        </p:spPr>
      </p:pic>
      <p:sp>
        <p:nvSpPr>
          <p:cNvPr id="6" name="Título 1">
            <a:extLst>
              <a:ext uri="{FF2B5EF4-FFF2-40B4-BE49-F238E27FC236}">
                <a16:creationId xmlns:a16="http://schemas.microsoft.com/office/drawing/2014/main" id="{5136E9EA-049C-4BFA-8EDC-7041BAAD9DCF}"/>
              </a:ext>
            </a:extLst>
          </p:cNvPr>
          <p:cNvSpPr>
            <a:spLocks noGrp="1"/>
          </p:cNvSpPr>
          <p:nvPr>
            <p:ph type="title"/>
          </p:nvPr>
        </p:nvSpPr>
        <p:spPr>
          <a:xfrm>
            <a:off x="838200" y="365125"/>
            <a:ext cx="10515600" cy="1325563"/>
          </a:xfrm>
        </p:spPr>
        <p:txBody>
          <a:bodyPr>
            <a:normAutofit/>
          </a:bodyPr>
          <a:lstStyle/>
          <a:p>
            <a:r>
              <a:rPr lang="es-MX" sz="1800" dirty="0"/>
              <a:t>Podemos ver que usando el modelo Monte Carlo de probabilidades, el costo de reclutamiento de SCH es de $41.</a:t>
            </a:r>
            <a:br>
              <a:rPr lang="es-MX" sz="1800" dirty="0"/>
            </a:br>
            <a:r>
              <a:rPr lang="es-MX" sz="1800" dirty="0"/>
              <a:t>7 MM MX mientras que bajo el mismo modelo si el número de vacantes bajara 5% sería de $17.10 MM MX, siendo un beneficio del 59%.</a:t>
            </a:r>
          </a:p>
        </p:txBody>
      </p:sp>
      <p:sp>
        <p:nvSpPr>
          <p:cNvPr id="7" name="CuadroTexto 6">
            <a:extLst>
              <a:ext uri="{FF2B5EF4-FFF2-40B4-BE49-F238E27FC236}">
                <a16:creationId xmlns:a16="http://schemas.microsoft.com/office/drawing/2014/main" id="{8E359D2B-0CC1-4BB5-8F11-6B2A2AF6F974}"/>
              </a:ext>
            </a:extLst>
          </p:cNvPr>
          <p:cNvSpPr txBox="1"/>
          <p:nvPr/>
        </p:nvSpPr>
        <p:spPr>
          <a:xfrm>
            <a:off x="98475" y="154745"/>
            <a:ext cx="4698608" cy="369332"/>
          </a:xfrm>
          <a:prstGeom prst="rect">
            <a:avLst/>
          </a:prstGeom>
          <a:noFill/>
        </p:spPr>
        <p:txBody>
          <a:bodyPr wrap="square" rtlCol="0">
            <a:spAutoFit/>
          </a:bodyPr>
          <a:lstStyle/>
          <a:p>
            <a:r>
              <a:rPr lang="es-MX" b="1" dirty="0"/>
              <a:t>Modelo de probabilidades</a:t>
            </a:r>
          </a:p>
        </p:txBody>
      </p:sp>
    </p:spTree>
    <p:extLst>
      <p:ext uri="{BB962C8B-B14F-4D97-AF65-F5344CB8AC3E}">
        <p14:creationId xmlns:p14="http://schemas.microsoft.com/office/powerpoint/2010/main" val="27578435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5527</TotalTime>
  <Words>736</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vt:lpstr>
      <vt:lpstr>Calibri</vt:lpstr>
      <vt:lpstr>Calibri Light</vt:lpstr>
      <vt:lpstr>Tema de Office</vt:lpstr>
      <vt:lpstr>Reporte Ejecutivo </vt:lpstr>
      <vt:lpstr>Indicador “Hiring Budget”</vt:lpstr>
      <vt:lpstr>¿Por qué es relevante?</vt:lpstr>
      <vt:lpstr>Modelo estadístico</vt:lpstr>
      <vt:lpstr>Se hicieron 2 tipos de análisis con diferentes variables:</vt:lpstr>
      <vt:lpstr>Se estima que Grupo AXO esta invirtiendo en reclutar personal $31 millones de pesos al año</vt:lpstr>
      <vt:lpstr>La rotación tiene un comportamiento de temporalidad, mientras que las vacantes han logrado estabilizarse</vt:lpstr>
      <vt:lpstr>Podemos ver que usando el modelo Monte Carlo de probabilidades, el costo de reclutamiento de ICA es de $21.6 MM MX mientras que bajo el mismo modelo si el número de vacantes bajara 5% sería de $15.47 MM MX, siendo un beneficio del 28%.</vt:lpstr>
      <vt:lpstr>Podemos ver que usando el modelo Monte Carlo de probabilidades, el costo de reclutamiento de SCH es de $41. 7 MM MX mientras que bajo el mismo modelo si el número de vacantes bajara 5% sería de $17.10 MM MX, siendo un beneficio del 59%.</vt:lpstr>
      <vt:lpstr>Cada 1% de rotación equivale a $446,100.00 MX de costo directo de reclutamiento. (no incluye onboarding, ni costo de oportunidad en servicio y ventas):</vt:lpstr>
      <vt:lpstr>Conclusiones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AXO</dc:title>
  <dc:creator>Yoel Kluk</dc:creator>
  <cp:lastModifiedBy>Yoel Kluk</cp:lastModifiedBy>
  <cp:revision>35</cp:revision>
  <dcterms:created xsi:type="dcterms:W3CDTF">2021-07-01T18:30:35Z</dcterms:created>
  <dcterms:modified xsi:type="dcterms:W3CDTF">2021-07-25T18:07:08Z</dcterms:modified>
</cp:coreProperties>
</file>