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59" r:id="rId6"/>
    <p:sldId id="260" r:id="rId7"/>
    <p:sldId id="264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DF83D-3920-4759-9281-20FC39A4013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3E56C1-D7E6-42F1-A2F1-1C815071A84A}">
      <dgm:prSet/>
      <dgm:spPr/>
      <dgm:t>
        <a:bodyPr/>
        <a:lstStyle/>
        <a:p>
          <a:r>
            <a:rPr lang="es-MX"/>
            <a:t>5. Comunicación de cómo se está “vendiendo” el sueldo del personal de Linares para que se entienda que ganan lo mismo que los de Allende.</a:t>
          </a:r>
          <a:endParaRPr lang="en-US"/>
        </a:p>
      </dgm:t>
    </dgm:pt>
    <dgm:pt modelId="{633E31E1-9C71-4D64-B109-4F9EC7444870}" type="parTrans" cxnId="{23D61712-490C-44AE-98D4-A54A100B4F23}">
      <dgm:prSet/>
      <dgm:spPr/>
      <dgm:t>
        <a:bodyPr/>
        <a:lstStyle/>
        <a:p>
          <a:endParaRPr lang="en-US"/>
        </a:p>
      </dgm:t>
    </dgm:pt>
    <dgm:pt modelId="{5B1D117D-919B-45EC-B185-8FEC017C589C}" type="sibTrans" cxnId="{23D61712-490C-44AE-98D4-A54A100B4F23}">
      <dgm:prSet/>
      <dgm:spPr/>
      <dgm:t>
        <a:bodyPr/>
        <a:lstStyle/>
        <a:p>
          <a:endParaRPr lang="en-US"/>
        </a:p>
      </dgm:t>
    </dgm:pt>
    <dgm:pt modelId="{0806CE49-B9EC-41E0-B26E-A47ABE67FCAF}">
      <dgm:prSet/>
      <dgm:spPr/>
      <dgm:t>
        <a:bodyPr/>
        <a:lstStyle/>
        <a:p>
          <a:r>
            <a:rPr lang="es-MX"/>
            <a:t>6. Replicar con cambios la evaluación y reconocimiento de cajeros en los otros departamentos, puede ser usado el logro de ventas o de merma. </a:t>
          </a:r>
          <a:endParaRPr lang="en-US"/>
        </a:p>
      </dgm:t>
    </dgm:pt>
    <dgm:pt modelId="{7D38D299-5739-45E8-8347-9169F5203D19}" type="parTrans" cxnId="{87387B3B-AAE7-4CDB-9822-DFAAAF22BF7C}">
      <dgm:prSet/>
      <dgm:spPr/>
      <dgm:t>
        <a:bodyPr/>
        <a:lstStyle/>
        <a:p>
          <a:endParaRPr lang="en-US"/>
        </a:p>
      </dgm:t>
    </dgm:pt>
    <dgm:pt modelId="{471DEBAE-F6FB-45C0-8A68-6059588EDB81}" type="sibTrans" cxnId="{87387B3B-AAE7-4CDB-9822-DFAAAF22BF7C}">
      <dgm:prSet/>
      <dgm:spPr/>
      <dgm:t>
        <a:bodyPr/>
        <a:lstStyle/>
        <a:p>
          <a:endParaRPr lang="en-US"/>
        </a:p>
      </dgm:t>
    </dgm:pt>
    <dgm:pt modelId="{C1BEE316-EBF1-4BBD-B30C-95A118DEE927}">
      <dgm:prSet/>
      <dgm:spPr/>
      <dgm:t>
        <a:bodyPr/>
        <a:lstStyle/>
        <a:p>
          <a:r>
            <a:rPr lang="es-MX"/>
            <a:t>7. Nombrar a los colaboradores algo como (FEW) y poner anuncios en el periódico local de algunos logros o capacitaciones que completen.</a:t>
          </a:r>
          <a:endParaRPr lang="en-US"/>
        </a:p>
      </dgm:t>
    </dgm:pt>
    <dgm:pt modelId="{5016CA07-A44C-4BDD-9D4B-A0D3E95B6ABA}" type="parTrans" cxnId="{3F85C149-1908-4AE7-8485-977753DBA02D}">
      <dgm:prSet/>
      <dgm:spPr/>
      <dgm:t>
        <a:bodyPr/>
        <a:lstStyle/>
        <a:p>
          <a:endParaRPr lang="en-US"/>
        </a:p>
      </dgm:t>
    </dgm:pt>
    <dgm:pt modelId="{C55CAE2A-8C1E-4011-9B11-D4349AD621E8}" type="sibTrans" cxnId="{3F85C149-1908-4AE7-8485-977753DBA02D}">
      <dgm:prSet/>
      <dgm:spPr/>
      <dgm:t>
        <a:bodyPr/>
        <a:lstStyle/>
        <a:p>
          <a:endParaRPr lang="en-US"/>
        </a:p>
      </dgm:t>
    </dgm:pt>
    <dgm:pt modelId="{05B5BBDE-68D4-42B4-B32E-8167C57FDBAF}">
      <dgm:prSet/>
      <dgm:spPr/>
      <dgm:t>
        <a:bodyPr/>
        <a:lstStyle/>
        <a:p>
          <a:r>
            <a:rPr lang="es-MX"/>
            <a:t>8. Horarios flexibles.</a:t>
          </a:r>
          <a:endParaRPr lang="en-US"/>
        </a:p>
      </dgm:t>
    </dgm:pt>
    <dgm:pt modelId="{95447498-7154-4810-8F3D-F13F92873708}" type="parTrans" cxnId="{E5A7251D-3465-424D-AE46-329DA37DAD0F}">
      <dgm:prSet/>
      <dgm:spPr/>
      <dgm:t>
        <a:bodyPr/>
        <a:lstStyle/>
        <a:p>
          <a:endParaRPr lang="en-US"/>
        </a:p>
      </dgm:t>
    </dgm:pt>
    <dgm:pt modelId="{BDC3D171-73AD-4989-AFCE-E83E633B6B54}" type="sibTrans" cxnId="{E5A7251D-3465-424D-AE46-329DA37DAD0F}">
      <dgm:prSet/>
      <dgm:spPr/>
      <dgm:t>
        <a:bodyPr/>
        <a:lstStyle/>
        <a:p>
          <a:endParaRPr lang="en-US"/>
        </a:p>
      </dgm:t>
    </dgm:pt>
    <dgm:pt modelId="{16E4F6B4-D600-45B4-8AFB-480AED7DDBF9}" type="pres">
      <dgm:prSet presAssocID="{46EDF83D-3920-4759-9281-20FC39A40139}" presName="linear" presStyleCnt="0">
        <dgm:presLayoutVars>
          <dgm:animLvl val="lvl"/>
          <dgm:resizeHandles val="exact"/>
        </dgm:presLayoutVars>
      </dgm:prSet>
      <dgm:spPr/>
    </dgm:pt>
    <dgm:pt modelId="{22240792-91AA-431A-825D-F2ECB8A7E970}" type="pres">
      <dgm:prSet presAssocID="{EE3E56C1-D7E6-42F1-A2F1-1C815071A8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CE69D-0315-4F8C-9B36-642F12C4BCBD}" type="pres">
      <dgm:prSet presAssocID="{5B1D117D-919B-45EC-B185-8FEC017C589C}" presName="spacer" presStyleCnt="0"/>
      <dgm:spPr/>
    </dgm:pt>
    <dgm:pt modelId="{6147D6B3-723C-49DD-9F15-BA8AB78FB972}" type="pres">
      <dgm:prSet presAssocID="{0806CE49-B9EC-41E0-B26E-A47ABE67FC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A7C9C0-34DB-4BF0-ABB3-4A7970B8723A}" type="pres">
      <dgm:prSet presAssocID="{471DEBAE-F6FB-45C0-8A68-6059588EDB81}" presName="spacer" presStyleCnt="0"/>
      <dgm:spPr/>
    </dgm:pt>
    <dgm:pt modelId="{ED1A8F43-17F9-4593-AE09-75AED914F899}" type="pres">
      <dgm:prSet presAssocID="{C1BEE316-EBF1-4BBD-B30C-95A118DEE9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0F1815-0031-41F7-B877-31B1EFAC3F35}" type="pres">
      <dgm:prSet presAssocID="{C55CAE2A-8C1E-4011-9B11-D4349AD621E8}" presName="spacer" presStyleCnt="0"/>
      <dgm:spPr/>
    </dgm:pt>
    <dgm:pt modelId="{809634D2-7983-4949-A0E2-44300642DD66}" type="pres">
      <dgm:prSet presAssocID="{05B5BBDE-68D4-42B4-B32E-8167C57FDB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D61712-490C-44AE-98D4-A54A100B4F23}" srcId="{46EDF83D-3920-4759-9281-20FC39A40139}" destId="{EE3E56C1-D7E6-42F1-A2F1-1C815071A84A}" srcOrd="0" destOrd="0" parTransId="{633E31E1-9C71-4D64-B109-4F9EC7444870}" sibTransId="{5B1D117D-919B-45EC-B185-8FEC017C589C}"/>
    <dgm:cxn modelId="{E5A7251D-3465-424D-AE46-329DA37DAD0F}" srcId="{46EDF83D-3920-4759-9281-20FC39A40139}" destId="{05B5BBDE-68D4-42B4-B32E-8167C57FDBAF}" srcOrd="3" destOrd="0" parTransId="{95447498-7154-4810-8F3D-F13F92873708}" sibTransId="{BDC3D171-73AD-4989-AFCE-E83E633B6B54}"/>
    <dgm:cxn modelId="{87387B3B-AAE7-4CDB-9822-DFAAAF22BF7C}" srcId="{46EDF83D-3920-4759-9281-20FC39A40139}" destId="{0806CE49-B9EC-41E0-B26E-A47ABE67FCAF}" srcOrd="1" destOrd="0" parTransId="{7D38D299-5739-45E8-8347-9169F5203D19}" sibTransId="{471DEBAE-F6FB-45C0-8A68-6059588EDB81}"/>
    <dgm:cxn modelId="{08C3CE63-7EEA-4AC5-A213-2E573D335B40}" type="presOf" srcId="{0806CE49-B9EC-41E0-B26E-A47ABE67FCAF}" destId="{6147D6B3-723C-49DD-9F15-BA8AB78FB972}" srcOrd="0" destOrd="0" presId="urn:microsoft.com/office/officeart/2005/8/layout/vList2"/>
    <dgm:cxn modelId="{3F85C149-1908-4AE7-8485-977753DBA02D}" srcId="{46EDF83D-3920-4759-9281-20FC39A40139}" destId="{C1BEE316-EBF1-4BBD-B30C-95A118DEE927}" srcOrd="2" destOrd="0" parTransId="{5016CA07-A44C-4BDD-9D4B-A0D3E95B6ABA}" sibTransId="{C55CAE2A-8C1E-4011-9B11-D4349AD621E8}"/>
    <dgm:cxn modelId="{233BD375-D855-48C8-8B8E-8FE02467306A}" type="presOf" srcId="{C1BEE316-EBF1-4BBD-B30C-95A118DEE927}" destId="{ED1A8F43-17F9-4593-AE09-75AED914F899}" srcOrd="0" destOrd="0" presId="urn:microsoft.com/office/officeart/2005/8/layout/vList2"/>
    <dgm:cxn modelId="{108C927F-40D7-4CFF-BA95-212271B74510}" type="presOf" srcId="{05B5BBDE-68D4-42B4-B32E-8167C57FDBAF}" destId="{809634D2-7983-4949-A0E2-44300642DD66}" srcOrd="0" destOrd="0" presId="urn:microsoft.com/office/officeart/2005/8/layout/vList2"/>
    <dgm:cxn modelId="{A1B40285-7646-4107-B9CD-5D870BBA4510}" type="presOf" srcId="{EE3E56C1-D7E6-42F1-A2F1-1C815071A84A}" destId="{22240792-91AA-431A-825D-F2ECB8A7E970}" srcOrd="0" destOrd="0" presId="urn:microsoft.com/office/officeart/2005/8/layout/vList2"/>
    <dgm:cxn modelId="{0ABB9DEE-B8AB-481D-B888-128D3C52A503}" type="presOf" srcId="{46EDF83D-3920-4759-9281-20FC39A40139}" destId="{16E4F6B4-D600-45B4-8AFB-480AED7DDBF9}" srcOrd="0" destOrd="0" presId="urn:microsoft.com/office/officeart/2005/8/layout/vList2"/>
    <dgm:cxn modelId="{959AA4AD-7FB8-41DF-B568-8726CA981E59}" type="presParOf" srcId="{16E4F6B4-D600-45B4-8AFB-480AED7DDBF9}" destId="{22240792-91AA-431A-825D-F2ECB8A7E970}" srcOrd="0" destOrd="0" presId="urn:microsoft.com/office/officeart/2005/8/layout/vList2"/>
    <dgm:cxn modelId="{D10D1E50-5EC8-41BD-94F0-7D0A7377EBDA}" type="presParOf" srcId="{16E4F6B4-D600-45B4-8AFB-480AED7DDBF9}" destId="{09FCE69D-0315-4F8C-9B36-642F12C4BCBD}" srcOrd="1" destOrd="0" presId="urn:microsoft.com/office/officeart/2005/8/layout/vList2"/>
    <dgm:cxn modelId="{6B041902-897E-4DC9-BFF8-25FA73E19F76}" type="presParOf" srcId="{16E4F6B4-D600-45B4-8AFB-480AED7DDBF9}" destId="{6147D6B3-723C-49DD-9F15-BA8AB78FB972}" srcOrd="2" destOrd="0" presId="urn:microsoft.com/office/officeart/2005/8/layout/vList2"/>
    <dgm:cxn modelId="{A1C4F73F-DE6D-409C-A637-B96FFB1E4C62}" type="presParOf" srcId="{16E4F6B4-D600-45B4-8AFB-480AED7DDBF9}" destId="{88A7C9C0-34DB-4BF0-ABB3-4A7970B8723A}" srcOrd="3" destOrd="0" presId="urn:microsoft.com/office/officeart/2005/8/layout/vList2"/>
    <dgm:cxn modelId="{3B82B58C-A284-4CCD-95AF-B3FA7B752C89}" type="presParOf" srcId="{16E4F6B4-D600-45B4-8AFB-480AED7DDBF9}" destId="{ED1A8F43-17F9-4593-AE09-75AED914F899}" srcOrd="4" destOrd="0" presId="urn:microsoft.com/office/officeart/2005/8/layout/vList2"/>
    <dgm:cxn modelId="{80A4BEAB-6837-473B-9DC6-49F7E97489A0}" type="presParOf" srcId="{16E4F6B4-D600-45B4-8AFB-480AED7DDBF9}" destId="{6E0F1815-0031-41F7-B877-31B1EFAC3F35}" srcOrd="5" destOrd="0" presId="urn:microsoft.com/office/officeart/2005/8/layout/vList2"/>
    <dgm:cxn modelId="{9CD16F30-3AFE-4A11-8D4D-E3EE5368D6C2}" type="presParOf" srcId="{16E4F6B4-D600-45B4-8AFB-480AED7DDBF9}" destId="{809634D2-7983-4949-A0E2-44300642DD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AB7C9F-73B3-4709-996C-649B3C4215F5}" type="doc">
      <dgm:prSet loTypeId="urn:microsoft.com/office/officeart/2005/8/layout/matrix3" loCatId="matrix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5EB4ECF8-7B8D-421F-81B3-0306B2D11529}">
      <dgm:prSet/>
      <dgm:spPr/>
      <dgm:t>
        <a:bodyPr/>
        <a:lstStyle/>
        <a:p>
          <a:r>
            <a:rPr lang="es-MX"/>
            <a:t>Diseñada en base a los resultados de la indagatoria.</a:t>
          </a:r>
          <a:endParaRPr lang="en-US"/>
        </a:p>
      </dgm:t>
    </dgm:pt>
    <dgm:pt modelId="{E2C44601-81DE-4718-9635-B1717B8E5B89}" type="parTrans" cxnId="{C8BBA835-69F8-4CCD-80D2-0937E4BB02E1}">
      <dgm:prSet/>
      <dgm:spPr/>
      <dgm:t>
        <a:bodyPr/>
        <a:lstStyle/>
        <a:p>
          <a:endParaRPr lang="en-US"/>
        </a:p>
      </dgm:t>
    </dgm:pt>
    <dgm:pt modelId="{CDF4565F-E8F5-4BC4-A5E8-E89D9AA7D9D8}" type="sibTrans" cxnId="{C8BBA835-69F8-4CCD-80D2-0937E4BB02E1}">
      <dgm:prSet/>
      <dgm:spPr/>
      <dgm:t>
        <a:bodyPr/>
        <a:lstStyle/>
        <a:p>
          <a:endParaRPr lang="en-US"/>
        </a:p>
      </dgm:t>
    </dgm:pt>
    <dgm:pt modelId="{BE520736-587C-4D71-8175-D0B399263DC6}">
      <dgm:prSet/>
      <dgm:spPr/>
      <dgm:t>
        <a:bodyPr/>
        <a:lstStyle/>
        <a:p>
          <a:r>
            <a:rPr lang="es-MX" dirty="0"/>
            <a:t>Contiene los siguientes segmentos:</a:t>
          </a:r>
          <a:endParaRPr lang="en-US" dirty="0"/>
        </a:p>
      </dgm:t>
    </dgm:pt>
    <dgm:pt modelId="{41C69D1E-516C-4508-AC6D-768B4FD5CFE3}" type="parTrans" cxnId="{A8B83050-F4EA-4CEF-932C-7547F7149FB0}">
      <dgm:prSet/>
      <dgm:spPr/>
      <dgm:t>
        <a:bodyPr/>
        <a:lstStyle/>
        <a:p>
          <a:endParaRPr lang="en-US"/>
        </a:p>
      </dgm:t>
    </dgm:pt>
    <dgm:pt modelId="{57C9502D-0C9C-468D-8FCF-4783A5B9F656}" type="sibTrans" cxnId="{A8B83050-F4EA-4CEF-932C-7547F7149FB0}">
      <dgm:prSet/>
      <dgm:spPr/>
      <dgm:t>
        <a:bodyPr/>
        <a:lstStyle/>
        <a:p>
          <a:endParaRPr lang="en-US"/>
        </a:p>
      </dgm:t>
    </dgm:pt>
    <dgm:pt modelId="{FD96B04D-C900-4342-8E84-8FABB3D07C00}">
      <dgm:prSet/>
      <dgm:spPr/>
      <dgm:t>
        <a:bodyPr/>
        <a:lstStyle/>
        <a:p>
          <a:r>
            <a:rPr lang="es-MX"/>
            <a:t>Elementos generales</a:t>
          </a:r>
          <a:endParaRPr lang="en-US"/>
        </a:p>
      </dgm:t>
    </dgm:pt>
    <dgm:pt modelId="{A83C30B5-CB01-4617-9C3B-4D0F664DD9E8}" type="parTrans" cxnId="{76ACFE27-4C95-46D5-8E8A-0F9B4ABDF0B6}">
      <dgm:prSet/>
      <dgm:spPr/>
      <dgm:t>
        <a:bodyPr/>
        <a:lstStyle/>
        <a:p>
          <a:endParaRPr lang="en-US"/>
        </a:p>
      </dgm:t>
    </dgm:pt>
    <dgm:pt modelId="{B4ACA1C1-E773-4438-8D7B-3CF125603B11}" type="sibTrans" cxnId="{76ACFE27-4C95-46D5-8E8A-0F9B4ABDF0B6}">
      <dgm:prSet/>
      <dgm:spPr/>
      <dgm:t>
        <a:bodyPr/>
        <a:lstStyle/>
        <a:p>
          <a:endParaRPr lang="en-US"/>
        </a:p>
      </dgm:t>
    </dgm:pt>
    <dgm:pt modelId="{0FDBACB5-0BE6-4545-902E-3C824A0411D3}">
      <dgm:prSet/>
      <dgm:spPr/>
      <dgm:t>
        <a:bodyPr/>
        <a:lstStyle/>
        <a:p>
          <a:r>
            <a:rPr lang="es-MX"/>
            <a:t>Elementos personales</a:t>
          </a:r>
          <a:endParaRPr lang="en-US"/>
        </a:p>
      </dgm:t>
    </dgm:pt>
    <dgm:pt modelId="{05D7A7BA-C27C-4033-A6FF-CCAA0ECC053F}" type="parTrans" cxnId="{78F4EFF8-E59D-42AE-A417-E1C7602D2CBC}">
      <dgm:prSet/>
      <dgm:spPr/>
      <dgm:t>
        <a:bodyPr/>
        <a:lstStyle/>
        <a:p>
          <a:endParaRPr lang="en-US"/>
        </a:p>
      </dgm:t>
    </dgm:pt>
    <dgm:pt modelId="{F40898C1-E6C8-4E4C-8BFF-1BA8226568D5}" type="sibTrans" cxnId="{78F4EFF8-E59D-42AE-A417-E1C7602D2CBC}">
      <dgm:prSet/>
      <dgm:spPr/>
      <dgm:t>
        <a:bodyPr/>
        <a:lstStyle/>
        <a:p>
          <a:endParaRPr lang="en-US"/>
        </a:p>
      </dgm:t>
    </dgm:pt>
    <dgm:pt modelId="{70F316B8-0564-4DF5-A702-4B97CEE7DFC3}">
      <dgm:prSet/>
      <dgm:spPr/>
      <dgm:t>
        <a:bodyPr/>
        <a:lstStyle/>
        <a:p>
          <a:r>
            <a:rPr lang="es-MX"/>
            <a:t>Elementos de la tienda</a:t>
          </a:r>
          <a:endParaRPr lang="en-US"/>
        </a:p>
      </dgm:t>
    </dgm:pt>
    <dgm:pt modelId="{ACB07F44-F815-46C8-9CF9-1FB6F4034642}" type="parTrans" cxnId="{652A939A-8D58-4B99-B46F-25A46E97253E}">
      <dgm:prSet/>
      <dgm:spPr/>
      <dgm:t>
        <a:bodyPr/>
        <a:lstStyle/>
        <a:p>
          <a:endParaRPr lang="en-US"/>
        </a:p>
      </dgm:t>
    </dgm:pt>
    <dgm:pt modelId="{925E3587-D73D-4891-A925-377B20000635}" type="sibTrans" cxnId="{652A939A-8D58-4B99-B46F-25A46E97253E}">
      <dgm:prSet/>
      <dgm:spPr/>
      <dgm:t>
        <a:bodyPr/>
        <a:lstStyle/>
        <a:p>
          <a:endParaRPr lang="en-US"/>
        </a:p>
      </dgm:t>
    </dgm:pt>
    <dgm:pt modelId="{72ECCCCC-6F4E-4326-A7D1-E48566A40487}">
      <dgm:prSet/>
      <dgm:spPr/>
      <dgm:t>
        <a:bodyPr/>
        <a:lstStyle/>
        <a:p>
          <a:r>
            <a:rPr lang="es-MX"/>
            <a:t>Está dividido el análisis de los resultados en 3 diferentes segmentos de edades.</a:t>
          </a:r>
          <a:endParaRPr lang="en-US"/>
        </a:p>
      </dgm:t>
    </dgm:pt>
    <dgm:pt modelId="{8F351644-43EA-4C7B-8960-2AD1D02DCF9C}" type="parTrans" cxnId="{5AA3A2BD-00E6-4702-A776-A9B7520566D4}">
      <dgm:prSet/>
      <dgm:spPr/>
      <dgm:t>
        <a:bodyPr/>
        <a:lstStyle/>
        <a:p>
          <a:endParaRPr lang="en-US"/>
        </a:p>
      </dgm:t>
    </dgm:pt>
    <dgm:pt modelId="{6716B5F4-4A16-485F-86EA-954575629D02}" type="sibTrans" cxnId="{5AA3A2BD-00E6-4702-A776-A9B7520566D4}">
      <dgm:prSet/>
      <dgm:spPr/>
      <dgm:t>
        <a:bodyPr/>
        <a:lstStyle/>
        <a:p>
          <a:endParaRPr lang="en-US"/>
        </a:p>
      </dgm:t>
    </dgm:pt>
    <dgm:pt modelId="{078B8666-7589-4C76-B77D-535710F0FDCA}">
      <dgm:prSet/>
      <dgm:spPr/>
      <dgm:t>
        <a:bodyPr/>
        <a:lstStyle/>
        <a:p>
          <a:r>
            <a:rPr lang="es-MX"/>
            <a:t>Arroja resultados de probabilidad y propensión mas no son un modelo predictivo.</a:t>
          </a:r>
          <a:endParaRPr lang="en-US"/>
        </a:p>
      </dgm:t>
    </dgm:pt>
    <dgm:pt modelId="{E38AB070-363C-4D58-8C6A-D892FC4F50B9}" type="parTrans" cxnId="{92A0F78E-210E-4B2F-A55E-91D8067DC1DF}">
      <dgm:prSet/>
      <dgm:spPr/>
      <dgm:t>
        <a:bodyPr/>
        <a:lstStyle/>
        <a:p>
          <a:endParaRPr lang="en-US"/>
        </a:p>
      </dgm:t>
    </dgm:pt>
    <dgm:pt modelId="{AB960448-F734-4711-8087-6F8BF6ADB426}" type="sibTrans" cxnId="{92A0F78E-210E-4B2F-A55E-91D8067DC1DF}">
      <dgm:prSet/>
      <dgm:spPr/>
      <dgm:t>
        <a:bodyPr/>
        <a:lstStyle/>
        <a:p>
          <a:endParaRPr lang="en-US"/>
        </a:p>
      </dgm:t>
    </dgm:pt>
    <dgm:pt modelId="{126F0FBC-0BE3-4206-A413-3D3DA16CDA0B}" type="pres">
      <dgm:prSet presAssocID="{40AB7C9F-73B3-4709-996C-649B3C4215F5}" presName="matrix" presStyleCnt="0">
        <dgm:presLayoutVars>
          <dgm:chMax val="1"/>
          <dgm:dir/>
          <dgm:resizeHandles val="exact"/>
        </dgm:presLayoutVars>
      </dgm:prSet>
      <dgm:spPr/>
    </dgm:pt>
    <dgm:pt modelId="{FF8A57D8-D4F8-4179-B01E-1B87F21D1B98}" type="pres">
      <dgm:prSet presAssocID="{40AB7C9F-73B3-4709-996C-649B3C4215F5}" presName="diamond" presStyleLbl="bgShp" presStyleIdx="0" presStyleCnt="1"/>
      <dgm:spPr/>
    </dgm:pt>
    <dgm:pt modelId="{DCD39F91-4A85-491D-B8A1-9E119135ECF6}" type="pres">
      <dgm:prSet presAssocID="{40AB7C9F-73B3-4709-996C-649B3C4215F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86D90E8-8A7B-4E7E-AFD4-176A5AAAEBEA}" type="pres">
      <dgm:prSet presAssocID="{40AB7C9F-73B3-4709-996C-649B3C4215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97996F-2EB6-4859-8199-5A11CF7531C7}" type="pres">
      <dgm:prSet presAssocID="{40AB7C9F-73B3-4709-996C-649B3C4215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2BF144-13D3-4D63-8C79-931F51C26CC3}" type="pres">
      <dgm:prSet presAssocID="{40AB7C9F-73B3-4709-996C-649B3C4215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ACFE27-4C95-46D5-8E8A-0F9B4ABDF0B6}" srcId="{BE520736-587C-4D71-8175-D0B399263DC6}" destId="{FD96B04D-C900-4342-8E84-8FABB3D07C00}" srcOrd="0" destOrd="0" parTransId="{A83C30B5-CB01-4617-9C3B-4D0F664DD9E8}" sibTransId="{B4ACA1C1-E773-4438-8D7B-3CF125603B11}"/>
    <dgm:cxn modelId="{C8BBA835-69F8-4CCD-80D2-0937E4BB02E1}" srcId="{40AB7C9F-73B3-4709-996C-649B3C4215F5}" destId="{5EB4ECF8-7B8D-421F-81B3-0306B2D11529}" srcOrd="0" destOrd="0" parTransId="{E2C44601-81DE-4718-9635-B1717B8E5B89}" sibTransId="{CDF4565F-E8F5-4BC4-A5E8-E89D9AA7D9D8}"/>
    <dgm:cxn modelId="{D65D9560-2FE7-49C1-8CC5-B8333EEB8128}" type="presOf" srcId="{70F316B8-0564-4DF5-A702-4B97CEE7DFC3}" destId="{386D90E8-8A7B-4E7E-AFD4-176A5AAAEBEA}" srcOrd="0" destOrd="3" presId="urn:microsoft.com/office/officeart/2005/8/layout/matrix3"/>
    <dgm:cxn modelId="{8B18954B-E0A1-477B-99EF-4386AE375A56}" type="presOf" srcId="{BE520736-587C-4D71-8175-D0B399263DC6}" destId="{386D90E8-8A7B-4E7E-AFD4-176A5AAAEBEA}" srcOrd="0" destOrd="0" presId="urn:microsoft.com/office/officeart/2005/8/layout/matrix3"/>
    <dgm:cxn modelId="{A8B83050-F4EA-4CEF-932C-7547F7149FB0}" srcId="{40AB7C9F-73B3-4709-996C-649B3C4215F5}" destId="{BE520736-587C-4D71-8175-D0B399263DC6}" srcOrd="1" destOrd="0" parTransId="{41C69D1E-516C-4508-AC6D-768B4FD5CFE3}" sibTransId="{57C9502D-0C9C-468D-8FCF-4783A5B9F656}"/>
    <dgm:cxn modelId="{D4303F53-294A-4556-A988-379DC1979178}" type="presOf" srcId="{72ECCCCC-6F4E-4326-A7D1-E48566A40487}" destId="{0197996F-2EB6-4859-8199-5A11CF7531C7}" srcOrd="0" destOrd="0" presId="urn:microsoft.com/office/officeart/2005/8/layout/matrix3"/>
    <dgm:cxn modelId="{61757D82-329F-4832-B7AE-C39A39A55634}" type="presOf" srcId="{FD96B04D-C900-4342-8E84-8FABB3D07C00}" destId="{386D90E8-8A7B-4E7E-AFD4-176A5AAAEBEA}" srcOrd="0" destOrd="1" presId="urn:microsoft.com/office/officeart/2005/8/layout/matrix3"/>
    <dgm:cxn modelId="{7D68F68D-FD38-4630-AC0C-71E2C3570A73}" type="presOf" srcId="{0FDBACB5-0BE6-4545-902E-3C824A0411D3}" destId="{386D90E8-8A7B-4E7E-AFD4-176A5AAAEBEA}" srcOrd="0" destOrd="2" presId="urn:microsoft.com/office/officeart/2005/8/layout/matrix3"/>
    <dgm:cxn modelId="{92A0F78E-210E-4B2F-A55E-91D8067DC1DF}" srcId="{40AB7C9F-73B3-4709-996C-649B3C4215F5}" destId="{078B8666-7589-4C76-B77D-535710F0FDCA}" srcOrd="3" destOrd="0" parTransId="{E38AB070-363C-4D58-8C6A-D892FC4F50B9}" sibTransId="{AB960448-F734-4711-8087-6F8BF6ADB426}"/>
    <dgm:cxn modelId="{652A939A-8D58-4B99-B46F-25A46E97253E}" srcId="{BE520736-587C-4D71-8175-D0B399263DC6}" destId="{70F316B8-0564-4DF5-A702-4B97CEE7DFC3}" srcOrd="2" destOrd="0" parTransId="{ACB07F44-F815-46C8-9CF9-1FB6F4034642}" sibTransId="{925E3587-D73D-4891-A925-377B20000635}"/>
    <dgm:cxn modelId="{5AA3A2BD-00E6-4702-A776-A9B7520566D4}" srcId="{40AB7C9F-73B3-4709-996C-649B3C4215F5}" destId="{72ECCCCC-6F4E-4326-A7D1-E48566A40487}" srcOrd="2" destOrd="0" parTransId="{8F351644-43EA-4C7B-8960-2AD1D02DCF9C}" sibTransId="{6716B5F4-4A16-485F-86EA-954575629D02}"/>
    <dgm:cxn modelId="{78F4EFF8-E59D-42AE-A417-E1C7602D2CBC}" srcId="{BE520736-587C-4D71-8175-D0B399263DC6}" destId="{0FDBACB5-0BE6-4545-902E-3C824A0411D3}" srcOrd="1" destOrd="0" parTransId="{05D7A7BA-C27C-4033-A6FF-CCAA0ECC053F}" sibTransId="{F40898C1-E6C8-4E4C-8BFF-1BA8226568D5}"/>
    <dgm:cxn modelId="{AB1F91FA-CB43-4ED6-ABA3-79A7D1D52BE9}" type="presOf" srcId="{078B8666-7589-4C76-B77D-535710F0FDCA}" destId="{AA2BF144-13D3-4D63-8C79-931F51C26CC3}" srcOrd="0" destOrd="0" presId="urn:microsoft.com/office/officeart/2005/8/layout/matrix3"/>
    <dgm:cxn modelId="{AC937AFB-189D-450D-B2BD-DD1A5DDB7F9E}" type="presOf" srcId="{5EB4ECF8-7B8D-421F-81B3-0306B2D11529}" destId="{DCD39F91-4A85-491D-B8A1-9E119135ECF6}" srcOrd="0" destOrd="0" presId="urn:microsoft.com/office/officeart/2005/8/layout/matrix3"/>
    <dgm:cxn modelId="{D96F7EFB-E9C1-4A15-992A-F2B835F55952}" type="presOf" srcId="{40AB7C9F-73B3-4709-996C-649B3C4215F5}" destId="{126F0FBC-0BE3-4206-A413-3D3DA16CDA0B}" srcOrd="0" destOrd="0" presId="urn:microsoft.com/office/officeart/2005/8/layout/matrix3"/>
    <dgm:cxn modelId="{E5A6761F-FCE9-4EE8-A20C-5D3FD7F266F4}" type="presParOf" srcId="{126F0FBC-0BE3-4206-A413-3D3DA16CDA0B}" destId="{FF8A57D8-D4F8-4179-B01E-1B87F21D1B98}" srcOrd="0" destOrd="0" presId="urn:microsoft.com/office/officeart/2005/8/layout/matrix3"/>
    <dgm:cxn modelId="{F6C78497-0641-4F41-88DE-C26334BD4BD2}" type="presParOf" srcId="{126F0FBC-0BE3-4206-A413-3D3DA16CDA0B}" destId="{DCD39F91-4A85-491D-B8A1-9E119135ECF6}" srcOrd="1" destOrd="0" presId="urn:microsoft.com/office/officeart/2005/8/layout/matrix3"/>
    <dgm:cxn modelId="{B5AD602C-7281-44CA-ACE8-E4DF6DA6EF62}" type="presParOf" srcId="{126F0FBC-0BE3-4206-A413-3D3DA16CDA0B}" destId="{386D90E8-8A7B-4E7E-AFD4-176A5AAAEBEA}" srcOrd="2" destOrd="0" presId="urn:microsoft.com/office/officeart/2005/8/layout/matrix3"/>
    <dgm:cxn modelId="{D943DB72-475C-4FFA-A5AE-F6D81116C382}" type="presParOf" srcId="{126F0FBC-0BE3-4206-A413-3D3DA16CDA0B}" destId="{0197996F-2EB6-4859-8199-5A11CF7531C7}" srcOrd="3" destOrd="0" presId="urn:microsoft.com/office/officeart/2005/8/layout/matrix3"/>
    <dgm:cxn modelId="{C8EAC2A4-2917-4AAD-90C7-552B8D686A9C}" type="presParOf" srcId="{126F0FBC-0BE3-4206-A413-3D3DA16CDA0B}" destId="{AA2BF144-13D3-4D63-8C79-931F51C26C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40792-91AA-431A-825D-F2ECB8A7E970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5. Comunicación de cómo se está “vendiendo” el sueldo del personal de Linares para que se entienda que ganan lo mismo que los de Allende.</a:t>
          </a:r>
          <a:endParaRPr lang="en-US" sz="2500" kern="1200"/>
        </a:p>
      </dsp:txBody>
      <dsp:txXfrm>
        <a:off x="48547" y="127216"/>
        <a:ext cx="10418506" cy="897406"/>
      </dsp:txXfrm>
    </dsp:sp>
    <dsp:sp modelId="{6147D6B3-723C-49DD-9F15-BA8AB78FB972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6. Replicar con cambios la evaluación y reconocimiento de cajeros en los otros departamentos, puede ser usado el logro de ventas o de merma. </a:t>
          </a:r>
          <a:endParaRPr lang="en-US" sz="2500" kern="1200"/>
        </a:p>
      </dsp:txBody>
      <dsp:txXfrm>
        <a:off x="48547" y="1193716"/>
        <a:ext cx="10418506" cy="897406"/>
      </dsp:txXfrm>
    </dsp:sp>
    <dsp:sp modelId="{ED1A8F43-17F9-4593-AE09-75AED914F899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7. Nombrar a los colaboradores algo como (FEW) y poner anuncios en el periódico local de algunos logros o capacitaciones que completen.</a:t>
          </a:r>
          <a:endParaRPr lang="en-US" sz="2500" kern="1200"/>
        </a:p>
      </dsp:txBody>
      <dsp:txXfrm>
        <a:off x="48547" y="2260216"/>
        <a:ext cx="10418506" cy="897406"/>
      </dsp:txXfrm>
    </dsp:sp>
    <dsp:sp modelId="{809634D2-7983-4949-A0E2-44300642DD66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8. Horarios flexibles.</a:t>
          </a:r>
          <a:endParaRPr lang="en-US" sz="2500" kern="1200"/>
        </a:p>
      </dsp:txBody>
      <dsp:txXfrm>
        <a:off x="48547" y="3326716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A57D8-D4F8-4179-B01E-1B87F21D1B98}">
      <dsp:nvSpPr>
        <dsp:cNvPr id="0" name=""/>
        <dsp:cNvSpPr/>
      </dsp:nvSpPr>
      <dsp:spPr>
        <a:xfrm>
          <a:off x="2788333" y="0"/>
          <a:ext cx="5317587" cy="5317587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D39F91-4A85-491D-B8A1-9E119135ECF6}">
      <dsp:nvSpPr>
        <dsp:cNvPr id="0" name=""/>
        <dsp:cNvSpPr/>
      </dsp:nvSpPr>
      <dsp:spPr>
        <a:xfrm>
          <a:off x="3293504" y="505170"/>
          <a:ext cx="2073859" cy="207385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Diseñada en base a los resultados de la indagatoria.</a:t>
          </a:r>
          <a:endParaRPr lang="en-US" sz="1800" kern="1200"/>
        </a:p>
      </dsp:txBody>
      <dsp:txXfrm>
        <a:off x="3394741" y="606407"/>
        <a:ext cx="1871385" cy="1871385"/>
      </dsp:txXfrm>
    </dsp:sp>
    <dsp:sp modelId="{386D90E8-8A7B-4E7E-AFD4-176A5AAAEBEA}">
      <dsp:nvSpPr>
        <dsp:cNvPr id="0" name=""/>
        <dsp:cNvSpPr/>
      </dsp:nvSpPr>
      <dsp:spPr>
        <a:xfrm>
          <a:off x="5526891" y="505170"/>
          <a:ext cx="2073859" cy="207385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Contiene los siguientes segmentos: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Elementos generales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Elementos personales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kern="1200"/>
            <a:t>Elementos de la tienda</a:t>
          </a:r>
          <a:endParaRPr lang="en-US" sz="1400" kern="1200"/>
        </a:p>
      </dsp:txBody>
      <dsp:txXfrm>
        <a:off x="5628128" y="606407"/>
        <a:ext cx="1871385" cy="1871385"/>
      </dsp:txXfrm>
    </dsp:sp>
    <dsp:sp modelId="{0197996F-2EB6-4859-8199-5A11CF7531C7}">
      <dsp:nvSpPr>
        <dsp:cNvPr id="0" name=""/>
        <dsp:cNvSpPr/>
      </dsp:nvSpPr>
      <dsp:spPr>
        <a:xfrm>
          <a:off x="3293504" y="2738557"/>
          <a:ext cx="2073859" cy="207385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Está dividido el análisis de los resultados en 3 diferentes segmentos de edades.</a:t>
          </a:r>
          <a:endParaRPr lang="en-US" sz="1800" kern="1200"/>
        </a:p>
      </dsp:txBody>
      <dsp:txXfrm>
        <a:off x="3394741" y="2839794"/>
        <a:ext cx="1871385" cy="1871385"/>
      </dsp:txXfrm>
    </dsp:sp>
    <dsp:sp modelId="{AA2BF144-13D3-4D63-8C79-931F51C26CC3}">
      <dsp:nvSpPr>
        <dsp:cNvPr id="0" name=""/>
        <dsp:cNvSpPr/>
      </dsp:nvSpPr>
      <dsp:spPr>
        <a:xfrm>
          <a:off x="5526891" y="2738557"/>
          <a:ext cx="2073859" cy="207385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Arroja resultados de probabilidad y propensión mas no son un modelo predictivo.</a:t>
          </a:r>
          <a:endParaRPr lang="en-US" sz="1800" kern="1200"/>
        </a:p>
      </dsp:txBody>
      <dsp:txXfrm>
        <a:off x="5628128" y="2839794"/>
        <a:ext cx="1871385" cy="187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7B63-F535-48F9-8516-421A8222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A72EB-1D2A-41C7-A4B3-5B559EE4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E8DF0-3835-4FC7-8D10-A6AD208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BBBA3-B29F-4ECE-B829-BBC238EC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9744B-3A67-4C77-B91E-DB542036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D9DF-E8EB-4575-A336-98E15528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AA95E1-8825-4ACB-BDF9-2946A604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FEED1-EEEA-4DAD-9E9B-2FC6AF0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1C651-05AF-411B-89E5-E5977AF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752AB-F694-4700-92A7-DA326CB6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3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C5617C-F080-47CD-B0E4-4B5AE0AA4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38EFEF-16D5-4685-A640-323248CE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A8E1C-182E-42F9-85C8-A2DD2D99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441C9-AD1D-439B-8BEC-347D4B53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1D2A9-76DE-4CE6-8F90-0C2F0A44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45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62996-6B3A-4166-928F-A651FCC70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2B008-4030-48B4-80BB-E85C4D28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6F320-8531-4A7D-998D-F72F2468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0D2F4-7184-4D22-9064-AA6EB88C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F5CD2-2FBF-4FCA-AD8E-DD86999C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70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2CDC-3E3C-4E86-9DE0-4A8D3753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D99EA-9706-499D-A838-A4A053E2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54930-35FE-4BE8-BB03-0C3E1E1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1EA19-1367-4BB8-80DD-D6B3154F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3AF83-3FF0-4A1A-8176-4E9DF580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53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5A645-A59F-415F-A854-5A251B2B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73ABAB-554D-4489-8CEB-EB80A9D3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4462C-DD86-4732-89A5-74916B58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B01A1-D00E-4CCF-8DFD-9760D56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4B4B8-62E9-4420-8785-04B77016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936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B12C-F386-476D-9094-FE38EFD5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2C5E4-CE55-4600-91E9-9DF06FE7E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BCF977-BA07-4719-A4D1-7F5C7DED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DC9DCB-DC32-44BA-B4B2-D9D8A4FB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7B269-935E-4913-9CD2-6D063859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AADADF-DEA3-4BA8-AD43-6BF0A38A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2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88675-3F37-4288-AAB4-F40BB3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6549C-92C6-4F82-A6B6-36EA77E9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A0F13-5989-41D6-8296-761B0C1C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A612C9-38A1-43C1-93AA-D8E1AC1F0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C997C6-6C2B-498C-8878-D40B46228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76329D-991F-466C-A4AE-51DB1233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33B5E5-2233-4024-ADC8-05C3F444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15C9BE-7980-4AAC-A5EB-2AB5C8C7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5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06C73-6AE6-4A52-8FB7-66B65F37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F83421-F91B-492B-96A8-6B1089F1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AB9E4-86AE-4964-880C-779064EF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804BB7-FD82-42FA-A2C9-13F2561C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256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3D5A6E-E155-4EF7-B854-88A1064A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86654F-2EEC-41B0-8CD7-4E5EFC2E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D6138-E245-4C4E-BF41-B8AD076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360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53F7E-4695-4E57-BAA1-A655E61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F56D0-5E4D-4669-8254-46DAB3E7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5DBA97-905A-48BC-A4D4-2894C35F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D95A63-908C-47BC-AF96-9906A1B3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1C0F0-286B-4A0D-A7CE-F94DA59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3A00D-7C1C-4F09-91BC-1F9CECB6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40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877D-71EE-4058-B24B-B003E43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8ABCA-C91E-4BE5-A475-F3178E7D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30808F-91E3-478E-8444-8D94D6D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9587D-5F33-4599-82C1-99CED747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AFB5B-F70A-4DB4-9ACD-C7572E42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54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340E-1BD0-4347-B47B-1BA9453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C6C6AF-C7D3-4D1F-8006-4796C921F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6024DF-EBD7-4385-8EB0-F032DFD9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1C3CE-1720-46EB-92CC-8C888E6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CD501-1BAB-4792-8D47-1C4C8035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33C91-B3A1-4C66-BB83-6C4FF060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222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420AB-47B4-4BDB-9CE5-F5A732EB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28734-7B5C-4E1F-B297-E434F606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4003F-3690-4FA5-BACA-1DCB597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3A1B8-DFFA-4F03-AF94-97C2FBF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14246-DFB7-45BB-B56C-8383738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800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652F6C-BCD8-4B3A-9BB7-EC88DA27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5701B-2FB8-47D0-AD43-5AF88893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8A76B-0BE0-4EF0-8C41-12E1BBBE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FE572-3646-44DD-9E56-1FC15AFC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4C336-0FF0-46BA-AA67-C82EEAF3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678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DEB9CD-7670-B94C-A898-C2CFAAD2F3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6067" b="5897"/>
          <a:stretch/>
        </p:blipFill>
        <p:spPr>
          <a:xfrm>
            <a:off x="0" y="-9696"/>
            <a:ext cx="480107" cy="6462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AC57F-9ED8-3C40-8AC5-0546847C8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5125"/>
            <a:ext cx="9540000" cy="1015200"/>
          </a:xfrm>
          <a:prstGeom prst="rect">
            <a:avLst/>
          </a:prstGeom>
        </p:spPr>
        <p:txBody>
          <a:bodyPr/>
          <a:lstStyle/>
          <a:p>
            <a:r>
              <a:rPr lang="es-ES_tradnl" noProof="0" dirty="0"/>
              <a:t>Título y subtítulo – máximo dos líneas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924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57BDF-3E0D-44B0-8968-E385C9C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E950F-58D0-472C-B216-8AEA1AB5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EBED1-6FF4-4390-95C2-A30B9D18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1F77E-07E0-4D3D-B92D-3BF39CFA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58F3A-3DBE-40A5-9F27-94D420F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2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61C36-B23D-4ABF-9EAC-427FC24F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08296-DBA3-4FF0-B871-FE0835A97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96BE03-A467-4F04-9ACD-BDF22FE4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331B0-05D5-4364-8C79-00E23B5C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2119A-1460-4A6A-B9E9-89A3B48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64CB5E-3A37-48C7-84D5-A703C52D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7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DF9D3-CF5D-444E-93FD-FC91E019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A2629-B396-4EDF-AF02-5F76741F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700FF8-0877-4F80-BD22-405B5336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4F0B85-B8A9-4AEE-91A4-0F937EDB8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C0DC4B-8D42-48E4-8E25-EADB1F780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30949-E8BD-49DB-9CE0-8D7C198C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B5BBBA-0B9F-4B17-BD33-6152D06F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6DB151-E09F-405E-B466-0B95BE90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1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573AC-A579-474D-AD94-0F0F4AC5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D66F62-3269-4742-8416-82526D74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A1B09D-AA46-43C0-A904-A191CF9D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894CD-9357-466D-AAD3-AF2CE1B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29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AED4B9-E610-4E02-9626-DB6EFD51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2E5453-F1DE-4757-B1AC-1E33A246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1FA074-3F3A-43E6-8D9A-1801A4B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7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E19F0-454F-4B0F-9B63-0C8AFD6E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95572-E726-49FD-8DCF-E60D79A3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E50BB-A073-41FE-8906-786741AC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2DC30-ABAB-47A2-834A-69A337C0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17771-F272-48E7-8EE1-287D4671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1868A3-BA08-4BA6-A8C5-7809E3D2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4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7A420-00AC-4C65-A9DD-91205963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48D26A-5E49-4E68-8933-1A9284298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193CFD-F0F1-49B4-9431-792D941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FB6B7-AD8B-4850-916D-869C75BB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0CCE5-7E53-496B-A8F0-57F37776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1E50E-29B9-40AF-90E9-DB64417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1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75A613-A519-4417-A37B-03CFDA02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DE33B-9170-4C7F-BB54-56058152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F8681-2DC0-4A74-8102-24D393A8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8E67-C578-4B06-88C7-6D76F8DDF4D4}" type="datetimeFigureOut">
              <a:rPr lang="es-MX" smtClean="0"/>
              <a:t>13/08/2021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B9785-B5F8-4ADE-9AC6-9B9FBC03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F2E8E-3B94-4E0E-B34F-272B7CB9C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F512-BB6A-412F-8E21-EE213A5F8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63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B5C5A2-16B6-4E6C-A6F0-44888D8D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82B38D-BEF8-41E4-A0C1-273CE93F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DFC05-4EAE-4BCD-857B-DAEBB2BCF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A104-7478-4621-B563-818AB1157938}" type="datetimeFigureOut">
              <a:rPr lang="es-MX" smtClean="0"/>
              <a:t>16/08/2021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74D34-A107-4DC7-9F41-218C0D47D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AB0D2-6D53-4E4E-93ED-B208C0E1C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F29B-8B85-4BA6-B94C-1A6BE65C8F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4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La Misión Súper - Videos | Facebook">
            <a:extLst>
              <a:ext uri="{FF2B5EF4-FFF2-40B4-BE49-F238E27FC236}">
                <a16:creationId xmlns:a16="http://schemas.microsoft.com/office/drawing/2014/main" id="{B7C3C672-F1CB-45F0-A959-40311F778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1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A49BD0C4-71E4-4B8D-9B72-EAC4C88DC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53" b="32081"/>
          <a:stretch/>
        </p:blipFill>
        <p:spPr>
          <a:xfrm>
            <a:off x="-190914" y="-14311"/>
            <a:ext cx="12634788" cy="68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F726AF-BF01-4623-B39B-4E6949482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MX" sz="5200" dirty="0">
                <a:solidFill>
                  <a:srgbClr val="FFFFFF"/>
                </a:solidFill>
              </a:rPr>
              <a:t>Priorización de ideas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F5D44DC-66D4-43C7-9E1A-0D3D4EFCD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251" y="5331335"/>
            <a:ext cx="1924879" cy="149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50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5B435F7-4438-40A2-B24F-C5A88EDF0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3" b="32081"/>
          <a:stretch/>
        </p:blipFill>
        <p:spPr>
          <a:xfrm>
            <a:off x="-190914" y="-14311"/>
            <a:ext cx="12634788" cy="68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3DF1F5-5455-4694-9EF7-1136A3E8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1. Estrategia de los bonos de puntualidad y productividad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4939C-ECA8-48ED-AB2A-4E38E741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Algunos elementos a considerar:</a:t>
            </a:r>
          </a:p>
          <a:p>
            <a:r>
              <a:rPr lang="es-MX" dirty="0"/>
              <a:t>Separar los bonos de productividad del de puntualidad.</a:t>
            </a:r>
          </a:p>
          <a:p>
            <a:pPr lvl="1"/>
            <a:r>
              <a:rPr lang="es-MX" dirty="0"/>
              <a:t>Diferenciar los puntos objetivos de los subjetivos.</a:t>
            </a:r>
          </a:p>
          <a:p>
            <a:pPr lvl="2"/>
            <a:r>
              <a:rPr lang="es-MX" dirty="0"/>
              <a:t>Decidir en quién cae la responsabilidad de la parte subjetiva de la evaluación.</a:t>
            </a:r>
          </a:p>
          <a:p>
            <a:r>
              <a:rPr lang="es-MX" dirty="0"/>
              <a:t>Eliminar el bono de puntualidad.</a:t>
            </a:r>
          </a:p>
          <a:p>
            <a:pPr lvl="1"/>
            <a:r>
              <a:rPr lang="es-MX" dirty="0"/>
              <a:t>Como alternativa se puede hacer un bono que reconozca por separado temas individuales de temas de área o equipo.</a:t>
            </a:r>
          </a:p>
          <a:p>
            <a:r>
              <a:rPr lang="es-MX" dirty="0"/>
              <a:t>Plan de puntos que se puedan cambiar por algo con límite de valor en función de ciertos cumplimientos o logros. Alternativa es crear un ahorro con el bono para poder usarlo en algo material.</a:t>
            </a:r>
          </a:p>
          <a:p>
            <a:r>
              <a:rPr lang="es-MX" dirty="0"/>
              <a:t>Descuento a empleados en ciertos productos de despensa básica.</a:t>
            </a:r>
          </a:p>
          <a:p>
            <a:r>
              <a:rPr lang="es-MX" dirty="0"/>
              <a:t>Reconocimientos: empleado del mes, área del mes (requiere evaluación) y que se reconozca con recompensas tipo regalos, rifas, boletos para plaza sésamo, etc.</a:t>
            </a:r>
          </a:p>
        </p:txBody>
      </p:sp>
    </p:spTree>
    <p:extLst>
      <p:ext uri="{BB962C8B-B14F-4D97-AF65-F5344CB8AC3E}">
        <p14:creationId xmlns:p14="http://schemas.microsoft.com/office/powerpoint/2010/main" val="24198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566377C-1A10-492D-994B-76A13C51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3" b="32081"/>
          <a:stretch/>
        </p:blipFill>
        <p:spPr>
          <a:xfrm>
            <a:off x="-190914" y="-14311"/>
            <a:ext cx="12634788" cy="68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8893EA-C78F-4888-A09D-EFB369F9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2. Desarrollo de liderazgo y competencias gerenciales para gerentes y encargados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76703-2D19-42A5-AD3C-C71FD32A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Capacitación:</a:t>
            </a:r>
          </a:p>
          <a:p>
            <a:pPr lvl="1"/>
            <a:r>
              <a:rPr lang="es-MX" dirty="0"/>
              <a:t>Por impacto al estudio y mayor alcance, la sugerencia es que </a:t>
            </a:r>
            <a:r>
              <a:rPr lang="es-MX" dirty="0" err="1"/>
              <a:t>Mattertalent</a:t>
            </a:r>
            <a:r>
              <a:rPr lang="es-MX" dirty="0"/>
              <a:t> imparta el programa a Gerencia + RH + Abarrotes. </a:t>
            </a:r>
          </a:p>
          <a:p>
            <a:pPr lvl="2"/>
            <a:r>
              <a:rPr lang="es-MX" dirty="0"/>
              <a:t>Se incluirá un manual para que ellos, a su vez, tengan la responsabilidad de propagar y capacitar estas habilidades a los encargados de área.</a:t>
            </a:r>
          </a:p>
          <a:p>
            <a:r>
              <a:rPr lang="es-MX" dirty="0"/>
              <a:t>Comunicación y juntas departamentales (“</a:t>
            </a:r>
            <a:r>
              <a:rPr lang="es-MX" dirty="0" err="1"/>
              <a:t>hudles</a:t>
            </a:r>
            <a:r>
              <a:rPr lang="es-MX" dirty="0"/>
              <a:t>”)</a:t>
            </a:r>
          </a:p>
          <a:p>
            <a:pPr lvl="1"/>
            <a:r>
              <a:rPr lang="es-MX" dirty="0"/>
              <a:t>Espacio abierto para escuchar a los encargados para propongan mejoras</a:t>
            </a:r>
          </a:p>
          <a:p>
            <a:pPr lvl="1"/>
            <a:r>
              <a:rPr lang="es-MX" dirty="0"/>
              <a:t>Breves juntas con los encargados de área: </a:t>
            </a:r>
          </a:p>
          <a:p>
            <a:pPr lvl="2"/>
            <a:r>
              <a:rPr lang="es-MX" dirty="0"/>
              <a:t>Revisar resultados y metas de la semana (empoderamiento)</a:t>
            </a:r>
          </a:p>
          <a:p>
            <a:pPr lvl="2"/>
            <a:r>
              <a:rPr lang="es-MX" dirty="0"/>
              <a:t>Técnicas y mensajes de motivación y formas de motivar a los subordinados</a:t>
            </a:r>
          </a:p>
          <a:p>
            <a:pPr lvl="3"/>
            <a:r>
              <a:rPr lang="es-MX" dirty="0"/>
              <a:t>Hacer un </a:t>
            </a:r>
            <a:r>
              <a:rPr lang="es-MX" dirty="0" err="1"/>
              <a:t>check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que ayude a dar formato a la junta</a:t>
            </a:r>
          </a:p>
        </p:txBody>
      </p:sp>
    </p:spTree>
    <p:extLst>
      <p:ext uri="{BB962C8B-B14F-4D97-AF65-F5344CB8AC3E}">
        <p14:creationId xmlns:p14="http://schemas.microsoft.com/office/powerpoint/2010/main" val="28285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9B98B3E-4809-4C39-9722-6246B3BC3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3" b="32081"/>
          <a:stretch/>
        </p:blipFill>
        <p:spPr>
          <a:xfrm>
            <a:off x="-190914" y="-14311"/>
            <a:ext cx="12634788" cy="68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3D37B0-E95D-4DF7-BD94-A885AF4C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3. Segundos abordo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C5673-1199-46B1-A54A-9F524C3A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Dentro de los niveles de auxiliares, tener diferentes sub niveles (a, </a:t>
            </a:r>
            <a:r>
              <a:rPr lang="es-MX" dirty="0" err="1"/>
              <a:t>aa</a:t>
            </a:r>
            <a:r>
              <a:rPr lang="es-MX" dirty="0"/>
              <a:t>, </a:t>
            </a:r>
            <a:r>
              <a:rPr lang="es-MX" dirty="0" err="1"/>
              <a:t>aaa</a:t>
            </a:r>
            <a:r>
              <a:rPr lang="es-MX" dirty="0"/>
              <a:t>…) y que conforme se cumplan con ciertas metas específicas en una ruta específica de desarrollo, se pueda tener acceso a mayores responsabilidades, capacitaciones, y otros elementos de motivación que sean adicionales a los ajustes que se decidan hacer por tabulador. Así, aún si alguien llega al tope en el tabulador, puede seguir teniendo oportunidades de crecimiento.</a:t>
            </a:r>
          </a:p>
          <a:p>
            <a:r>
              <a:rPr lang="es-MX" dirty="0"/>
              <a:t>Evaluación de talento y sucesión de puestos.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8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833D50D4-AE04-4748-816C-AC24DFDA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3" b="32081"/>
          <a:stretch/>
        </p:blipFill>
        <p:spPr>
          <a:xfrm>
            <a:off x="-190914" y="-14311"/>
            <a:ext cx="12634788" cy="6843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6700FD-1D31-49D1-9DF2-EC44235A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4. Eventos; objetivo es incrementar el orgullo de la familia (variable predictiva)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9DE8E-9C80-4AD2-BB59-69F76519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Torneos deportivos o de otro tipo de competiciones (tipo ajedrez, memoria, etc.). Pueden ser internos, entre sucursales o dentro de los torneos que organice la comunidad. Importante la presencia de la tienda en estos torneos: si son organizados externos, que tengan un uniforme de la Misión y apoyo tipo porras. Si son internos, conseguir la convivencia al final, con una carne asada o algo similar.</a:t>
            </a:r>
          </a:p>
          <a:p>
            <a:r>
              <a:rPr lang="es-MX" dirty="0"/>
              <a:t>Actividad con los hijos: que puedan venir a la tienda un día, que puedan aprender del trabajo de sus papás, hacer actividades para ellos como abrir una caja registradora (con dinero de juguete), o hacer concursos con ellos (dibujo o algún rally) y que se presenten premios y refrigerios para los niños al final del día.</a:t>
            </a:r>
          </a:p>
          <a:p>
            <a:r>
              <a:rPr lang="es-MX" dirty="0"/>
              <a:t>“Apapacho” a través de festejar cumpleaños, aniversario de trabajo, día de la madre, día del padre.</a:t>
            </a:r>
          </a:p>
          <a:p>
            <a:r>
              <a:rPr lang="es-MX" dirty="0"/>
              <a:t>Actividades y celebrar días conmemorativos de familia, día de la madre, día del niño, posada… y aún si hay quienes están trabajando, nadie se va con las manos vacías ese día.</a:t>
            </a:r>
          </a:p>
          <a:p>
            <a:r>
              <a:rPr lang="es-MX" dirty="0"/>
              <a:t>Rifas (pueden ser parte de este tipo de eventos) sabiendo que lo que más buscan en temas materiales es un coche y no se puede, pero lo segundo que buscan es una televisión o un celular, quizás si se puedan rifar este tipo de premios durante alguno de los eventos.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11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F0C1D-3419-420F-BCF3-E346CF08A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33F40A-F364-499D-87BF-26326763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rgbClr val="FFFFFF"/>
                </a:solidFill>
              </a:rPr>
              <a:t>Otras ideas: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ABE75B1-6811-40B9-9DD7-FA6DF797C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99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03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FE396-8713-4F05-AE21-38116653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Entrevistas desviadores negativos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2914E-C074-42A3-879F-B598FE1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s-MX" sz="2400"/>
              <a:t>Psicólogos de MatterTalent realizarán una entrevista con los colaboradores identificados como desviadores negativos para identificar motivaciones y desviaciones importantes en cada uno de ellos. El objetivo central es identificar un patrón entre todos los desviadores negativos para transformar ese elemento en algo positivo y que se vuelva una mejor práctica en la tienda.</a:t>
            </a:r>
          </a:p>
        </p:txBody>
      </p:sp>
    </p:spTree>
    <p:extLst>
      <p:ext uri="{BB962C8B-B14F-4D97-AF65-F5344CB8AC3E}">
        <p14:creationId xmlns:p14="http://schemas.microsoft.com/office/powerpoint/2010/main" val="27035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2477B-73BD-431F-BF7A-ED959043C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FE7C38-1409-49CB-A6A7-0F451AAC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Encuesta de reclutamiento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9B5F64C-5A26-4AC3-85EA-5E2B6E35C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37979"/>
              </p:ext>
            </p:extLst>
          </p:nvPr>
        </p:nvGraphicFramePr>
        <p:xfrm>
          <a:off x="838199" y="1280160"/>
          <a:ext cx="10894255" cy="531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02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5 Ways to Improve Your Analytical Thinking Skills">
            <a:extLst>
              <a:ext uri="{FF2B5EF4-FFF2-40B4-BE49-F238E27FC236}">
                <a16:creationId xmlns:a16="http://schemas.microsoft.com/office/drawing/2014/main" id="{2128BA47-3F19-4489-8280-1D870FD3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E0622C-78C1-4056-8C3C-1D98DDB8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rgbClr val="FFFFFF"/>
                </a:solidFill>
              </a:rPr>
              <a:t>Competencias analíticas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6D504-1C4D-46C8-9932-8A070550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El estudio realizado a La Misión incluye 3 elementos que se pueden consultar en la plataforma analítica:</a:t>
            </a:r>
          </a:p>
          <a:p>
            <a:pPr lvl="1"/>
            <a:r>
              <a:rPr lang="es-MX">
                <a:solidFill>
                  <a:srgbClr val="FFFFFF"/>
                </a:solidFill>
              </a:rPr>
              <a:t>El entorno individual</a:t>
            </a:r>
          </a:p>
          <a:p>
            <a:pPr lvl="1"/>
            <a:r>
              <a:rPr lang="es-MX">
                <a:solidFill>
                  <a:srgbClr val="FFFFFF"/>
                </a:solidFill>
              </a:rPr>
              <a:t>El entorno de la tienda</a:t>
            </a:r>
          </a:p>
          <a:p>
            <a:pPr lvl="1"/>
            <a:r>
              <a:rPr lang="es-MX">
                <a:solidFill>
                  <a:srgbClr val="FFFFFF"/>
                </a:solidFill>
              </a:rPr>
              <a:t>La relación e influencia entre los individuos</a:t>
            </a:r>
          </a:p>
          <a:p>
            <a:r>
              <a:rPr lang="es-MX">
                <a:solidFill>
                  <a:srgbClr val="FFFFFF"/>
                </a:solidFill>
              </a:rPr>
              <a:t>MatterTalent va a capacitar a La Misión en cómo se debe interpretar toda la información ya que puede ser de valor durante diferentes situaciones de personal y talento en los próximos meses.</a:t>
            </a:r>
          </a:p>
          <a:p>
            <a:r>
              <a:rPr lang="es-MX">
                <a:solidFill>
                  <a:srgbClr val="FFFFFF"/>
                </a:solidFill>
              </a:rPr>
              <a:t>Se estima que la vigencia de la información es de 6 meses, depende en gran parte de la rotación que se tenga.</a:t>
            </a:r>
          </a:p>
        </p:txBody>
      </p:sp>
    </p:spTree>
    <p:extLst>
      <p:ext uri="{BB962C8B-B14F-4D97-AF65-F5344CB8AC3E}">
        <p14:creationId xmlns:p14="http://schemas.microsoft.com/office/powerpoint/2010/main" val="367126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932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1_Tema de Office</vt:lpstr>
      <vt:lpstr>Priorización de ideas</vt:lpstr>
      <vt:lpstr>1. Estrategia de los bonos de puntualidad y productividad</vt:lpstr>
      <vt:lpstr>2. Desarrollo de liderazgo y competencias gerenciales para gerentes y encargados</vt:lpstr>
      <vt:lpstr>3. Segundos abordo</vt:lpstr>
      <vt:lpstr>4. Eventos; objetivo es incrementar el orgullo de la familia (variable predictiva)</vt:lpstr>
      <vt:lpstr>Otras ideas:</vt:lpstr>
      <vt:lpstr>Entrevistas desviadores negativos</vt:lpstr>
      <vt:lpstr>Encuesta de reclutamiento</vt:lpstr>
      <vt:lpstr>Competencias analíticas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Priorización de ideas</dc:title>
  <dc:creator>Yoel Kluk</dc:creator>
  <cp:lastModifiedBy>Yoel Kluk</cp:lastModifiedBy>
  <cp:revision>17</cp:revision>
  <dcterms:created xsi:type="dcterms:W3CDTF">2021-08-13T13:47:01Z</dcterms:created>
  <dcterms:modified xsi:type="dcterms:W3CDTF">2021-08-16T15:23:31Z</dcterms:modified>
</cp:coreProperties>
</file>