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9"/>
  </p:notesMasterIdLst>
  <p:handoutMasterIdLst>
    <p:handoutMasterId r:id="rId30"/>
  </p:handoutMasterIdLst>
  <p:sldIdLst>
    <p:sldId id="289" r:id="rId5"/>
    <p:sldId id="288" r:id="rId6"/>
    <p:sldId id="261" r:id="rId7"/>
    <p:sldId id="265" r:id="rId8"/>
    <p:sldId id="283" r:id="rId9"/>
    <p:sldId id="266" r:id="rId10"/>
    <p:sldId id="276" r:id="rId11"/>
    <p:sldId id="290" r:id="rId12"/>
    <p:sldId id="257" r:id="rId13"/>
    <p:sldId id="263" r:id="rId14"/>
    <p:sldId id="292" r:id="rId15"/>
    <p:sldId id="293" r:id="rId16"/>
    <p:sldId id="294" r:id="rId17"/>
    <p:sldId id="295" r:id="rId18"/>
    <p:sldId id="296" r:id="rId19"/>
    <p:sldId id="291" r:id="rId20"/>
    <p:sldId id="268" r:id="rId21"/>
    <p:sldId id="297" r:id="rId22"/>
    <p:sldId id="267" r:id="rId23"/>
    <p:sldId id="298" r:id="rId24"/>
    <p:sldId id="299" r:id="rId25"/>
    <p:sldId id="300" r:id="rId26"/>
    <p:sldId id="301" r:id="rId27"/>
    <p:sldId id="2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38" autoAdjust="0"/>
    <p:restoredTop sz="94694" autoAdjust="0"/>
  </p:normalViewPr>
  <p:slideViewPr>
    <p:cSldViewPr snapToGrid="0">
      <p:cViewPr>
        <p:scale>
          <a:sx n="85" d="100"/>
          <a:sy n="85" d="100"/>
        </p:scale>
        <p:origin x="22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4/16/2024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1929543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1320515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4237743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3697928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3004802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1233927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18</a:t>
            </a:fld>
            <a:endParaRPr lang="en-US"/>
          </a:p>
        </p:txBody>
      </p:sp>
    </p:spTree>
    <p:extLst>
      <p:ext uri="{BB962C8B-B14F-4D97-AF65-F5344CB8AC3E}">
        <p14:creationId xmlns:p14="http://schemas.microsoft.com/office/powerpoint/2010/main" val="3718182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19</a:t>
            </a:fld>
            <a:endParaRPr lang="en-US"/>
          </a:p>
        </p:txBody>
      </p:sp>
    </p:spTree>
    <p:extLst>
      <p:ext uri="{BB962C8B-B14F-4D97-AF65-F5344CB8AC3E}">
        <p14:creationId xmlns:p14="http://schemas.microsoft.com/office/powerpoint/2010/main" val="3281880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20</a:t>
            </a:fld>
            <a:endParaRPr lang="en-US"/>
          </a:p>
        </p:txBody>
      </p:sp>
    </p:spTree>
    <p:extLst>
      <p:ext uri="{BB962C8B-B14F-4D97-AF65-F5344CB8AC3E}">
        <p14:creationId xmlns:p14="http://schemas.microsoft.com/office/powerpoint/2010/main" val="2802439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21</a:t>
            </a:fld>
            <a:endParaRPr lang="en-US"/>
          </a:p>
        </p:txBody>
      </p:sp>
    </p:spTree>
    <p:extLst>
      <p:ext uri="{BB962C8B-B14F-4D97-AF65-F5344CB8AC3E}">
        <p14:creationId xmlns:p14="http://schemas.microsoft.com/office/powerpoint/2010/main" val="3672137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22</a:t>
            </a:fld>
            <a:endParaRPr lang="en-US"/>
          </a:p>
        </p:txBody>
      </p:sp>
    </p:spTree>
    <p:extLst>
      <p:ext uri="{BB962C8B-B14F-4D97-AF65-F5344CB8AC3E}">
        <p14:creationId xmlns:p14="http://schemas.microsoft.com/office/powerpoint/2010/main" val="1108542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23</a:t>
            </a:fld>
            <a:endParaRPr lang="en-US"/>
          </a:p>
        </p:txBody>
      </p:sp>
    </p:spTree>
    <p:extLst>
      <p:ext uri="{BB962C8B-B14F-4D97-AF65-F5344CB8AC3E}">
        <p14:creationId xmlns:p14="http://schemas.microsoft.com/office/powerpoint/2010/main" val="2233589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24</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3382370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74404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7422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6" r:id="rId18"/>
    <p:sldLayoutId id="2147483687" r:id="rId19"/>
    <p:sldLayoutId id="2147483688" r:id="rId20"/>
    <p:sldLayoutId id="2147483689" r:id="rId21"/>
    <p:sldLayoutId id="2147483690" r:id="rId22"/>
    <p:sldLayoutId id="2147483691" r:id="rId23"/>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p:txBody>
          <a:bodyPr/>
          <a:lstStyle/>
          <a:p>
            <a:r>
              <a:rPr lang="en-US" dirty="0"/>
              <a:t>            </a:t>
            </a:r>
            <a:r>
              <a:rPr lang="en-US" b="1" dirty="0"/>
              <a:t>FOXCORE</a:t>
            </a:r>
            <a:br>
              <a:rPr lang="en-US" b="1" dirty="0"/>
            </a:br>
            <a:r>
              <a:rPr lang="en-US" b="1" dirty="0"/>
              <a:t>RETAIL</a:t>
            </a:r>
          </a:p>
        </p:txBody>
      </p:sp>
      <p:pic>
        <p:nvPicPr>
          <p:cNvPr id="5" name="Picture Placeholder 4" descr="A tent with signs and posters&#10;&#10;Description automatically generated with medium confidence">
            <a:extLst>
              <a:ext uri="{FF2B5EF4-FFF2-40B4-BE49-F238E27FC236}">
                <a16:creationId xmlns:a16="http://schemas.microsoft.com/office/drawing/2014/main" id="{3A3E7B0D-CAE2-3B88-B26B-0082362FDDD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415" r="2415"/>
          <a:stretch>
            <a:fillRect/>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838201" y="1049310"/>
            <a:ext cx="5781261" cy="5443563"/>
          </a:xfrm>
          <a:noFill/>
        </p:spPr>
        <p:txBody>
          <a:bodyPr vert="horz" lIns="91440" tIns="45720" rIns="91440" bIns="45720" rtlCol="0" anchor="t">
            <a:normAutofit fontScale="62500" lnSpcReduction="20000"/>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CREATE TABLE Event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INT PRIMARY KEY,</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VARCHAR(100),</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StartDate DATE,</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EndDate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DATE,</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Description TEXT,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EventType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VARCHAR(50));</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CREATE TABLE Venue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VenueID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INT PRIMARY KEY,</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VenueName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VARCHAR(100),</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Address VARCHAR(255),</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Description TEXT);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CREATE TABLE Booth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INT PRIMARY KEY,</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Location VARCHAR(50),</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FOREIGN KEY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REFERENCES Event(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p:txBody>
      </p:sp>
      <p:sp>
        <p:nvSpPr>
          <p:cNvPr id="5" name="Title 4">
            <a:extLst>
              <a:ext uri="{FF2B5EF4-FFF2-40B4-BE49-F238E27FC236}">
                <a16:creationId xmlns:a16="http://schemas.microsoft.com/office/drawing/2014/main" id="{C54B4E55-E4D8-A308-FF5F-9C91E88CB258}"/>
              </a:ext>
            </a:extLst>
          </p:cNvPr>
          <p:cNvSpPr>
            <a:spLocks noGrp="1"/>
          </p:cNvSpPr>
          <p:nvPr>
            <p:ph type="title"/>
          </p:nvPr>
        </p:nvSpPr>
        <p:spPr>
          <a:xfrm>
            <a:off x="838199" y="365126"/>
            <a:ext cx="6645965" cy="541780"/>
          </a:xfrm>
        </p:spPr>
        <p:txBody>
          <a:bodyPr/>
          <a:lstStyle/>
          <a:p>
            <a:r>
              <a:rPr lang="en-US" dirty="0"/>
              <a:t>Creating Tables</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E409C272-2FEA-8BAC-9E86-7ED6BAB18B4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096000" y="-22860"/>
            <a:ext cx="6095999" cy="6903720"/>
          </a:xfrm>
        </p:spPr>
      </p:pic>
    </p:spTree>
    <p:extLst>
      <p:ext uri="{BB962C8B-B14F-4D97-AF65-F5344CB8AC3E}">
        <p14:creationId xmlns:p14="http://schemas.microsoft.com/office/powerpoint/2010/main" val="273724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838201" y="1978702"/>
            <a:ext cx="5781261" cy="4514171"/>
          </a:xfrm>
          <a:noFill/>
        </p:spPr>
        <p:txBody>
          <a:bodyPr vert="horz" lIns="91440" tIns="45720" rIns="91440" bIns="45720" rtlCol="0" anchor="t">
            <a:normAutofit/>
          </a:bodyPr>
          <a:lstStyle/>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CREATE TABLE Product (</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 PRIMARY KEY,</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ProductName VARCHAR(100),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WholesaleCost</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DECIMAL(10,2),</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MinSellingPrice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DECIMAL(10,2));</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CREATE TABLE Salesperson (</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 PRIMARY KEY,</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FirstName VARCHAR(50),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LastName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VARCHAR(50),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Address VARCHAR(255),</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PhoneNumber</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VARCHAR(20));</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5" name="Title 4">
            <a:extLst>
              <a:ext uri="{FF2B5EF4-FFF2-40B4-BE49-F238E27FC236}">
                <a16:creationId xmlns:a16="http://schemas.microsoft.com/office/drawing/2014/main" id="{C54B4E55-E4D8-A308-FF5F-9C91E88CB258}"/>
              </a:ext>
            </a:extLst>
          </p:cNvPr>
          <p:cNvSpPr>
            <a:spLocks noGrp="1"/>
          </p:cNvSpPr>
          <p:nvPr>
            <p:ph type="title"/>
          </p:nvPr>
        </p:nvSpPr>
        <p:spPr>
          <a:xfrm>
            <a:off x="838199" y="365126"/>
            <a:ext cx="6645965" cy="541780"/>
          </a:xfrm>
        </p:spPr>
        <p:txBody>
          <a:bodyPr/>
          <a:lstStyle/>
          <a:p>
            <a:r>
              <a:rPr lang="en-US" dirty="0"/>
              <a:t>Creating Tables</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E409C272-2FEA-8BAC-9E86-7ED6BAB18B4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096000" y="-22860"/>
            <a:ext cx="6095999" cy="6903720"/>
          </a:xfrm>
        </p:spPr>
      </p:pic>
    </p:spTree>
    <p:extLst>
      <p:ext uri="{BB962C8B-B14F-4D97-AF65-F5344CB8AC3E}">
        <p14:creationId xmlns:p14="http://schemas.microsoft.com/office/powerpoint/2010/main" val="408202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944380" y="1956216"/>
            <a:ext cx="5675082" cy="4536657"/>
          </a:xfrm>
          <a:noFill/>
        </p:spPr>
        <p:txBody>
          <a:bodyPr vert="horz" lIns="91440" tIns="45720" rIns="91440" bIns="45720" rtlCol="0" anchor="t">
            <a:normAutofit/>
          </a:bodyPr>
          <a:lstStyle/>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CREATE TABLE Sales (</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 PRIMARY KEY,</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QuantitySold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SellingPrice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DECIMAL(10,2),</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SaleDateTime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DATETIME,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FOREIGN KEY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REFERENCES Booth(</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FOREIGN KEY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REFERENCES Salesperson(</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100" dirty="0">
                <a:effectLst/>
                <a:latin typeface="Aptos" panose="020B0004020202020204" pitchFamily="34" charset="0"/>
                <a:ea typeface="Aptos" panose="020B0004020202020204" pitchFamily="34" charset="0"/>
                <a:cs typeface="Times New Roman" panose="02020603050405020304" pitchFamily="18" charset="0"/>
              </a:rPr>
              <a:t>    FOREIGN  </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KEY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REFERENCES Product(</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r>
              <a:rPr lang="en-US" sz="1100" dirty="0">
                <a:effectLst/>
                <a:latin typeface="Aptos" panose="020B0004020202020204" pitchFamily="34" charset="0"/>
                <a:ea typeface="Aptos" panose="020B0004020202020204" pitchFamily="34" charset="0"/>
                <a:cs typeface="Times New Roman" panose="02020603050405020304" pitchFamily="18" charset="0"/>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C54B4E55-E4D8-A308-FF5F-9C91E88CB258}"/>
              </a:ext>
            </a:extLst>
          </p:cNvPr>
          <p:cNvSpPr>
            <a:spLocks noGrp="1"/>
          </p:cNvSpPr>
          <p:nvPr>
            <p:ph type="title"/>
          </p:nvPr>
        </p:nvSpPr>
        <p:spPr>
          <a:xfrm>
            <a:off x="838199" y="365126"/>
            <a:ext cx="6645965" cy="541780"/>
          </a:xfrm>
        </p:spPr>
        <p:txBody>
          <a:bodyPr/>
          <a:lstStyle/>
          <a:p>
            <a:r>
              <a:rPr lang="en-US" dirty="0"/>
              <a:t>Creating Tables</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E409C272-2FEA-8BAC-9E86-7ED6BAB18B4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096000" y="-22860"/>
            <a:ext cx="6095999" cy="6903720"/>
          </a:xfrm>
        </p:spPr>
      </p:pic>
    </p:spTree>
    <p:extLst>
      <p:ext uri="{BB962C8B-B14F-4D97-AF65-F5344CB8AC3E}">
        <p14:creationId xmlns:p14="http://schemas.microsoft.com/office/powerpoint/2010/main" val="209661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2466" y="1206708"/>
            <a:ext cx="5958590" cy="5286165"/>
          </a:xfrm>
          <a:noFill/>
        </p:spPr>
        <p:txBody>
          <a:bodyPr vert="horz" lIns="91440" tIns="45720" rIns="91440" bIns="45720" rtlCol="0" anchor="t">
            <a:normAutofit/>
          </a:bodyPr>
          <a:lstStyle/>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Inserting into Event table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INSERT INTO Event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EventName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StartDate,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EndDate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Description,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EventType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VALUES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 'Music Festival', '2024-05-01', '2024-05-03', 'Annual music festival showcasing various artists.', 'Music Festival'),</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(2, 'Trade Show', '2024-06-15', '2024-06-17', 'Industry trade show for showcasing new products.', 'Trade Show'),</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 'Rib Fest', '2024-07-20', '2024-07-22', 'Festival featuring various BBQ ribs vendors.', 'Rib Fest');</a:t>
            </a:r>
          </a:p>
          <a:p>
            <a:pPr marL="0" marR="0">
              <a:lnSpc>
                <a:spcPct val="115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Inserting into Venue table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INSERT INTO Venue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VenueID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VenueName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Address, Description)</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VALUES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 'Central Park', '123 Main Street, Anytown', 'Large outdoor park venue for events.'),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(2, 'Convention Center', '456 Elm Street,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Cityville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'Spacious convention center with multiple halls.'),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 'Waterfront Park', '789 Oak Street, Rivertown', 'Scenic park along the river for outdoor events.’);</a:t>
            </a:r>
          </a:p>
          <a:p>
            <a:pPr marL="0" marR="0">
              <a:lnSpc>
                <a:spcPct val="115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C54B4E55-E4D8-A308-FF5F-9C91E88CB258}"/>
              </a:ext>
            </a:extLst>
          </p:cNvPr>
          <p:cNvSpPr>
            <a:spLocks noGrp="1"/>
          </p:cNvSpPr>
          <p:nvPr>
            <p:ph type="title"/>
          </p:nvPr>
        </p:nvSpPr>
        <p:spPr>
          <a:xfrm>
            <a:off x="838199" y="365126"/>
            <a:ext cx="6645965" cy="541780"/>
          </a:xfrm>
        </p:spPr>
        <p:txBody>
          <a:bodyPr/>
          <a:lstStyle/>
          <a:p>
            <a:r>
              <a:rPr lang="en-US" dirty="0"/>
              <a:t>DATA Population</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E409C272-2FEA-8BAC-9E86-7ED6BAB18B4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096000" y="-22860"/>
            <a:ext cx="6095999" cy="6903720"/>
          </a:xfrm>
        </p:spPr>
      </p:pic>
    </p:spTree>
    <p:extLst>
      <p:ext uri="{BB962C8B-B14F-4D97-AF65-F5344CB8AC3E}">
        <p14:creationId xmlns:p14="http://schemas.microsoft.com/office/powerpoint/2010/main" val="4177384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2466" y="1206708"/>
            <a:ext cx="5958590" cy="5286165"/>
          </a:xfrm>
          <a:noFill/>
        </p:spPr>
        <p:txBody>
          <a:bodyPr vert="horz" lIns="91440" tIns="45720" rIns="91440" bIns="45720" rtlCol="0" anchor="t">
            <a:normAutofit/>
          </a:bodyPr>
          <a:lstStyle/>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Inserting into Booth table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INSERT INTO Booth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Location)</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VALUES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(101, 1, 'Main Stage Area'),</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(102, 1, 'Food Court Area'),</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(201, 2, 'Hall A'),</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(202, 2, 'Hall B'),</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(301, 3, 'Riverside Area'),</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(302, 3, 'Entertainment Zone');</a:t>
            </a:r>
          </a:p>
          <a:p>
            <a:pPr marL="0" marR="0">
              <a:lnSpc>
                <a:spcPct val="115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Inserting into Product table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INSERT INTO Product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ProductName,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WholesaleCost</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MinSellingPrice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VALUES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 'Bubble Gun', 5.00, 10.00),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(2, 'Cooling Towel', 3.50, 7.00),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 'Emoji Pillow', 8.00, 15.00);</a:t>
            </a:r>
          </a:p>
        </p:txBody>
      </p:sp>
      <p:sp>
        <p:nvSpPr>
          <p:cNvPr id="5" name="Title 4">
            <a:extLst>
              <a:ext uri="{FF2B5EF4-FFF2-40B4-BE49-F238E27FC236}">
                <a16:creationId xmlns:a16="http://schemas.microsoft.com/office/drawing/2014/main" id="{C54B4E55-E4D8-A308-FF5F-9C91E88CB258}"/>
              </a:ext>
            </a:extLst>
          </p:cNvPr>
          <p:cNvSpPr>
            <a:spLocks noGrp="1"/>
          </p:cNvSpPr>
          <p:nvPr>
            <p:ph type="title"/>
          </p:nvPr>
        </p:nvSpPr>
        <p:spPr>
          <a:xfrm>
            <a:off x="838199" y="365126"/>
            <a:ext cx="6645965" cy="541780"/>
          </a:xfrm>
        </p:spPr>
        <p:txBody>
          <a:bodyPr/>
          <a:lstStyle/>
          <a:p>
            <a:r>
              <a:rPr lang="en-US" dirty="0"/>
              <a:t>DATA POPULATION</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E409C272-2FEA-8BAC-9E86-7ED6BAB18B4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096000" y="-22860"/>
            <a:ext cx="6095999" cy="6903720"/>
          </a:xfrm>
        </p:spPr>
      </p:pic>
    </p:spTree>
    <p:extLst>
      <p:ext uri="{BB962C8B-B14F-4D97-AF65-F5344CB8AC3E}">
        <p14:creationId xmlns:p14="http://schemas.microsoft.com/office/powerpoint/2010/main" val="762172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2466" y="1206708"/>
            <a:ext cx="5958590" cy="5286165"/>
          </a:xfrm>
          <a:noFill/>
        </p:spPr>
        <p:txBody>
          <a:bodyPr vert="horz" lIns="91440" tIns="45720" rIns="91440" bIns="45720" rtlCol="0" anchor="t">
            <a:normAutofit/>
          </a:bodyPr>
          <a:lstStyle/>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Inserting into Salesperson table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INSERT INTO Salesperson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FirstName,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LastName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Address,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PhoneNumber</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VALUES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(1001, 'John', 'Doe', '321 Maple Avenue, Townsville', '555-1234'),</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(1002, 'Jane', 'Smith', '456 Oak Street,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Villagetown</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'555-5678'),</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(1003, 'Michael', 'Johnson', '789 Pine Road,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Citytown</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'555-9012');</a:t>
            </a:r>
          </a:p>
          <a:p>
            <a:pPr marL="0" marR="0">
              <a:lnSpc>
                <a:spcPct val="115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Inserting into Sales table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INSERT INTO Sales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QuantitySold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SellingPrice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SaleDateTime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VALUES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 101, 1001, 1, 20, 12.50, '2024-05-01 12:30:00'),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(2, 101, 1002, 2, 15, 8.00, '2024-05-02 10:45:00'),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 102, 1003, 3, 10, 18.00, '2024-05-03 14:20:00');</a:t>
            </a:r>
          </a:p>
        </p:txBody>
      </p:sp>
      <p:sp>
        <p:nvSpPr>
          <p:cNvPr id="5" name="Title 4">
            <a:extLst>
              <a:ext uri="{FF2B5EF4-FFF2-40B4-BE49-F238E27FC236}">
                <a16:creationId xmlns:a16="http://schemas.microsoft.com/office/drawing/2014/main" id="{C54B4E55-E4D8-A308-FF5F-9C91E88CB258}"/>
              </a:ext>
            </a:extLst>
          </p:cNvPr>
          <p:cNvSpPr>
            <a:spLocks noGrp="1"/>
          </p:cNvSpPr>
          <p:nvPr>
            <p:ph type="title"/>
          </p:nvPr>
        </p:nvSpPr>
        <p:spPr>
          <a:xfrm>
            <a:off x="838199" y="365126"/>
            <a:ext cx="6645965" cy="541780"/>
          </a:xfrm>
        </p:spPr>
        <p:txBody>
          <a:bodyPr/>
          <a:lstStyle/>
          <a:p>
            <a:r>
              <a:rPr lang="en-US" dirty="0"/>
              <a:t>DATA POPULATION</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E409C272-2FEA-8BAC-9E86-7ED6BAB18B4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096000" y="-22860"/>
            <a:ext cx="6095999" cy="6903720"/>
          </a:xfrm>
        </p:spPr>
      </p:pic>
    </p:spTree>
    <p:extLst>
      <p:ext uri="{BB962C8B-B14F-4D97-AF65-F5344CB8AC3E}">
        <p14:creationId xmlns:p14="http://schemas.microsoft.com/office/powerpoint/2010/main" val="4035916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dirty="0"/>
              <a:t>DATA MODIFICATION</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noFill/>
        </p:spPr>
        <p:txBody>
          <a:bodyPr vert="horz" lIns="91440" tIns="45720" rIns="91440" bIns="45720" rtlCol="0" anchor="t">
            <a:norm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UPDATE Salesperson</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PhoneNumber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'555-4322'</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WHERE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1001;</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DELETE FROM Sales</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WHERE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SaleDateTime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&lt; '2024-05-01 00:00:00';</a:t>
            </a:r>
          </a:p>
        </p:txBody>
      </p:sp>
      <p:pic>
        <p:nvPicPr>
          <p:cNvPr id="7" name="Picture Placeholder 6" descr="A tent with signs and posters">
            <a:extLst>
              <a:ext uri="{FF2B5EF4-FFF2-40B4-BE49-F238E27FC236}">
                <a16:creationId xmlns:a16="http://schemas.microsoft.com/office/drawing/2014/main" id="{71825A57-C7B7-5220-7F2D-8CA1564367C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565692" y="-22860"/>
            <a:ext cx="5626307" cy="6903720"/>
          </a:xfrm>
        </p:spPr>
      </p:pic>
    </p:spTree>
    <p:extLst>
      <p:ext uri="{BB962C8B-B14F-4D97-AF65-F5344CB8AC3E}">
        <p14:creationId xmlns:p14="http://schemas.microsoft.com/office/powerpoint/2010/main" val="4003047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oAutofit/>
          </a:bodyPr>
          <a:lstStyle/>
          <a:p>
            <a:r>
              <a:rPr lang="en-US" dirty="0"/>
              <a:t>Tables</a:t>
            </a:r>
          </a:p>
        </p:txBody>
      </p:sp>
      <p:graphicFrame>
        <p:nvGraphicFramePr>
          <p:cNvPr id="6" name="Table Placeholder 5">
            <a:extLst>
              <a:ext uri="{FF2B5EF4-FFF2-40B4-BE49-F238E27FC236}">
                <a16:creationId xmlns:a16="http://schemas.microsoft.com/office/drawing/2014/main" id="{3D849C5F-26AD-C736-BDAF-48CB6E28535A}"/>
              </a:ext>
            </a:extLst>
          </p:cNvPr>
          <p:cNvGraphicFramePr>
            <a:graphicFrameLocks noGrp="1"/>
          </p:cNvGraphicFramePr>
          <p:nvPr>
            <p:ph type="tbl" sz="quarter" idx="13"/>
            <p:extLst>
              <p:ext uri="{D42A27DB-BD31-4B8C-83A1-F6EECF244321}">
                <p14:modId xmlns:p14="http://schemas.microsoft.com/office/powerpoint/2010/main" val="2101308985"/>
              </p:ext>
            </p:extLst>
          </p:nvPr>
        </p:nvGraphicFramePr>
        <p:xfrm>
          <a:off x="5487866" y="2202633"/>
          <a:ext cx="5934708" cy="3496564"/>
        </p:xfrm>
        <a:graphic>
          <a:graphicData uri="http://schemas.openxmlformats.org/drawingml/2006/table">
            <a:tbl>
              <a:tblPr firstRow="1" firstCol="1" bandRow="1">
                <a:tableStyleId>{9DCAF9ED-07DC-4A11-8D7F-57B35C25682E}</a:tableStyleId>
              </a:tblPr>
              <a:tblGrid>
                <a:gridCol w="989118">
                  <a:extLst>
                    <a:ext uri="{9D8B030D-6E8A-4147-A177-3AD203B41FA5}">
                      <a16:colId xmlns:a16="http://schemas.microsoft.com/office/drawing/2014/main" val="1572844938"/>
                    </a:ext>
                  </a:extLst>
                </a:gridCol>
                <a:gridCol w="989118">
                  <a:extLst>
                    <a:ext uri="{9D8B030D-6E8A-4147-A177-3AD203B41FA5}">
                      <a16:colId xmlns:a16="http://schemas.microsoft.com/office/drawing/2014/main" val="1064105451"/>
                    </a:ext>
                  </a:extLst>
                </a:gridCol>
                <a:gridCol w="989118">
                  <a:extLst>
                    <a:ext uri="{9D8B030D-6E8A-4147-A177-3AD203B41FA5}">
                      <a16:colId xmlns:a16="http://schemas.microsoft.com/office/drawing/2014/main" val="1011280804"/>
                    </a:ext>
                  </a:extLst>
                </a:gridCol>
                <a:gridCol w="989118">
                  <a:extLst>
                    <a:ext uri="{9D8B030D-6E8A-4147-A177-3AD203B41FA5}">
                      <a16:colId xmlns:a16="http://schemas.microsoft.com/office/drawing/2014/main" val="2766284701"/>
                    </a:ext>
                  </a:extLst>
                </a:gridCol>
                <a:gridCol w="989118">
                  <a:extLst>
                    <a:ext uri="{9D8B030D-6E8A-4147-A177-3AD203B41FA5}">
                      <a16:colId xmlns:a16="http://schemas.microsoft.com/office/drawing/2014/main" val="3418145027"/>
                    </a:ext>
                  </a:extLst>
                </a:gridCol>
                <a:gridCol w="989118">
                  <a:extLst>
                    <a:ext uri="{9D8B030D-6E8A-4147-A177-3AD203B41FA5}">
                      <a16:colId xmlns:a16="http://schemas.microsoft.com/office/drawing/2014/main" val="2741604607"/>
                    </a:ext>
                  </a:extLst>
                </a:gridCol>
              </a:tblGrid>
              <a:tr h="0">
                <a:tc>
                  <a:txBody>
                    <a:bodyPr/>
                    <a:lstStyle/>
                    <a:p>
                      <a:pPr marL="0" marR="0">
                        <a:lnSpc>
                          <a:spcPts val="1500"/>
                        </a:lnSpc>
                        <a:spcBef>
                          <a:spcPts val="0"/>
                        </a:spcBef>
                        <a:spcAft>
                          <a:spcPts val="0"/>
                        </a:spcAft>
                      </a:pPr>
                      <a:r>
                        <a:rPr lang="en-US" sz="1050" kern="0">
                          <a:effectLst/>
                        </a:rPr>
                        <a:t>EventID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EventName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StartDate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EndDate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EventType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2275860180"/>
                  </a:ext>
                </a:extLst>
              </a:tr>
              <a:tr h="0">
                <a:tc>
                  <a:txBody>
                    <a:bodyPr/>
                    <a:lstStyle/>
                    <a:p>
                      <a:pPr marL="0" marR="0">
                        <a:lnSpc>
                          <a:spcPts val="1500"/>
                        </a:lnSpc>
                        <a:spcBef>
                          <a:spcPts val="0"/>
                        </a:spcBef>
                        <a:spcAft>
                          <a:spcPts val="0"/>
                        </a:spcAft>
                      </a:pPr>
                      <a:r>
                        <a:rPr lang="en-US" sz="105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Music Festival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2024-05-01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2024-05-03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Annual music festival showcasing various artists.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Music Festival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254114075"/>
                  </a:ext>
                </a:extLst>
              </a:tr>
              <a:tr h="0">
                <a:tc>
                  <a:txBody>
                    <a:bodyPr/>
                    <a:lstStyle/>
                    <a:p>
                      <a:pPr marL="0" marR="0">
                        <a:lnSpc>
                          <a:spcPts val="1500"/>
                        </a:lnSpc>
                        <a:spcBef>
                          <a:spcPts val="0"/>
                        </a:spcBef>
                        <a:spcAft>
                          <a:spcPts val="0"/>
                        </a:spcAft>
                      </a:pPr>
                      <a:r>
                        <a:rPr lang="en-US" sz="1050" kern="0">
                          <a:effectLst/>
                        </a:rPr>
                        <a:t>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Trade Show</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2024-06-15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2024-06-17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Industry trade show for showcasing new products.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Trade Show</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171716426"/>
                  </a:ext>
                </a:extLst>
              </a:tr>
              <a:tr h="0">
                <a:tc>
                  <a:txBody>
                    <a:bodyPr/>
                    <a:lstStyle/>
                    <a:p>
                      <a:pPr marL="0" marR="0">
                        <a:lnSpc>
                          <a:spcPts val="1500"/>
                        </a:lnSpc>
                        <a:spcBef>
                          <a:spcPts val="0"/>
                        </a:spcBef>
                        <a:spcAft>
                          <a:spcPts val="0"/>
                        </a:spcAft>
                      </a:pPr>
                      <a:r>
                        <a:rPr lang="en-US" sz="1050" kern="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Rib Fest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2024-07-20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2024-07-22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Festival featuring various BBQ ribs vendors.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Rib Fest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547770751"/>
                  </a:ext>
                </a:extLst>
              </a:tr>
            </a:tbl>
          </a:graphicData>
        </a:graphic>
      </p:graphicFrame>
      <p:graphicFrame>
        <p:nvGraphicFramePr>
          <p:cNvPr id="12" name="Table 11">
            <a:extLst>
              <a:ext uri="{FF2B5EF4-FFF2-40B4-BE49-F238E27FC236}">
                <a16:creationId xmlns:a16="http://schemas.microsoft.com/office/drawing/2014/main" id="{1828A2ED-E3F1-815A-FFC3-C94E7548F36E}"/>
              </a:ext>
            </a:extLst>
          </p:cNvPr>
          <p:cNvGraphicFramePr>
            <a:graphicFrameLocks noGrp="1"/>
          </p:cNvGraphicFramePr>
          <p:nvPr>
            <p:extLst>
              <p:ext uri="{D42A27DB-BD31-4B8C-83A1-F6EECF244321}">
                <p14:modId xmlns:p14="http://schemas.microsoft.com/office/powerpoint/2010/main" val="2676897116"/>
              </p:ext>
            </p:extLst>
          </p:nvPr>
        </p:nvGraphicFramePr>
        <p:xfrm>
          <a:off x="996848" y="2383437"/>
          <a:ext cx="3725054" cy="2433005"/>
        </p:xfrm>
        <a:graphic>
          <a:graphicData uri="http://schemas.openxmlformats.org/drawingml/2006/table">
            <a:tbl>
              <a:tblPr firstRow="1" firstCol="1" bandRow="1">
                <a:tableStyleId>{9DCAF9ED-07DC-4A11-8D7F-57B35C25682E}</a:tableStyleId>
              </a:tblPr>
              <a:tblGrid>
                <a:gridCol w="1147506">
                  <a:extLst>
                    <a:ext uri="{9D8B030D-6E8A-4147-A177-3AD203B41FA5}">
                      <a16:colId xmlns:a16="http://schemas.microsoft.com/office/drawing/2014/main" val="2194470929"/>
                    </a:ext>
                  </a:extLst>
                </a:gridCol>
                <a:gridCol w="1147506">
                  <a:extLst>
                    <a:ext uri="{9D8B030D-6E8A-4147-A177-3AD203B41FA5}">
                      <a16:colId xmlns:a16="http://schemas.microsoft.com/office/drawing/2014/main" val="2245399218"/>
                    </a:ext>
                  </a:extLst>
                </a:gridCol>
                <a:gridCol w="1430042">
                  <a:extLst>
                    <a:ext uri="{9D8B030D-6E8A-4147-A177-3AD203B41FA5}">
                      <a16:colId xmlns:a16="http://schemas.microsoft.com/office/drawing/2014/main" val="2844348852"/>
                    </a:ext>
                  </a:extLst>
                </a:gridCol>
              </a:tblGrid>
              <a:tr h="389840">
                <a:tc>
                  <a:txBody>
                    <a:bodyPr/>
                    <a:lstStyle/>
                    <a:p>
                      <a:pPr marL="0" marR="0">
                        <a:lnSpc>
                          <a:spcPts val="1500"/>
                        </a:lnSpc>
                        <a:spcBef>
                          <a:spcPts val="0"/>
                        </a:spcBef>
                        <a:spcAft>
                          <a:spcPts val="0"/>
                        </a:spcAft>
                      </a:pPr>
                      <a:r>
                        <a:rPr lang="en-US" sz="1050" kern="0">
                          <a:effectLst/>
                        </a:rPr>
                        <a:t>VenueID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VenueName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Address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886631593"/>
                  </a:ext>
                </a:extLst>
              </a:tr>
              <a:tr h="681055">
                <a:tc>
                  <a:txBody>
                    <a:bodyPr/>
                    <a:lstStyle/>
                    <a:p>
                      <a:pPr marL="0" marR="0">
                        <a:lnSpc>
                          <a:spcPts val="1500"/>
                        </a:lnSpc>
                        <a:spcBef>
                          <a:spcPts val="0"/>
                        </a:spcBef>
                        <a:spcAft>
                          <a:spcPts val="0"/>
                        </a:spcAft>
                      </a:pPr>
                      <a:r>
                        <a:rPr lang="en-US" sz="105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Central Park</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123 Main Street, Anytown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3135820442"/>
                  </a:ext>
                </a:extLst>
              </a:tr>
              <a:tr h="681055">
                <a:tc>
                  <a:txBody>
                    <a:bodyPr/>
                    <a:lstStyle/>
                    <a:p>
                      <a:pPr marL="0" marR="0">
                        <a:lnSpc>
                          <a:spcPts val="1500"/>
                        </a:lnSpc>
                        <a:spcBef>
                          <a:spcPts val="0"/>
                        </a:spcBef>
                        <a:spcAft>
                          <a:spcPts val="0"/>
                        </a:spcAft>
                      </a:pPr>
                      <a:r>
                        <a:rPr lang="en-US" sz="1050" kern="0">
                          <a:effectLst/>
                        </a:rPr>
                        <a:t>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Convention Center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456 Elm Street, Cityville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2013986553"/>
                  </a:ext>
                </a:extLst>
              </a:tr>
              <a:tr h="681055">
                <a:tc>
                  <a:txBody>
                    <a:bodyPr/>
                    <a:lstStyle/>
                    <a:p>
                      <a:pPr marL="0" marR="0">
                        <a:lnSpc>
                          <a:spcPts val="1500"/>
                        </a:lnSpc>
                        <a:spcBef>
                          <a:spcPts val="0"/>
                        </a:spcBef>
                        <a:spcAft>
                          <a:spcPts val="0"/>
                        </a:spcAft>
                      </a:pPr>
                      <a:r>
                        <a:rPr lang="en-US" sz="1050" kern="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Waterfront Park</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789 Oak Street, Rivertown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3906181370"/>
                  </a:ext>
                </a:extLst>
              </a:tr>
            </a:tbl>
          </a:graphicData>
        </a:graphic>
      </p:graphicFrame>
      <p:sp>
        <p:nvSpPr>
          <p:cNvPr id="13" name="TextBox 12">
            <a:extLst>
              <a:ext uri="{FF2B5EF4-FFF2-40B4-BE49-F238E27FC236}">
                <a16:creationId xmlns:a16="http://schemas.microsoft.com/office/drawing/2014/main" id="{3E5EC297-B2DA-5C15-D8AB-5F5E70D50D91}"/>
              </a:ext>
            </a:extLst>
          </p:cNvPr>
          <p:cNvSpPr txBox="1"/>
          <p:nvPr/>
        </p:nvSpPr>
        <p:spPr>
          <a:xfrm>
            <a:off x="1101777" y="5141626"/>
            <a:ext cx="1454046" cy="369332"/>
          </a:xfrm>
          <a:prstGeom prst="rect">
            <a:avLst/>
          </a:prstGeom>
          <a:noFill/>
        </p:spPr>
        <p:txBody>
          <a:bodyPr wrap="square" rtlCol="0">
            <a:spAutoFit/>
          </a:bodyPr>
          <a:lstStyle/>
          <a:p>
            <a:r>
              <a:rPr lang="en-US" b="1" dirty="0"/>
              <a:t>Venue</a:t>
            </a:r>
          </a:p>
        </p:txBody>
      </p:sp>
      <p:sp>
        <p:nvSpPr>
          <p:cNvPr id="15" name="TextBox 14">
            <a:extLst>
              <a:ext uri="{FF2B5EF4-FFF2-40B4-BE49-F238E27FC236}">
                <a16:creationId xmlns:a16="http://schemas.microsoft.com/office/drawing/2014/main" id="{35DFF532-295F-0DB5-50E7-A9E97CC050B2}"/>
              </a:ext>
            </a:extLst>
          </p:cNvPr>
          <p:cNvSpPr txBox="1"/>
          <p:nvPr/>
        </p:nvSpPr>
        <p:spPr>
          <a:xfrm>
            <a:off x="8386996" y="1566472"/>
            <a:ext cx="2031168" cy="369332"/>
          </a:xfrm>
          <a:prstGeom prst="rect">
            <a:avLst/>
          </a:prstGeom>
          <a:noFill/>
        </p:spPr>
        <p:txBody>
          <a:bodyPr wrap="square" rtlCol="0">
            <a:spAutoFit/>
          </a:bodyPr>
          <a:lstStyle/>
          <a:p>
            <a:r>
              <a:rPr lang="en-US" b="1" dirty="0"/>
              <a:t>Event</a:t>
            </a:r>
          </a:p>
        </p:txBody>
      </p:sp>
    </p:spTree>
    <p:extLst>
      <p:ext uri="{BB962C8B-B14F-4D97-AF65-F5344CB8AC3E}">
        <p14:creationId xmlns:p14="http://schemas.microsoft.com/office/powerpoint/2010/main" val="425997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oAutofit/>
          </a:bodyPr>
          <a:lstStyle/>
          <a:p>
            <a:r>
              <a:rPr lang="en-US" dirty="0"/>
              <a:t>Tables</a:t>
            </a:r>
          </a:p>
        </p:txBody>
      </p:sp>
      <p:graphicFrame>
        <p:nvGraphicFramePr>
          <p:cNvPr id="3" name="Table 2">
            <a:extLst>
              <a:ext uri="{FF2B5EF4-FFF2-40B4-BE49-F238E27FC236}">
                <a16:creationId xmlns:a16="http://schemas.microsoft.com/office/drawing/2014/main" id="{FB819337-D6DF-419E-84CA-A1AEC66DBFCD}"/>
              </a:ext>
            </a:extLst>
          </p:cNvPr>
          <p:cNvGraphicFramePr>
            <a:graphicFrameLocks noGrp="1"/>
          </p:cNvGraphicFramePr>
          <p:nvPr>
            <p:extLst>
              <p:ext uri="{D42A27DB-BD31-4B8C-83A1-F6EECF244321}">
                <p14:modId xmlns:p14="http://schemas.microsoft.com/office/powerpoint/2010/main" val="687158450"/>
              </p:ext>
            </p:extLst>
          </p:nvPr>
        </p:nvGraphicFramePr>
        <p:xfrm>
          <a:off x="469694" y="4236425"/>
          <a:ext cx="4718049" cy="1785112"/>
        </p:xfrm>
        <a:graphic>
          <a:graphicData uri="http://schemas.openxmlformats.org/drawingml/2006/table">
            <a:tbl>
              <a:tblPr firstRow="1" firstCol="1" bandRow="1">
                <a:tableStyleId>{9DCAF9ED-07DC-4A11-8D7F-57B35C25682E}</a:tableStyleId>
              </a:tblPr>
              <a:tblGrid>
                <a:gridCol w="1572683">
                  <a:extLst>
                    <a:ext uri="{9D8B030D-6E8A-4147-A177-3AD203B41FA5}">
                      <a16:colId xmlns:a16="http://schemas.microsoft.com/office/drawing/2014/main" val="3896940568"/>
                    </a:ext>
                  </a:extLst>
                </a:gridCol>
                <a:gridCol w="1572683">
                  <a:extLst>
                    <a:ext uri="{9D8B030D-6E8A-4147-A177-3AD203B41FA5}">
                      <a16:colId xmlns:a16="http://schemas.microsoft.com/office/drawing/2014/main" val="3369010063"/>
                    </a:ext>
                  </a:extLst>
                </a:gridCol>
                <a:gridCol w="1572683">
                  <a:extLst>
                    <a:ext uri="{9D8B030D-6E8A-4147-A177-3AD203B41FA5}">
                      <a16:colId xmlns:a16="http://schemas.microsoft.com/office/drawing/2014/main" val="218848310"/>
                    </a:ext>
                  </a:extLst>
                </a:gridCol>
              </a:tblGrid>
              <a:tr h="0">
                <a:tc>
                  <a:txBody>
                    <a:bodyPr/>
                    <a:lstStyle/>
                    <a:p>
                      <a:pPr marL="0" marR="0">
                        <a:lnSpc>
                          <a:spcPts val="1500"/>
                        </a:lnSpc>
                        <a:spcBef>
                          <a:spcPts val="0"/>
                        </a:spcBef>
                        <a:spcAft>
                          <a:spcPts val="0"/>
                        </a:spcAft>
                      </a:pPr>
                      <a:r>
                        <a:rPr lang="en-US" sz="1050" kern="0">
                          <a:effectLst/>
                        </a:rPr>
                        <a:t>BoothID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EventID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2515207498"/>
                  </a:ext>
                </a:extLst>
              </a:tr>
              <a:tr h="0">
                <a:tc>
                  <a:txBody>
                    <a:bodyPr/>
                    <a:lstStyle/>
                    <a:p>
                      <a:pPr marL="0" marR="0">
                        <a:lnSpc>
                          <a:spcPts val="1500"/>
                        </a:lnSpc>
                        <a:spcBef>
                          <a:spcPts val="0"/>
                        </a:spcBef>
                        <a:spcAft>
                          <a:spcPts val="0"/>
                        </a:spcAft>
                      </a:pPr>
                      <a:r>
                        <a:rPr lang="en-US" sz="1050" kern="0">
                          <a:effectLst/>
                        </a:rPr>
                        <a:t>101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Main Stage Area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868926241"/>
                  </a:ext>
                </a:extLst>
              </a:tr>
              <a:tr h="0">
                <a:tc>
                  <a:txBody>
                    <a:bodyPr/>
                    <a:lstStyle/>
                    <a:p>
                      <a:pPr marL="0" marR="0">
                        <a:lnSpc>
                          <a:spcPts val="1500"/>
                        </a:lnSpc>
                        <a:spcBef>
                          <a:spcPts val="0"/>
                        </a:spcBef>
                        <a:spcAft>
                          <a:spcPts val="0"/>
                        </a:spcAft>
                      </a:pPr>
                      <a:r>
                        <a:rPr lang="en-US" sz="1050" kern="0">
                          <a:effectLst/>
                        </a:rPr>
                        <a:t>102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Food Court Area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429132960"/>
                  </a:ext>
                </a:extLst>
              </a:tr>
              <a:tr h="0">
                <a:tc>
                  <a:txBody>
                    <a:bodyPr/>
                    <a:lstStyle/>
                    <a:p>
                      <a:pPr marL="0" marR="0">
                        <a:lnSpc>
                          <a:spcPts val="1500"/>
                        </a:lnSpc>
                        <a:spcBef>
                          <a:spcPts val="0"/>
                        </a:spcBef>
                        <a:spcAft>
                          <a:spcPts val="0"/>
                        </a:spcAft>
                      </a:pPr>
                      <a:r>
                        <a:rPr lang="en-US" sz="1050" kern="0">
                          <a:effectLst/>
                        </a:rPr>
                        <a:t>201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Hall 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78932716"/>
                  </a:ext>
                </a:extLst>
              </a:tr>
              <a:tr h="0">
                <a:tc>
                  <a:txBody>
                    <a:bodyPr/>
                    <a:lstStyle/>
                    <a:p>
                      <a:pPr marL="0" marR="0">
                        <a:lnSpc>
                          <a:spcPts val="1500"/>
                        </a:lnSpc>
                        <a:spcBef>
                          <a:spcPts val="0"/>
                        </a:spcBef>
                        <a:spcAft>
                          <a:spcPts val="0"/>
                        </a:spcAft>
                      </a:pPr>
                      <a:r>
                        <a:rPr lang="en-US" sz="1050" kern="0">
                          <a:effectLst/>
                        </a:rPr>
                        <a:t>202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Hall B</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824897857"/>
                  </a:ext>
                </a:extLst>
              </a:tr>
              <a:tr h="0">
                <a:tc>
                  <a:txBody>
                    <a:bodyPr/>
                    <a:lstStyle/>
                    <a:p>
                      <a:pPr marL="0" marR="0">
                        <a:lnSpc>
                          <a:spcPts val="1500"/>
                        </a:lnSpc>
                        <a:spcBef>
                          <a:spcPts val="0"/>
                        </a:spcBef>
                        <a:spcAft>
                          <a:spcPts val="0"/>
                        </a:spcAft>
                      </a:pPr>
                      <a:r>
                        <a:rPr lang="en-US" sz="1050" kern="0">
                          <a:effectLst/>
                        </a:rPr>
                        <a:t>301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Riverside Area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2054448330"/>
                  </a:ext>
                </a:extLst>
              </a:tr>
              <a:tr h="0">
                <a:tc>
                  <a:txBody>
                    <a:bodyPr/>
                    <a:lstStyle/>
                    <a:p>
                      <a:pPr marL="0" marR="0">
                        <a:lnSpc>
                          <a:spcPts val="1500"/>
                        </a:lnSpc>
                        <a:spcBef>
                          <a:spcPts val="0"/>
                        </a:spcBef>
                        <a:spcAft>
                          <a:spcPts val="0"/>
                        </a:spcAft>
                      </a:pPr>
                      <a:r>
                        <a:rPr lang="en-US" sz="1050" kern="0">
                          <a:effectLst/>
                        </a:rPr>
                        <a:t>302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Entertainment Zone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528712226"/>
                  </a:ext>
                </a:extLst>
              </a:tr>
            </a:tbl>
          </a:graphicData>
        </a:graphic>
      </p:graphicFrame>
      <p:graphicFrame>
        <p:nvGraphicFramePr>
          <p:cNvPr id="7" name="Table Placeholder 6">
            <a:extLst>
              <a:ext uri="{FF2B5EF4-FFF2-40B4-BE49-F238E27FC236}">
                <a16:creationId xmlns:a16="http://schemas.microsoft.com/office/drawing/2014/main" id="{A0FDABFF-C9FA-94FC-8689-3289CF068909}"/>
              </a:ext>
            </a:extLst>
          </p:cNvPr>
          <p:cNvGraphicFramePr>
            <a:graphicFrameLocks noGrp="1"/>
          </p:cNvGraphicFramePr>
          <p:nvPr>
            <p:ph type="tbl" sz="quarter" idx="13"/>
            <p:extLst>
              <p:ext uri="{D42A27DB-BD31-4B8C-83A1-F6EECF244321}">
                <p14:modId xmlns:p14="http://schemas.microsoft.com/office/powerpoint/2010/main" val="4148803891"/>
              </p:ext>
            </p:extLst>
          </p:nvPr>
        </p:nvGraphicFramePr>
        <p:xfrm>
          <a:off x="8079698" y="2555822"/>
          <a:ext cx="3642608" cy="2241028"/>
        </p:xfrm>
        <a:graphic>
          <a:graphicData uri="http://schemas.openxmlformats.org/drawingml/2006/table">
            <a:tbl>
              <a:tblPr firstRow="1" firstCol="1" bandRow="1">
                <a:tableStyleId>{9DCAF9ED-07DC-4A11-8D7F-57B35C25682E}</a:tableStyleId>
              </a:tblPr>
              <a:tblGrid>
                <a:gridCol w="910652">
                  <a:extLst>
                    <a:ext uri="{9D8B030D-6E8A-4147-A177-3AD203B41FA5}">
                      <a16:colId xmlns:a16="http://schemas.microsoft.com/office/drawing/2014/main" val="1405228963"/>
                    </a:ext>
                  </a:extLst>
                </a:gridCol>
                <a:gridCol w="910652">
                  <a:extLst>
                    <a:ext uri="{9D8B030D-6E8A-4147-A177-3AD203B41FA5}">
                      <a16:colId xmlns:a16="http://schemas.microsoft.com/office/drawing/2014/main" val="1685700190"/>
                    </a:ext>
                  </a:extLst>
                </a:gridCol>
                <a:gridCol w="910652">
                  <a:extLst>
                    <a:ext uri="{9D8B030D-6E8A-4147-A177-3AD203B41FA5}">
                      <a16:colId xmlns:a16="http://schemas.microsoft.com/office/drawing/2014/main" val="2877692941"/>
                    </a:ext>
                  </a:extLst>
                </a:gridCol>
                <a:gridCol w="910652">
                  <a:extLst>
                    <a:ext uri="{9D8B030D-6E8A-4147-A177-3AD203B41FA5}">
                      <a16:colId xmlns:a16="http://schemas.microsoft.com/office/drawing/2014/main" val="2867742363"/>
                    </a:ext>
                  </a:extLst>
                </a:gridCol>
              </a:tblGrid>
              <a:tr h="560257">
                <a:tc>
                  <a:txBody>
                    <a:bodyPr/>
                    <a:lstStyle/>
                    <a:p>
                      <a:pPr marL="0" marR="0">
                        <a:lnSpc>
                          <a:spcPts val="1500"/>
                        </a:lnSpc>
                        <a:spcBef>
                          <a:spcPts val="0"/>
                        </a:spcBef>
                        <a:spcAft>
                          <a:spcPts val="0"/>
                        </a:spcAft>
                      </a:pPr>
                      <a:r>
                        <a:rPr lang="en-US" sz="1050" kern="0">
                          <a:effectLst/>
                        </a:rPr>
                        <a:t>ProductID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ProductName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WholesaleCost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err="1">
                          <a:effectLst/>
                        </a:rPr>
                        <a:t>MinSellingPrice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3732360483"/>
                  </a:ext>
                </a:extLst>
              </a:tr>
              <a:tr h="560257">
                <a:tc>
                  <a:txBody>
                    <a:bodyPr/>
                    <a:lstStyle/>
                    <a:p>
                      <a:pPr marL="0" marR="0">
                        <a:lnSpc>
                          <a:spcPts val="1500"/>
                        </a:lnSpc>
                        <a:spcBef>
                          <a:spcPts val="0"/>
                        </a:spcBef>
                        <a:spcAft>
                          <a:spcPts val="0"/>
                        </a:spcAft>
                      </a:pPr>
                      <a:r>
                        <a:rPr lang="en-US" sz="105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Bubble Gun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314475342"/>
                  </a:ext>
                </a:extLst>
              </a:tr>
              <a:tr h="560257">
                <a:tc>
                  <a:txBody>
                    <a:bodyPr/>
                    <a:lstStyle/>
                    <a:p>
                      <a:pPr marL="0" marR="0">
                        <a:lnSpc>
                          <a:spcPts val="1500"/>
                        </a:lnSpc>
                        <a:spcBef>
                          <a:spcPts val="0"/>
                        </a:spcBef>
                        <a:spcAft>
                          <a:spcPts val="0"/>
                        </a:spcAft>
                      </a:pPr>
                      <a:r>
                        <a:rPr lang="en-US" sz="1050" kern="0" dirty="0">
                          <a:effectLst/>
                        </a:rPr>
                        <a:t>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Cooling Towel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3.5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839863064"/>
                  </a:ext>
                </a:extLst>
              </a:tr>
              <a:tr h="560257">
                <a:tc>
                  <a:txBody>
                    <a:bodyPr/>
                    <a:lstStyle/>
                    <a:p>
                      <a:pPr marL="0" marR="0">
                        <a:lnSpc>
                          <a:spcPts val="1500"/>
                        </a:lnSpc>
                        <a:spcBef>
                          <a:spcPts val="0"/>
                        </a:spcBef>
                        <a:spcAft>
                          <a:spcPts val="0"/>
                        </a:spcAft>
                      </a:pPr>
                      <a:r>
                        <a:rPr lang="en-US" sz="1050" kern="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Emoji Pillow</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15</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533210449"/>
                  </a:ext>
                </a:extLst>
              </a:tr>
            </a:tbl>
          </a:graphicData>
        </a:graphic>
      </p:graphicFrame>
      <p:graphicFrame>
        <p:nvGraphicFramePr>
          <p:cNvPr id="8" name="Table 7">
            <a:extLst>
              <a:ext uri="{FF2B5EF4-FFF2-40B4-BE49-F238E27FC236}">
                <a16:creationId xmlns:a16="http://schemas.microsoft.com/office/drawing/2014/main" id="{7A418374-A243-CB5D-6EB9-959AFF3E91E2}"/>
              </a:ext>
            </a:extLst>
          </p:cNvPr>
          <p:cNvGraphicFramePr>
            <a:graphicFrameLocks noGrp="1"/>
          </p:cNvGraphicFramePr>
          <p:nvPr>
            <p:extLst>
              <p:ext uri="{D42A27DB-BD31-4B8C-83A1-F6EECF244321}">
                <p14:modId xmlns:p14="http://schemas.microsoft.com/office/powerpoint/2010/main" val="1418478348"/>
              </p:ext>
            </p:extLst>
          </p:nvPr>
        </p:nvGraphicFramePr>
        <p:xfrm>
          <a:off x="87177" y="2122398"/>
          <a:ext cx="7385685" cy="1591564"/>
        </p:xfrm>
        <a:graphic>
          <a:graphicData uri="http://schemas.openxmlformats.org/drawingml/2006/table">
            <a:tbl>
              <a:tblPr firstRow="1" firstCol="1" bandRow="1">
                <a:tableStyleId>{9DCAF9ED-07DC-4A11-8D7F-57B35C25682E}</a:tableStyleId>
              </a:tblPr>
              <a:tblGrid>
                <a:gridCol w="1477137">
                  <a:extLst>
                    <a:ext uri="{9D8B030D-6E8A-4147-A177-3AD203B41FA5}">
                      <a16:colId xmlns:a16="http://schemas.microsoft.com/office/drawing/2014/main" val="1822097415"/>
                    </a:ext>
                  </a:extLst>
                </a:gridCol>
                <a:gridCol w="1477137">
                  <a:extLst>
                    <a:ext uri="{9D8B030D-6E8A-4147-A177-3AD203B41FA5}">
                      <a16:colId xmlns:a16="http://schemas.microsoft.com/office/drawing/2014/main" val="2586047778"/>
                    </a:ext>
                  </a:extLst>
                </a:gridCol>
                <a:gridCol w="1477137">
                  <a:extLst>
                    <a:ext uri="{9D8B030D-6E8A-4147-A177-3AD203B41FA5}">
                      <a16:colId xmlns:a16="http://schemas.microsoft.com/office/drawing/2014/main" val="2186385311"/>
                    </a:ext>
                  </a:extLst>
                </a:gridCol>
                <a:gridCol w="1477137">
                  <a:extLst>
                    <a:ext uri="{9D8B030D-6E8A-4147-A177-3AD203B41FA5}">
                      <a16:colId xmlns:a16="http://schemas.microsoft.com/office/drawing/2014/main" val="2428845413"/>
                    </a:ext>
                  </a:extLst>
                </a:gridCol>
                <a:gridCol w="1477137">
                  <a:extLst>
                    <a:ext uri="{9D8B030D-6E8A-4147-A177-3AD203B41FA5}">
                      <a16:colId xmlns:a16="http://schemas.microsoft.com/office/drawing/2014/main" val="4191755905"/>
                    </a:ext>
                  </a:extLst>
                </a:gridCol>
              </a:tblGrid>
              <a:tr h="245450">
                <a:tc>
                  <a:txBody>
                    <a:bodyPr/>
                    <a:lstStyle/>
                    <a:p>
                      <a:pPr marL="0" marR="0">
                        <a:lnSpc>
                          <a:spcPts val="1500"/>
                        </a:lnSpc>
                        <a:spcBef>
                          <a:spcPts val="0"/>
                        </a:spcBef>
                        <a:spcAft>
                          <a:spcPts val="0"/>
                        </a:spcAft>
                      </a:pPr>
                      <a:r>
                        <a:rPr lang="en-US" sz="1050" kern="0">
                          <a:effectLst/>
                        </a:rPr>
                        <a:t>SalespersonID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FirstName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LastName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Address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PhoneNumber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795241503"/>
                  </a:ext>
                </a:extLst>
              </a:tr>
              <a:tr h="442688">
                <a:tc>
                  <a:txBody>
                    <a:bodyPr/>
                    <a:lstStyle/>
                    <a:p>
                      <a:pPr marL="0" marR="0">
                        <a:lnSpc>
                          <a:spcPts val="1500"/>
                        </a:lnSpc>
                        <a:spcBef>
                          <a:spcPts val="0"/>
                        </a:spcBef>
                        <a:spcAft>
                          <a:spcPts val="0"/>
                        </a:spcAft>
                      </a:pPr>
                      <a:r>
                        <a:rPr lang="en-US" sz="1050" kern="0">
                          <a:effectLst/>
                        </a:rPr>
                        <a:t>1001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John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Doe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321 Maple Avenue, Townsville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555-1234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823858649"/>
                  </a:ext>
                </a:extLst>
              </a:tr>
              <a:tr h="442688">
                <a:tc>
                  <a:txBody>
                    <a:bodyPr/>
                    <a:lstStyle/>
                    <a:p>
                      <a:pPr marL="0" marR="0">
                        <a:lnSpc>
                          <a:spcPts val="1500"/>
                        </a:lnSpc>
                        <a:spcBef>
                          <a:spcPts val="0"/>
                        </a:spcBef>
                        <a:spcAft>
                          <a:spcPts val="0"/>
                        </a:spcAft>
                      </a:pPr>
                      <a:r>
                        <a:rPr lang="en-US" sz="1050" kern="0" dirty="0">
                          <a:effectLst/>
                        </a:rPr>
                        <a:t>1002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Jane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Smith</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456 Oak Street, Villagetown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555-5678</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2069212498"/>
                  </a:ext>
                </a:extLst>
              </a:tr>
              <a:tr h="442688">
                <a:tc>
                  <a:txBody>
                    <a:bodyPr/>
                    <a:lstStyle/>
                    <a:p>
                      <a:pPr marL="0" marR="0">
                        <a:lnSpc>
                          <a:spcPts val="1500"/>
                        </a:lnSpc>
                        <a:spcBef>
                          <a:spcPts val="0"/>
                        </a:spcBef>
                        <a:spcAft>
                          <a:spcPts val="0"/>
                        </a:spcAft>
                      </a:pPr>
                      <a:r>
                        <a:rPr lang="en-US" sz="1050" kern="0" dirty="0">
                          <a:effectLst/>
                        </a:rPr>
                        <a:t>1003</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Michael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Johnson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789 Pine Road, Citytown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555-9012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897926994"/>
                  </a:ext>
                </a:extLst>
              </a:tr>
            </a:tbl>
          </a:graphicData>
        </a:graphic>
      </p:graphicFrame>
      <p:sp>
        <p:nvSpPr>
          <p:cNvPr id="9" name="TextBox 8">
            <a:extLst>
              <a:ext uri="{FF2B5EF4-FFF2-40B4-BE49-F238E27FC236}">
                <a16:creationId xmlns:a16="http://schemas.microsoft.com/office/drawing/2014/main" id="{A6886D87-FE30-AE68-E3A8-0E5693899212}"/>
              </a:ext>
            </a:extLst>
          </p:cNvPr>
          <p:cNvSpPr txBox="1"/>
          <p:nvPr/>
        </p:nvSpPr>
        <p:spPr>
          <a:xfrm>
            <a:off x="4901784" y="1626433"/>
            <a:ext cx="2480872" cy="367259"/>
          </a:xfrm>
          <a:prstGeom prst="rect">
            <a:avLst/>
          </a:prstGeom>
          <a:noFill/>
        </p:spPr>
        <p:txBody>
          <a:bodyPr wrap="square" rtlCol="0">
            <a:spAutoFit/>
          </a:bodyPr>
          <a:lstStyle/>
          <a:p>
            <a:r>
              <a:rPr lang="en-US" b="1" dirty="0"/>
              <a:t>Salesperson</a:t>
            </a:r>
          </a:p>
        </p:txBody>
      </p:sp>
      <p:sp>
        <p:nvSpPr>
          <p:cNvPr id="10" name="TextBox 9">
            <a:extLst>
              <a:ext uri="{FF2B5EF4-FFF2-40B4-BE49-F238E27FC236}">
                <a16:creationId xmlns:a16="http://schemas.microsoft.com/office/drawing/2014/main" id="{3CA97FF0-FA60-FC18-896A-3EC4E6FA45C8}"/>
              </a:ext>
            </a:extLst>
          </p:cNvPr>
          <p:cNvSpPr txBox="1"/>
          <p:nvPr/>
        </p:nvSpPr>
        <p:spPr>
          <a:xfrm>
            <a:off x="9758597" y="2061148"/>
            <a:ext cx="1469036" cy="374754"/>
          </a:xfrm>
          <a:prstGeom prst="rect">
            <a:avLst/>
          </a:prstGeom>
          <a:noFill/>
        </p:spPr>
        <p:txBody>
          <a:bodyPr wrap="square" rtlCol="0">
            <a:spAutoFit/>
          </a:bodyPr>
          <a:lstStyle/>
          <a:p>
            <a:r>
              <a:rPr lang="en-US" b="1" dirty="0"/>
              <a:t>Product</a:t>
            </a:r>
          </a:p>
        </p:txBody>
      </p:sp>
      <p:sp>
        <p:nvSpPr>
          <p:cNvPr id="11" name="TextBox 10">
            <a:extLst>
              <a:ext uri="{FF2B5EF4-FFF2-40B4-BE49-F238E27FC236}">
                <a16:creationId xmlns:a16="http://schemas.microsoft.com/office/drawing/2014/main" id="{38BDFF33-D569-C656-D4FE-763A01B10E07}"/>
              </a:ext>
            </a:extLst>
          </p:cNvPr>
          <p:cNvSpPr txBox="1"/>
          <p:nvPr/>
        </p:nvSpPr>
        <p:spPr>
          <a:xfrm>
            <a:off x="5703757" y="5209082"/>
            <a:ext cx="1986197" cy="369332"/>
          </a:xfrm>
          <a:prstGeom prst="rect">
            <a:avLst/>
          </a:prstGeom>
          <a:noFill/>
        </p:spPr>
        <p:txBody>
          <a:bodyPr wrap="square" rtlCol="0">
            <a:spAutoFit/>
          </a:bodyPr>
          <a:lstStyle/>
          <a:p>
            <a:r>
              <a:rPr lang="en-US" b="1" dirty="0"/>
              <a:t>Booth</a:t>
            </a:r>
          </a:p>
        </p:txBody>
      </p:sp>
    </p:spTree>
    <p:extLst>
      <p:ext uri="{BB962C8B-B14F-4D97-AF65-F5344CB8AC3E}">
        <p14:creationId xmlns:p14="http://schemas.microsoft.com/office/powerpoint/2010/main" val="402291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lstStyle/>
          <a:p>
            <a:r>
              <a:rPr lang="en-US" dirty="0"/>
              <a:t>TABLES</a:t>
            </a:r>
          </a:p>
        </p:txBody>
      </p:sp>
      <p:graphicFrame>
        <p:nvGraphicFramePr>
          <p:cNvPr id="5" name="Table Placeholder 4">
            <a:extLst>
              <a:ext uri="{FF2B5EF4-FFF2-40B4-BE49-F238E27FC236}">
                <a16:creationId xmlns:a16="http://schemas.microsoft.com/office/drawing/2014/main" id="{759446BC-01E5-FEBD-EEF8-6E3EE4034D2A}"/>
              </a:ext>
            </a:extLst>
          </p:cNvPr>
          <p:cNvGraphicFramePr>
            <a:graphicFrameLocks noGrp="1"/>
          </p:cNvGraphicFramePr>
          <p:nvPr>
            <p:ph type="tbl" sz="quarter" idx="13"/>
            <p:extLst>
              <p:ext uri="{D42A27DB-BD31-4B8C-83A1-F6EECF244321}">
                <p14:modId xmlns:p14="http://schemas.microsoft.com/office/powerpoint/2010/main" val="993807830"/>
              </p:ext>
            </p:extLst>
          </p:nvPr>
        </p:nvGraphicFramePr>
        <p:xfrm>
          <a:off x="1259174" y="2675744"/>
          <a:ext cx="9353862" cy="2975548"/>
        </p:xfrm>
        <a:graphic>
          <a:graphicData uri="http://schemas.openxmlformats.org/drawingml/2006/table">
            <a:tbl>
              <a:tblPr firstRow="1" firstCol="1" bandRow="1">
                <a:tableStyleId>{9DCAF9ED-07DC-4A11-8D7F-57B35C25682E}</a:tableStyleId>
              </a:tblPr>
              <a:tblGrid>
                <a:gridCol w="1336266">
                  <a:extLst>
                    <a:ext uri="{9D8B030D-6E8A-4147-A177-3AD203B41FA5}">
                      <a16:colId xmlns:a16="http://schemas.microsoft.com/office/drawing/2014/main" val="973665174"/>
                    </a:ext>
                  </a:extLst>
                </a:gridCol>
                <a:gridCol w="1336266">
                  <a:extLst>
                    <a:ext uri="{9D8B030D-6E8A-4147-A177-3AD203B41FA5}">
                      <a16:colId xmlns:a16="http://schemas.microsoft.com/office/drawing/2014/main" val="1890438156"/>
                    </a:ext>
                  </a:extLst>
                </a:gridCol>
                <a:gridCol w="1336266">
                  <a:extLst>
                    <a:ext uri="{9D8B030D-6E8A-4147-A177-3AD203B41FA5}">
                      <a16:colId xmlns:a16="http://schemas.microsoft.com/office/drawing/2014/main" val="619342144"/>
                    </a:ext>
                  </a:extLst>
                </a:gridCol>
                <a:gridCol w="1336266">
                  <a:extLst>
                    <a:ext uri="{9D8B030D-6E8A-4147-A177-3AD203B41FA5}">
                      <a16:colId xmlns:a16="http://schemas.microsoft.com/office/drawing/2014/main" val="3591500998"/>
                    </a:ext>
                  </a:extLst>
                </a:gridCol>
                <a:gridCol w="1336266">
                  <a:extLst>
                    <a:ext uri="{9D8B030D-6E8A-4147-A177-3AD203B41FA5}">
                      <a16:colId xmlns:a16="http://schemas.microsoft.com/office/drawing/2014/main" val="1786752106"/>
                    </a:ext>
                  </a:extLst>
                </a:gridCol>
                <a:gridCol w="1336266">
                  <a:extLst>
                    <a:ext uri="{9D8B030D-6E8A-4147-A177-3AD203B41FA5}">
                      <a16:colId xmlns:a16="http://schemas.microsoft.com/office/drawing/2014/main" val="3466327712"/>
                    </a:ext>
                  </a:extLst>
                </a:gridCol>
                <a:gridCol w="1336266">
                  <a:extLst>
                    <a:ext uri="{9D8B030D-6E8A-4147-A177-3AD203B41FA5}">
                      <a16:colId xmlns:a16="http://schemas.microsoft.com/office/drawing/2014/main" val="4015564197"/>
                    </a:ext>
                  </a:extLst>
                </a:gridCol>
              </a:tblGrid>
              <a:tr h="492910">
                <a:tc>
                  <a:txBody>
                    <a:bodyPr/>
                    <a:lstStyle/>
                    <a:p>
                      <a:pPr marL="0" marR="0">
                        <a:lnSpc>
                          <a:spcPts val="1500"/>
                        </a:lnSpc>
                        <a:spcBef>
                          <a:spcPts val="0"/>
                        </a:spcBef>
                        <a:spcAft>
                          <a:spcPts val="0"/>
                        </a:spcAft>
                      </a:pPr>
                      <a:r>
                        <a:rPr lang="en-US" sz="1050" kern="0" dirty="0" err="1">
                          <a:effectLst/>
                        </a:rPr>
                        <a:t>SaleID</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BoothID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SalespersonID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ProductID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QuantitySold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SellingPrice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err="1">
                          <a:effectLst/>
                        </a:rPr>
                        <a:t>SaleDateTime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3191146359"/>
                  </a:ext>
                </a:extLst>
              </a:tr>
              <a:tr h="827546">
                <a:tc>
                  <a:txBody>
                    <a:bodyPr/>
                    <a:lstStyle/>
                    <a:p>
                      <a:pPr marL="0" marR="0">
                        <a:lnSpc>
                          <a:spcPts val="1500"/>
                        </a:lnSpc>
                        <a:spcBef>
                          <a:spcPts val="0"/>
                        </a:spcBef>
                        <a:spcAft>
                          <a:spcPts val="0"/>
                        </a:spcAft>
                      </a:pPr>
                      <a:r>
                        <a:rPr lang="en-US" sz="105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101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1001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12.5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2024-05-01 12:30:00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229684191"/>
                  </a:ext>
                </a:extLst>
              </a:tr>
              <a:tr h="827546">
                <a:tc>
                  <a:txBody>
                    <a:bodyPr/>
                    <a:lstStyle/>
                    <a:p>
                      <a:pPr marL="0" marR="0">
                        <a:lnSpc>
                          <a:spcPts val="1500"/>
                        </a:lnSpc>
                        <a:spcBef>
                          <a:spcPts val="0"/>
                        </a:spcBef>
                        <a:spcAft>
                          <a:spcPts val="0"/>
                        </a:spcAft>
                      </a:pPr>
                      <a:r>
                        <a:rPr lang="en-US" sz="1050" kern="0">
                          <a:effectLst/>
                        </a:rPr>
                        <a:t>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101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1002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2024-05-02 10:45:00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830488643"/>
                  </a:ext>
                </a:extLst>
              </a:tr>
              <a:tr h="827546">
                <a:tc>
                  <a:txBody>
                    <a:bodyPr/>
                    <a:lstStyle/>
                    <a:p>
                      <a:pPr marL="0" marR="0">
                        <a:lnSpc>
                          <a:spcPts val="1500"/>
                        </a:lnSpc>
                        <a:spcBef>
                          <a:spcPts val="0"/>
                        </a:spcBef>
                        <a:spcAft>
                          <a:spcPts val="0"/>
                        </a:spcAft>
                      </a:pPr>
                      <a:r>
                        <a:rPr lang="en-US" sz="1050" kern="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102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1003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2024-05-03 14:20:00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2354461732"/>
                  </a:ext>
                </a:extLst>
              </a:tr>
            </a:tbl>
          </a:graphicData>
        </a:graphic>
      </p:graphicFrame>
      <p:sp>
        <p:nvSpPr>
          <p:cNvPr id="6" name="TextBox 5">
            <a:extLst>
              <a:ext uri="{FF2B5EF4-FFF2-40B4-BE49-F238E27FC236}">
                <a16:creationId xmlns:a16="http://schemas.microsoft.com/office/drawing/2014/main" id="{D5FBA82F-7AF3-D23F-BE41-C279A23F47C3}"/>
              </a:ext>
            </a:extLst>
          </p:cNvPr>
          <p:cNvSpPr txBox="1"/>
          <p:nvPr/>
        </p:nvSpPr>
        <p:spPr>
          <a:xfrm>
            <a:off x="7187784" y="5981075"/>
            <a:ext cx="2068642" cy="369332"/>
          </a:xfrm>
          <a:prstGeom prst="rect">
            <a:avLst/>
          </a:prstGeom>
          <a:noFill/>
        </p:spPr>
        <p:txBody>
          <a:bodyPr wrap="square" rtlCol="0">
            <a:spAutoFit/>
          </a:bodyPr>
          <a:lstStyle/>
          <a:p>
            <a:r>
              <a:rPr lang="en-US" b="1" dirty="0"/>
              <a:t>Sales</a:t>
            </a:r>
          </a:p>
        </p:txBody>
      </p:sp>
    </p:spTree>
    <p:extLst>
      <p:ext uri="{BB962C8B-B14F-4D97-AF65-F5344CB8AC3E}">
        <p14:creationId xmlns:p14="http://schemas.microsoft.com/office/powerpoint/2010/main" val="360463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5230906" y="533401"/>
            <a:ext cx="6427694" cy="1111254"/>
          </a:xfrm>
        </p:spPr>
        <p:txBody>
          <a:bodyPr vert="horz" lIns="91440" tIns="45720" rIns="91440" bIns="45720" rtlCol="0" anchor="ctr">
            <a:normAutofit/>
          </a:bodyPr>
          <a:lstStyle/>
          <a:p>
            <a:r>
              <a:rPr lang="en-US" sz="4800" b="1"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049839" y="1754841"/>
            <a:ext cx="6481170" cy="4569758"/>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200" dirty="0"/>
              <a:t>Introduction</a:t>
            </a:r>
          </a:p>
          <a:p>
            <a:pPr indent="-228600">
              <a:lnSpc>
                <a:spcPct val="90000"/>
              </a:lnSpc>
              <a:buFont typeface="Arial" panose="020B0604020202020204" pitchFamily="34" charset="0"/>
              <a:buChar char="•"/>
            </a:pPr>
            <a:r>
              <a:rPr lang="en-US" sz="2200" dirty="0"/>
              <a:t>Problem Statement</a:t>
            </a:r>
          </a:p>
          <a:p>
            <a:pPr indent="-228600">
              <a:lnSpc>
                <a:spcPct val="90000"/>
              </a:lnSpc>
              <a:buFont typeface="Arial" panose="020B0604020202020204" pitchFamily="34" charset="0"/>
              <a:buChar char="•"/>
            </a:pPr>
            <a:r>
              <a:rPr lang="en-US" sz="2200" dirty="0"/>
              <a:t>Entities and Relationship</a:t>
            </a:r>
          </a:p>
          <a:p>
            <a:pPr indent="-228600">
              <a:lnSpc>
                <a:spcPct val="90000"/>
              </a:lnSpc>
              <a:buFont typeface="Arial" panose="020B0604020202020204" pitchFamily="34" charset="0"/>
              <a:buChar char="•"/>
            </a:pPr>
            <a:r>
              <a:rPr lang="en-US" sz="2200" dirty="0"/>
              <a:t>Database Schema</a:t>
            </a:r>
          </a:p>
          <a:p>
            <a:pPr indent="-228600">
              <a:lnSpc>
                <a:spcPct val="90000"/>
              </a:lnSpc>
              <a:buFont typeface="Arial" panose="020B0604020202020204" pitchFamily="34" charset="0"/>
              <a:buChar char="•"/>
            </a:pPr>
            <a:r>
              <a:rPr lang="en-US" sz="2200" dirty="0"/>
              <a:t>SQL Commands</a:t>
            </a:r>
          </a:p>
          <a:p>
            <a:pPr indent="-228600">
              <a:lnSpc>
                <a:spcPct val="90000"/>
              </a:lnSpc>
              <a:buFont typeface="Arial" panose="020B0604020202020204" pitchFamily="34" charset="0"/>
              <a:buChar char="•"/>
            </a:pPr>
            <a:r>
              <a:rPr lang="en-US" sz="2200" dirty="0"/>
              <a:t>Data population and Modification</a:t>
            </a:r>
          </a:p>
          <a:p>
            <a:pPr indent="-228600">
              <a:lnSpc>
                <a:spcPct val="90000"/>
              </a:lnSpc>
              <a:buFont typeface="Arial" panose="020B0604020202020204" pitchFamily="34" charset="0"/>
              <a:buChar char="•"/>
            </a:pPr>
            <a:r>
              <a:rPr lang="en-US" sz="2200" dirty="0"/>
              <a:t>Report</a:t>
            </a:r>
          </a:p>
          <a:p>
            <a:pPr indent="-228600">
              <a:lnSpc>
                <a:spcPct val="90000"/>
              </a:lnSpc>
              <a:buFont typeface="Arial" panose="020B0604020202020204" pitchFamily="34" charset="0"/>
              <a:buChar char="•"/>
            </a:pPr>
            <a:r>
              <a:rPr lang="en-US" sz="2200" dirty="0"/>
              <a:t>Conclusion</a:t>
            </a:r>
          </a:p>
          <a:p>
            <a:pPr indent="-228600">
              <a:lnSpc>
                <a:spcPct val="90000"/>
              </a:lnSpc>
              <a:buFont typeface="Arial" panose="020B0604020202020204" pitchFamily="34" charset="0"/>
              <a:buChar char="•"/>
            </a:pPr>
            <a:r>
              <a:rPr lang="en-US" sz="2200" dirty="0"/>
              <a:t>Future enhancement</a:t>
            </a:r>
          </a:p>
          <a:p>
            <a:pPr indent="-228600">
              <a:lnSpc>
                <a:spcPct val="90000"/>
              </a:lnSpc>
              <a:buFont typeface="Arial" panose="020B0604020202020204" pitchFamily="34" charset="0"/>
              <a:buChar char="•"/>
            </a:pPr>
            <a:r>
              <a:rPr lang="en-US" sz="2200" dirty="0"/>
              <a:t>Questions</a:t>
            </a:r>
          </a:p>
        </p:txBody>
      </p:sp>
      <p:pic>
        <p:nvPicPr>
          <p:cNvPr id="7" name="Picture Placeholder 6" descr="A tent with signs and posters">
            <a:extLst>
              <a:ext uri="{FF2B5EF4-FFF2-40B4-BE49-F238E27FC236}">
                <a16:creationId xmlns:a16="http://schemas.microsoft.com/office/drawing/2014/main" id="{F4B1154D-612C-FE45-8192-0EAE4D8574FB}"/>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643" r="23907"/>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46" name="Straight Connector 45">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351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dirty="0"/>
              <a:t>report</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186128" y="1064303"/>
            <a:ext cx="5781261" cy="2825646"/>
          </a:xfrm>
          <a:noFill/>
        </p:spPr>
        <p:txBody>
          <a:bodyPr vert="horz" lIns="91440" tIns="45720" rIns="91440" bIns="45720" rtlCol="0" anchor="t">
            <a:normAutofit lnSpcReduction="10000"/>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SELECT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e.EventType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SUM(</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s.QuantitySold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TotalSales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Event e</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LEFT JOIN Booth b 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b.EventID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LEFT JOIN Sales s 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b.BoothID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s.BoothID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GROUP BY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e.EventType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7" name="Picture Placeholder 6" descr="A tent with signs and posters">
            <a:extLst>
              <a:ext uri="{FF2B5EF4-FFF2-40B4-BE49-F238E27FC236}">
                <a16:creationId xmlns:a16="http://schemas.microsoft.com/office/drawing/2014/main" id="{71825A57-C7B7-5220-7F2D-8CA1564367C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565692" y="-22860"/>
            <a:ext cx="5626307" cy="6903720"/>
          </a:xfrm>
        </p:spPr>
      </p:pic>
      <p:sp>
        <p:nvSpPr>
          <p:cNvPr id="8" name="Rectangle 2">
            <a:extLst>
              <a:ext uri="{FF2B5EF4-FFF2-40B4-BE49-F238E27FC236}">
                <a16:creationId xmlns:a16="http://schemas.microsoft.com/office/drawing/2014/main" id="{CC93FC13-EDA5-E9BD-4DDC-45244C25B2F4}"/>
              </a:ext>
            </a:extLst>
          </p:cNvPr>
          <p:cNvSpPr>
            <a:spLocks noChangeArrowheads="1"/>
          </p:cNvSpPr>
          <p:nvPr/>
        </p:nvSpPr>
        <p:spPr bwMode="auto">
          <a:xfrm>
            <a:off x="1153591" y="3763811"/>
            <a:ext cx="93020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BA14BD86-99DA-85C0-4A08-63BE0A2D88EF}"/>
              </a:ext>
            </a:extLst>
          </p:cNvPr>
          <p:cNvGraphicFramePr>
            <a:graphicFrameLocks noGrp="1"/>
          </p:cNvGraphicFramePr>
          <p:nvPr>
            <p:extLst>
              <p:ext uri="{D42A27DB-BD31-4B8C-83A1-F6EECF244321}">
                <p14:modId xmlns:p14="http://schemas.microsoft.com/office/powerpoint/2010/main" val="557934123"/>
              </p:ext>
            </p:extLst>
          </p:nvPr>
        </p:nvGraphicFramePr>
        <p:xfrm>
          <a:off x="337279" y="4017364"/>
          <a:ext cx="5289030" cy="1633929"/>
        </p:xfrm>
        <a:graphic>
          <a:graphicData uri="http://schemas.openxmlformats.org/drawingml/2006/table">
            <a:tbl>
              <a:tblPr>
                <a:tableStyleId>{35758FB7-9AC5-4552-8A53-C91805E547FA}</a:tableStyleId>
              </a:tblPr>
              <a:tblGrid>
                <a:gridCol w="2644515">
                  <a:extLst>
                    <a:ext uri="{9D8B030D-6E8A-4147-A177-3AD203B41FA5}">
                      <a16:colId xmlns:a16="http://schemas.microsoft.com/office/drawing/2014/main" val="2434258335"/>
                    </a:ext>
                  </a:extLst>
                </a:gridCol>
                <a:gridCol w="2644515">
                  <a:extLst>
                    <a:ext uri="{9D8B030D-6E8A-4147-A177-3AD203B41FA5}">
                      <a16:colId xmlns:a16="http://schemas.microsoft.com/office/drawing/2014/main" val="1935472346"/>
                    </a:ext>
                  </a:extLst>
                </a:gridCol>
              </a:tblGrid>
              <a:tr h="396104">
                <a:tc>
                  <a:txBody>
                    <a:bodyPr/>
                    <a:lstStyle/>
                    <a:p>
                      <a:pPr algn="l"/>
                      <a:r>
                        <a:rPr lang="en-US" b="1" dirty="0" err="1">
                          <a:solidFill>
                            <a:schemeClr val="tx1"/>
                          </a:solidFill>
                          <a:effectLst/>
                        </a:rPr>
                        <a:t>EventType</a:t>
                      </a:r>
                      <a:endParaRPr lang="en-US" b="1" dirty="0">
                        <a:solidFill>
                          <a:schemeClr val="tx1"/>
                        </a:solidFill>
                        <a:effectLst/>
                        <a:latin typeface="EuclidCircularA-Medium"/>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en-US" b="1" dirty="0" err="1">
                          <a:solidFill>
                            <a:schemeClr val="tx1"/>
                          </a:solidFill>
                          <a:effectLst/>
                        </a:rPr>
                        <a:t>TotalSales</a:t>
                      </a:r>
                      <a:endParaRPr lang="en-US" b="1" dirty="0">
                        <a:solidFill>
                          <a:schemeClr val="tx1"/>
                        </a:solidFill>
                        <a:effectLst/>
                        <a:latin typeface="EuclidCircularA-Medium"/>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474489172"/>
                  </a:ext>
                </a:extLst>
              </a:tr>
              <a:tr h="396104">
                <a:tc>
                  <a:txBody>
                    <a:bodyPr/>
                    <a:lstStyle/>
                    <a:p>
                      <a:pPr algn="l"/>
                      <a:r>
                        <a:rPr lang="en-US" b="0" dirty="0">
                          <a:effectLst/>
                        </a:rPr>
                        <a:t>Music Festival</a:t>
                      </a:r>
                      <a:endParaRPr lang="en-US" b="0" dirty="0">
                        <a:effectLst/>
                        <a:latin typeface="EuclidCircularA-Regular"/>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rPr>
                        <a:t>45</a:t>
                      </a:r>
                      <a:endParaRPr lang="en-US" b="0">
                        <a:effectLst/>
                        <a:latin typeface="EuclidCircularA-Regular"/>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245497795"/>
                  </a:ext>
                </a:extLst>
              </a:tr>
              <a:tr h="396104">
                <a:tc>
                  <a:txBody>
                    <a:bodyPr/>
                    <a:lstStyle/>
                    <a:p>
                      <a:pPr algn="l"/>
                      <a:r>
                        <a:rPr lang="en-US" b="0">
                          <a:effectLst/>
                        </a:rPr>
                        <a:t>Rib Fest</a:t>
                      </a:r>
                      <a:endParaRPr lang="en-US" b="0">
                        <a:effectLst/>
                        <a:latin typeface="EuclidCircularA-Regular"/>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endParaRPr lang="en-US" b="0">
                        <a:effectLst/>
                        <a:latin typeface="EuclidCircularA-Regular"/>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259510180"/>
                  </a:ext>
                </a:extLst>
              </a:tr>
              <a:tr h="445617">
                <a:tc>
                  <a:txBody>
                    <a:bodyPr/>
                    <a:lstStyle/>
                    <a:p>
                      <a:pPr algn="l"/>
                      <a:r>
                        <a:rPr lang="en-US" b="0">
                          <a:effectLst/>
                        </a:rPr>
                        <a:t>Trade Show</a:t>
                      </a:r>
                      <a:endParaRPr lang="en-US" b="0">
                        <a:effectLst/>
                        <a:latin typeface="EuclidCircularA-Regular"/>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2995370"/>
                  </a:ext>
                </a:extLst>
              </a:tr>
            </a:tbl>
          </a:graphicData>
        </a:graphic>
      </p:graphicFrame>
    </p:spTree>
    <p:extLst>
      <p:ext uri="{BB962C8B-B14F-4D97-AF65-F5344CB8AC3E}">
        <p14:creationId xmlns:p14="http://schemas.microsoft.com/office/powerpoint/2010/main" val="889062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dirty="0"/>
              <a:t>report</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186128" y="1086786"/>
            <a:ext cx="5781261" cy="2930577"/>
          </a:xfrm>
          <a:noFill/>
        </p:spPr>
        <p:txBody>
          <a:bodyPr vert="horz" lIns="91440" tIns="45720" rIns="91440" bIns="45720" rtlCol="0" anchor="t">
            <a:normAutofit fontScale="85000" lnSpcReduction="20000"/>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SELECT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sp.FirstName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 '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sp.LastName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Salesperson,</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COUNT(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s.SaleID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TotalSales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SUM(</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s.QuantitySold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TotalQuantitySold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SUM(</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s.QuantitySold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s.SellingPrice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TotalRevenue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Salesperson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sp</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JOIN Sales s 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sp.SalespersonID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s.SalespersonID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GROUP BY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sp.SalespersonID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7" name="Picture Placeholder 6" descr="A tent with signs and posters">
            <a:extLst>
              <a:ext uri="{FF2B5EF4-FFF2-40B4-BE49-F238E27FC236}">
                <a16:creationId xmlns:a16="http://schemas.microsoft.com/office/drawing/2014/main" id="{71825A57-C7B7-5220-7F2D-8CA1564367C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565692" y="-22860"/>
            <a:ext cx="5626307" cy="6903720"/>
          </a:xfrm>
        </p:spPr>
      </p:pic>
      <p:sp>
        <p:nvSpPr>
          <p:cNvPr id="8" name="Rectangle 2">
            <a:extLst>
              <a:ext uri="{FF2B5EF4-FFF2-40B4-BE49-F238E27FC236}">
                <a16:creationId xmlns:a16="http://schemas.microsoft.com/office/drawing/2014/main" id="{CC93FC13-EDA5-E9BD-4DDC-45244C25B2F4}"/>
              </a:ext>
            </a:extLst>
          </p:cNvPr>
          <p:cNvSpPr>
            <a:spLocks noChangeArrowheads="1"/>
          </p:cNvSpPr>
          <p:nvPr/>
        </p:nvSpPr>
        <p:spPr bwMode="auto">
          <a:xfrm>
            <a:off x="1153591" y="3763811"/>
            <a:ext cx="93020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BA14BD86-99DA-85C0-4A08-63BE0A2D88EF}"/>
              </a:ext>
            </a:extLst>
          </p:cNvPr>
          <p:cNvGraphicFramePr>
            <a:graphicFrameLocks noGrp="1"/>
          </p:cNvGraphicFramePr>
          <p:nvPr>
            <p:extLst>
              <p:ext uri="{D42A27DB-BD31-4B8C-83A1-F6EECF244321}">
                <p14:modId xmlns:p14="http://schemas.microsoft.com/office/powerpoint/2010/main" val="4275325953"/>
              </p:ext>
            </p:extLst>
          </p:nvPr>
        </p:nvGraphicFramePr>
        <p:xfrm>
          <a:off x="337278" y="4159770"/>
          <a:ext cx="6048532" cy="1813810"/>
        </p:xfrm>
        <a:graphic>
          <a:graphicData uri="http://schemas.openxmlformats.org/drawingml/2006/table">
            <a:tbl>
              <a:tblPr>
                <a:tableStyleId>{35758FB7-9AC5-4552-8A53-C91805E547FA}</a:tableStyleId>
              </a:tblPr>
              <a:tblGrid>
                <a:gridCol w="1512133">
                  <a:extLst>
                    <a:ext uri="{9D8B030D-6E8A-4147-A177-3AD203B41FA5}">
                      <a16:colId xmlns:a16="http://schemas.microsoft.com/office/drawing/2014/main" val="2434258335"/>
                    </a:ext>
                  </a:extLst>
                </a:gridCol>
                <a:gridCol w="1512133">
                  <a:extLst>
                    <a:ext uri="{9D8B030D-6E8A-4147-A177-3AD203B41FA5}">
                      <a16:colId xmlns:a16="http://schemas.microsoft.com/office/drawing/2014/main" val="833901510"/>
                    </a:ext>
                  </a:extLst>
                </a:gridCol>
                <a:gridCol w="1512133">
                  <a:extLst>
                    <a:ext uri="{9D8B030D-6E8A-4147-A177-3AD203B41FA5}">
                      <a16:colId xmlns:a16="http://schemas.microsoft.com/office/drawing/2014/main" val="3193800581"/>
                    </a:ext>
                  </a:extLst>
                </a:gridCol>
                <a:gridCol w="1512133">
                  <a:extLst>
                    <a:ext uri="{9D8B030D-6E8A-4147-A177-3AD203B41FA5}">
                      <a16:colId xmlns:a16="http://schemas.microsoft.com/office/drawing/2014/main" val="1935472346"/>
                    </a:ext>
                  </a:extLst>
                </a:gridCol>
              </a:tblGrid>
              <a:tr h="624394">
                <a:tc>
                  <a:txBody>
                    <a:bodyPr/>
                    <a:lstStyle/>
                    <a:p>
                      <a:pPr algn="l"/>
                      <a:r>
                        <a:rPr lang="en-US" b="0" dirty="0">
                          <a:effectLst/>
                          <a:latin typeface="EuclidCircularA-Medium"/>
                        </a:rPr>
                        <a:t>Salesperson</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en-US" b="0">
                          <a:effectLst/>
                          <a:latin typeface="EuclidCircularA-Medium"/>
                        </a:rPr>
                        <a:t>TotalSales</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en-US" b="0">
                          <a:effectLst/>
                          <a:latin typeface="EuclidCircularA-Medium"/>
                        </a:rPr>
                        <a:t>TotalQuantitySold</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en-US" b="0" dirty="0" err="1">
                          <a:effectLst/>
                          <a:latin typeface="EuclidCircularA-Medium"/>
                        </a:rPr>
                        <a:t>TotalRevenue</a:t>
                      </a:r>
                      <a:endParaRPr lang="en-US" b="0" dirty="0">
                        <a:effectLst/>
                        <a:latin typeface="EuclidCircularA-Medium"/>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474489172"/>
                  </a:ext>
                </a:extLst>
              </a:tr>
              <a:tr h="380613">
                <a:tc>
                  <a:txBody>
                    <a:bodyPr/>
                    <a:lstStyle/>
                    <a:p>
                      <a:pPr algn="l"/>
                      <a:r>
                        <a:rPr lang="en-US" b="0">
                          <a:effectLst/>
                          <a:latin typeface="EuclidCircularA-Regular"/>
                        </a:rPr>
                        <a:t>John</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1</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20</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250</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245497795"/>
                  </a:ext>
                </a:extLst>
              </a:tr>
              <a:tr h="380613">
                <a:tc>
                  <a:txBody>
                    <a:bodyPr/>
                    <a:lstStyle/>
                    <a:p>
                      <a:pPr algn="l"/>
                      <a:r>
                        <a:rPr lang="en-US" b="0">
                          <a:effectLst/>
                          <a:latin typeface="EuclidCircularA-Regular"/>
                        </a:rPr>
                        <a:t>Jane</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1</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15</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120</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259510180"/>
                  </a:ext>
                </a:extLst>
              </a:tr>
              <a:tr h="428190">
                <a:tc>
                  <a:txBody>
                    <a:bodyPr/>
                    <a:lstStyle/>
                    <a:p>
                      <a:pPr algn="l"/>
                      <a:r>
                        <a:rPr lang="en-US" b="0">
                          <a:effectLst/>
                          <a:latin typeface="EuclidCircularA-Regular"/>
                        </a:rPr>
                        <a:t>Michael</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1</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10</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dirty="0">
                          <a:effectLst/>
                          <a:latin typeface="EuclidCircularA-Regular"/>
                        </a:rPr>
                        <a:t>180</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2995370"/>
                  </a:ext>
                </a:extLst>
              </a:tr>
            </a:tbl>
          </a:graphicData>
        </a:graphic>
      </p:graphicFrame>
    </p:spTree>
    <p:extLst>
      <p:ext uri="{BB962C8B-B14F-4D97-AF65-F5344CB8AC3E}">
        <p14:creationId xmlns:p14="http://schemas.microsoft.com/office/powerpoint/2010/main" val="199958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146159" y="685800"/>
            <a:ext cx="6238688" cy="1382233"/>
          </a:xfrm>
        </p:spPr>
        <p:txBody>
          <a:bodyPr vert="horz" lIns="91440" tIns="45720" rIns="91440" bIns="45720" rtlCol="0" anchor="ctr">
            <a:normAutofit/>
          </a:bodyPr>
          <a:lstStyle/>
          <a:p>
            <a:r>
              <a:rPr lang="en-US" sz="4400" dirty="0"/>
              <a:t>Conclusion</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2CCF9EA0-93FF-7C03-35B8-C89356861C74}"/>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335" r="24600"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5146158" y="2510852"/>
            <a:ext cx="6238687" cy="3147935"/>
          </a:xfrm>
        </p:spPr>
        <p:txBody>
          <a:bodyPr vert="horz" lIns="91440" tIns="45720" rIns="91440" bIns="45720" rtlCol="0">
            <a:normAutofit/>
          </a:bodyPr>
          <a:lstStyle/>
          <a:p>
            <a:r>
              <a:rPr lang="en-US" dirty="0"/>
              <a:t>The implementation of the relational database for </a:t>
            </a:r>
            <a:r>
              <a:rPr lang="en-US" dirty="0" err="1"/>
              <a:t>Foxcore</a:t>
            </a:r>
            <a:r>
              <a:rPr lang="en-US" dirty="0"/>
              <a:t> Retail has successfully addressed several key challenges faced by the organization. By centralizing data, automating processes, and enabling comprehensive reporting capabilities, the database solution has significantly improved operational efficiency and decision-making processes. The ability to track sales, manage inventory, and analyze performance across events and product offerings has provided valuable insights and facilitated informed strategic planning. Overall, the database solution has laid a solid foundation for the continued growth and success of </a:t>
            </a:r>
            <a:r>
              <a:rPr lang="en-US" dirty="0" err="1"/>
              <a:t>Foxcore</a:t>
            </a:r>
            <a:r>
              <a:rPr lang="en-US" dirty="0"/>
              <a:t> Retail.</a:t>
            </a:r>
          </a:p>
        </p:txBody>
      </p:sp>
    </p:spTree>
    <p:extLst>
      <p:ext uri="{BB962C8B-B14F-4D97-AF65-F5344CB8AC3E}">
        <p14:creationId xmlns:p14="http://schemas.microsoft.com/office/powerpoint/2010/main" val="379805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lstStyle/>
          <a:p>
            <a:r>
              <a:rPr lang="en-US" dirty="0"/>
              <a:t>Future enhancement</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xfrm>
            <a:off x="838199" y="2449585"/>
            <a:ext cx="10293992" cy="3696870"/>
          </a:xfrm>
          <a:noFill/>
        </p:spPr>
        <p:txBody>
          <a:bodyPr>
            <a:normAutofit/>
          </a:bodyPr>
          <a:lstStyle/>
          <a:p>
            <a:r>
              <a:rPr lang="en-US" dirty="0"/>
              <a:t>Real-Time Data Integrity</a:t>
            </a:r>
          </a:p>
          <a:p>
            <a:r>
              <a:rPr lang="en-US" dirty="0"/>
              <a:t>Advanced Analytics</a:t>
            </a:r>
          </a:p>
          <a:p>
            <a:r>
              <a:rPr lang="en-US" dirty="0"/>
              <a:t>Mobile Access</a:t>
            </a:r>
          </a:p>
          <a:p>
            <a:r>
              <a:rPr lang="en-US" dirty="0"/>
              <a:t>Customer Relationship Management</a:t>
            </a:r>
          </a:p>
          <a:p>
            <a:r>
              <a:rPr lang="en-US" dirty="0"/>
              <a:t>Supply Chain optimization</a:t>
            </a:r>
          </a:p>
          <a:p>
            <a:r>
              <a:rPr lang="en-US" dirty="0"/>
              <a:t>Data Security and Compliance</a:t>
            </a:r>
          </a:p>
        </p:txBody>
      </p:sp>
    </p:spTree>
    <p:extLst>
      <p:ext uri="{BB962C8B-B14F-4D97-AF65-F5344CB8AC3E}">
        <p14:creationId xmlns:p14="http://schemas.microsoft.com/office/powerpoint/2010/main" val="4262382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dirty="0"/>
              <a:t>Mark</a:t>
            </a:r>
          </a:p>
          <a:p>
            <a:r>
              <a:rPr lang="en-US" dirty="0"/>
              <a:t>Sonali</a:t>
            </a:r>
          </a:p>
          <a:p>
            <a:r>
              <a:rPr lang="en-US" dirty="0"/>
              <a:t>Shreya </a:t>
            </a:r>
            <a:r>
              <a:rPr lang="en-US" dirty="0" err="1"/>
              <a:t>Motay</a:t>
            </a:r>
            <a:endParaRPr lang="en-US" dirty="0"/>
          </a:p>
        </p:txBody>
      </p:sp>
      <p:pic>
        <p:nvPicPr>
          <p:cNvPr id="7" name="Picture Placeholder 6" descr="A tent with signs and posters&#10;&#10;Description automatically generated with medium confidence">
            <a:extLst>
              <a:ext uri="{FF2B5EF4-FFF2-40B4-BE49-F238E27FC236}">
                <a16:creationId xmlns:a16="http://schemas.microsoft.com/office/drawing/2014/main" id="{B11CBBC6-4A3A-66FD-E37B-5D253B8042E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019" b="6019"/>
          <a:stretch>
            <a:fillRect/>
          </a:stretch>
        </p:blipFill>
        <p:spPr/>
      </p:pic>
    </p:spTree>
    <p:extLst>
      <p:ext uri="{BB962C8B-B14F-4D97-AF65-F5344CB8AC3E}">
        <p14:creationId xmlns:p14="http://schemas.microsoft.com/office/powerpoint/2010/main" val="121080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146159" y="685800"/>
            <a:ext cx="6238688" cy="1382233"/>
          </a:xfrm>
        </p:spPr>
        <p:txBody>
          <a:bodyPr vert="horz" lIns="91440" tIns="45720" rIns="91440" bIns="45720" rtlCol="0" anchor="ctr">
            <a:normAutofit/>
          </a:bodyPr>
          <a:lstStyle/>
          <a:p>
            <a:r>
              <a:rPr lang="en-US" sz="4400" dirty="0"/>
              <a:t>INTRODUCTION</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2CCF9EA0-93FF-7C03-35B8-C89356861C74}"/>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335" r="24600"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5146158" y="2753833"/>
            <a:ext cx="6238687" cy="2036135"/>
          </a:xfrm>
        </p:spPr>
        <p:txBody>
          <a:bodyPr vert="horz" lIns="91440" tIns="45720" rIns="91440" bIns="45720" rtlCol="0">
            <a:normAutofit/>
          </a:bodyPr>
          <a:lstStyle/>
          <a:p>
            <a:r>
              <a:rPr lang="en-US" dirty="0" err="1"/>
              <a:t>Foxcore</a:t>
            </a:r>
            <a:r>
              <a:rPr lang="en-US" dirty="0"/>
              <a:t> Retail, a small entrepreneurial venture founded by Liam Corrigan and Mitchell Fox, emerged from humble beginnings, offering novelty items at various events and festivals across Ontario. Initially inspired by the success of products like Bubble Guns and Arctic Skin Cooling Towels, the company gradually expanded its product line and market presence, becoming a prominent player in the retail landscape.</a:t>
            </a:r>
          </a:p>
        </p:txBody>
      </p:sp>
      <p:cxnSp>
        <p:nvCxnSpPr>
          <p:cNvPr id="30" name="Straight Connector 29">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lstStyle/>
          <a:p>
            <a:r>
              <a:rPr lang="en-US" dirty="0"/>
              <a:t>Problem Statement</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xfrm>
            <a:off x="838199" y="2449585"/>
            <a:ext cx="10293992" cy="3696870"/>
          </a:xfrm>
          <a:noFill/>
        </p:spPr>
        <p:txBody>
          <a:bodyPr>
            <a:normAutofit/>
          </a:bodyPr>
          <a:lstStyle/>
          <a:p>
            <a:r>
              <a:rPr lang="en-US" dirty="0"/>
              <a:t>Manual sales tracking and paper-based record-keeping.</a:t>
            </a:r>
          </a:p>
          <a:p>
            <a:r>
              <a:rPr lang="en-US" dirty="0"/>
              <a:t>Disjointed data management systems leading to inefficiencies.</a:t>
            </a:r>
          </a:p>
          <a:p>
            <a:r>
              <a:rPr lang="en-US" dirty="0"/>
              <a:t>Errors and inaccuracies in sales, inventory, and performance tracking.</a:t>
            </a:r>
          </a:p>
          <a:p>
            <a:r>
              <a:rPr lang="en-US" dirty="0"/>
              <a:t>Lack of a robust database solution hindering data centralization.</a:t>
            </a:r>
          </a:p>
          <a:p>
            <a:r>
              <a:rPr lang="en-US" dirty="0"/>
              <a:t>Inability to optimize performance across events and product offerings.</a:t>
            </a:r>
          </a:p>
          <a:p>
            <a:r>
              <a:rPr lang="en-US" dirty="0"/>
              <a:t>Missed opportunities for valuable insights due to fragmented data.</a:t>
            </a:r>
          </a:p>
        </p:txBody>
      </p:sp>
    </p:spTree>
    <p:extLst>
      <p:ext uri="{BB962C8B-B14F-4D97-AF65-F5344CB8AC3E}">
        <p14:creationId xmlns:p14="http://schemas.microsoft.com/office/powerpoint/2010/main" val="72960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215072" y="528320"/>
            <a:ext cx="5028566" cy="1526983"/>
          </a:xfrm>
          <a:noFill/>
        </p:spPr>
        <p:txBody>
          <a:bodyPr>
            <a:noAutofit/>
          </a:bodyPr>
          <a:lstStyle/>
          <a:p>
            <a:r>
              <a:rPr lang="en-US" dirty="0"/>
              <a:t>ENTITIES</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215072" y="2390862"/>
            <a:ext cx="5028565" cy="2533476"/>
          </a:xfrm>
          <a:noFill/>
        </p:spPr>
        <p:txBody>
          <a:bodyPr anchor="t"/>
          <a:lstStyle/>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Event</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Venue</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Booth</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Product</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Salesperson</a:t>
            </a:r>
          </a:p>
          <a:p>
            <a:pPr marL="342900" marR="0" lvl="0" indent="-342900">
              <a:lnSpc>
                <a:spcPct val="115000"/>
              </a:lnSpc>
              <a:spcBef>
                <a:spcPts val="0"/>
              </a:spcBef>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Sales</a:t>
            </a:r>
          </a:p>
        </p:txBody>
      </p:sp>
      <p:pic>
        <p:nvPicPr>
          <p:cNvPr id="7" name="Picture Placeholder 6" descr="A tent with signs and posters">
            <a:extLst>
              <a:ext uri="{FF2B5EF4-FFF2-40B4-BE49-F238E27FC236}">
                <a16:creationId xmlns:a16="http://schemas.microsoft.com/office/drawing/2014/main" id="{E36CC366-1522-9E2A-C811-90A556E5026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281" r="14281"/>
          <a:stretch>
            <a:fillRect/>
          </a:stretch>
        </p:blipFill>
        <p:spPr/>
      </p:pic>
    </p:spTree>
    <p:extLst>
      <p:ext uri="{BB962C8B-B14F-4D97-AF65-F5344CB8AC3E}">
        <p14:creationId xmlns:p14="http://schemas.microsoft.com/office/powerpoint/2010/main" val="424203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a:lstStyle/>
          <a:p>
            <a:r>
              <a:rPr lang="en-US" dirty="0"/>
              <a:t>Relationships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4"/>
          </p:nvPr>
        </p:nvSpPr>
        <p:spPr>
          <a:xfrm>
            <a:off x="838200" y="1987669"/>
            <a:ext cx="10559902" cy="4297679"/>
          </a:xfrm>
          <a:noFill/>
        </p:spPr>
        <p:txBody>
          <a:bodyPr vert="horz" lIns="91440" tIns="45720" rIns="91440" bIns="45720" rtlCol="0" anchor="t">
            <a:normAutofit/>
          </a:bodyPr>
          <a:lstStyle/>
          <a:p>
            <a:endParaRPr lang="en-US" dirty="0"/>
          </a:p>
          <a:p>
            <a:pPr marL="285750" indent="-285750">
              <a:buFont typeface="Arial" panose="020B0604020202020204" pitchFamily="34" charset="0"/>
              <a:buChar char="•"/>
            </a:pPr>
            <a:r>
              <a:rPr lang="en-US" dirty="0"/>
              <a:t>Event - Venue: An event takes place at a venue.</a:t>
            </a:r>
          </a:p>
          <a:p>
            <a:pPr marL="285750" indent="-285750">
              <a:buFont typeface="Arial" panose="020B0604020202020204" pitchFamily="34" charset="0"/>
              <a:buChar char="•"/>
            </a:pPr>
            <a:r>
              <a:rPr lang="en-US" dirty="0"/>
              <a:t>Event - Booth: An event has one or more booths set up.</a:t>
            </a:r>
          </a:p>
          <a:p>
            <a:pPr marL="285750" indent="-285750">
              <a:buFont typeface="Arial" panose="020B0604020202020204" pitchFamily="34" charset="0"/>
              <a:buChar char="•"/>
            </a:pPr>
            <a:r>
              <a:rPr lang="en-US" dirty="0"/>
              <a:t>Booth - Salesperson: Each booth is managed by one or more salespersons.</a:t>
            </a:r>
          </a:p>
          <a:p>
            <a:pPr marL="285750" indent="-285750">
              <a:buFont typeface="Arial" panose="020B0604020202020204" pitchFamily="34" charset="0"/>
              <a:buChar char="•"/>
            </a:pPr>
            <a:r>
              <a:rPr lang="en-US" dirty="0"/>
              <a:t>Product - Sales: Products are sold in sales transactions.</a:t>
            </a:r>
          </a:p>
          <a:p>
            <a:pPr marL="285750" indent="-285750">
              <a:buFont typeface="Arial" panose="020B0604020202020204" pitchFamily="34" charset="0"/>
              <a:buChar char="•"/>
            </a:pPr>
            <a:r>
              <a:rPr lang="en-US" dirty="0"/>
              <a:t>Salesperson - Sales: Each salesperson makes sales transactions.</a:t>
            </a:r>
          </a:p>
        </p:txBody>
      </p:sp>
    </p:spTree>
    <p:extLst>
      <p:ext uri="{BB962C8B-B14F-4D97-AF65-F5344CB8AC3E}">
        <p14:creationId xmlns:p14="http://schemas.microsoft.com/office/powerpoint/2010/main" val="64377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8" name="Straight Connector 12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42" name="Rectangle 141">
            <a:extLst>
              <a:ext uri="{FF2B5EF4-FFF2-40B4-BE49-F238E27FC236}">
                <a16:creationId xmlns:a16="http://schemas.microsoft.com/office/drawing/2014/main" id="{53851C1C-90B4-4D68-8D77-ACEDEBF97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23">
            <a:extLst>
              <a:ext uri="{FF2B5EF4-FFF2-40B4-BE49-F238E27FC236}">
                <a16:creationId xmlns:a16="http://schemas.microsoft.com/office/drawing/2014/main" id="{66A6C3B0-6FDC-4B35-B7CE-CC75F305A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0" y="-10952"/>
            <a:ext cx="5037413" cy="6881907"/>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58016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358016 w 6132997"/>
              <a:gd name="connsiteY4" fmla="*/ 0 h 6881904"/>
              <a:gd name="connsiteX0" fmla="*/ 1916832 w 6132997"/>
              <a:gd name="connsiteY0" fmla="*/ 0 h 6892855"/>
              <a:gd name="connsiteX1" fmla="*/ 6132997 w 6132997"/>
              <a:gd name="connsiteY1" fmla="*/ 10951 h 6892855"/>
              <a:gd name="connsiteX2" fmla="*/ 6132997 w 6132997"/>
              <a:gd name="connsiteY2" fmla="*/ 6868949 h 6892855"/>
              <a:gd name="connsiteX3" fmla="*/ 0 w 6132997"/>
              <a:gd name="connsiteY3" fmla="*/ 6892855 h 6892855"/>
              <a:gd name="connsiteX4" fmla="*/ 1916832 w 6132997"/>
              <a:gd name="connsiteY4" fmla="*/ 0 h 6892855"/>
              <a:gd name="connsiteX0" fmla="*/ 2210210 w 6426375"/>
              <a:gd name="connsiteY0" fmla="*/ 0 h 6881905"/>
              <a:gd name="connsiteX1" fmla="*/ 6426375 w 6426375"/>
              <a:gd name="connsiteY1" fmla="*/ 10951 h 6881905"/>
              <a:gd name="connsiteX2" fmla="*/ 6426375 w 6426375"/>
              <a:gd name="connsiteY2" fmla="*/ 6868949 h 6881905"/>
              <a:gd name="connsiteX3" fmla="*/ 0 w 6426375"/>
              <a:gd name="connsiteY3" fmla="*/ 6881905 h 6881905"/>
              <a:gd name="connsiteX4" fmla="*/ 2210210 w 6426375"/>
              <a:gd name="connsiteY4" fmla="*/ 0 h 6881905"/>
              <a:gd name="connsiteX0" fmla="*/ 2755055 w 6426375"/>
              <a:gd name="connsiteY0" fmla="*/ 0 h 6881905"/>
              <a:gd name="connsiteX1" fmla="*/ 6426375 w 6426375"/>
              <a:gd name="connsiteY1" fmla="*/ 10951 h 6881905"/>
              <a:gd name="connsiteX2" fmla="*/ 6426375 w 6426375"/>
              <a:gd name="connsiteY2" fmla="*/ 6868949 h 6881905"/>
              <a:gd name="connsiteX3" fmla="*/ 0 w 6426375"/>
              <a:gd name="connsiteY3" fmla="*/ 6881905 h 6881905"/>
              <a:gd name="connsiteX4" fmla="*/ 2755055 w 6426375"/>
              <a:gd name="connsiteY4" fmla="*/ 0 h 688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6375" h="6881905">
                <a:moveTo>
                  <a:pt x="2755055" y="0"/>
                </a:moveTo>
                <a:lnTo>
                  <a:pt x="6426375" y="10951"/>
                </a:lnTo>
                <a:lnTo>
                  <a:pt x="6426375" y="6868949"/>
                </a:lnTo>
                <a:lnTo>
                  <a:pt x="0" y="6881905"/>
                </a:lnTo>
                <a:lnTo>
                  <a:pt x="275505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6" name="Straight Connector 145">
            <a:extLst>
              <a:ext uri="{FF2B5EF4-FFF2-40B4-BE49-F238E27FC236}">
                <a16:creationId xmlns:a16="http://schemas.microsoft.com/office/drawing/2014/main" id="{BF6F135C-352B-4218-8C4A-72DA56E2BC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486400" y="0"/>
            <a:ext cx="6705600" cy="199853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358AD04-C5C5-4EED-9739-2CCED6989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68513" y="4035406"/>
            <a:ext cx="4723487" cy="28225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2A09171-30F7-4DDD-8406-68606DFBE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434056" y="0"/>
            <a:ext cx="2036307" cy="68709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2" name="Picture 61" descr="A screenshot of a computer">
            <a:extLst>
              <a:ext uri="{FF2B5EF4-FFF2-40B4-BE49-F238E27FC236}">
                <a16:creationId xmlns:a16="http://schemas.microsoft.com/office/drawing/2014/main" id="{4D8D33C7-16C4-2709-B147-7BB7F8F39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684" y="314324"/>
            <a:ext cx="10047767" cy="6162676"/>
          </a:xfrm>
          <a:prstGeom prst="rect">
            <a:avLst/>
          </a:prstGeom>
        </p:spPr>
      </p:pic>
    </p:spTree>
    <p:extLst>
      <p:ext uri="{BB962C8B-B14F-4D97-AF65-F5344CB8AC3E}">
        <p14:creationId xmlns:p14="http://schemas.microsoft.com/office/powerpoint/2010/main" val="82108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215072" y="528320"/>
            <a:ext cx="5028566" cy="1526983"/>
          </a:xfrm>
          <a:noFill/>
        </p:spPr>
        <p:txBody>
          <a:bodyPr>
            <a:noAutofit/>
          </a:bodyPr>
          <a:lstStyle/>
          <a:p>
            <a:r>
              <a:rPr lang="en-US" b="1" dirty="0"/>
              <a:t>DATABASE Schema</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39646" y="2390861"/>
            <a:ext cx="7420131" cy="3455303"/>
          </a:xfrm>
          <a:noFill/>
        </p:spPr>
        <p:txBody>
          <a:bodyPr anchor="t"/>
          <a:lstStyle/>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Event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StartDate,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EndDate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Description,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EventType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Venue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VenueID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VenueName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Address, Description)</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Booth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FK, Location)</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Product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PK, ProductName,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WholesaleCost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MinSellingPrice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Salesperson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PK, FirstName,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LastName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Address,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PhoneNumber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Sales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SaleID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QuantitySold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SellingPrice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SaleDateTime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7" name="Picture Placeholder 6" descr="A tent with signs and posters">
            <a:extLst>
              <a:ext uri="{FF2B5EF4-FFF2-40B4-BE49-F238E27FC236}">
                <a16:creationId xmlns:a16="http://schemas.microsoft.com/office/drawing/2014/main" id="{E36CC366-1522-9E2A-C811-90A556E5026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281" r="14281"/>
          <a:stretch>
            <a:fillRect/>
          </a:stretch>
        </p:blipFill>
        <p:spPr/>
      </p:pic>
    </p:spTree>
    <p:extLst>
      <p:ext uri="{BB962C8B-B14F-4D97-AF65-F5344CB8AC3E}">
        <p14:creationId xmlns:p14="http://schemas.microsoft.com/office/powerpoint/2010/main" val="233951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noFill/>
        </p:spPr>
        <p:txBody>
          <a:bodyPr/>
          <a:lstStyle/>
          <a:p>
            <a:r>
              <a:rPr lang="en-US" dirty="0"/>
              <a:t>SQL Commands </a:t>
            </a:r>
          </a:p>
        </p:txBody>
      </p:sp>
    </p:spTree>
    <p:extLst>
      <p:ext uri="{BB962C8B-B14F-4D97-AF65-F5344CB8AC3E}">
        <p14:creationId xmlns:p14="http://schemas.microsoft.com/office/powerpoint/2010/main" val="43519539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Angle lines design</Template>
  <TotalTime>88</TotalTime>
  <Words>1459</Words>
  <Application>Microsoft Office PowerPoint</Application>
  <PresentationFormat>Widescreen</PresentationFormat>
  <Paragraphs>350</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Arial</vt:lpstr>
      <vt:lpstr>Calibri</vt:lpstr>
      <vt:lpstr>EuclidCircularA-Medium</vt:lpstr>
      <vt:lpstr>EuclidCircularA-Regular</vt:lpstr>
      <vt:lpstr>Symbol</vt:lpstr>
      <vt:lpstr>Univers Condensed Light</vt:lpstr>
      <vt:lpstr>Walbaum Display Light</vt:lpstr>
      <vt:lpstr>AngleLinesVTI</vt:lpstr>
      <vt:lpstr>            FOXCORE RETAIL</vt:lpstr>
      <vt:lpstr>AGENDA</vt:lpstr>
      <vt:lpstr>INTRODUCTION</vt:lpstr>
      <vt:lpstr>Problem Statement</vt:lpstr>
      <vt:lpstr>ENTITIES</vt:lpstr>
      <vt:lpstr>Relationships</vt:lpstr>
      <vt:lpstr>PowerPoint Presentation</vt:lpstr>
      <vt:lpstr>DATABASE Schema</vt:lpstr>
      <vt:lpstr>SQL Commands </vt:lpstr>
      <vt:lpstr>Creating Tables</vt:lpstr>
      <vt:lpstr>Creating Tables</vt:lpstr>
      <vt:lpstr>Creating Tables</vt:lpstr>
      <vt:lpstr>DATA Population</vt:lpstr>
      <vt:lpstr>DATA POPULATION</vt:lpstr>
      <vt:lpstr>DATA POPULATION</vt:lpstr>
      <vt:lpstr>DATA MODIFICATION</vt:lpstr>
      <vt:lpstr>Tables</vt:lpstr>
      <vt:lpstr>Tables</vt:lpstr>
      <vt:lpstr>TABLES</vt:lpstr>
      <vt:lpstr>report</vt:lpstr>
      <vt:lpstr>report</vt:lpstr>
      <vt:lpstr>Conclusion</vt:lpstr>
      <vt:lpstr>Future enhancement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FOXCORE RETAIL</dc:title>
  <dc:creator>Shreya M</dc:creator>
  <cp:lastModifiedBy>Shreya M</cp:lastModifiedBy>
  <cp:revision>1</cp:revision>
  <dcterms:created xsi:type="dcterms:W3CDTF">2024-04-16T20:44:44Z</dcterms:created>
  <dcterms:modified xsi:type="dcterms:W3CDTF">2024-04-16T22:13:11Z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