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2" r:id="rId5"/>
    <p:sldId id="275" r:id="rId6"/>
    <p:sldId id="293" r:id="rId7"/>
    <p:sldId id="294" r:id="rId8"/>
    <p:sldId id="285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5634"/>
  </p:normalViewPr>
  <p:slideViewPr>
    <p:cSldViewPr snapToGrid="0" showGuides="1">
      <p:cViewPr varScale="1">
        <p:scale>
          <a:sx n="71" d="100"/>
          <a:sy n="71" d="100"/>
        </p:scale>
        <p:origin x="672" y="7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08990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erspayteachers.com/Product/Nouns-Proper-Nouns-Game-I-Have-Who-Has-1488707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ris.peabody.vanderbilt.edu/module/dbi1/cresource/q2/p06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learn.e-limu.org/topic/view/?c=138" TargetMode="Externa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tiarsosarjono.blogspot.com/2016/07/noun-kata-benda-grammar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40" y="628475"/>
            <a:ext cx="5555643" cy="2057441"/>
          </a:xfrm>
        </p:spPr>
        <p:txBody>
          <a:bodyPr/>
          <a:lstStyle/>
          <a:p>
            <a:r>
              <a:rPr lang="en-US" sz="2200" i="1"/>
              <a:t>INDIRA GANDHI </a:t>
            </a:r>
            <a:r>
              <a:rPr lang="en-US" sz="2200" i="1" dirty="0"/>
              <a:t>NATIONAL </a:t>
            </a:r>
            <a:r>
              <a:rPr lang="en-US" sz="2200" i="1"/>
              <a:t>OPEN UNIVERSITY</a:t>
            </a:r>
            <a:br>
              <a:rPr lang="en-US" sz="2200" i="1"/>
            </a:br>
            <a:r>
              <a:rPr lang="en-US" sz="2200" i="1"/>
              <a:t>		( IGNOU )</a:t>
            </a:r>
            <a:endParaRPr lang="en-US" sz="2200" i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3207026"/>
            <a:ext cx="4494634" cy="2198692"/>
          </a:xfrm>
        </p:spPr>
        <p:txBody>
          <a:bodyPr/>
          <a:lstStyle/>
          <a:p>
            <a:r>
              <a:rPr lang="en-US" dirty="0"/>
              <a:t>Topic :- Noun</a:t>
            </a:r>
          </a:p>
          <a:p>
            <a:r>
              <a:rPr lang="en-US" dirty="0"/>
              <a:t>Subject :- English</a:t>
            </a:r>
          </a:p>
          <a:p>
            <a:r>
              <a:rPr lang="en-US" dirty="0"/>
              <a:t>Class :- 5th</a:t>
            </a:r>
          </a:p>
          <a:p>
            <a:r>
              <a:rPr lang="en-US" dirty="0"/>
              <a:t>Name :- Abhishek Kumar Ojha</a:t>
            </a:r>
          </a:p>
          <a:p>
            <a:r>
              <a:rPr lang="en-US" dirty="0"/>
              <a:t>Section :- 2019-2022</a:t>
            </a: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4CD3-3077-0862-06CB-7405EB75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Abstract Noun.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61044-7317-7402-6470-B18672F4EFE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Noun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A0217-CB49-55FB-6402-CDE6139E726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10</a:t>
            </a:fld>
            <a:endParaRPr lang="en-US" altLang="zh-CN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C0612-B703-9147-D334-B74AE6B9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29" y="1351723"/>
            <a:ext cx="4335354" cy="454549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AE1E8D-5786-1A72-6576-4A011164DFE6}"/>
              </a:ext>
            </a:extLst>
          </p:cNvPr>
          <p:cNvSpPr/>
          <p:nvPr/>
        </p:nvSpPr>
        <p:spPr>
          <a:xfrm>
            <a:off x="587829" y="1815197"/>
            <a:ext cx="4684643" cy="3922994"/>
          </a:xfrm>
          <a:prstGeom prst="roundRect">
            <a:avLst/>
          </a:prstGeom>
          <a:solidFill>
            <a:schemeClr val="accent6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Any entity that cannot be perceived by the five senses of the human body are called an abstract noun.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B935-D46A-143B-8C05-C03D5D7D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PRACTISE EXAMPLES </a:t>
            </a:r>
            <a:br>
              <a:rPr lang="en-US" i="1" dirty="0"/>
            </a:br>
            <a:br>
              <a:rPr lang="en-US" i="1" dirty="0"/>
            </a:br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DA32-2604-F81D-6C98-0C2F9C077687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Noun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487B5-A42F-9A22-8B9E-9E96BF6E9D3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11</a:t>
            </a:fld>
            <a:endParaRPr lang="en-US" altLang="zh-CN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359337-40CC-E126-1025-D2928AB16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495" y="1714500"/>
            <a:ext cx="9682462" cy="42754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CCB5F7-BCDA-677C-1C44-BBD6852CC65D}"/>
              </a:ext>
            </a:extLst>
          </p:cNvPr>
          <p:cNvSpPr txBox="1"/>
          <p:nvPr/>
        </p:nvSpPr>
        <p:spPr>
          <a:xfrm>
            <a:off x="720495" y="5143500"/>
            <a:ext cx="9682462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s://creativecommons.org/licenses/by-nc/3.0/"/>
              </a:rPr>
              <a:t>CC BY-NC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3214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E09A4-AFEF-5A64-B81E-4FE3B211AE6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Noun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3F175-D816-647D-A4FF-E5EF3AA5651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12</a:t>
            </a:fld>
            <a:endParaRPr lang="en-US" altLang="zh-CN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FFA34A-8CA6-D638-C31E-FA45A13D6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2988" y="1082499"/>
            <a:ext cx="4894026" cy="38738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C95193-732A-6F80-2564-6FA75ECEB07D}"/>
              </a:ext>
            </a:extLst>
          </p:cNvPr>
          <p:cNvSpPr txBox="1"/>
          <p:nvPr/>
        </p:nvSpPr>
        <p:spPr>
          <a:xfrm flipV="1">
            <a:off x="4599432" y="2557183"/>
            <a:ext cx="5026301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CA114F-B89D-E820-B875-FC7E611EA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41773" y="1082499"/>
            <a:ext cx="5410987" cy="38738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890D75-BFF2-3907-9E74-6A6AA915366E}"/>
              </a:ext>
            </a:extLst>
          </p:cNvPr>
          <p:cNvSpPr txBox="1"/>
          <p:nvPr/>
        </p:nvSpPr>
        <p:spPr>
          <a:xfrm>
            <a:off x="5647014" y="4276445"/>
            <a:ext cx="571500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6980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FF6D6-C8B4-816C-B57E-C87DD2A153D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z="2800" dirty="0">
                <a:latin typeface="Harlow Solid Italic" panose="04030604020F02020D02" pitchFamily="82" charset="0"/>
              </a:rPr>
              <a:t>Thanks to all teachers for giving me the opportunity to make the project.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B3756-1283-910A-FF69-EF685CE943A0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6B44D-BED2-3EFC-9811-7688BCD7EDBF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13</a:t>
            </a:fld>
            <a:endParaRPr lang="en-US" altLang="zh-CN" noProof="0" dirty="0"/>
          </a:p>
        </p:txBody>
      </p:sp>
      <p:sp>
        <p:nvSpPr>
          <p:cNvPr id="8" name="Star: 10 Points 7">
            <a:extLst>
              <a:ext uri="{FF2B5EF4-FFF2-40B4-BE49-F238E27FC236}">
                <a16:creationId xmlns:a16="http://schemas.microsoft.com/office/drawing/2014/main" id="{9536B171-2C6A-8EFE-1DC1-25AB2A6A6E1C}"/>
              </a:ext>
            </a:extLst>
          </p:cNvPr>
          <p:cNvSpPr/>
          <p:nvPr/>
        </p:nvSpPr>
        <p:spPr>
          <a:xfrm>
            <a:off x="6718852" y="752259"/>
            <a:ext cx="3299791" cy="2410726"/>
          </a:xfrm>
          <a:prstGeom prst="star10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  <a:lumOff val="25000"/>
                  </a:schemeClr>
                </a:solidFill>
                <a:latin typeface="Harlow Solid Italic" panose="04030604020F02020D02" pitchFamily="8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2782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Definition of Noun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Types of Noun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Example &amp; Definition of Noun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Practice Exercise</a:t>
            </a: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Noun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0DED-5F63-9E64-1BB0-D5FE1197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INTRODUCTION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8D17F-AF51-7118-F12C-64625AB350A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Noun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4C291-823A-B15C-7177-739A83997D4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3</a:t>
            </a:fld>
            <a:endParaRPr lang="en-US" altLang="zh-CN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6B282F-A65D-192C-5F72-AABFB1164007}"/>
              </a:ext>
            </a:extLst>
          </p:cNvPr>
          <p:cNvSpPr/>
          <p:nvPr/>
        </p:nvSpPr>
        <p:spPr>
          <a:xfrm>
            <a:off x="1378226" y="1842052"/>
            <a:ext cx="917050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0" i="0" dirty="0">
                <a:solidFill>
                  <a:srgbClr val="FFC000"/>
                </a:solidFill>
                <a:effectLst/>
                <a:latin typeface="Minion Pro"/>
              </a:rPr>
              <a:t>Right from the moment the universe came into existence, grammar was here. Each entity of this world is separate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559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C4EF-1CA5-967E-3317-B04F9833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a Noun?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355DB-E369-EAC3-065E-D277464B1AC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Noun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8DB46-08FF-B370-14F8-91BEF412679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4</a:t>
            </a:fld>
            <a:endParaRPr lang="en-US" altLang="zh-CN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7A5AEE-2D40-80F8-9CC4-C13179AA9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96482" y="1210345"/>
            <a:ext cx="4156279" cy="443730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1B3FC4D-75C9-C93B-97E0-A8B5DCE3F158}"/>
              </a:ext>
            </a:extLst>
          </p:cNvPr>
          <p:cNvSpPr/>
          <p:nvPr/>
        </p:nvSpPr>
        <p:spPr>
          <a:xfrm>
            <a:off x="332725" y="1622510"/>
            <a:ext cx="6425884" cy="4025144"/>
          </a:xfrm>
          <a:prstGeom prst="ellipse">
            <a:avLst/>
          </a:prstGeom>
          <a:ln>
            <a:solidFill>
              <a:schemeClr val="accent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A noun is a word that describes a person, place, thing, or idea</a:t>
            </a:r>
            <a:r>
              <a:rPr lang="en-US" sz="2800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31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Noun.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22D79EB2-B914-5355-4D75-3AC59F0DCCC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07136" y="3865003"/>
            <a:ext cx="1877575" cy="1205058"/>
          </a:xfrm>
        </p:spPr>
        <p:txBody>
          <a:bodyPr/>
          <a:lstStyle/>
          <a:p>
            <a:r>
              <a:rPr lang="en-US" sz="3200" dirty="0">
                <a:solidFill>
                  <a:srgbClr val="FFC000"/>
                </a:solidFill>
                <a:latin typeface="arial" panose="020B0604020202020204" pitchFamily="34" charset="0"/>
              </a:rPr>
              <a:t>P</a:t>
            </a:r>
            <a:r>
              <a:rPr lang="en-US" sz="32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roper Noun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7BD10CEB-2241-4246-B0F4-96E0DB642C4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altLang="zh-CN" noProof="0" dirty="0"/>
          </a:p>
          <a:p>
            <a:endParaRPr lang="zh-CN" altLang="en-US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0ECD9490-0BE0-6A65-01CD-D54CAB8395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889942" y="2355643"/>
            <a:ext cx="1877575" cy="1205058"/>
          </a:xfrm>
        </p:spPr>
        <p:txBody>
          <a:bodyPr/>
          <a:lstStyle/>
          <a:p>
            <a:r>
              <a:rPr lang="en-US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Common Noun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8038ACE-740A-4AE7-A0B3-BEEA90495BD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lvl="0"/>
            <a:r>
              <a:rPr lang="en-US" altLang="zh-CN" noProof="0" dirty="0"/>
              <a:t>.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CEEED1DD-BCBD-5246-2A2C-BCED87782D5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107230" y="4469081"/>
            <a:ext cx="1877575" cy="964310"/>
          </a:xfrm>
        </p:spPr>
        <p:txBody>
          <a:bodyPr/>
          <a:lstStyle/>
          <a:p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</a:rPr>
              <a:t>C</a:t>
            </a:r>
            <a:r>
              <a:rPr lang="en-US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ollective 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</a:rPr>
              <a:t>N</a:t>
            </a:r>
            <a:r>
              <a:rPr lang="en-US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oun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DD441F7A-4624-45D2-AE88-EEBA65185E6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endParaRPr lang="en-US" altLang="zh-CN" noProof="0" dirty="0"/>
          </a:p>
          <a:p>
            <a:endParaRPr lang="zh-CN" alt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868536F0-BECB-41C2-208F-CAAC89E244F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501941" y="4469081"/>
            <a:ext cx="1877575" cy="1088475"/>
          </a:xfrm>
        </p:spPr>
        <p:txBody>
          <a:bodyPr/>
          <a:lstStyle/>
          <a:p>
            <a:r>
              <a:rPr lang="en-US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 Concrete 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</a:rPr>
              <a:t>N</a:t>
            </a:r>
            <a:r>
              <a:rPr lang="en-US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oun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4EF68FE0-ADE3-4AB5-AC04-6C029B601AB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AFB92ED-EE9E-1E13-228D-2A33EE0B2FC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734718" y="2355643"/>
            <a:ext cx="2039299" cy="1205058"/>
          </a:xfrm>
        </p:spPr>
        <p:txBody>
          <a:bodyPr/>
          <a:lstStyle/>
          <a:p>
            <a:r>
              <a:rPr lang="en-US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Abstract 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</a:rPr>
              <a:t>N</a:t>
            </a:r>
            <a:r>
              <a:rPr lang="en-US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oun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5140B95D-A59E-4E6C-BF07-5DD5E0E818A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18" name="Footer Placeholder 19">
            <a:extLst>
              <a:ext uri="{FF2B5EF4-FFF2-40B4-BE49-F238E27FC236}">
                <a16:creationId xmlns:a16="http://schemas.microsoft.com/office/drawing/2014/main" id="{DFB05218-61DC-CC29-D458-822963DBD626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Noun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F783E846-53E9-08B1-C781-088BBC6B548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6090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8A29-AFB2-EE03-004C-AAF13B8D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Proper Noun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C0169-B0DC-2E69-81E3-7E1C8D5A3AF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Noun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94C80-FEA5-80E5-9394-A0184E0649F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6</a:t>
            </a:fld>
            <a:endParaRPr lang="en-US" altLang="zh-CN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829D15-3BDB-1607-AC88-63720B8AA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48" y="859825"/>
            <a:ext cx="5715000" cy="51383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D31267-30EF-6375-D6DC-A112457EEC39}"/>
              </a:ext>
            </a:extLst>
          </p:cNvPr>
          <p:cNvSpPr/>
          <p:nvPr/>
        </p:nvSpPr>
        <p:spPr>
          <a:xfrm>
            <a:off x="642730" y="1622510"/>
            <a:ext cx="4558748" cy="4375665"/>
          </a:xfrm>
          <a:prstGeom prst="roundRect">
            <a:avLst/>
          </a:prstGeom>
          <a:solidFill>
            <a:schemeClr val="accent6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Nouns that are used to name a person, place or thing specifically are called a proper noun. Proper nouns always begin with a capital letter.</a:t>
            </a:r>
            <a:endParaRPr 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3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9D6D-CC40-A763-D841-DF7BBD2E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Common Noun.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C64F2-5C13-7ADE-A531-C83572DEAD48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Noun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DBB14-A480-0A3A-C9E2-6B07F2AF1BB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7</a:t>
            </a:fld>
            <a:endParaRPr lang="en-US" altLang="zh-CN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882E2D-80DD-35CB-C381-1A970849D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629" y="711959"/>
            <a:ext cx="6000750" cy="568852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D3A0D1-3898-E194-863B-789926F783B7}"/>
              </a:ext>
            </a:extLst>
          </p:cNvPr>
          <p:cNvSpPr/>
          <p:nvPr/>
        </p:nvSpPr>
        <p:spPr>
          <a:xfrm>
            <a:off x="702365" y="1789043"/>
            <a:ext cx="4452731" cy="4028661"/>
          </a:xfrm>
          <a:prstGeom prst="roundRect">
            <a:avLst/>
          </a:prstGeom>
          <a:solidFill>
            <a:schemeClr val="accent6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Common nouns are those nouns that refer to a generic item, group or place. This means that, unlike proper nouns, they are not used to identify specific people, places or objects.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6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9392-B039-E6BB-2E55-DCFB905F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Collective Noun.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335AE-9E75-32A7-938D-7BEDB6C7358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 err="1"/>
              <a:t>Noum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D38B9-2999-B916-54F8-C246A924B49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8</a:t>
            </a:fld>
            <a:endParaRPr lang="en-US" altLang="zh-CN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28F319-7E87-EA20-522D-124796212EC8}"/>
              </a:ext>
            </a:extLst>
          </p:cNvPr>
          <p:cNvSpPr/>
          <p:nvPr/>
        </p:nvSpPr>
        <p:spPr>
          <a:xfrm>
            <a:off x="781879" y="1627415"/>
            <a:ext cx="4404141" cy="4071020"/>
          </a:xfrm>
          <a:prstGeom prst="roundRect">
            <a:avLst/>
          </a:prstGeom>
          <a:solidFill>
            <a:schemeClr val="accent6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A collective noun is a naming word that is used to denote a group of objects, animals or people.</a:t>
            </a:r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FA3A13-43EC-2787-AA7F-D1647631E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465" y="652489"/>
            <a:ext cx="4572000" cy="56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6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E692-8ACA-A7D0-60D4-3EFCFE03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Concrete Noun.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FCC5-A3E6-C135-2267-9AFD5540BA3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Noun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C68D4-73F0-D01A-6D53-0E43801A19E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9</a:t>
            </a:fld>
            <a:endParaRPr lang="en-US" altLang="zh-CN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28249C-7482-CF65-509D-9A94D3ED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704" y="1064792"/>
            <a:ext cx="4262467" cy="515312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A4E69B-8F0F-F526-7994-F00CFB11050A}"/>
              </a:ext>
            </a:extLst>
          </p:cNvPr>
          <p:cNvSpPr/>
          <p:nvPr/>
        </p:nvSpPr>
        <p:spPr>
          <a:xfrm>
            <a:off x="587829" y="1799302"/>
            <a:ext cx="4598505" cy="3806367"/>
          </a:xfrm>
          <a:prstGeom prst="roundRect">
            <a:avLst/>
          </a:prstGeom>
          <a:solidFill>
            <a:schemeClr val="accent6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32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A concrete noun refers to objects that are material and can be perceived by the human senses.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3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4" id="{BFBFD87C-13A6-46D8-B266-CBD7207FB1A2}" vid="{65A303F0-833B-4EE7-8049-5F920E7AF9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8A5B37-136E-43A0-A86E-592016E0F082}">
  <ds:schemaRefs>
    <ds:schemaRef ds:uri="http://schemas.microsoft.com/sharepoint/v3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230e9df3-be65-4c73-a93b-d1236ebd677e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B6E4F09-9136-4614-877F-AEEBD60D01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DA5CAE-CF80-4365-8E7C-09558F26A59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102</TotalTime>
  <Words>300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等线</vt:lpstr>
      <vt:lpstr>Abadi</vt:lpstr>
      <vt:lpstr>Arial</vt:lpstr>
      <vt:lpstr>Arial</vt:lpstr>
      <vt:lpstr>Calibri</vt:lpstr>
      <vt:lpstr>Harlow Solid Italic</vt:lpstr>
      <vt:lpstr>Minion Pro</vt:lpstr>
      <vt:lpstr>Posterama Text Black</vt:lpstr>
      <vt:lpstr>Posterama Text SemiBold</vt:lpstr>
      <vt:lpstr>Roboto</vt:lpstr>
      <vt:lpstr>Office 主题​​</vt:lpstr>
      <vt:lpstr>INDIRA GANDHI NATIONAL OPEN UNIVERSITY   ( IGNOU )</vt:lpstr>
      <vt:lpstr>Agenda</vt:lpstr>
      <vt:lpstr>INTRODUCTION</vt:lpstr>
      <vt:lpstr>What is a Noun?</vt:lpstr>
      <vt:lpstr>Types of Noun.</vt:lpstr>
      <vt:lpstr>1. Proper Noun</vt:lpstr>
      <vt:lpstr>2. Common Noun.</vt:lpstr>
      <vt:lpstr>3. Collective Noun.</vt:lpstr>
      <vt:lpstr>4. Concrete Noun. </vt:lpstr>
      <vt:lpstr>5. Abstract Noun.</vt:lpstr>
      <vt:lpstr>PRACTISE EXAMPLES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District Institute of Education Training</dc:title>
  <dc:creator>Abhishek Ojha</dc:creator>
  <cp:lastModifiedBy>Abhishek Ojha</cp:lastModifiedBy>
  <cp:revision>22</cp:revision>
  <dcterms:created xsi:type="dcterms:W3CDTF">2022-06-27T16:33:38Z</dcterms:created>
  <dcterms:modified xsi:type="dcterms:W3CDTF">2023-03-22T18:33:21Z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