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3FBA-5582-74F0-A22B-F408EF615D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99415A-EB40-928B-2CE0-A1D813132C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7F3F-41C0-75FB-C639-A18156A7816E}"/>
              </a:ext>
            </a:extLst>
          </p:cNvPr>
          <p:cNvSpPr>
            <a:spLocks noGrp="1"/>
          </p:cNvSpPr>
          <p:nvPr>
            <p:ph type="dt" sz="half" idx="10"/>
          </p:nvPr>
        </p:nvSpPr>
        <p:spPr/>
        <p:txBody>
          <a:bodyPr/>
          <a:lstStyle/>
          <a:p>
            <a:fld id="{E4B7DCA4-E60A-4F3A-AB52-6E7544754726}" type="datetimeFigureOut">
              <a:rPr lang="en-US" smtClean="0"/>
              <a:t>12/5/2023</a:t>
            </a:fld>
            <a:endParaRPr lang="en-US"/>
          </a:p>
        </p:txBody>
      </p:sp>
      <p:sp>
        <p:nvSpPr>
          <p:cNvPr id="5" name="Footer Placeholder 4">
            <a:extLst>
              <a:ext uri="{FF2B5EF4-FFF2-40B4-BE49-F238E27FC236}">
                <a16:creationId xmlns:a16="http://schemas.microsoft.com/office/drawing/2014/main" id="{76E66B60-06C1-3ABB-B880-754B42186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0B49A-160B-0DB1-4968-EFA9F00EFABE}"/>
              </a:ext>
            </a:extLst>
          </p:cNvPr>
          <p:cNvSpPr>
            <a:spLocks noGrp="1"/>
          </p:cNvSpPr>
          <p:nvPr>
            <p:ph type="sldNum" sz="quarter" idx="12"/>
          </p:nvPr>
        </p:nvSpPr>
        <p:spPr/>
        <p:txBody>
          <a:bodyPr/>
          <a:lstStyle/>
          <a:p>
            <a:fld id="{3EC04055-02AB-48F8-B481-87A0B0002AC6}" type="slidenum">
              <a:rPr lang="en-US" smtClean="0"/>
              <a:t>‹#›</a:t>
            </a:fld>
            <a:endParaRPr lang="en-US"/>
          </a:p>
        </p:txBody>
      </p:sp>
    </p:spTree>
    <p:extLst>
      <p:ext uri="{BB962C8B-B14F-4D97-AF65-F5344CB8AC3E}">
        <p14:creationId xmlns:p14="http://schemas.microsoft.com/office/powerpoint/2010/main" val="63749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B893-4D9C-FD6D-AB95-16E3809FB7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E477F4-F323-E0F3-C480-D63DA59F66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237F7-8DE3-EF7A-ED34-A3B897BB1AE4}"/>
              </a:ext>
            </a:extLst>
          </p:cNvPr>
          <p:cNvSpPr>
            <a:spLocks noGrp="1"/>
          </p:cNvSpPr>
          <p:nvPr>
            <p:ph type="dt" sz="half" idx="10"/>
          </p:nvPr>
        </p:nvSpPr>
        <p:spPr/>
        <p:txBody>
          <a:bodyPr/>
          <a:lstStyle/>
          <a:p>
            <a:fld id="{E4B7DCA4-E60A-4F3A-AB52-6E7544754726}" type="datetimeFigureOut">
              <a:rPr lang="en-US" smtClean="0"/>
              <a:t>12/5/2023</a:t>
            </a:fld>
            <a:endParaRPr lang="en-US"/>
          </a:p>
        </p:txBody>
      </p:sp>
      <p:sp>
        <p:nvSpPr>
          <p:cNvPr id="5" name="Footer Placeholder 4">
            <a:extLst>
              <a:ext uri="{FF2B5EF4-FFF2-40B4-BE49-F238E27FC236}">
                <a16:creationId xmlns:a16="http://schemas.microsoft.com/office/drawing/2014/main" id="{187A88B3-2FFE-D61C-288A-C8CCC0CB7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3D080-1E32-836F-691B-C9017CD9F4CC}"/>
              </a:ext>
            </a:extLst>
          </p:cNvPr>
          <p:cNvSpPr>
            <a:spLocks noGrp="1"/>
          </p:cNvSpPr>
          <p:nvPr>
            <p:ph type="sldNum" sz="quarter" idx="12"/>
          </p:nvPr>
        </p:nvSpPr>
        <p:spPr/>
        <p:txBody>
          <a:bodyPr/>
          <a:lstStyle/>
          <a:p>
            <a:fld id="{3EC04055-02AB-48F8-B481-87A0B0002AC6}" type="slidenum">
              <a:rPr lang="en-US" smtClean="0"/>
              <a:t>‹#›</a:t>
            </a:fld>
            <a:endParaRPr lang="en-US"/>
          </a:p>
        </p:txBody>
      </p:sp>
    </p:spTree>
    <p:extLst>
      <p:ext uri="{BB962C8B-B14F-4D97-AF65-F5344CB8AC3E}">
        <p14:creationId xmlns:p14="http://schemas.microsoft.com/office/powerpoint/2010/main" val="265051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82A762-81A5-0234-BD1C-B45ECD029E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490E0D-D5F8-4981-F647-52CAE0613E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4B75D0-8D2B-BDD1-BABB-4D6B11C0D681}"/>
              </a:ext>
            </a:extLst>
          </p:cNvPr>
          <p:cNvSpPr>
            <a:spLocks noGrp="1"/>
          </p:cNvSpPr>
          <p:nvPr>
            <p:ph type="dt" sz="half" idx="10"/>
          </p:nvPr>
        </p:nvSpPr>
        <p:spPr/>
        <p:txBody>
          <a:bodyPr/>
          <a:lstStyle/>
          <a:p>
            <a:fld id="{E4B7DCA4-E60A-4F3A-AB52-6E7544754726}" type="datetimeFigureOut">
              <a:rPr lang="en-US" smtClean="0"/>
              <a:t>12/5/2023</a:t>
            </a:fld>
            <a:endParaRPr lang="en-US"/>
          </a:p>
        </p:txBody>
      </p:sp>
      <p:sp>
        <p:nvSpPr>
          <p:cNvPr id="5" name="Footer Placeholder 4">
            <a:extLst>
              <a:ext uri="{FF2B5EF4-FFF2-40B4-BE49-F238E27FC236}">
                <a16:creationId xmlns:a16="http://schemas.microsoft.com/office/drawing/2014/main" id="{C28C2869-0F99-D848-F3B4-3C615ABB8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8E5AD-0F13-84D2-6B44-6BD53E30E808}"/>
              </a:ext>
            </a:extLst>
          </p:cNvPr>
          <p:cNvSpPr>
            <a:spLocks noGrp="1"/>
          </p:cNvSpPr>
          <p:nvPr>
            <p:ph type="sldNum" sz="quarter" idx="12"/>
          </p:nvPr>
        </p:nvSpPr>
        <p:spPr/>
        <p:txBody>
          <a:bodyPr/>
          <a:lstStyle/>
          <a:p>
            <a:fld id="{3EC04055-02AB-48F8-B481-87A0B0002AC6}" type="slidenum">
              <a:rPr lang="en-US" smtClean="0"/>
              <a:t>‹#›</a:t>
            </a:fld>
            <a:endParaRPr lang="en-US"/>
          </a:p>
        </p:txBody>
      </p:sp>
    </p:spTree>
    <p:extLst>
      <p:ext uri="{BB962C8B-B14F-4D97-AF65-F5344CB8AC3E}">
        <p14:creationId xmlns:p14="http://schemas.microsoft.com/office/powerpoint/2010/main" val="276964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343A-F730-04F7-1E0A-3F6CDA96E9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9C5064-F52A-67B2-B703-AB866322E8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1453A-6432-0AE7-3D5E-4B365D2A4D68}"/>
              </a:ext>
            </a:extLst>
          </p:cNvPr>
          <p:cNvSpPr>
            <a:spLocks noGrp="1"/>
          </p:cNvSpPr>
          <p:nvPr>
            <p:ph type="dt" sz="half" idx="10"/>
          </p:nvPr>
        </p:nvSpPr>
        <p:spPr/>
        <p:txBody>
          <a:bodyPr/>
          <a:lstStyle/>
          <a:p>
            <a:fld id="{E4B7DCA4-E60A-4F3A-AB52-6E7544754726}" type="datetimeFigureOut">
              <a:rPr lang="en-US" smtClean="0"/>
              <a:t>12/5/2023</a:t>
            </a:fld>
            <a:endParaRPr lang="en-US"/>
          </a:p>
        </p:txBody>
      </p:sp>
      <p:sp>
        <p:nvSpPr>
          <p:cNvPr id="5" name="Footer Placeholder 4">
            <a:extLst>
              <a:ext uri="{FF2B5EF4-FFF2-40B4-BE49-F238E27FC236}">
                <a16:creationId xmlns:a16="http://schemas.microsoft.com/office/drawing/2014/main" id="{C2FA096D-904A-A7C6-A6CC-5F388D425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BFE15-7E11-1824-AD32-1CCFCA54E8CC}"/>
              </a:ext>
            </a:extLst>
          </p:cNvPr>
          <p:cNvSpPr>
            <a:spLocks noGrp="1"/>
          </p:cNvSpPr>
          <p:nvPr>
            <p:ph type="sldNum" sz="quarter" idx="12"/>
          </p:nvPr>
        </p:nvSpPr>
        <p:spPr/>
        <p:txBody>
          <a:bodyPr/>
          <a:lstStyle/>
          <a:p>
            <a:fld id="{3EC04055-02AB-48F8-B481-87A0B0002AC6}" type="slidenum">
              <a:rPr lang="en-US" smtClean="0"/>
              <a:t>‹#›</a:t>
            </a:fld>
            <a:endParaRPr lang="en-US"/>
          </a:p>
        </p:txBody>
      </p:sp>
    </p:spTree>
    <p:extLst>
      <p:ext uri="{BB962C8B-B14F-4D97-AF65-F5344CB8AC3E}">
        <p14:creationId xmlns:p14="http://schemas.microsoft.com/office/powerpoint/2010/main" val="143743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F2AD-031D-4A99-530E-46E040EC0B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39E6EC-C82A-D205-142C-D1BE0CC4A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51D5F-C0EF-1686-4A25-329853AD1DB9}"/>
              </a:ext>
            </a:extLst>
          </p:cNvPr>
          <p:cNvSpPr>
            <a:spLocks noGrp="1"/>
          </p:cNvSpPr>
          <p:nvPr>
            <p:ph type="dt" sz="half" idx="10"/>
          </p:nvPr>
        </p:nvSpPr>
        <p:spPr/>
        <p:txBody>
          <a:bodyPr/>
          <a:lstStyle/>
          <a:p>
            <a:fld id="{E4B7DCA4-E60A-4F3A-AB52-6E7544754726}" type="datetimeFigureOut">
              <a:rPr lang="en-US" smtClean="0"/>
              <a:t>12/5/2023</a:t>
            </a:fld>
            <a:endParaRPr lang="en-US"/>
          </a:p>
        </p:txBody>
      </p:sp>
      <p:sp>
        <p:nvSpPr>
          <p:cNvPr id="5" name="Footer Placeholder 4">
            <a:extLst>
              <a:ext uri="{FF2B5EF4-FFF2-40B4-BE49-F238E27FC236}">
                <a16:creationId xmlns:a16="http://schemas.microsoft.com/office/drawing/2014/main" id="{1B347183-310B-708A-5A7E-BAC52A05A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749FB-11C7-ABCC-5AF0-2F581036A3E3}"/>
              </a:ext>
            </a:extLst>
          </p:cNvPr>
          <p:cNvSpPr>
            <a:spLocks noGrp="1"/>
          </p:cNvSpPr>
          <p:nvPr>
            <p:ph type="sldNum" sz="quarter" idx="12"/>
          </p:nvPr>
        </p:nvSpPr>
        <p:spPr/>
        <p:txBody>
          <a:bodyPr/>
          <a:lstStyle/>
          <a:p>
            <a:fld id="{3EC04055-02AB-48F8-B481-87A0B0002AC6}" type="slidenum">
              <a:rPr lang="en-US" smtClean="0"/>
              <a:t>‹#›</a:t>
            </a:fld>
            <a:endParaRPr lang="en-US"/>
          </a:p>
        </p:txBody>
      </p:sp>
    </p:spTree>
    <p:extLst>
      <p:ext uri="{BB962C8B-B14F-4D97-AF65-F5344CB8AC3E}">
        <p14:creationId xmlns:p14="http://schemas.microsoft.com/office/powerpoint/2010/main" val="2909342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3290-C100-F107-A6F1-46F63BA5A8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23227-4B22-1773-7A58-60776FAD7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A016D9-3F01-E403-C0AA-9D2C416E5E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FAFBB6-AB9B-C5F5-CEAC-70C8404E2D16}"/>
              </a:ext>
            </a:extLst>
          </p:cNvPr>
          <p:cNvSpPr>
            <a:spLocks noGrp="1"/>
          </p:cNvSpPr>
          <p:nvPr>
            <p:ph type="dt" sz="half" idx="10"/>
          </p:nvPr>
        </p:nvSpPr>
        <p:spPr/>
        <p:txBody>
          <a:bodyPr/>
          <a:lstStyle/>
          <a:p>
            <a:fld id="{E4B7DCA4-E60A-4F3A-AB52-6E7544754726}" type="datetimeFigureOut">
              <a:rPr lang="en-US" smtClean="0"/>
              <a:t>12/5/2023</a:t>
            </a:fld>
            <a:endParaRPr lang="en-US"/>
          </a:p>
        </p:txBody>
      </p:sp>
      <p:sp>
        <p:nvSpPr>
          <p:cNvPr id="6" name="Footer Placeholder 5">
            <a:extLst>
              <a:ext uri="{FF2B5EF4-FFF2-40B4-BE49-F238E27FC236}">
                <a16:creationId xmlns:a16="http://schemas.microsoft.com/office/drawing/2014/main" id="{618A89D4-44F8-417B-65E3-CCDF86CA8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F445E-5DAB-4211-FEBB-91E24492B82C}"/>
              </a:ext>
            </a:extLst>
          </p:cNvPr>
          <p:cNvSpPr>
            <a:spLocks noGrp="1"/>
          </p:cNvSpPr>
          <p:nvPr>
            <p:ph type="sldNum" sz="quarter" idx="12"/>
          </p:nvPr>
        </p:nvSpPr>
        <p:spPr/>
        <p:txBody>
          <a:bodyPr/>
          <a:lstStyle/>
          <a:p>
            <a:fld id="{3EC04055-02AB-48F8-B481-87A0B0002AC6}" type="slidenum">
              <a:rPr lang="en-US" smtClean="0"/>
              <a:t>‹#›</a:t>
            </a:fld>
            <a:endParaRPr lang="en-US"/>
          </a:p>
        </p:txBody>
      </p:sp>
    </p:spTree>
    <p:extLst>
      <p:ext uri="{BB962C8B-B14F-4D97-AF65-F5344CB8AC3E}">
        <p14:creationId xmlns:p14="http://schemas.microsoft.com/office/powerpoint/2010/main" val="347930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0E32-7001-A564-17DA-D29F223A0F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21DF6F-15E5-3E50-689E-40893DDCF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FBB87-4503-316C-48C2-8567645D94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913C65-EE64-8011-67F1-30CA6A535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691967-8646-8BC6-3652-526C9F18E9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5FA78D-0AF2-16CE-F982-C6077848FAC8}"/>
              </a:ext>
            </a:extLst>
          </p:cNvPr>
          <p:cNvSpPr>
            <a:spLocks noGrp="1"/>
          </p:cNvSpPr>
          <p:nvPr>
            <p:ph type="dt" sz="half" idx="10"/>
          </p:nvPr>
        </p:nvSpPr>
        <p:spPr/>
        <p:txBody>
          <a:bodyPr/>
          <a:lstStyle/>
          <a:p>
            <a:fld id="{E4B7DCA4-E60A-4F3A-AB52-6E7544754726}" type="datetimeFigureOut">
              <a:rPr lang="en-US" smtClean="0"/>
              <a:t>12/5/2023</a:t>
            </a:fld>
            <a:endParaRPr lang="en-US"/>
          </a:p>
        </p:txBody>
      </p:sp>
      <p:sp>
        <p:nvSpPr>
          <p:cNvPr id="8" name="Footer Placeholder 7">
            <a:extLst>
              <a:ext uri="{FF2B5EF4-FFF2-40B4-BE49-F238E27FC236}">
                <a16:creationId xmlns:a16="http://schemas.microsoft.com/office/drawing/2014/main" id="{1CD9F595-7040-2796-2793-EEA215F463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BDFDBD-F34B-C9CA-0C31-74126AD46E09}"/>
              </a:ext>
            </a:extLst>
          </p:cNvPr>
          <p:cNvSpPr>
            <a:spLocks noGrp="1"/>
          </p:cNvSpPr>
          <p:nvPr>
            <p:ph type="sldNum" sz="quarter" idx="12"/>
          </p:nvPr>
        </p:nvSpPr>
        <p:spPr/>
        <p:txBody>
          <a:bodyPr/>
          <a:lstStyle/>
          <a:p>
            <a:fld id="{3EC04055-02AB-48F8-B481-87A0B0002AC6}" type="slidenum">
              <a:rPr lang="en-US" smtClean="0"/>
              <a:t>‹#›</a:t>
            </a:fld>
            <a:endParaRPr lang="en-US"/>
          </a:p>
        </p:txBody>
      </p:sp>
    </p:spTree>
    <p:extLst>
      <p:ext uri="{BB962C8B-B14F-4D97-AF65-F5344CB8AC3E}">
        <p14:creationId xmlns:p14="http://schemas.microsoft.com/office/powerpoint/2010/main" val="171755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6C67-6151-A9EA-C607-141E03EC71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8331EE-CAE4-5BA1-C762-D3FC668DF9CE}"/>
              </a:ext>
            </a:extLst>
          </p:cNvPr>
          <p:cNvSpPr>
            <a:spLocks noGrp="1"/>
          </p:cNvSpPr>
          <p:nvPr>
            <p:ph type="dt" sz="half" idx="10"/>
          </p:nvPr>
        </p:nvSpPr>
        <p:spPr/>
        <p:txBody>
          <a:bodyPr/>
          <a:lstStyle/>
          <a:p>
            <a:fld id="{E4B7DCA4-E60A-4F3A-AB52-6E7544754726}" type="datetimeFigureOut">
              <a:rPr lang="en-US" smtClean="0"/>
              <a:t>12/5/2023</a:t>
            </a:fld>
            <a:endParaRPr lang="en-US"/>
          </a:p>
        </p:txBody>
      </p:sp>
      <p:sp>
        <p:nvSpPr>
          <p:cNvPr id="4" name="Footer Placeholder 3">
            <a:extLst>
              <a:ext uri="{FF2B5EF4-FFF2-40B4-BE49-F238E27FC236}">
                <a16:creationId xmlns:a16="http://schemas.microsoft.com/office/drawing/2014/main" id="{3D77264F-4B63-991E-9F1E-D13D9491D3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5D69CC-87E5-6D21-4450-DD68662E1CCC}"/>
              </a:ext>
            </a:extLst>
          </p:cNvPr>
          <p:cNvSpPr>
            <a:spLocks noGrp="1"/>
          </p:cNvSpPr>
          <p:nvPr>
            <p:ph type="sldNum" sz="quarter" idx="12"/>
          </p:nvPr>
        </p:nvSpPr>
        <p:spPr/>
        <p:txBody>
          <a:bodyPr/>
          <a:lstStyle/>
          <a:p>
            <a:fld id="{3EC04055-02AB-48F8-B481-87A0B0002AC6}" type="slidenum">
              <a:rPr lang="en-US" smtClean="0"/>
              <a:t>‹#›</a:t>
            </a:fld>
            <a:endParaRPr lang="en-US"/>
          </a:p>
        </p:txBody>
      </p:sp>
    </p:spTree>
    <p:extLst>
      <p:ext uri="{BB962C8B-B14F-4D97-AF65-F5344CB8AC3E}">
        <p14:creationId xmlns:p14="http://schemas.microsoft.com/office/powerpoint/2010/main" val="63944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3962D9-8DF4-3E58-24B7-ED6DFAEF0550}"/>
              </a:ext>
            </a:extLst>
          </p:cNvPr>
          <p:cNvSpPr>
            <a:spLocks noGrp="1"/>
          </p:cNvSpPr>
          <p:nvPr>
            <p:ph type="dt" sz="half" idx="10"/>
          </p:nvPr>
        </p:nvSpPr>
        <p:spPr/>
        <p:txBody>
          <a:bodyPr/>
          <a:lstStyle/>
          <a:p>
            <a:fld id="{E4B7DCA4-E60A-4F3A-AB52-6E7544754726}" type="datetimeFigureOut">
              <a:rPr lang="en-US" smtClean="0"/>
              <a:t>12/5/2023</a:t>
            </a:fld>
            <a:endParaRPr lang="en-US"/>
          </a:p>
        </p:txBody>
      </p:sp>
      <p:sp>
        <p:nvSpPr>
          <p:cNvPr id="3" name="Footer Placeholder 2">
            <a:extLst>
              <a:ext uri="{FF2B5EF4-FFF2-40B4-BE49-F238E27FC236}">
                <a16:creationId xmlns:a16="http://schemas.microsoft.com/office/drawing/2014/main" id="{545A0482-23CC-0F01-27E4-1EE4D2557F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E04939-06E7-36CE-E745-1D18FDEAE631}"/>
              </a:ext>
            </a:extLst>
          </p:cNvPr>
          <p:cNvSpPr>
            <a:spLocks noGrp="1"/>
          </p:cNvSpPr>
          <p:nvPr>
            <p:ph type="sldNum" sz="quarter" idx="12"/>
          </p:nvPr>
        </p:nvSpPr>
        <p:spPr/>
        <p:txBody>
          <a:bodyPr/>
          <a:lstStyle/>
          <a:p>
            <a:fld id="{3EC04055-02AB-48F8-B481-87A0B0002AC6}" type="slidenum">
              <a:rPr lang="en-US" smtClean="0"/>
              <a:t>‹#›</a:t>
            </a:fld>
            <a:endParaRPr lang="en-US"/>
          </a:p>
        </p:txBody>
      </p:sp>
    </p:spTree>
    <p:extLst>
      <p:ext uri="{BB962C8B-B14F-4D97-AF65-F5344CB8AC3E}">
        <p14:creationId xmlns:p14="http://schemas.microsoft.com/office/powerpoint/2010/main" val="233783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83EC-58C0-7C6B-0D21-9840ED807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203AA-2031-C4A8-07B8-B023F19A87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D53CBF-D49E-0682-EE3C-B550B2149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75B43-808A-05C2-5CBF-BF4EEFF49863}"/>
              </a:ext>
            </a:extLst>
          </p:cNvPr>
          <p:cNvSpPr>
            <a:spLocks noGrp="1"/>
          </p:cNvSpPr>
          <p:nvPr>
            <p:ph type="dt" sz="half" idx="10"/>
          </p:nvPr>
        </p:nvSpPr>
        <p:spPr/>
        <p:txBody>
          <a:bodyPr/>
          <a:lstStyle/>
          <a:p>
            <a:fld id="{E4B7DCA4-E60A-4F3A-AB52-6E7544754726}" type="datetimeFigureOut">
              <a:rPr lang="en-US" smtClean="0"/>
              <a:t>12/5/2023</a:t>
            </a:fld>
            <a:endParaRPr lang="en-US"/>
          </a:p>
        </p:txBody>
      </p:sp>
      <p:sp>
        <p:nvSpPr>
          <p:cNvPr id="6" name="Footer Placeholder 5">
            <a:extLst>
              <a:ext uri="{FF2B5EF4-FFF2-40B4-BE49-F238E27FC236}">
                <a16:creationId xmlns:a16="http://schemas.microsoft.com/office/drawing/2014/main" id="{149C86AE-CD81-F6E6-5A05-3591BB92A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CA6D2C-ED9D-7B78-DE9F-4F64D4EDB31C}"/>
              </a:ext>
            </a:extLst>
          </p:cNvPr>
          <p:cNvSpPr>
            <a:spLocks noGrp="1"/>
          </p:cNvSpPr>
          <p:nvPr>
            <p:ph type="sldNum" sz="quarter" idx="12"/>
          </p:nvPr>
        </p:nvSpPr>
        <p:spPr/>
        <p:txBody>
          <a:bodyPr/>
          <a:lstStyle/>
          <a:p>
            <a:fld id="{3EC04055-02AB-48F8-B481-87A0B0002AC6}" type="slidenum">
              <a:rPr lang="en-US" smtClean="0"/>
              <a:t>‹#›</a:t>
            </a:fld>
            <a:endParaRPr lang="en-US"/>
          </a:p>
        </p:txBody>
      </p:sp>
    </p:spTree>
    <p:extLst>
      <p:ext uri="{BB962C8B-B14F-4D97-AF65-F5344CB8AC3E}">
        <p14:creationId xmlns:p14="http://schemas.microsoft.com/office/powerpoint/2010/main" val="88704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387E-0653-1784-5EA9-FBDBEDF9D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B1082E-A0C7-CE47-1363-A963B7B8F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CE4D65-30E7-D0B1-190A-918F49A7F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7D22DF-E7AE-B364-7AD7-00D249A1C284}"/>
              </a:ext>
            </a:extLst>
          </p:cNvPr>
          <p:cNvSpPr>
            <a:spLocks noGrp="1"/>
          </p:cNvSpPr>
          <p:nvPr>
            <p:ph type="dt" sz="half" idx="10"/>
          </p:nvPr>
        </p:nvSpPr>
        <p:spPr/>
        <p:txBody>
          <a:bodyPr/>
          <a:lstStyle/>
          <a:p>
            <a:fld id="{E4B7DCA4-E60A-4F3A-AB52-6E7544754726}" type="datetimeFigureOut">
              <a:rPr lang="en-US" smtClean="0"/>
              <a:t>12/5/2023</a:t>
            </a:fld>
            <a:endParaRPr lang="en-US"/>
          </a:p>
        </p:txBody>
      </p:sp>
      <p:sp>
        <p:nvSpPr>
          <p:cNvPr id="6" name="Footer Placeholder 5">
            <a:extLst>
              <a:ext uri="{FF2B5EF4-FFF2-40B4-BE49-F238E27FC236}">
                <a16:creationId xmlns:a16="http://schemas.microsoft.com/office/drawing/2014/main" id="{D3981BD4-21B0-4486-5148-1D1FF9B4A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698C28-CCAE-FE91-57EA-BE0B1864E687}"/>
              </a:ext>
            </a:extLst>
          </p:cNvPr>
          <p:cNvSpPr>
            <a:spLocks noGrp="1"/>
          </p:cNvSpPr>
          <p:nvPr>
            <p:ph type="sldNum" sz="quarter" idx="12"/>
          </p:nvPr>
        </p:nvSpPr>
        <p:spPr/>
        <p:txBody>
          <a:bodyPr/>
          <a:lstStyle/>
          <a:p>
            <a:fld id="{3EC04055-02AB-48F8-B481-87A0B0002AC6}" type="slidenum">
              <a:rPr lang="en-US" smtClean="0"/>
              <a:t>‹#›</a:t>
            </a:fld>
            <a:endParaRPr lang="en-US"/>
          </a:p>
        </p:txBody>
      </p:sp>
    </p:spTree>
    <p:extLst>
      <p:ext uri="{BB962C8B-B14F-4D97-AF65-F5344CB8AC3E}">
        <p14:creationId xmlns:p14="http://schemas.microsoft.com/office/powerpoint/2010/main" val="1108971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C33478-0770-4267-E37A-E32664485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677BEE-1A50-9F90-4F75-8022F068D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C2171D-B5DF-E729-0C8F-BD60783AA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7DCA4-E60A-4F3A-AB52-6E7544754726}" type="datetimeFigureOut">
              <a:rPr lang="en-US" smtClean="0"/>
              <a:t>12/5/2023</a:t>
            </a:fld>
            <a:endParaRPr lang="en-US"/>
          </a:p>
        </p:txBody>
      </p:sp>
      <p:sp>
        <p:nvSpPr>
          <p:cNvPr id="5" name="Footer Placeholder 4">
            <a:extLst>
              <a:ext uri="{FF2B5EF4-FFF2-40B4-BE49-F238E27FC236}">
                <a16:creationId xmlns:a16="http://schemas.microsoft.com/office/drawing/2014/main" id="{BD61CC29-7FA8-43A0-6C73-91F53664CE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E8A5F-8FD4-2D21-DCA2-12D3E7EBFD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04055-02AB-48F8-B481-87A0B0002AC6}" type="slidenum">
              <a:rPr lang="en-US" smtClean="0"/>
              <a:t>‹#›</a:t>
            </a:fld>
            <a:endParaRPr lang="en-US"/>
          </a:p>
        </p:txBody>
      </p:sp>
    </p:spTree>
    <p:extLst>
      <p:ext uri="{BB962C8B-B14F-4D97-AF65-F5344CB8AC3E}">
        <p14:creationId xmlns:p14="http://schemas.microsoft.com/office/powerpoint/2010/main" val="655708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133743-F91F-9356-E26D-D404E05C8682}"/>
              </a:ext>
            </a:extLst>
          </p:cNvPr>
          <p:cNvSpPr>
            <a:spLocks noGrp="1"/>
          </p:cNvSpPr>
          <p:nvPr>
            <p:ph type="title"/>
          </p:nvPr>
        </p:nvSpPr>
        <p:spPr/>
        <p:txBody>
          <a:bodyPr/>
          <a:lstStyle/>
          <a:p>
            <a:r>
              <a:rPr lang="en-US" dirty="0"/>
              <a:t>FLASK MICRO FRAME WORK</a:t>
            </a:r>
          </a:p>
        </p:txBody>
      </p:sp>
      <p:sp>
        <p:nvSpPr>
          <p:cNvPr id="7" name="Content Placeholder 6">
            <a:extLst>
              <a:ext uri="{FF2B5EF4-FFF2-40B4-BE49-F238E27FC236}">
                <a16:creationId xmlns:a16="http://schemas.microsoft.com/office/drawing/2014/main" id="{AA1CDE1C-894F-5A1C-1CE3-C886CFE681CB}"/>
              </a:ext>
            </a:extLst>
          </p:cNvPr>
          <p:cNvSpPr>
            <a:spLocks noGrp="1"/>
          </p:cNvSpPr>
          <p:nvPr>
            <p:ph idx="1"/>
          </p:nvPr>
        </p:nvSpPr>
        <p:spPr/>
        <p:txBody>
          <a:bodyPr>
            <a:normAutofit/>
          </a:bodyPr>
          <a:lstStyle/>
          <a:p>
            <a:pPr algn="l"/>
            <a:r>
              <a:rPr lang="en-US" sz="4400" b="1" i="0" dirty="0">
                <a:solidFill>
                  <a:srgbClr val="000000"/>
                </a:solidFill>
                <a:effectLst/>
                <a:latin typeface="Times New Roman" panose="02020603050405020304" pitchFamily="18" charset="0"/>
                <a:cs typeface="Times New Roman" panose="02020603050405020304" pitchFamily="18" charset="0"/>
              </a:rPr>
              <a:t>What is Web Framework?</a:t>
            </a:r>
          </a:p>
          <a:p>
            <a:pPr algn="l"/>
            <a:r>
              <a:rPr lang="en-US" sz="2400" i="0" dirty="0">
                <a:solidFill>
                  <a:srgbClr val="000000"/>
                </a:solidFill>
                <a:effectLst/>
                <a:latin typeface="Times New Roman" panose="02020603050405020304" pitchFamily="18" charset="0"/>
                <a:cs typeface="Times New Roman" panose="02020603050405020304" pitchFamily="18" charset="0"/>
              </a:rPr>
              <a:t>Web Application Framework or simply Web Framework represents a collection of libraries and modules that enables a web application developer to write applications without having to bother about low-level details such as protocols, thread management etc.</a:t>
            </a:r>
          </a:p>
          <a:p>
            <a:pPr algn="l"/>
            <a:r>
              <a:rPr lang="en-US" sz="4000" b="1" i="0" dirty="0">
                <a:solidFill>
                  <a:srgbClr val="000000"/>
                </a:solidFill>
                <a:effectLst/>
                <a:latin typeface="var(--ff-lato)"/>
              </a:rPr>
              <a:t>WSGI</a:t>
            </a:r>
          </a:p>
          <a:p>
            <a:pPr algn="l"/>
            <a:r>
              <a:rPr lang="en-US" sz="2400" b="0" i="0" dirty="0">
                <a:solidFill>
                  <a:srgbClr val="000000"/>
                </a:solidFill>
                <a:effectLst/>
                <a:latin typeface="Times New Roman" panose="02020603050405020304" pitchFamily="18" charset="0"/>
                <a:cs typeface="Times New Roman" panose="02020603050405020304" pitchFamily="18" charset="0"/>
              </a:rPr>
              <a:t>Web Server Gateway Interface (WSGI) has been adopted as a standard for Python web application development. WSGI is a specification for a universal interface between the web server and the web applications</a:t>
            </a:r>
          </a:p>
          <a:p>
            <a:endParaRPr lang="en-US" dirty="0"/>
          </a:p>
        </p:txBody>
      </p:sp>
    </p:spTree>
    <p:extLst>
      <p:ext uri="{BB962C8B-B14F-4D97-AF65-F5344CB8AC3E}">
        <p14:creationId xmlns:p14="http://schemas.microsoft.com/office/powerpoint/2010/main" val="2209963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546E-FA3A-B894-DA4B-E315971463FF}"/>
              </a:ext>
            </a:extLst>
          </p:cNvPr>
          <p:cNvSpPr>
            <a:spLocks noGrp="1"/>
          </p:cNvSpPr>
          <p:nvPr>
            <p:ph type="title"/>
          </p:nvPr>
        </p:nvSpPr>
        <p:spPr/>
        <p:txBody>
          <a:bodyPr/>
          <a:lstStyle/>
          <a:p>
            <a:r>
              <a:rPr lang="en-US" dirty="0"/>
              <a:t>RNEDERING HTML</a:t>
            </a:r>
          </a:p>
        </p:txBody>
      </p:sp>
      <p:sp>
        <p:nvSpPr>
          <p:cNvPr id="3" name="Content Placeholder 2">
            <a:extLst>
              <a:ext uri="{FF2B5EF4-FFF2-40B4-BE49-F238E27FC236}">
                <a16:creationId xmlns:a16="http://schemas.microsoft.com/office/drawing/2014/main" id="{0E91A820-3951-A239-6C15-5A045F891B53}"/>
              </a:ext>
            </a:extLst>
          </p:cNvPr>
          <p:cNvSpPr>
            <a:spLocks noGrp="1"/>
          </p:cNvSpPr>
          <p:nvPr>
            <p:ph sz="half" idx="1"/>
          </p:nvPr>
        </p:nvSpPr>
        <p:spPr/>
        <p:txBody>
          <a:bodyPr>
            <a:norm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However, generating HTML content from Python code is cumbersome, especially when variable data and Python language elements like conditionals or loops need to be put. This would require frequent escaping from HTML.</a:t>
            </a:r>
          </a:p>
          <a:p>
            <a:pPr algn="l"/>
            <a:r>
              <a:rPr lang="en-US" sz="2000" b="0" i="0" dirty="0">
                <a:solidFill>
                  <a:srgbClr val="000000"/>
                </a:solidFill>
                <a:effectLst/>
                <a:latin typeface="Times New Roman" panose="02020603050405020304" pitchFamily="18" charset="0"/>
                <a:cs typeface="Times New Roman" panose="02020603050405020304" pitchFamily="18" charset="0"/>
              </a:rPr>
              <a:t>This is where one can take advantage of </a:t>
            </a:r>
            <a:r>
              <a:rPr lang="en-US" sz="2000" b="1" i="0" dirty="0">
                <a:solidFill>
                  <a:srgbClr val="000000"/>
                </a:solidFill>
                <a:effectLst/>
                <a:latin typeface="Times New Roman" panose="02020603050405020304" pitchFamily="18" charset="0"/>
                <a:cs typeface="Times New Roman" panose="02020603050405020304" pitchFamily="18" charset="0"/>
              </a:rPr>
              <a:t>Jinja2</a:t>
            </a:r>
            <a:r>
              <a:rPr lang="en-US" sz="2000" b="0" i="0" dirty="0">
                <a:solidFill>
                  <a:srgbClr val="000000"/>
                </a:solidFill>
                <a:effectLst/>
                <a:latin typeface="Times New Roman" panose="02020603050405020304" pitchFamily="18" charset="0"/>
                <a:cs typeface="Times New Roman" panose="02020603050405020304" pitchFamily="18" charset="0"/>
              </a:rPr>
              <a:t> template engine, on which Flask is based. Instead of returning hardcode HTML from the function, a HTML file can be rendered by the </a:t>
            </a:r>
            <a:r>
              <a:rPr lang="en-US" sz="2000" b="1" i="0" dirty="0" err="1">
                <a:solidFill>
                  <a:srgbClr val="000000"/>
                </a:solidFill>
                <a:effectLst/>
                <a:latin typeface="Times New Roman" panose="02020603050405020304" pitchFamily="18" charset="0"/>
                <a:cs typeface="Times New Roman" panose="02020603050405020304" pitchFamily="18" charset="0"/>
              </a:rPr>
              <a:t>render_template</a:t>
            </a:r>
            <a:r>
              <a:rPr lang="en-US" sz="2000" b="1"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function.</a:t>
            </a:r>
          </a:p>
          <a:p>
            <a:endParaRPr lang="en-US" sz="2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7495C24-4A40-D923-C895-DEEA1A26F3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95707" y="2634265"/>
            <a:ext cx="4734586" cy="2734057"/>
          </a:xfrm>
        </p:spPr>
      </p:pic>
    </p:spTree>
    <p:extLst>
      <p:ext uri="{BB962C8B-B14F-4D97-AF65-F5344CB8AC3E}">
        <p14:creationId xmlns:p14="http://schemas.microsoft.com/office/powerpoint/2010/main" val="423646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6022-0BBE-8B5D-2115-A157D2F213B1}"/>
              </a:ext>
            </a:extLst>
          </p:cNvPr>
          <p:cNvSpPr>
            <a:spLocks noGrp="1"/>
          </p:cNvSpPr>
          <p:nvPr>
            <p:ph type="title"/>
          </p:nvPr>
        </p:nvSpPr>
        <p:spPr/>
        <p:txBody>
          <a:bodyPr/>
          <a:lstStyle/>
          <a:p>
            <a:r>
              <a:rPr lang="en-US" dirty="0"/>
              <a:t>STRUCTURE OF FINDING TEMPLATES</a:t>
            </a:r>
          </a:p>
        </p:txBody>
      </p:sp>
      <p:sp>
        <p:nvSpPr>
          <p:cNvPr id="3" name="Content Placeholder 2">
            <a:extLst>
              <a:ext uri="{FF2B5EF4-FFF2-40B4-BE49-F238E27FC236}">
                <a16:creationId xmlns:a16="http://schemas.microsoft.com/office/drawing/2014/main" id="{73D37A0D-9E5E-8E5A-06AB-5167C7C0CF5B}"/>
              </a:ext>
            </a:extLst>
          </p:cNvPr>
          <p:cNvSpPr>
            <a:spLocks noGrp="1"/>
          </p:cNvSpPr>
          <p:nvPr>
            <p:ph sz="half" idx="1"/>
          </p:nvPr>
        </p:nvSpPr>
        <p:spPr/>
        <p:txBody>
          <a:bodyPr>
            <a:normAutofit/>
          </a:bodyPr>
          <a:lstStyle/>
          <a:p>
            <a:r>
              <a:rPr lang="en-US" sz="2400" b="0" i="0" dirty="0">
                <a:solidFill>
                  <a:srgbClr val="000000"/>
                </a:solidFill>
                <a:effectLst/>
                <a:latin typeface="Verdana" panose="020B0604030504040204" pitchFamily="34" charset="0"/>
              </a:rPr>
              <a:t>Flask will try to find the HTML file in the templates folder, in the same folder in which this script is present.</a:t>
            </a:r>
            <a:endParaRPr lang="en-US" sz="2400" dirty="0"/>
          </a:p>
        </p:txBody>
      </p:sp>
      <p:pic>
        <p:nvPicPr>
          <p:cNvPr id="6" name="Content Placeholder 5">
            <a:extLst>
              <a:ext uri="{FF2B5EF4-FFF2-40B4-BE49-F238E27FC236}">
                <a16:creationId xmlns:a16="http://schemas.microsoft.com/office/drawing/2014/main" id="{E3549579-A2E3-6283-5D44-626E3EC33B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62418" y="2634266"/>
            <a:ext cx="4401164" cy="2658704"/>
          </a:xfrm>
        </p:spPr>
      </p:pic>
    </p:spTree>
    <p:extLst>
      <p:ext uri="{BB962C8B-B14F-4D97-AF65-F5344CB8AC3E}">
        <p14:creationId xmlns:p14="http://schemas.microsoft.com/office/powerpoint/2010/main" val="267374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D2ED-A7F6-B287-8E38-724A1A3C62F3}"/>
              </a:ext>
            </a:extLst>
          </p:cNvPr>
          <p:cNvSpPr>
            <a:spLocks noGrp="1"/>
          </p:cNvSpPr>
          <p:nvPr>
            <p:ph type="title"/>
          </p:nvPr>
        </p:nvSpPr>
        <p:spPr/>
        <p:txBody>
          <a:bodyPr/>
          <a:lstStyle/>
          <a:p>
            <a:r>
              <a:rPr lang="en-US" dirty="0"/>
              <a:t>FLASK STATIC FILES</a:t>
            </a:r>
          </a:p>
        </p:txBody>
      </p:sp>
      <p:sp>
        <p:nvSpPr>
          <p:cNvPr id="3" name="Content Placeholder 2">
            <a:extLst>
              <a:ext uri="{FF2B5EF4-FFF2-40B4-BE49-F238E27FC236}">
                <a16:creationId xmlns:a16="http://schemas.microsoft.com/office/drawing/2014/main" id="{DC622D45-7A16-C5D9-080E-297B6AB1A75C}"/>
              </a:ext>
            </a:extLst>
          </p:cNvPr>
          <p:cNvSpPr>
            <a:spLocks noGrp="1"/>
          </p:cNvSpPr>
          <p:nvPr>
            <p:ph sz="half" idx="1"/>
          </p:nvPr>
        </p:nvSpPr>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A web application often requires a static file such as a </a:t>
            </a:r>
            <a:r>
              <a:rPr lang="en-US" sz="2000" b="1" i="0" dirty="0" err="1">
                <a:solidFill>
                  <a:srgbClr val="000000"/>
                </a:solidFill>
                <a:effectLst/>
                <a:latin typeface="Times New Roman" panose="02020603050405020304" pitchFamily="18" charset="0"/>
                <a:cs typeface="Times New Roman" panose="02020603050405020304" pitchFamily="18" charset="0"/>
              </a:rPr>
              <a:t>javascript</a:t>
            </a:r>
            <a:r>
              <a:rPr lang="en-US" sz="2000" b="0" i="0" dirty="0">
                <a:solidFill>
                  <a:srgbClr val="000000"/>
                </a:solidFill>
                <a:effectLst/>
                <a:latin typeface="Times New Roman" panose="02020603050405020304" pitchFamily="18" charset="0"/>
                <a:cs typeface="Times New Roman" panose="02020603050405020304" pitchFamily="18" charset="0"/>
              </a:rPr>
              <a:t> file or a </a:t>
            </a:r>
            <a:r>
              <a:rPr lang="en-US" sz="2000" b="1" i="0" dirty="0">
                <a:solidFill>
                  <a:srgbClr val="000000"/>
                </a:solidFill>
                <a:effectLst/>
                <a:latin typeface="Times New Roman" panose="02020603050405020304" pitchFamily="18" charset="0"/>
                <a:cs typeface="Times New Roman" panose="02020603050405020304" pitchFamily="18" charset="0"/>
              </a:rPr>
              <a:t>CSS</a:t>
            </a:r>
            <a:r>
              <a:rPr lang="en-US" sz="2000" b="0" i="0" dirty="0">
                <a:solidFill>
                  <a:srgbClr val="000000"/>
                </a:solidFill>
                <a:effectLst/>
                <a:latin typeface="Times New Roman" panose="02020603050405020304" pitchFamily="18" charset="0"/>
                <a:cs typeface="Times New Roman" panose="02020603050405020304" pitchFamily="18" charset="0"/>
              </a:rPr>
              <a:t> file supporting the display of a web page. Usually, the web server is configured to serve them for you, but during the development, these files are served from </a:t>
            </a:r>
            <a:r>
              <a:rPr lang="en-US" sz="2000" b="0" i="1" dirty="0">
                <a:solidFill>
                  <a:srgbClr val="000000"/>
                </a:solidFill>
                <a:effectLst/>
                <a:latin typeface="Times New Roman" panose="02020603050405020304" pitchFamily="18" charset="0"/>
                <a:cs typeface="Times New Roman" panose="02020603050405020304" pitchFamily="18" charset="0"/>
              </a:rPr>
              <a:t>static</a:t>
            </a:r>
            <a:r>
              <a:rPr lang="en-US" sz="2000" b="0" i="0" dirty="0">
                <a:solidFill>
                  <a:srgbClr val="000000"/>
                </a:solidFill>
                <a:effectLst/>
                <a:latin typeface="Times New Roman" panose="02020603050405020304" pitchFamily="18" charset="0"/>
                <a:cs typeface="Times New Roman" panose="02020603050405020304" pitchFamily="18" charset="0"/>
              </a:rPr>
              <a:t> folder in your package or next to your module and it will be available at </a:t>
            </a:r>
            <a:r>
              <a:rPr lang="en-US" sz="2000" b="1" i="1" dirty="0">
                <a:solidFill>
                  <a:srgbClr val="000000"/>
                </a:solidFill>
                <a:effectLst/>
                <a:latin typeface="Times New Roman" panose="02020603050405020304" pitchFamily="18" charset="0"/>
                <a:cs typeface="Times New Roman" panose="02020603050405020304" pitchFamily="18" charset="0"/>
              </a:rPr>
              <a:t>/static</a:t>
            </a:r>
            <a:r>
              <a:rPr lang="en-US" sz="2000" b="0" i="0" dirty="0">
                <a:solidFill>
                  <a:srgbClr val="000000"/>
                </a:solidFill>
                <a:effectLst/>
                <a:latin typeface="Times New Roman" panose="02020603050405020304" pitchFamily="18" charset="0"/>
                <a:cs typeface="Times New Roman" panose="02020603050405020304" pitchFamily="18" charset="0"/>
              </a:rPr>
              <a:t> on the application.</a:t>
            </a:r>
            <a:endParaRPr lang="en-US" sz="2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29E136F-7133-5AA7-F1DD-06EE0B1EA7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0130" y="892279"/>
            <a:ext cx="4982270" cy="2876951"/>
          </a:xfrm>
        </p:spPr>
      </p:pic>
      <p:pic>
        <p:nvPicPr>
          <p:cNvPr id="8" name="Picture 7">
            <a:extLst>
              <a:ext uri="{FF2B5EF4-FFF2-40B4-BE49-F238E27FC236}">
                <a16:creationId xmlns:a16="http://schemas.microsoft.com/office/drawing/2014/main" id="{3E481F68-0442-9F49-1B8D-AB84806BC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814" y="3779559"/>
            <a:ext cx="6532685" cy="2840245"/>
          </a:xfrm>
          <a:prstGeom prst="rect">
            <a:avLst/>
          </a:prstGeom>
        </p:spPr>
      </p:pic>
      <p:pic>
        <p:nvPicPr>
          <p:cNvPr id="10" name="Picture 9">
            <a:extLst>
              <a:ext uri="{FF2B5EF4-FFF2-40B4-BE49-F238E27FC236}">
                <a16:creationId xmlns:a16="http://schemas.microsoft.com/office/drawing/2014/main" id="{06CB26FA-CAA1-5240-1EB3-79E14689A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210" y="4717719"/>
            <a:ext cx="2867425" cy="1238423"/>
          </a:xfrm>
          <a:prstGeom prst="rect">
            <a:avLst/>
          </a:prstGeom>
        </p:spPr>
      </p:pic>
    </p:spTree>
    <p:extLst>
      <p:ext uri="{BB962C8B-B14F-4D97-AF65-F5344CB8AC3E}">
        <p14:creationId xmlns:p14="http://schemas.microsoft.com/office/powerpoint/2010/main" val="300541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7019-AE5B-44B8-D860-561041363699}"/>
              </a:ext>
            </a:extLst>
          </p:cNvPr>
          <p:cNvSpPr>
            <a:spLocks noGrp="1"/>
          </p:cNvSpPr>
          <p:nvPr>
            <p:ph type="title"/>
          </p:nvPr>
        </p:nvSpPr>
        <p:spPr/>
        <p:txBody>
          <a:bodyPr/>
          <a:lstStyle/>
          <a:p>
            <a:r>
              <a:rPr lang="en-US" dirty="0"/>
              <a:t>FLASK ISTALLATION</a:t>
            </a:r>
          </a:p>
        </p:txBody>
      </p:sp>
      <p:sp>
        <p:nvSpPr>
          <p:cNvPr id="3" name="Content Placeholder 2">
            <a:extLst>
              <a:ext uri="{FF2B5EF4-FFF2-40B4-BE49-F238E27FC236}">
                <a16:creationId xmlns:a16="http://schemas.microsoft.com/office/drawing/2014/main" id="{5BB795AB-F7DD-0461-4D10-479DFEC74D3B}"/>
              </a:ext>
            </a:extLst>
          </p:cNvPr>
          <p:cNvSpPr>
            <a:spLocks noGrp="1"/>
          </p:cNvSpPr>
          <p:nvPr>
            <p:ph idx="1"/>
          </p:nvPr>
        </p:nvSpPr>
        <p:spPr>
          <a:xfrm>
            <a:off x="838200" y="1825625"/>
            <a:ext cx="10515600" cy="4351338"/>
          </a:xfrm>
        </p:spPr>
        <p:txBody>
          <a:bodyPr>
            <a:normAutofit/>
          </a:bodyPr>
          <a:lstStyle/>
          <a:p>
            <a:r>
              <a:rPr lang="en-US" sz="2400" b="1" i="0" dirty="0" err="1">
                <a:solidFill>
                  <a:srgbClr val="000000"/>
                </a:solidFill>
                <a:effectLst/>
                <a:latin typeface="Times New Roman" panose="02020603050405020304" pitchFamily="18" charset="0"/>
                <a:cs typeface="Times New Roman" panose="02020603050405020304" pitchFamily="18" charset="0"/>
              </a:rPr>
              <a:t>virtualenv</a:t>
            </a:r>
            <a:r>
              <a:rPr lang="en-US" sz="2400" b="0" i="0" dirty="0">
                <a:solidFill>
                  <a:srgbClr val="000000"/>
                </a:solidFill>
                <a:effectLst/>
                <a:latin typeface="Times New Roman" panose="02020603050405020304" pitchFamily="18" charset="0"/>
                <a:cs typeface="Times New Roman" panose="02020603050405020304" pitchFamily="18" charset="0"/>
              </a:rPr>
              <a:t> is a virtual Python environment builder. It helps a user to create multiple Python environments side-by-side. Thereby, it can avoid compatibility issues between the different versions of the libraries.</a:t>
            </a:r>
          </a:p>
          <a:p>
            <a:r>
              <a:rPr lang="en-US" sz="2400" dirty="0">
                <a:latin typeface="Times New Roman" panose="02020603050405020304" pitchFamily="18" charset="0"/>
                <a:cs typeface="Times New Roman" panose="02020603050405020304" pitchFamily="18" charset="0"/>
              </a:rPr>
              <a:t>pip install </a:t>
            </a:r>
            <a:r>
              <a:rPr lang="en-US" sz="2400" dirty="0" err="1">
                <a:latin typeface="Times New Roman" panose="02020603050405020304" pitchFamily="18" charset="0"/>
                <a:cs typeface="Times New Roman" panose="02020603050405020304" pitchFamily="18" charset="0"/>
              </a:rPr>
              <a:t>virtualenv</a:t>
            </a:r>
            <a:endParaRPr lang="en-US" sz="2400" dirty="0">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We are now ready to install Flask in this environment.</a:t>
            </a:r>
          </a:p>
          <a:p>
            <a:r>
              <a:rPr lang="en-US" sz="2400" dirty="0">
                <a:latin typeface="Times New Roman" panose="02020603050405020304" pitchFamily="18" charset="0"/>
                <a:cs typeface="Times New Roman" panose="02020603050405020304" pitchFamily="18" charset="0"/>
              </a:rPr>
              <a:t>pip install Flask</a:t>
            </a:r>
          </a:p>
        </p:txBody>
      </p:sp>
    </p:spTree>
    <p:extLst>
      <p:ext uri="{BB962C8B-B14F-4D97-AF65-F5344CB8AC3E}">
        <p14:creationId xmlns:p14="http://schemas.microsoft.com/office/powerpoint/2010/main" val="1346899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866A5-3B36-CCCC-5890-0490F813BE1D}"/>
              </a:ext>
            </a:extLst>
          </p:cNvPr>
          <p:cNvSpPr>
            <a:spLocks noGrp="1"/>
          </p:cNvSpPr>
          <p:nvPr>
            <p:ph type="title"/>
          </p:nvPr>
        </p:nvSpPr>
        <p:spPr/>
        <p:txBody>
          <a:bodyPr/>
          <a:lstStyle/>
          <a:p>
            <a:r>
              <a:rPr lang="en-US" dirty="0"/>
              <a:t>SAY FLASK TO HELLOW</a:t>
            </a:r>
          </a:p>
        </p:txBody>
      </p:sp>
      <p:sp>
        <p:nvSpPr>
          <p:cNvPr id="3" name="Content Placeholder 2">
            <a:extLst>
              <a:ext uri="{FF2B5EF4-FFF2-40B4-BE49-F238E27FC236}">
                <a16:creationId xmlns:a16="http://schemas.microsoft.com/office/drawing/2014/main" id="{71547013-6199-42CA-03D9-B5AE73FD7F98}"/>
              </a:ext>
            </a:extLst>
          </p:cNvPr>
          <p:cNvSpPr>
            <a:spLocks noGrp="1"/>
          </p:cNvSpPr>
          <p:nvPr>
            <p:ph sz="half" idx="1"/>
          </p:nvPr>
        </p:nvSpPr>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In order to test </a:t>
            </a:r>
            <a:r>
              <a:rPr lang="en-US" sz="2000" b="1" i="0" dirty="0">
                <a:solidFill>
                  <a:srgbClr val="000000"/>
                </a:solidFill>
                <a:effectLst/>
                <a:latin typeface="Times New Roman" panose="02020603050405020304" pitchFamily="18" charset="0"/>
                <a:cs typeface="Times New Roman" panose="02020603050405020304" pitchFamily="18" charset="0"/>
              </a:rPr>
              <a:t>Flask</a:t>
            </a:r>
            <a:r>
              <a:rPr lang="en-US" sz="2000" b="0" i="0" dirty="0">
                <a:solidFill>
                  <a:srgbClr val="000000"/>
                </a:solidFill>
                <a:effectLst/>
                <a:latin typeface="Times New Roman" panose="02020603050405020304" pitchFamily="18" charset="0"/>
                <a:cs typeface="Times New Roman" panose="02020603050405020304" pitchFamily="18" charset="0"/>
              </a:rPr>
              <a:t> installation, type the following code in the editor as </a:t>
            </a:r>
            <a:r>
              <a:rPr lang="en-US" sz="2000" b="1" i="0" dirty="0">
                <a:solidFill>
                  <a:srgbClr val="000000"/>
                </a:solidFill>
                <a:effectLst/>
                <a:latin typeface="Times New Roman" panose="02020603050405020304" pitchFamily="18" charset="0"/>
                <a:cs typeface="Times New Roman" panose="02020603050405020304" pitchFamily="18" charset="0"/>
              </a:rPr>
              <a:t>Hello.py</a:t>
            </a:r>
          </a:p>
          <a:p>
            <a:pPr algn="l"/>
            <a:r>
              <a:rPr lang="en-US" sz="2000" b="0" i="0" dirty="0">
                <a:solidFill>
                  <a:srgbClr val="000000"/>
                </a:solidFill>
                <a:effectLst/>
                <a:latin typeface="Times New Roman" panose="02020603050405020304" pitchFamily="18" charset="0"/>
                <a:cs typeface="Times New Roman" panose="02020603050405020304" pitchFamily="18" charset="0"/>
              </a:rPr>
              <a:t>Importing flask module in the project is mandatory. An object of Flask class is our </a:t>
            </a:r>
            <a:r>
              <a:rPr lang="en-US" sz="2000" b="1" i="0" dirty="0">
                <a:solidFill>
                  <a:srgbClr val="000000"/>
                </a:solidFill>
                <a:effectLst/>
                <a:latin typeface="Times New Roman" panose="02020603050405020304" pitchFamily="18" charset="0"/>
                <a:cs typeface="Times New Roman" panose="02020603050405020304" pitchFamily="18" charset="0"/>
              </a:rPr>
              <a:t>WSGI</a:t>
            </a:r>
            <a:r>
              <a:rPr lang="en-US" sz="2000" b="0" i="0" dirty="0">
                <a:solidFill>
                  <a:srgbClr val="000000"/>
                </a:solidFill>
                <a:effectLst/>
                <a:latin typeface="Times New Roman" panose="02020603050405020304" pitchFamily="18" charset="0"/>
                <a:cs typeface="Times New Roman" panose="02020603050405020304" pitchFamily="18" charset="0"/>
              </a:rPr>
              <a:t> application.</a:t>
            </a:r>
          </a:p>
          <a:p>
            <a:pPr algn="l"/>
            <a:r>
              <a:rPr lang="en-US" sz="2000" b="0" i="0" dirty="0">
                <a:solidFill>
                  <a:srgbClr val="000000"/>
                </a:solidFill>
                <a:effectLst/>
                <a:latin typeface="Times New Roman" panose="02020603050405020304" pitchFamily="18" charset="0"/>
                <a:cs typeface="Times New Roman" panose="02020603050405020304" pitchFamily="18" charset="0"/>
              </a:rPr>
              <a:t>Flask constructor takes the name of </a:t>
            </a:r>
            <a:r>
              <a:rPr lang="en-US" sz="2000" b="1" i="0" dirty="0">
                <a:solidFill>
                  <a:srgbClr val="000000"/>
                </a:solidFill>
                <a:effectLst/>
                <a:latin typeface="Times New Roman" panose="02020603050405020304" pitchFamily="18" charset="0"/>
                <a:cs typeface="Times New Roman" panose="02020603050405020304" pitchFamily="18" charset="0"/>
              </a:rPr>
              <a:t>current module (__name__)</a:t>
            </a:r>
            <a:r>
              <a:rPr lang="en-US" sz="2000" b="0" i="0" dirty="0">
                <a:solidFill>
                  <a:srgbClr val="000000"/>
                </a:solidFill>
                <a:effectLst/>
                <a:latin typeface="Times New Roman" panose="02020603050405020304" pitchFamily="18" charset="0"/>
                <a:cs typeface="Times New Roman" panose="02020603050405020304" pitchFamily="18" charset="0"/>
              </a:rPr>
              <a:t> as argument.</a:t>
            </a:r>
          </a:p>
          <a:p>
            <a:pPr algn="l"/>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1" i="0" dirty="0">
                <a:solidFill>
                  <a:srgbClr val="000000"/>
                </a:solidFill>
                <a:effectLst/>
                <a:latin typeface="Times New Roman" panose="02020603050405020304" pitchFamily="18" charset="0"/>
                <a:cs typeface="Times New Roman" panose="02020603050405020304" pitchFamily="18" charset="0"/>
              </a:rPr>
              <a:t>route()</a:t>
            </a:r>
            <a:r>
              <a:rPr lang="en-US" sz="2000" b="0" i="0" dirty="0">
                <a:solidFill>
                  <a:srgbClr val="000000"/>
                </a:solidFill>
                <a:effectLst/>
                <a:latin typeface="Times New Roman" panose="02020603050405020304" pitchFamily="18" charset="0"/>
                <a:cs typeface="Times New Roman" panose="02020603050405020304" pitchFamily="18" charset="0"/>
              </a:rPr>
              <a:t> function of the Flask class is a decorator, which tells the application which URL should call the associated function</a:t>
            </a:r>
          </a:p>
          <a:p>
            <a:endParaRPr lang="en-US" sz="2400" dirty="0"/>
          </a:p>
        </p:txBody>
      </p:sp>
      <p:pic>
        <p:nvPicPr>
          <p:cNvPr id="7" name="Content Placeholder 6">
            <a:extLst>
              <a:ext uri="{FF2B5EF4-FFF2-40B4-BE49-F238E27FC236}">
                <a16:creationId xmlns:a16="http://schemas.microsoft.com/office/drawing/2014/main" id="{A938B122-FB5C-9B67-A7E9-82B730EEA6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81929" y="2247763"/>
            <a:ext cx="3924848" cy="2838846"/>
          </a:xfrm>
        </p:spPr>
      </p:pic>
    </p:spTree>
    <p:extLst>
      <p:ext uri="{BB962C8B-B14F-4D97-AF65-F5344CB8AC3E}">
        <p14:creationId xmlns:p14="http://schemas.microsoft.com/office/powerpoint/2010/main" val="409966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DFC18D-A6DF-1DC7-F363-FAC417DAAE47}"/>
              </a:ext>
            </a:extLst>
          </p:cNvPr>
          <p:cNvSpPr>
            <a:spLocks noGrp="1"/>
          </p:cNvSpPr>
          <p:nvPr>
            <p:ph type="title"/>
          </p:nvPr>
        </p:nvSpPr>
        <p:spPr/>
        <p:txBody>
          <a:bodyPr/>
          <a:lstStyle/>
          <a:p>
            <a:r>
              <a:rPr lang="en-US" dirty="0"/>
              <a:t>PARAMETERS AND DESCRIPTION</a:t>
            </a:r>
          </a:p>
        </p:txBody>
      </p:sp>
      <p:graphicFrame>
        <p:nvGraphicFramePr>
          <p:cNvPr id="7" name="Content Placeholder 6">
            <a:extLst>
              <a:ext uri="{FF2B5EF4-FFF2-40B4-BE49-F238E27FC236}">
                <a16:creationId xmlns:a16="http://schemas.microsoft.com/office/drawing/2014/main" id="{13B0FF56-AA22-133F-18F5-7CE286DD41E5}"/>
              </a:ext>
            </a:extLst>
          </p:cNvPr>
          <p:cNvGraphicFramePr>
            <a:graphicFrameLocks noGrp="1"/>
          </p:cNvGraphicFramePr>
          <p:nvPr>
            <p:ph idx="1"/>
            <p:extLst>
              <p:ext uri="{D42A27DB-BD31-4B8C-83A1-F6EECF244321}">
                <p14:modId xmlns:p14="http://schemas.microsoft.com/office/powerpoint/2010/main" val="411051701"/>
              </p:ext>
            </p:extLst>
          </p:nvPr>
        </p:nvGraphicFramePr>
        <p:xfrm>
          <a:off x="838199" y="1890346"/>
          <a:ext cx="6299444" cy="4125035"/>
        </p:xfrm>
        <a:graphic>
          <a:graphicData uri="http://schemas.openxmlformats.org/drawingml/2006/table">
            <a:tbl>
              <a:tblPr/>
              <a:tblGrid>
                <a:gridCol w="320675">
                  <a:extLst>
                    <a:ext uri="{9D8B030D-6E8A-4147-A177-3AD203B41FA5}">
                      <a16:colId xmlns:a16="http://schemas.microsoft.com/office/drawing/2014/main" val="289393928"/>
                    </a:ext>
                  </a:extLst>
                </a:gridCol>
                <a:gridCol w="5978769">
                  <a:extLst>
                    <a:ext uri="{9D8B030D-6E8A-4147-A177-3AD203B41FA5}">
                      <a16:colId xmlns:a16="http://schemas.microsoft.com/office/drawing/2014/main" val="1577306364"/>
                    </a:ext>
                  </a:extLst>
                </a:gridCol>
              </a:tblGrid>
              <a:tr h="1501751">
                <a:tc>
                  <a:txBody>
                    <a:bodyPr/>
                    <a:lstStyle/>
                    <a:p>
                      <a:pPr algn="ctr"/>
                      <a:r>
                        <a:rPr lang="en-US" dirty="0">
                          <a:effectLst/>
                        </a:rPr>
                        <a:t>1</a:t>
                      </a:r>
                    </a:p>
                  </a:txBody>
                  <a:tcPr marL="76200" marR="76200" marT="76200" marB="76200" anchor="ctr">
                    <a:lnL>
                      <a:noFill/>
                    </a:lnL>
                    <a:lnR>
                      <a:noFill/>
                    </a:lnR>
                    <a:lnT>
                      <a:noFill/>
                    </a:lnT>
                    <a:lnB>
                      <a:noFill/>
                    </a:lnB>
                    <a:solidFill>
                      <a:srgbClr val="FFFFFF"/>
                    </a:solidFill>
                  </a:tcPr>
                </a:tc>
                <a:tc>
                  <a:txBody>
                    <a:bodyPr/>
                    <a:lstStyle/>
                    <a:p>
                      <a:pPr algn="l"/>
                      <a:r>
                        <a:rPr lang="en-US" b="1" dirty="0">
                          <a:effectLst/>
                          <a:latin typeface="inherit"/>
                        </a:rPr>
                        <a:t>host</a:t>
                      </a:r>
                      <a:endParaRPr lang="en-US" dirty="0">
                        <a:effectLst/>
                      </a:endParaRPr>
                    </a:p>
                    <a:p>
                      <a:pPr algn="l"/>
                      <a:r>
                        <a:rPr lang="en-US" dirty="0">
                          <a:effectLst/>
                        </a:rPr>
                        <a:t>Hostname to listen on. Defaults to 127.0.0.1 (localhost). Set to ‘0.0.0.0’ to have server available externally</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2651067752"/>
                  </a:ext>
                </a:extLst>
              </a:tr>
              <a:tr h="690806">
                <a:tc>
                  <a:txBody>
                    <a:bodyPr/>
                    <a:lstStyle/>
                    <a:p>
                      <a:pPr algn="ctr"/>
                      <a:r>
                        <a:rPr lang="en-US" dirty="0">
                          <a:effectLst/>
                        </a:rPr>
                        <a:t>2</a:t>
                      </a:r>
                    </a:p>
                  </a:txBody>
                  <a:tcPr marL="76200" marR="76200" marT="76200" marB="76200" anchor="ctr">
                    <a:lnL>
                      <a:noFill/>
                    </a:lnL>
                    <a:lnR>
                      <a:noFill/>
                    </a:lnR>
                    <a:lnT>
                      <a:noFill/>
                    </a:lnT>
                    <a:lnB>
                      <a:noFill/>
                    </a:lnB>
                    <a:solidFill>
                      <a:srgbClr val="FFFFFF"/>
                    </a:solidFill>
                  </a:tcPr>
                </a:tc>
                <a:tc>
                  <a:txBody>
                    <a:bodyPr/>
                    <a:lstStyle/>
                    <a:p>
                      <a:pPr algn="l"/>
                      <a:r>
                        <a:rPr lang="en-US" b="1" dirty="0">
                          <a:effectLst/>
                          <a:latin typeface="inherit"/>
                        </a:rPr>
                        <a:t>port</a:t>
                      </a:r>
                      <a:endParaRPr lang="en-US" dirty="0">
                        <a:effectLst/>
                      </a:endParaRPr>
                    </a:p>
                    <a:p>
                      <a:pPr algn="l"/>
                      <a:r>
                        <a:rPr lang="en-US" dirty="0">
                          <a:effectLst/>
                        </a:rPr>
                        <a:t>Defaults to 5000</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673314983"/>
                  </a:ext>
                </a:extLst>
              </a:tr>
              <a:tr h="961122">
                <a:tc>
                  <a:txBody>
                    <a:bodyPr/>
                    <a:lstStyle/>
                    <a:p>
                      <a:pPr algn="ctr"/>
                      <a:r>
                        <a:rPr lang="en-US">
                          <a:effectLst/>
                        </a:rPr>
                        <a:t>3</a:t>
                      </a:r>
                    </a:p>
                  </a:txBody>
                  <a:tcPr marL="76200" marR="76200" marT="76200" marB="76200" anchor="ctr">
                    <a:lnL>
                      <a:noFill/>
                    </a:lnL>
                    <a:lnR>
                      <a:noFill/>
                    </a:lnR>
                    <a:lnT>
                      <a:noFill/>
                    </a:lnT>
                    <a:lnB>
                      <a:noFill/>
                    </a:lnB>
                    <a:solidFill>
                      <a:srgbClr val="FFFFFF"/>
                    </a:solidFill>
                  </a:tcPr>
                </a:tc>
                <a:tc>
                  <a:txBody>
                    <a:bodyPr/>
                    <a:lstStyle/>
                    <a:p>
                      <a:pPr algn="l"/>
                      <a:r>
                        <a:rPr lang="en-US" b="1" dirty="0">
                          <a:effectLst/>
                          <a:latin typeface="inherit"/>
                        </a:rPr>
                        <a:t>debug</a:t>
                      </a:r>
                      <a:endParaRPr lang="en-US" dirty="0">
                        <a:effectLst/>
                      </a:endParaRPr>
                    </a:p>
                    <a:p>
                      <a:pPr algn="l"/>
                      <a:r>
                        <a:rPr lang="en-US" dirty="0">
                          <a:effectLst/>
                        </a:rPr>
                        <a:t>Defaults to false. If set to true, provides a debug information</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1258411194"/>
                  </a:ext>
                </a:extLst>
              </a:tr>
              <a:tr h="961122">
                <a:tc>
                  <a:txBody>
                    <a:bodyPr/>
                    <a:lstStyle/>
                    <a:p>
                      <a:pPr algn="ctr"/>
                      <a:r>
                        <a:rPr lang="en-US">
                          <a:effectLst/>
                        </a:rPr>
                        <a:t>4</a:t>
                      </a:r>
                    </a:p>
                  </a:txBody>
                  <a:tcPr marL="76200" marR="76200" marT="76200" marB="76200" anchor="ctr">
                    <a:lnL>
                      <a:noFill/>
                    </a:lnL>
                    <a:lnR>
                      <a:noFill/>
                    </a:lnR>
                    <a:lnT>
                      <a:noFill/>
                    </a:lnT>
                    <a:lnB>
                      <a:noFill/>
                    </a:lnB>
                    <a:solidFill>
                      <a:srgbClr val="FFFFFF"/>
                    </a:solidFill>
                  </a:tcPr>
                </a:tc>
                <a:tc>
                  <a:txBody>
                    <a:bodyPr/>
                    <a:lstStyle/>
                    <a:p>
                      <a:pPr algn="l"/>
                      <a:r>
                        <a:rPr lang="en-US" b="1" dirty="0">
                          <a:effectLst/>
                          <a:latin typeface="inherit"/>
                        </a:rPr>
                        <a:t>options</a:t>
                      </a:r>
                      <a:endParaRPr lang="en-US" dirty="0">
                        <a:effectLst/>
                      </a:endParaRPr>
                    </a:p>
                    <a:p>
                      <a:pPr algn="l"/>
                      <a:r>
                        <a:rPr lang="en-US" dirty="0">
                          <a:effectLst/>
                        </a:rPr>
                        <a:t>To be forwarded to underlying </a:t>
                      </a:r>
                      <a:r>
                        <a:rPr lang="en-US" dirty="0" err="1">
                          <a:effectLst/>
                        </a:rPr>
                        <a:t>Werkzeug</a:t>
                      </a:r>
                      <a:r>
                        <a:rPr lang="en-US" dirty="0">
                          <a:effectLst/>
                        </a:rPr>
                        <a:t> server.</a:t>
                      </a:r>
                    </a:p>
                  </a:txBody>
                  <a:tcPr marL="76200" marR="76200" marT="76200" marB="76200" anchor="ctr">
                    <a:lnL>
                      <a:noFill/>
                    </a:lnL>
                    <a:lnR>
                      <a:noFill/>
                    </a:lnR>
                    <a:lnT>
                      <a:noFill/>
                    </a:lnT>
                    <a:lnB>
                      <a:noFill/>
                    </a:lnB>
                    <a:solidFill>
                      <a:srgbClr val="FFFFFF"/>
                    </a:solidFill>
                  </a:tcPr>
                </a:tc>
                <a:extLst>
                  <a:ext uri="{0D108BD9-81ED-4DB2-BD59-A6C34878D82A}">
                    <a16:rowId xmlns:a16="http://schemas.microsoft.com/office/drawing/2014/main" val="392882163"/>
                  </a:ext>
                </a:extLst>
              </a:tr>
            </a:tbl>
          </a:graphicData>
        </a:graphic>
      </p:graphicFrame>
    </p:spTree>
    <p:extLst>
      <p:ext uri="{BB962C8B-B14F-4D97-AF65-F5344CB8AC3E}">
        <p14:creationId xmlns:p14="http://schemas.microsoft.com/office/powerpoint/2010/main" val="237744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55A2-992E-7482-5962-A1573176FBF5}"/>
              </a:ext>
            </a:extLst>
          </p:cNvPr>
          <p:cNvSpPr>
            <a:spLocks noGrp="1"/>
          </p:cNvSpPr>
          <p:nvPr>
            <p:ph type="title"/>
          </p:nvPr>
        </p:nvSpPr>
        <p:spPr/>
        <p:txBody>
          <a:bodyPr>
            <a:normAutofit fontScale="90000"/>
          </a:bodyPr>
          <a:lstStyle/>
          <a:p>
            <a:pPr algn="l"/>
            <a:br>
              <a:rPr lang="en-US" b="0" i="0" dirty="0">
                <a:solidFill>
                  <a:srgbClr val="000000"/>
                </a:solidFill>
                <a:effectLst/>
                <a:latin typeface="var(--ff-lato)"/>
              </a:rPr>
            </a:br>
            <a:br>
              <a:rPr lang="en-US" b="0" i="0" dirty="0">
                <a:solidFill>
                  <a:srgbClr val="000000"/>
                </a:solidFill>
                <a:effectLst/>
                <a:latin typeface="var(--ff-lato)"/>
              </a:rPr>
            </a:br>
            <a:r>
              <a:rPr lang="en-US" b="0" i="0" dirty="0">
                <a:solidFill>
                  <a:srgbClr val="000000"/>
                </a:solidFill>
                <a:effectLst/>
                <a:latin typeface="Times New Roman" panose="02020603050405020304" pitchFamily="18" charset="0"/>
                <a:cs typeface="Times New Roman" panose="02020603050405020304" pitchFamily="18" charset="0"/>
              </a:rPr>
              <a:t>Debug mode</a:t>
            </a:r>
            <a:br>
              <a:rPr lang="en-US" b="0" i="0" dirty="0">
                <a:solidFill>
                  <a:srgbClr val="000000"/>
                </a:solidFill>
                <a:effectLst/>
                <a:latin typeface="var(--ff-lato)"/>
              </a:rPr>
            </a:br>
            <a:br>
              <a:rPr lang="en-US" dirty="0"/>
            </a:br>
            <a:endParaRPr lang="en-US" dirty="0"/>
          </a:p>
        </p:txBody>
      </p:sp>
      <p:sp>
        <p:nvSpPr>
          <p:cNvPr id="4" name="Content Placeholder 3">
            <a:extLst>
              <a:ext uri="{FF2B5EF4-FFF2-40B4-BE49-F238E27FC236}">
                <a16:creationId xmlns:a16="http://schemas.microsoft.com/office/drawing/2014/main" id="{44A29D8A-7FB9-62DE-B15F-078228D20540}"/>
              </a:ext>
            </a:extLst>
          </p:cNvPr>
          <p:cNvSpPr>
            <a:spLocks noGrp="1"/>
          </p:cNvSpPr>
          <p:nvPr>
            <p:ph sz="half" idx="1"/>
          </p:nvPr>
        </p:nvSpPr>
        <p:spPr/>
        <p:txBody>
          <a:bodyPr>
            <a:normAutofit fontScale="92500" lnSpcReduction="10000"/>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A </a:t>
            </a:r>
            <a:r>
              <a:rPr lang="en-US" sz="2400" b="1" i="0" dirty="0">
                <a:solidFill>
                  <a:srgbClr val="000000"/>
                </a:solidFill>
                <a:effectLst/>
                <a:latin typeface="Times New Roman" panose="02020603050405020304" pitchFamily="18" charset="0"/>
                <a:cs typeface="Times New Roman" panose="02020603050405020304" pitchFamily="18" charset="0"/>
              </a:rPr>
              <a:t>Flask</a:t>
            </a:r>
            <a:r>
              <a:rPr lang="en-US" sz="2400" b="0" i="0" dirty="0">
                <a:solidFill>
                  <a:srgbClr val="000000"/>
                </a:solidFill>
                <a:effectLst/>
                <a:latin typeface="Times New Roman" panose="02020603050405020304" pitchFamily="18" charset="0"/>
                <a:cs typeface="Times New Roman" panose="02020603050405020304" pitchFamily="18" charset="0"/>
              </a:rPr>
              <a:t> application is started by calling the </a:t>
            </a:r>
            <a:r>
              <a:rPr lang="en-US" sz="2400" b="1" i="0" dirty="0">
                <a:solidFill>
                  <a:srgbClr val="000000"/>
                </a:solidFill>
                <a:effectLst/>
                <a:latin typeface="Times New Roman" panose="02020603050405020304" pitchFamily="18" charset="0"/>
                <a:cs typeface="Times New Roman" panose="02020603050405020304" pitchFamily="18" charset="0"/>
              </a:rPr>
              <a:t>run()</a:t>
            </a:r>
            <a:r>
              <a:rPr lang="en-US" sz="2400" b="0" i="0" dirty="0">
                <a:solidFill>
                  <a:srgbClr val="000000"/>
                </a:solidFill>
                <a:effectLst/>
                <a:latin typeface="Times New Roman" panose="02020603050405020304" pitchFamily="18" charset="0"/>
                <a:cs typeface="Times New Roman" panose="02020603050405020304" pitchFamily="18" charset="0"/>
              </a:rPr>
              <a:t> method. However, while the application is under development, it should be restarted manually for each change in the code. To avoid this inconvenience, enable </a:t>
            </a:r>
            <a:r>
              <a:rPr lang="en-US" sz="2400" b="1" i="0" dirty="0">
                <a:solidFill>
                  <a:srgbClr val="000000"/>
                </a:solidFill>
                <a:effectLst/>
                <a:latin typeface="Times New Roman" panose="02020603050405020304" pitchFamily="18" charset="0"/>
                <a:cs typeface="Times New Roman" panose="02020603050405020304" pitchFamily="18" charset="0"/>
              </a:rPr>
              <a:t>debug support</a:t>
            </a:r>
            <a:r>
              <a:rPr lang="en-US" sz="2400" b="0" i="0" dirty="0">
                <a:solidFill>
                  <a:srgbClr val="000000"/>
                </a:solidFill>
                <a:effectLst/>
                <a:latin typeface="Times New Roman" panose="02020603050405020304" pitchFamily="18" charset="0"/>
                <a:cs typeface="Times New Roman" panose="02020603050405020304" pitchFamily="18" charset="0"/>
              </a:rPr>
              <a:t>. The server will then reload itself if the code changes. It will also provide a useful debugger to track the errors if any, in the application.</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The </a:t>
            </a:r>
            <a:r>
              <a:rPr lang="en-US" sz="2400" b="1" i="0" dirty="0">
                <a:solidFill>
                  <a:srgbClr val="000000"/>
                </a:solidFill>
                <a:effectLst/>
                <a:latin typeface="Times New Roman" panose="02020603050405020304" pitchFamily="18" charset="0"/>
                <a:cs typeface="Times New Roman" panose="02020603050405020304" pitchFamily="18" charset="0"/>
              </a:rPr>
              <a:t>Debug</a:t>
            </a:r>
            <a:r>
              <a:rPr lang="en-US" sz="2400" b="0" i="0" dirty="0">
                <a:solidFill>
                  <a:srgbClr val="000000"/>
                </a:solidFill>
                <a:effectLst/>
                <a:latin typeface="Times New Roman" panose="02020603050405020304" pitchFamily="18" charset="0"/>
                <a:cs typeface="Times New Roman" panose="02020603050405020304" pitchFamily="18" charset="0"/>
              </a:rPr>
              <a:t> mode is enabled by setting the </a:t>
            </a:r>
            <a:r>
              <a:rPr lang="en-US" sz="2400" b="1" i="0" dirty="0">
                <a:solidFill>
                  <a:srgbClr val="000000"/>
                </a:solidFill>
                <a:effectLst/>
                <a:latin typeface="Times New Roman" panose="02020603050405020304" pitchFamily="18" charset="0"/>
                <a:cs typeface="Times New Roman" panose="02020603050405020304" pitchFamily="18" charset="0"/>
              </a:rPr>
              <a:t>debug</a:t>
            </a:r>
            <a:r>
              <a:rPr lang="en-US" sz="2400" b="0" i="0" dirty="0">
                <a:solidFill>
                  <a:srgbClr val="000000"/>
                </a:solidFill>
                <a:effectLst/>
                <a:latin typeface="Times New Roman" panose="02020603050405020304" pitchFamily="18" charset="0"/>
                <a:cs typeface="Times New Roman" panose="02020603050405020304" pitchFamily="18" charset="0"/>
              </a:rPr>
              <a:t> property of the </a:t>
            </a:r>
            <a:r>
              <a:rPr lang="en-US" sz="2400" b="1" i="0" dirty="0">
                <a:solidFill>
                  <a:srgbClr val="000000"/>
                </a:solidFill>
                <a:effectLst/>
                <a:latin typeface="Times New Roman" panose="02020603050405020304" pitchFamily="18" charset="0"/>
                <a:cs typeface="Times New Roman" panose="02020603050405020304" pitchFamily="18" charset="0"/>
              </a:rPr>
              <a:t>application</a:t>
            </a:r>
            <a:r>
              <a:rPr lang="en-US" sz="2400" b="0" i="0" dirty="0">
                <a:solidFill>
                  <a:srgbClr val="000000"/>
                </a:solidFill>
                <a:effectLst/>
                <a:latin typeface="Times New Roman" panose="02020603050405020304" pitchFamily="18" charset="0"/>
                <a:cs typeface="Times New Roman" panose="02020603050405020304" pitchFamily="18" charset="0"/>
              </a:rPr>
              <a:t> object to </a:t>
            </a:r>
            <a:r>
              <a:rPr lang="en-US" sz="2400" b="1" i="0" dirty="0">
                <a:solidFill>
                  <a:srgbClr val="000000"/>
                </a:solidFill>
                <a:effectLst/>
                <a:latin typeface="Times New Roman" panose="02020603050405020304" pitchFamily="18" charset="0"/>
                <a:cs typeface="Times New Roman" panose="02020603050405020304" pitchFamily="18" charset="0"/>
              </a:rPr>
              <a:t>True</a:t>
            </a:r>
            <a:r>
              <a:rPr lang="en-US" sz="2400" b="0" i="0" dirty="0">
                <a:solidFill>
                  <a:srgbClr val="000000"/>
                </a:solidFill>
                <a:effectLst/>
                <a:latin typeface="Times New Roman" panose="02020603050405020304" pitchFamily="18" charset="0"/>
                <a:cs typeface="Times New Roman" panose="02020603050405020304" pitchFamily="18" charset="0"/>
              </a:rPr>
              <a:t> before running or passing the debug parameter to the </a:t>
            </a:r>
            <a:r>
              <a:rPr lang="en-US" sz="2400" b="1" i="0" dirty="0">
                <a:solidFill>
                  <a:srgbClr val="000000"/>
                </a:solidFill>
                <a:effectLst/>
                <a:latin typeface="Times New Roman" panose="02020603050405020304" pitchFamily="18" charset="0"/>
                <a:cs typeface="Times New Roman" panose="02020603050405020304" pitchFamily="18" charset="0"/>
              </a:rPr>
              <a:t>run()</a:t>
            </a:r>
            <a:r>
              <a:rPr lang="en-US" sz="2400" b="0" i="0" dirty="0">
                <a:solidFill>
                  <a:srgbClr val="000000"/>
                </a:solidFill>
                <a:effectLst/>
                <a:latin typeface="Times New Roman" panose="02020603050405020304" pitchFamily="18" charset="0"/>
                <a:cs typeface="Times New Roman" panose="02020603050405020304" pitchFamily="18" charset="0"/>
              </a:rPr>
              <a:t> method</a:t>
            </a:r>
            <a:r>
              <a:rPr lang="en-US" sz="2400" b="0" i="0" dirty="0">
                <a:solidFill>
                  <a:srgbClr val="000000"/>
                </a:solidFill>
                <a:effectLst/>
                <a:latin typeface="Verdana" panose="020B0604030504040204" pitchFamily="34" charset="0"/>
              </a:rPr>
              <a:t>.</a:t>
            </a:r>
          </a:p>
          <a:p>
            <a:endParaRPr lang="en-US" dirty="0"/>
          </a:p>
        </p:txBody>
      </p:sp>
      <p:pic>
        <p:nvPicPr>
          <p:cNvPr id="7" name="Content Placeholder 6">
            <a:extLst>
              <a:ext uri="{FF2B5EF4-FFF2-40B4-BE49-F238E27FC236}">
                <a16:creationId xmlns:a16="http://schemas.microsoft.com/office/drawing/2014/main" id="{4F109336-01E7-CE42-39E4-E5D14F24747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67313" y="2576146"/>
            <a:ext cx="4503364" cy="2453053"/>
          </a:xfrm>
        </p:spPr>
      </p:pic>
    </p:spTree>
    <p:extLst>
      <p:ext uri="{BB962C8B-B14F-4D97-AF65-F5344CB8AC3E}">
        <p14:creationId xmlns:p14="http://schemas.microsoft.com/office/powerpoint/2010/main" val="89260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B3ABD8-3536-E73B-6F27-B426CDB74991}"/>
              </a:ext>
            </a:extLst>
          </p:cNvPr>
          <p:cNvSpPr>
            <a:spLocks noGrp="1"/>
          </p:cNvSpPr>
          <p:nvPr>
            <p:ph type="title"/>
          </p:nvPr>
        </p:nvSpPr>
        <p:spPr/>
        <p:txBody>
          <a:bodyPr/>
          <a:lstStyle/>
          <a:p>
            <a:r>
              <a:rPr lang="en-US" b="1" i="0" dirty="0">
                <a:solidFill>
                  <a:srgbClr val="000000"/>
                </a:solidFill>
                <a:effectLst/>
                <a:latin typeface="Times New Roman" panose="02020603050405020304" pitchFamily="18" charset="0"/>
                <a:cs typeface="Times New Roman" panose="02020603050405020304" pitchFamily="18" charset="0"/>
              </a:rPr>
              <a:t>Flask – Routing</a:t>
            </a:r>
            <a:br>
              <a:rPr lang="en-US" b="1" i="0" dirty="0">
                <a:solidFill>
                  <a:srgbClr val="000000"/>
                </a:solidFill>
                <a:effectLst/>
                <a:latin typeface="var(--ff-lato)"/>
              </a:rPr>
            </a:br>
            <a:endParaRPr lang="en-US" dirty="0"/>
          </a:p>
        </p:txBody>
      </p:sp>
      <p:sp>
        <p:nvSpPr>
          <p:cNvPr id="6" name="Content Placeholder 5">
            <a:extLst>
              <a:ext uri="{FF2B5EF4-FFF2-40B4-BE49-F238E27FC236}">
                <a16:creationId xmlns:a16="http://schemas.microsoft.com/office/drawing/2014/main" id="{0078B480-4355-0A33-9CF9-F0D3B3EA4DE8}"/>
              </a:ext>
            </a:extLst>
          </p:cNvPr>
          <p:cNvSpPr>
            <a:spLocks noGrp="1"/>
          </p:cNvSpPr>
          <p:nvPr>
            <p:ph sz="half" idx="1"/>
          </p:nvPr>
        </p:nvSpPr>
        <p:spPr/>
        <p:txBody>
          <a:bodyPr/>
          <a:lstStyle/>
          <a:p>
            <a:r>
              <a:rPr lang="en-US" sz="2400" b="0" i="0" dirty="0">
                <a:solidFill>
                  <a:srgbClr val="000000"/>
                </a:solidFill>
                <a:effectLst/>
                <a:latin typeface="Verdana" panose="020B0604030504040204" pitchFamily="34" charset="0"/>
              </a:rPr>
              <a:t>Modern web frameworks use the routing technique to help a user remember application URLs. It is useful to access the desired page directly without having to navigate from the home page</a:t>
            </a:r>
            <a:r>
              <a:rPr lang="en-US" b="0" i="0" dirty="0">
                <a:solidFill>
                  <a:srgbClr val="000000"/>
                </a:solidFill>
                <a:effectLst/>
                <a:latin typeface="Verdana" panose="020B0604030504040204" pitchFamily="34" charset="0"/>
              </a:rPr>
              <a:t>.</a:t>
            </a:r>
            <a:endParaRPr lang="en-US" dirty="0"/>
          </a:p>
        </p:txBody>
      </p:sp>
      <p:pic>
        <p:nvPicPr>
          <p:cNvPr id="9" name="Content Placeholder 8">
            <a:extLst>
              <a:ext uri="{FF2B5EF4-FFF2-40B4-BE49-F238E27FC236}">
                <a16:creationId xmlns:a16="http://schemas.microsoft.com/office/drawing/2014/main" id="{4E5341EB-737E-DE0D-BF05-56D838AC2E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48286" y="2954215"/>
            <a:ext cx="3481613" cy="1680580"/>
          </a:xfrm>
        </p:spPr>
      </p:pic>
    </p:spTree>
    <p:extLst>
      <p:ext uri="{BB962C8B-B14F-4D97-AF65-F5344CB8AC3E}">
        <p14:creationId xmlns:p14="http://schemas.microsoft.com/office/powerpoint/2010/main" val="316972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16F3-C10A-2D6A-FA0A-B3E474340B2B}"/>
              </a:ext>
            </a:extLst>
          </p:cNvPr>
          <p:cNvSpPr>
            <a:spLocks noGrp="1"/>
          </p:cNvSpPr>
          <p:nvPr>
            <p:ph type="title"/>
          </p:nvPr>
        </p:nvSpPr>
        <p:spPr>
          <a:xfrm>
            <a:off x="978877" y="233241"/>
            <a:ext cx="10515600" cy="1325563"/>
          </a:xfrm>
        </p:spPr>
        <p:txBody>
          <a:bodyPr/>
          <a:lstStyle/>
          <a:p>
            <a:r>
              <a:rPr lang="en-US" dirty="0">
                <a:latin typeface="Times New Roman" panose="02020603050405020304" pitchFamily="18" charset="0"/>
                <a:cs typeface="Times New Roman" panose="02020603050405020304" pitchFamily="18" charset="0"/>
              </a:rPr>
              <a:t>FLASK-HTTP METHODS</a:t>
            </a:r>
          </a:p>
        </p:txBody>
      </p:sp>
      <p:graphicFrame>
        <p:nvGraphicFramePr>
          <p:cNvPr id="6" name="Content Placeholder 5">
            <a:extLst>
              <a:ext uri="{FF2B5EF4-FFF2-40B4-BE49-F238E27FC236}">
                <a16:creationId xmlns:a16="http://schemas.microsoft.com/office/drawing/2014/main" id="{62C4D26B-3F5E-B658-A80E-A0FF75BBBBDC}"/>
              </a:ext>
            </a:extLst>
          </p:cNvPr>
          <p:cNvGraphicFramePr>
            <a:graphicFrameLocks noGrp="1"/>
          </p:cNvGraphicFramePr>
          <p:nvPr>
            <p:ph idx="1"/>
            <p:extLst>
              <p:ext uri="{D42A27DB-BD31-4B8C-83A1-F6EECF244321}">
                <p14:modId xmlns:p14="http://schemas.microsoft.com/office/powerpoint/2010/main" val="2005870267"/>
              </p:ext>
            </p:extLst>
          </p:nvPr>
        </p:nvGraphicFramePr>
        <p:xfrm>
          <a:off x="2154115" y="1693741"/>
          <a:ext cx="6286500" cy="4906081"/>
        </p:xfrm>
        <a:graphic>
          <a:graphicData uri="http://schemas.openxmlformats.org/drawingml/2006/table">
            <a:tbl>
              <a:tblPr/>
              <a:tblGrid>
                <a:gridCol w="1795110">
                  <a:extLst>
                    <a:ext uri="{9D8B030D-6E8A-4147-A177-3AD203B41FA5}">
                      <a16:colId xmlns:a16="http://schemas.microsoft.com/office/drawing/2014/main" val="718254470"/>
                    </a:ext>
                  </a:extLst>
                </a:gridCol>
                <a:gridCol w="4491390">
                  <a:extLst>
                    <a:ext uri="{9D8B030D-6E8A-4147-A177-3AD203B41FA5}">
                      <a16:colId xmlns:a16="http://schemas.microsoft.com/office/drawing/2014/main" val="491255731"/>
                    </a:ext>
                  </a:extLst>
                </a:gridCol>
              </a:tblGrid>
              <a:tr h="267187">
                <a:tc>
                  <a:txBody>
                    <a:bodyPr/>
                    <a:lstStyle/>
                    <a:p>
                      <a:pPr algn="ctr"/>
                      <a:r>
                        <a:rPr lang="en-US" sz="1200" b="1" dirty="0">
                          <a:effectLst/>
                          <a:latin typeface="inherit"/>
                        </a:rPr>
                        <a:t>Methods &amp; Description</a:t>
                      </a:r>
                    </a:p>
                  </a:txBody>
                  <a:tcPr marL="47712" marR="47712" marT="47712" marB="47712" anchor="ctr">
                    <a:lnL>
                      <a:noFill/>
                    </a:lnL>
                    <a:lnR>
                      <a:noFill/>
                    </a:lnR>
                    <a:lnT>
                      <a:noFill/>
                    </a:lnT>
                    <a:lnB>
                      <a:noFill/>
                    </a:lnB>
                    <a:solidFill>
                      <a:srgbClr val="FFFFFF"/>
                    </a:solidFill>
                  </a:tcPr>
                </a:tc>
                <a:tc>
                  <a:txBody>
                    <a:bodyPr/>
                    <a:lstStyle/>
                    <a:p>
                      <a:endParaRPr lang="en-US" sz="1200" dirty="0"/>
                    </a:p>
                  </a:txBody>
                  <a:tcPr marL="57254" marR="57254" marT="28627" marB="28627">
                    <a:lnL>
                      <a:noFill/>
                    </a:lnL>
                  </a:tcPr>
                </a:tc>
                <a:extLst>
                  <a:ext uri="{0D108BD9-81ED-4DB2-BD59-A6C34878D82A}">
                    <a16:rowId xmlns:a16="http://schemas.microsoft.com/office/drawing/2014/main" val="3469284484"/>
                  </a:ext>
                </a:extLst>
              </a:tr>
              <a:tr h="782477">
                <a:tc>
                  <a:txBody>
                    <a:bodyPr/>
                    <a:lstStyle/>
                    <a:p>
                      <a:pPr algn="ctr"/>
                      <a:r>
                        <a:rPr lang="en-US" sz="1800">
                          <a:effectLst/>
                        </a:rPr>
                        <a:t>1</a:t>
                      </a:r>
                    </a:p>
                  </a:txBody>
                  <a:tcPr marL="47712" marR="47712" marT="47712" marB="47712" anchor="ctr">
                    <a:lnL>
                      <a:noFill/>
                    </a:lnL>
                    <a:lnR>
                      <a:noFill/>
                    </a:lnR>
                    <a:lnT>
                      <a:noFill/>
                    </a:lnT>
                    <a:lnB>
                      <a:noFill/>
                    </a:lnB>
                    <a:solidFill>
                      <a:srgbClr val="FFFFFF"/>
                    </a:solidFill>
                  </a:tcPr>
                </a:tc>
                <a:tc>
                  <a:txBody>
                    <a:bodyPr/>
                    <a:lstStyle/>
                    <a:p>
                      <a:pPr algn="l"/>
                      <a:r>
                        <a:rPr lang="en-US" sz="1800" b="1" dirty="0">
                          <a:effectLst/>
                          <a:latin typeface="inherit"/>
                        </a:rPr>
                        <a:t>GET</a:t>
                      </a:r>
                      <a:endParaRPr lang="en-US" sz="1800" dirty="0">
                        <a:effectLst/>
                      </a:endParaRPr>
                    </a:p>
                    <a:p>
                      <a:pPr algn="l"/>
                      <a:r>
                        <a:rPr lang="en-US" sz="1800" dirty="0">
                          <a:effectLst/>
                        </a:rPr>
                        <a:t>Sends data in unencrypted form to the server. Most common method.</a:t>
                      </a:r>
                    </a:p>
                  </a:txBody>
                  <a:tcPr marL="47712" marR="47712" marT="47712" marB="47712" anchor="ctr">
                    <a:lnL>
                      <a:noFill/>
                    </a:lnL>
                    <a:lnR>
                      <a:noFill/>
                    </a:lnR>
                    <a:lnB>
                      <a:noFill/>
                    </a:lnB>
                    <a:solidFill>
                      <a:srgbClr val="FFFFFF"/>
                    </a:solidFill>
                  </a:tcPr>
                </a:tc>
                <a:extLst>
                  <a:ext uri="{0D108BD9-81ED-4DB2-BD59-A6C34878D82A}">
                    <a16:rowId xmlns:a16="http://schemas.microsoft.com/office/drawing/2014/main" val="3359130850"/>
                  </a:ext>
                </a:extLst>
              </a:tr>
              <a:tr h="610714">
                <a:tc>
                  <a:txBody>
                    <a:bodyPr/>
                    <a:lstStyle/>
                    <a:p>
                      <a:pPr algn="ctr"/>
                      <a:r>
                        <a:rPr lang="en-US" sz="1800">
                          <a:effectLst/>
                        </a:rPr>
                        <a:t>2</a:t>
                      </a:r>
                    </a:p>
                  </a:txBody>
                  <a:tcPr marL="47712" marR="47712" marT="47712" marB="47712" anchor="ctr">
                    <a:lnL>
                      <a:noFill/>
                    </a:lnL>
                    <a:lnR>
                      <a:noFill/>
                    </a:lnR>
                    <a:lnT>
                      <a:noFill/>
                    </a:lnT>
                    <a:lnB>
                      <a:noFill/>
                    </a:lnB>
                    <a:solidFill>
                      <a:srgbClr val="FFFFFF"/>
                    </a:solidFill>
                  </a:tcPr>
                </a:tc>
                <a:tc>
                  <a:txBody>
                    <a:bodyPr/>
                    <a:lstStyle/>
                    <a:p>
                      <a:pPr algn="l"/>
                      <a:r>
                        <a:rPr lang="en-US" sz="1800" b="1" dirty="0">
                          <a:effectLst/>
                          <a:latin typeface="inherit"/>
                        </a:rPr>
                        <a:t>HEAD</a:t>
                      </a:r>
                      <a:endParaRPr lang="en-US" sz="1800" dirty="0">
                        <a:effectLst/>
                      </a:endParaRPr>
                    </a:p>
                    <a:p>
                      <a:pPr algn="l"/>
                      <a:r>
                        <a:rPr lang="en-US" sz="1800" dirty="0">
                          <a:effectLst/>
                        </a:rPr>
                        <a:t>Same as GET, but without response body</a:t>
                      </a:r>
                    </a:p>
                  </a:txBody>
                  <a:tcPr marL="47712" marR="47712" marT="47712" marB="47712" anchor="ctr">
                    <a:lnL>
                      <a:noFill/>
                    </a:lnL>
                    <a:lnR>
                      <a:noFill/>
                    </a:lnR>
                    <a:lnT>
                      <a:noFill/>
                    </a:lnT>
                    <a:lnB>
                      <a:noFill/>
                    </a:lnB>
                    <a:solidFill>
                      <a:srgbClr val="FFFFFF"/>
                    </a:solidFill>
                  </a:tcPr>
                </a:tc>
                <a:extLst>
                  <a:ext uri="{0D108BD9-81ED-4DB2-BD59-A6C34878D82A}">
                    <a16:rowId xmlns:a16="http://schemas.microsoft.com/office/drawing/2014/main" val="262352284"/>
                  </a:ext>
                </a:extLst>
              </a:tr>
              <a:tr h="954241">
                <a:tc>
                  <a:txBody>
                    <a:bodyPr/>
                    <a:lstStyle/>
                    <a:p>
                      <a:pPr algn="ctr"/>
                      <a:r>
                        <a:rPr lang="en-US" sz="1800">
                          <a:effectLst/>
                        </a:rPr>
                        <a:t>3</a:t>
                      </a:r>
                    </a:p>
                  </a:txBody>
                  <a:tcPr marL="47712" marR="47712" marT="47712" marB="47712" anchor="ctr">
                    <a:lnL>
                      <a:noFill/>
                    </a:lnL>
                    <a:lnR>
                      <a:noFill/>
                    </a:lnR>
                    <a:lnT>
                      <a:noFill/>
                    </a:lnT>
                    <a:lnB>
                      <a:noFill/>
                    </a:lnB>
                    <a:solidFill>
                      <a:srgbClr val="FFFFFF"/>
                    </a:solidFill>
                  </a:tcPr>
                </a:tc>
                <a:tc>
                  <a:txBody>
                    <a:bodyPr/>
                    <a:lstStyle/>
                    <a:p>
                      <a:pPr algn="l"/>
                      <a:r>
                        <a:rPr lang="en-US" sz="1800" b="1">
                          <a:effectLst/>
                          <a:latin typeface="inherit"/>
                        </a:rPr>
                        <a:t>POST</a:t>
                      </a:r>
                      <a:endParaRPr lang="en-US" sz="1800">
                        <a:effectLst/>
                      </a:endParaRPr>
                    </a:p>
                    <a:p>
                      <a:pPr algn="l"/>
                      <a:r>
                        <a:rPr lang="en-US" sz="1800">
                          <a:effectLst/>
                        </a:rPr>
                        <a:t>Used to send HTML form data to server. Data received by POST method is not cached by server.</a:t>
                      </a:r>
                    </a:p>
                  </a:txBody>
                  <a:tcPr marL="47712" marR="47712" marT="47712" marB="47712" anchor="ctr">
                    <a:lnL>
                      <a:noFill/>
                    </a:lnL>
                    <a:lnR>
                      <a:noFill/>
                    </a:lnR>
                    <a:lnT>
                      <a:noFill/>
                    </a:lnT>
                    <a:lnB>
                      <a:noFill/>
                    </a:lnB>
                    <a:solidFill>
                      <a:srgbClr val="FFFFFF"/>
                    </a:solidFill>
                  </a:tcPr>
                </a:tc>
                <a:extLst>
                  <a:ext uri="{0D108BD9-81ED-4DB2-BD59-A6C34878D82A}">
                    <a16:rowId xmlns:a16="http://schemas.microsoft.com/office/drawing/2014/main" val="1302186249"/>
                  </a:ext>
                </a:extLst>
              </a:tr>
              <a:tr h="954241">
                <a:tc>
                  <a:txBody>
                    <a:bodyPr/>
                    <a:lstStyle/>
                    <a:p>
                      <a:pPr algn="ctr"/>
                      <a:r>
                        <a:rPr lang="en-US" sz="1800">
                          <a:effectLst/>
                        </a:rPr>
                        <a:t>4</a:t>
                      </a:r>
                    </a:p>
                  </a:txBody>
                  <a:tcPr marL="47712" marR="47712" marT="47712" marB="47712" anchor="ctr">
                    <a:lnL>
                      <a:noFill/>
                    </a:lnL>
                    <a:lnR>
                      <a:noFill/>
                    </a:lnR>
                    <a:lnT>
                      <a:noFill/>
                    </a:lnT>
                    <a:lnB>
                      <a:noFill/>
                    </a:lnB>
                    <a:solidFill>
                      <a:srgbClr val="FFFFFF"/>
                    </a:solidFill>
                  </a:tcPr>
                </a:tc>
                <a:tc>
                  <a:txBody>
                    <a:bodyPr/>
                    <a:lstStyle/>
                    <a:p>
                      <a:pPr algn="l"/>
                      <a:r>
                        <a:rPr lang="en-US" sz="1800" b="1">
                          <a:effectLst/>
                          <a:latin typeface="inherit"/>
                        </a:rPr>
                        <a:t>PUT</a:t>
                      </a:r>
                      <a:endParaRPr lang="en-US" sz="1800">
                        <a:effectLst/>
                      </a:endParaRPr>
                    </a:p>
                    <a:p>
                      <a:pPr algn="l"/>
                      <a:r>
                        <a:rPr lang="en-US" sz="1800">
                          <a:effectLst/>
                        </a:rPr>
                        <a:t>Replaces all current representations of the target resource with the uploaded content.</a:t>
                      </a:r>
                    </a:p>
                  </a:txBody>
                  <a:tcPr marL="47712" marR="47712" marT="47712" marB="47712" anchor="ctr">
                    <a:lnL>
                      <a:noFill/>
                    </a:lnL>
                    <a:lnR>
                      <a:noFill/>
                    </a:lnR>
                    <a:lnT>
                      <a:noFill/>
                    </a:lnT>
                    <a:lnB>
                      <a:noFill/>
                    </a:lnB>
                    <a:solidFill>
                      <a:srgbClr val="FFFFFF"/>
                    </a:solidFill>
                  </a:tcPr>
                </a:tc>
                <a:extLst>
                  <a:ext uri="{0D108BD9-81ED-4DB2-BD59-A6C34878D82A}">
                    <a16:rowId xmlns:a16="http://schemas.microsoft.com/office/drawing/2014/main" val="207576393"/>
                  </a:ext>
                </a:extLst>
              </a:tr>
              <a:tr h="782477">
                <a:tc>
                  <a:txBody>
                    <a:bodyPr/>
                    <a:lstStyle/>
                    <a:p>
                      <a:pPr algn="ctr"/>
                      <a:r>
                        <a:rPr lang="en-US" sz="1800" dirty="0">
                          <a:effectLst/>
                        </a:rPr>
                        <a:t>5</a:t>
                      </a:r>
                    </a:p>
                  </a:txBody>
                  <a:tcPr marL="47712" marR="47712" marT="47712" marB="47712" anchor="ctr">
                    <a:lnL>
                      <a:noFill/>
                    </a:lnL>
                    <a:lnR>
                      <a:noFill/>
                    </a:lnR>
                    <a:lnT>
                      <a:noFill/>
                    </a:lnT>
                    <a:lnB>
                      <a:noFill/>
                    </a:lnB>
                    <a:solidFill>
                      <a:srgbClr val="FFFFFF"/>
                    </a:solidFill>
                  </a:tcPr>
                </a:tc>
                <a:tc>
                  <a:txBody>
                    <a:bodyPr/>
                    <a:lstStyle/>
                    <a:p>
                      <a:pPr algn="l"/>
                      <a:r>
                        <a:rPr lang="en-US" sz="1800" b="1" dirty="0">
                          <a:effectLst/>
                          <a:latin typeface="inherit"/>
                        </a:rPr>
                        <a:t>DELETE</a:t>
                      </a:r>
                      <a:endParaRPr lang="en-US" sz="1800" dirty="0">
                        <a:effectLst/>
                      </a:endParaRPr>
                    </a:p>
                    <a:p>
                      <a:pPr algn="l"/>
                      <a:r>
                        <a:rPr lang="en-US" sz="1800" dirty="0">
                          <a:effectLst/>
                        </a:rPr>
                        <a:t>Removes all current representations of the target resource given by a URL</a:t>
                      </a:r>
                    </a:p>
                  </a:txBody>
                  <a:tcPr marL="47712" marR="47712" marT="47712" marB="47712" anchor="ctr">
                    <a:lnL>
                      <a:noFill/>
                    </a:lnL>
                    <a:lnR>
                      <a:noFill/>
                    </a:lnR>
                    <a:lnT>
                      <a:noFill/>
                    </a:lnT>
                    <a:lnB>
                      <a:noFill/>
                    </a:lnB>
                    <a:solidFill>
                      <a:srgbClr val="FFFFFF"/>
                    </a:solidFill>
                  </a:tcPr>
                </a:tc>
                <a:extLst>
                  <a:ext uri="{0D108BD9-81ED-4DB2-BD59-A6C34878D82A}">
                    <a16:rowId xmlns:a16="http://schemas.microsoft.com/office/drawing/2014/main" val="168485562"/>
                  </a:ext>
                </a:extLst>
              </a:tr>
            </a:tbl>
          </a:graphicData>
        </a:graphic>
      </p:graphicFrame>
    </p:spTree>
    <p:extLst>
      <p:ext uri="{BB962C8B-B14F-4D97-AF65-F5344CB8AC3E}">
        <p14:creationId xmlns:p14="http://schemas.microsoft.com/office/powerpoint/2010/main" val="372164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97DCAD-CB20-1620-8DDA-679DD45B0B2F}"/>
              </a:ext>
            </a:extLst>
          </p:cNvPr>
          <p:cNvSpPr>
            <a:spLocks noGrp="1"/>
          </p:cNvSpPr>
          <p:nvPr>
            <p:ph type="title"/>
          </p:nvPr>
        </p:nvSpPr>
        <p:spPr/>
        <p:txBody>
          <a:bodyPr/>
          <a:lstStyle/>
          <a:p>
            <a:r>
              <a:rPr lang="en-US" dirty="0"/>
              <a:t>CODE FOR GET AND POST</a:t>
            </a:r>
          </a:p>
        </p:txBody>
      </p:sp>
      <p:pic>
        <p:nvPicPr>
          <p:cNvPr id="8" name="Content Placeholder 7">
            <a:extLst>
              <a:ext uri="{FF2B5EF4-FFF2-40B4-BE49-F238E27FC236}">
                <a16:creationId xmlns:a16="http://schemas.microsoft.com/office/drawing/2014/main" id="{83A58840-56F2-360F-F023-80921CB4AB3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152099"/>
            <a:ext cx="5181600" cy="3698391"/>
          </a:xfrm>
        </p:spPr>
      </p:pic>
      <p:pic>
        <p:nvPicPr>
          <p:cNvPr id="10" name="Content Placeholder 9">
            <a:extLst>
              <a:ext uri="{FF2B5EF4-FFF2-40B4-BE49-F238E27FC236}">
                <a16:creationId xmlns:a16="http://schemas.microsoft.com/office/drawing/2014/main" id="{16E8CB86-E5C2-55A4-0C74-9725199451E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52099"/>
            <a:ext cx="5181600" cy="2991402"/>
          </a:xfrm>
        </p:spPr>
      </p:pic>
    </p:spTree>
    <p:extLst>
      <p:ext uri="{BB962C8B-B14F-4D97-AF65-F5344CB8AC3E}">
        <p14:creationId xmlns:p14="http://schemas.microsoft.com/office/powerpoint/2010/main" val="323057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30D3-04E3-DF44-7BD2-25061C1E9831}"/>
              </a:ext>
            </a:extLst>
          </p:cNvPr>
          <p:cNvSpPr>
            <a:spLocks noGrp="1"/>
          </p:cNvSpPr>
          <p:nvPr>
            <p:ph type="title"/>
          </p:nvPr>
        </p:nvSpPr>
        <p:spPr/>
        <p:txBody>
          <a:bodyPr/>
          <a:lstStyle/>
          <a:p>
            <a:r>
              <a:rPr lang="en-US" dirty="0"/>
              <a:t>FLASK TEMPLATES</a:t>
            </a:r>
          </a:p>
        </p:txBody>
      </p:sp>
      <p:sp>
        <p:nvSpPr>
          <p:cNvPr id="3" name="Content Placeholder 2">
            <a:extLst>
              <a:ext uri="{FF2B5EF4-FFF2-40B4-BE49-F238E27FC236}">
                <a16:creationId xmlns:a16="http://schemas.microsoft.com/office/drawing/2014/main" id="{940F50D2-D260-0898-D4B1-DAE68AE95F73}"/>
              </a:ext>
            </a:extLst>
          </p:cNvPr>
          <p:cNvSpPr>
            <a:spLocks noGrp="1"/>
          </p:cNvSpPr>
          <p:nvPr>
            <p:ph sz="half" idx="1"/>
          </p:nvPr>
        </p:nvSpPr>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It is possible to return the output of a function bound to a certain URL in the form of HTML. For instance, in the following script, </a:t>
            </a:r>
            <a:r>
              <a:rPr lang="en-US" sz="2400" b="1" i="0" dirty="0">
                <a:solidFill>
                  <a:srgbClr val="000000"/>
                </a:solidFill>
                <a:effectLst/>
                <a:latin typeface="Times New Roman" panose="02020603050405020304" pitchFamily="18" charset="0"/>
                <a:cs typeface="Times New Roman" panose="02020603050405020304" pitchFamily="18" charset="0"/>
              </a:rPr>
              <a:t>hello()</a:t>
            </a:r>
            <a:r>
              <a:rPr lang="en-US" sz="2400" b="0" i="0" dirty="0">
                <a:solidFill>
                  <a:srgbClr val="000000"/>
                </a:solidFill>
                <a:effectLst/>
                <a:latin typeface="Times New Roman" panose="02020603050405020304" pitchFamily="18" charset="0"/>
                <a:cs typeface="Times New Roman" panose="02020603050405020304" pitchFamily="18" charset="0"/>
              </a:rPr>
              <a:t> function will render </a:t>
            </a:r>
            <a:r>
              <a:rPr lang="en-US" sz="2400" b="1" i="0" dirty="0">
                <a:solidFill>
                  <a:srgbClr val="000000"/>
                </a:solidFill>
                <a:effectLst/>
                <a:latin typeface="Times New Roman" panose="02020603050405020304" pitchFamily="18" charset="0"/>
                <a:cs typeface="Times New Roman" panose="02020603050405020304" pitchFamily="18" charset="0"/>
              </a:rPr>
              <a:t>‘Hello World’</a:t>
            </a:r>
            <a:r>
              <a:rPr lang="en-US" sz="2400" b="0" i="0" dirty="0">
                <a:solidFill>
                  <a:srgbClr val="000000"/>
                </a:solidFill>
                <a:effectLst/>
                <a:latin typeface="Times New Roman" panose="02020603050405020304" pitchFamily="18" charset="0"/>
                <a:cs typeface="Times New Roman" panose="02020603050405020304" pitchFamily="18" charset="0"/>
              </a:rPr>
              <a:t> with </a:t>
            </a:r>
            <a:r>
              <a:rPr lang="en-US" sz="2400" b="1" i="0" dirty="0">
                <a:solidFill>
                  <a:srgbClr val="000000"/>
                </a:solidFill>
                <a:effectLst/>
                <a:latin typeface="Times New Roman" panose="02020603050405020304" pitchFamily="18" charset="0"/>
                <a:cs typeface="Times New Roman" panose="02020603050405020304" pitchFamily="18" charset="0"/>
              </a:rPr>
              <a:t>&lt;h1&gt;</a:t>
            </a:r>
            <a:r>
              <a:rPr lang="en-US" sz="2400" b="0" i="0" dirty="0">
                <a:solidFill>
                  <a:srgbClr val="000000"/>
                </a:solidFill>
                <a:effectLst/>
                <a:latin typeface="Times New Roman" panose="02020603050405020304" pitchFamily="18" charset="0"/>
                <a:cs typeface="Times New Roman" panose="02020603050405020304" pitchFamily="18" charset="0"/>
              </a:rPr>
              <a:t> tag attached to it.</a:t>
            </a:r>
            <a:endParaRPr lang="en-US"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DC22A5D-6948-52BE-8538-5A800D24A37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925516"/>
            <a:ext cx="5181600" cy="2151555"/>
          </a:xfrm>
        </p:spPr>
      </p:pic>
    </p:spTree>
    <p:extLst>
      <p:ext uri="{BB962C8B-B14F-4D97-AF65-F5344CB8AC3E}">
        <p14:creationId xmlns:p14="http://schemas.microsoft.com/office/powerpoint/2010/main" val="2572417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inherit</vt:lpstr>
      <vt:lpstr>Times New Roman</vt:lpstr>
      <vt:lpstr>var(--ff-lato)</vt:lpstr>
      <vt:lpstr>Verdana</vt:lpstr>
      <vt:lpstr>Office Theme</vt:lpstr>
      <vt:lpstr>FLASK MICRO FRAME WORK</vt:lpstr>
      <vt:lpstr>FLASK ISTALLATION</vt:lpstr>
      <vt:lpstr>SAY FLASK TO HELLOW</vt:lpstr>
      <vt:lpstr>PARAMETERS AND DESCRIPTION</vt:lpstr>
      <vt:lpstr>  Debug mode  </vt:lpstr>
      <vt:lpstr>Flask – Routing </vt:lpstr>
      <vt:lpstr>FLASK-HTTP METHODS</vt:lpstr>
      <vt:lpstr>CODE FOR GET AND POST</vt:lpstr>
      <vt:lpstr>FLASK TEMPLATES</vt:lpstr>
      <vt:lpstr>RNEDERING HTML</vt:lpstr>
      <vt:lpstr>STRUCTURE OF FINDING TEMPLATES</vt:lpstr>
      <vt:lpstr>FLASK STATIC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 MICRO FRAME WORK</dc:title>
  <dc:creator>MY</dc:creator>
  <cp:lastModifiedBy>MY</cp:lastModifiedBy>
  <cp:revision>1</cp:revision>
  <dcterms:created xsi:type="dcterms:W3CDTF">2023-12-05T08:08:46Z</dcterms:created>
  <dcterms:modified xsi:type="dcterms:W3CDTF">2023-12-05T08:09:09Z</dcterms:modified>
</cp:coreProperties>
</file>