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4" r:id="rId2"/>
    <p:sldId id="256" r:id="rId3"/>
    <p:sldId id="306" r:id="rId4"/>
    <p:sldId id="259" r:id="rId5"/>
    <p:sldId id="262" r:id="rId6"/>
    <p:sldId id="307" r:id="rId7"/>
    <p:sldId id="260" r:id="rId8"/>
    <p:sldId id="308" r:id="rId9"/>
    <p:sldId id="263" r:id="rId10"/>
    <p:sldId id="264" r:id="rId11"/>
    <p:sldId id="265" r:id="rId12"/>
    <p:sldId id="266" r:id="rId13"/>
    <p:sldId id="267" r:id="rId14"/>
    <p:sldId id="261" r:id="rId15"/>
    <p:sldId id="268" r:id="rId16"/>
    <p:sldId id="269" r:id="rId17"/>
    <p:sldId id="270" r:id="rId18"/>
    <p:sldId id="271" r:id="rId19"/>
    <p:sldId id="272" r:id="rId20"/>
    <p:sldId id="286" r:id="rId21"/>
    <p:sldId id="283" r:id="rId22"/>
    <p:sldId id="305" r:id="rId23"/>
    <p:sldId id="289" r:id="rId24"/>
    <p:sldId id="290" r:id="rId25"/>
    <p:sldId id="291" r:id="rId26"/>
    <p:sldId id="293" r:id="rId27"/>
    <p:sldId id="294" r:id="rId28"/>
    <p:sldId id="295" r:id="rId29"/>
    <p:sldId id="296" r:id="rId30"/>
    <p:sldId id="360" r:id="rId31"/>
    <p:sldId id="284" r:id="rId32"/>
    <p:sldId id="298" r:id="rId33"/>
    <p:sldId id="288" r:id="rId34"/>
    <p:sldId id="299" r:id="rId35"/>
    <p:sldId id="300" r:id="rId36"/>
    <p:sldId id="301" r:id="rId37"/>
    <p:sldId id="302" r:id="rId38"/>
    <p:sldId id="2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96B80-1F8A-46A3-B098-4B5F11094FC6}" v="3" dt="2022-02-24T12:01:44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576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Ojha" userId="a96fe8dc-4843-4960-8733-3bf127117c79" providerId="ADAL" clId="{27C96B80-1F8A-46A3-B098-4B5F11094FC6}"/>
    <pc:docChg chg="undo redo custSel delSld modSld">
      <pc:chgData name="Varun Ojha" userId="a96fe8dc-4843-4960-8733-3bf127117c79" providerId="ADAL" clId="{27C96B80-1F8A-46A3-B098-4B5F11094FC6}" dt="2022-02-24T12:11:13.877" v="334" actId="113"/>
      <pc:docMkLst>
        <pc:docMk/>
      </pc:docMkLst>
      <pc:sldChg chg="modSp mod">
        <pc:chgData name="Varun Ojha" userId="a96fe8dc-4843-4960-8733-3bf127117c79" providerId="ADAL" clId="{27C96B80-1F8A-46A3-B098-4B5F11094FC6}" dt="2022-02-24T11:52:21.403" v="29" actId="20577"/>
        <pc:sldMkLst>
          <pc:docMk/>
          <pc:sldMk cId="2736670640" sldId="260"/>
        </pc:sldMkLst>
        <pc:spChg chg="mod">
          <ac:chgData name="Varun Ojha" userId="a96fe8dc-4843-4960-8733-3bf127117c79" providerId="ADAL" clId="{27C96B80-1F8A-46A3-B098-4B5F11094FC6}" dt="2022-02-24T11:52:21.403" v="29" actId="20577"/>
          <ac:spMkLst>
            <pc:docMk/>
            <pc:sldMk cId="2736670640" sldId="260"/>
            <ac:spMk id="3" creationId="{00000000-0000-0000-0000-000000000000}"/>
          </ac:spMkLst>
        </pc:spChg>
      </pc:sldChg>
      <pc:sldChg chg="modSp mod">
        <pc:chgData name="Varun Ojha" userId="a96fe8dc-4843-4960-8733-3bf127117c79" providerId="ADAL" clId="{27C96B80-1F8A-46A3-B098-4B5F11094FC6}" dt="2022-02-23T11:32:01.484" v="14" actId="20577"/>
        <pc:sldMkLst>
          <pc:docMk/>
          <pc:sldMk cId="1812793221" sldId="261"/>
        </pc:sldMkLst>
        <pc:spChg chg="mod">
          <ac:chgData name="Varun Ojha" userId="a96fe8dc-4843-4960-8733-3bf127117c79" providerId="ADAL" clId="{27C96B80-1F8A-46A3-B098-4B5F11094FC6}" dt="2022-02-23T11:32:01.484" v="14" actId="20577"/>
          <ac:spMkLst>
            <pc:docMk/>
            <pc:sldMk cId="1812793221" sldId="261"/>
            <ac:spMk id="2" creationId="{00000000-0000-0000-0000-000000000000}"/>
          </ac:spMkLst>
        </pc:spChg>
      </pc:sldChg>
      <pc:sldChg chg="modSp mod modNotesTx">
        <pc:chgData name="Varun Ojha" userId="a96fe8dc-4843-4960-8733-3bf127117c79" providerId="ADAL" clId="{27C96B80-1F8A-46A3-B098-4B5F11094FC6}" dt="2022-02-23T11:30:34.037" v="1" actId="313"/>
        <pc:sldMkLst>
          <pc:docMk/>
          <pc:sldMk cId="3816445904" sldId="262"/>
        </pc:sldMkLst>
        <pc:spChg chg="mod">
          <ac:chgData name="Varun Ojha" userId="a96fe8dc-4843-4960-8733-3bf127117c79" providerId="ADAL" clId="{27C96B80-1F8A-46A3-B098-4B5F11094FC6}" dt="2022-02-23T11:30:27.362" v="0" actId="313"/>
          <ac:spMkLst>
            <pc:docMk/>
            <pc:sldMk cId="3816445904" sldId="262"/>
            <ac:spMk id="4" creationId="{00000000-0000-0000-0000-000000000000}"/>
          </ac:spMkLst>
        </pc:spChg>
      </pc:sldChg>
      <pc:sldChg chg="modSp mod">
        <pc:chgData name="Varun Ojha" userId="a96fe8dc-4843-4960-8733-3bf127117c79" providerId="ADAL" clId="{27C96B80-1F8A-46A3-B098-4B5F11094FC6}" dt="2022-02-23T11:30:40.233" v="2" actId="313"/>
        <pc:sldMkLst>
          <pc:docMk/>
          <pc:sldMk cId="4084899446" sldId="263"/>
        </pc:sldMkLst>
        <pc:spChg chg="mod">
          <ac:chgData name="Varun Ojha" userId="a96fe8dc-4843-4960-8733-3bf127117c79" providerId="ADAL" clId="{27C96B80-1F8A-46A3-B098-4B5F11094FC6}" dt="2022-02-23T11:30:40.233" v="2" actId="313"/>
          <ac:spMkLst>
            <pc:docMk/>
            <pc:sldMk cId="4084899446" sldId="263"/>
            <ac:spMk id="6" creationId="{00000000-0000-0000-0000-000000000000}"/>
          </ac:spMkLst>
        </pc:spChg>
      </pc:sldChg>
      <pc:sldChg chg="modSp mod">
        <pc:chgData name="Varun Ojha" userId="a96fe8dc-4843-4960-8733-3bf127117c79" providerId="ADAL" clId="{27C96B80-1F8A-46A3-B098-4B5F11094FC6}" dt="2022-02-23T11:30:47.076" v="3" actId="313"/>
        <pc:sldMkLst>
          <pc:docMk/>
          <pc:sldMk cId="3140119772" sldId="270"/>
        </pc:sldMkLst>
        <pc:spChg chg="mod">
          <ac:chgData name="Varun Ojha" userId="a96fe8dc-4843-4960-8733-3bf127117c79" providerId="ADAL" clId="{27C96B80-1F8A-46A3-B098-4B5F11094FC6}" dt="2022-02-23T11:30:47.076" v="3" actId="313"/>
          <ac:spMkLst>
            <pc:docMk/>
            <pc:sldMk cId="3140119772" sldId="270"/>
            <ac:spMk id="14" creationId="{00000000-0000-0000-0000-000000000000}"/>
          </ac:spMkLst>
        </pc:spChg>
      </pc:sldChg>
      <pc:sldChg chg="modSp mod">
        <pc:chgData name="Varun Ojha" userId="a96fe8dc-4843-4960-8733-3bf127117c79" providerId="ADAL" clId="{27C96B80-1F8A-46A3-B098-4B5F11094FC6}" dt="2022-02-24T11:54:37.304" v="54" actId="14100"/>
        <pc:sldMkLst>
          <pc:docMk/>
          <pc:sldMk cId="1224940453" sldId="272"/>
        </pc:sldMkLst>
        <pc:spChg chg="mod">
          <ac:chgData name="Varun Ojha" userId="a96fe8dc-4843-4960-8733-3bf127117c79" providerId="ADAL" clId="{27C96B80-1F8A-46A3-B098-4B5F11094FC6}" dt="2022-02-24T11:54:37.304" v="54" actId="14100"/>
          <ac:spMkLst>
            <pc:docMk/>
            <pc:sldMk cId="1224940453" sldId="272"/>
            <ac:spMk id="4" creationId="{00000000-0000-0000-0000-000000000000}"/>
          </ac:spMkLst>
        </pc:spChg>
        <pc:picChg chg="mod">
          <ac:chgData name="Varun Ojha" userId="a96fe8dc-4843-4960-8733-3bf127117c79" providerId="ADAL" clId="{27C96B80-1F8A-46A3-B098-4B5F11094FC6}" dt="2022-02-24T11:53:29.583" v="33" actId="1076"/>
          <ac:picMkLst>
            <pc:docMk/>
            <pc:sldMk cId="1224940453" sldId="272"/>
            <ac:picMk id="6" creationId="{00000000-0000-0000-0000-000000000000}"/>
          </ac:picMkLst>
        </pc:picChg>
      </pc:sldChg>
      <pc:sldChg chg="modSp mod">
        <pc:chgData name="Varun Ojha" userId="a96fe8dc-4843-4960-8733-3bf127117c79" providerId="ADAL" clId="{27C96B80-1F8A-46A3-B098-4B5F11094FC6}" dt="2022-02-23T11:30:50.047" v="4" actId="313"/>
        <pc:sldMkLst>
          <pc:docMk/>
          <pc:sldMk cId="3894473815" sldId="283"/>
        </pc:sldMkLst>
        <pc:spChg chg="mod">
          <ac:chgData name="Varun Ojha" userId="a96fe8dc-4843-4960-8733-3bf127117c79" providerId="ADAL" clId="{27C96B80-1F8A-46A3-B098-4B5F11094FC6}" dt="2022-02-23T11:30:50.047" v="4" actId="313"/>
          <ac:spMkLst>
            <pc:docMk/>
            <pc:sldMk cId="3894473815" sldId="283"/>
            <ac:spMk id="4" creationId="{9F6554FE-89B0-4AC9-96F9-12766F1EFAE4}"/>
          </ac:spMkLst>
        </pc:spChg>
      </pc:sldChg>
      <pc:sldChg chg="modSp mod">
        <pc:chgData name="Varun Ojha" userId="a96fe8dc-4843-4960-8733-3bf127117c79" providerId="ADAL" clId="{27C96B80-1F8A-46A3-B098-4B5F11094FC6}" dt="2022-02-24T12:04:28.870" v="168" actId="113"/>
        <pc:sldMkLst>
          <pc:docMk/>
          <pc:sldMk cId="2592552534" sldId="284"/>
        </pc:sldMkLst>
        <pc:spChg chg="mod">
          <ac:chgData name="Varun Ojha" userId="a96fe8dc-4843-4960-8733-3bf127117c79" providerId="ADAL" clId="{27C96B80-1F8A-46A3-B098-4B5F11094FC6}" dt="2022-02-24T12:04:28.870" v="168" actId="113"/>
          <ac:spMkLst>
            <pc:docMk/>
            <pc:sldMk cId="2592552534" sldId="284"/>
            <ac:spMk id="3" creationId="{00000000-0000-0000-0000-000000000000}"/>
          </ac:spMkLst>
        </pc:spChg>
        <pc:picChg chg="mod">
          <ac:chgData name="Varun Ojha" userId="a96fe8dc-4843-4960-8733-3bf127117c79" providerId="ADAL" clId="{27C96B80-1F8A-46A3-B098-4B5F11094FC6}" dt="2022-02-24T12:04:17.838" v="167" actId="1038"/>
          <ac:picMkLst>
            <pc:docMk/>
            <pc:sldMk cId="2592552534" sldId="284"/>
            <ac:picMk id="4" creationId="{00000000-0000-0000-0000-000000000000}"/>
          </ac:picMkLst>
        </pc:picChg>
        <pc:picChg chg="mod">
          <ac:chgData name="Varun Ojha" userId="a96fe8dc-4843-4960-8733-3bf127117c79" providerId="ADAL" clId="{27C96B80-1F8A-46A3-B098-4B5F11094FC6}" dt="2022-02-24T12:04:17.838" v="167" actId="1038"/>
          <ac:picMkLst>
            <pc:docMk/>
            <pc:sldMk cId="2592552534" sldId="284"/>
            <ac:picMk id="5" creationId="{00000000-0000-0000-0000-000000000000}"/>
          </ac:picMkLst>
        </pc:picChg>
      </pc:sldChg>
      <pc:sldChg chg="modSp mod">
        <pc:chgData name="Varun Ojha" userId="a96fe8dc-4843-4960-8733-3bf127117c79" providerId="ADAL" clId="{27C96B80-1F8A-46A3-B098-4B5F11094FC6}" dt="2022-02-24T11:55:46.390" v="85" actId="403"/>
        <pc:sldMkLst>
          <pc:docMk/>
          <pc:sldMk cId="1693281618" sldId="286"/>
        </pc:sldMkLst>
        <pc:spChg chg="mod">
          <ac:chgData name="Varun Ojha" userId="a96fe8dc-4843-4960-8733-3bf127117c79" providerId="ADAL" clId="{27C96B80-1F8A-46A3-B098-4B5F11094FC6}" dt="2022-02-24T11:55:46.390" v="85" actId="403"/>
          <ac:spMkLst>
            <pc:docMk/>
            <pc:sldMk cId="1693281618" sldId="286"/>
            <ac:spMk id="4" creationId="{00000000-0000-0000-0000-000000000000}"/>
          </ac:spMkLst>
        </pc:spChg>
      </pc:sldChg>
      <pc:sldChg chg="modSp mod">
        <pc:chgData name="Varun Ojha" userId="a96fe8dc-4843-4960-8733-3bf127117c79" providerId="ADAL" clId="{27C96B80-1F8A-46A3-B098-4B5F11094FC6}" dt="2022-02-24T12:08:30.303" v="288" actId="20577"/>
        <pc:sldMkLst>
          <pc:docMk/>
          <pc:sldMk cId="1073240126" sldId="288"/>
        </pc:sldMkLst>
        <pc:spChg chg="mod">
          <ac:chgData name="Varun Ojha" userId="a96fe8dc-4843-4960-8733-3bf127117c79" providerId="ADAL" clId="{27C96B80-1F8A-46A3-B098-4B5F11094FC6}" dt="2022-02-24T12:08:30.303" v="288" actId="20577"/>
          <ac:spMkLst>
            <pc:docMk/>
            <pc:sldMk cId="1073240126" sldId="288"/>
            <ac:spMk id="3" creationId="{00000000-0000-0000-0000-000000000000}"/>
          </ac:spMkLst>
        </pc:spChg>
      </pc:sldChg>
      <pc:sldChg chg="modSp mod">
        <pc:chgData name="Varun Ojha" userId="a96fe8dc-4843-4960-8733-3bf127117c79" providerId="ADAL" clId="{27C96B80-1F8A-46A3-B098-4B5F11094FC6}" dt="2022-02-24T11:57:08.771" v="99" actId="20577"/>
        <pc:sldMkLst>
          <pc:docMk/>
          <pc:sldMk cId="2561272771" sldId="290"/>
        </pc:sldMkLst>
        <pc:spChg chg="mod">
          <ac:chgData name="Varun Ojha" userId="a96fe8dc-4843-4960-8733-3bf127117c79" providerId="ADAL" clId="{27C96B80-1F8A-46A3-B098-4B5F11094FC6}" dt="2022-02-24T11:57:08.771" v="99" actId="20577"/>
          <ac:spMkLst>
            <pc:docMk/>
            <pc:sldMk cId="2561272771" sldId="290"/>
            <ac:spMk id="3" creationId="{00000000-0000-0000-0000-000000000000}"/>
          </ac:spMkLst>
        </pc:spChg>
      </pc:sldChg>
      <pc:sldChg chg="del">
        <pc:chgData name="Varun Ojha" userId="a96fe8dc-4843-4960-8733-3bf127117c79" providerId="ADAL" clId="{27C96B80-1F8A-46A3-B098-4B5F11094FC6}" dt="2022-02-24T11:57:39.689" v="100" actId="47"/>
        <pc:sldMkLst>
          <pc:docMk/>
          <pc:sldMk cId="2528196731" sldId="292"/>
        </pc:sldMkLst>
      </pc:sldChg>
      <pc:sldChg chg="modSp mod">
        <pc:chgData name="Varun Ojha" userId="a96fe8dc-4843-4960-8733-3bf127117c79" providerId="ADAL" clId="{27C96B80-1F8A-46A3-B098-4B5F11094FC6}" dt="2022-02-24T11:58:57.120" v="115" actId="6549"/>
        <pc:sldMkLst>
          <pc:docMk/>
          <pc:sldMk cId="374206992" sldId="295"/>
        </pc:sldMkLst>
        <pc:spChg chg="mod">
          <ac:chgData name="Varun Ojha" userId="a96fe8dc-4843-4960-8733-3bf127117c79" providerId="ADAL" clId="{27C96B80-1F8A-46A3-B098-4B5F11094FC6}" dt="2022-02-24T11:58:57.120" v="115" actId="6549"/>
          <ac:spMkLst>
            <pc:docMk/>
            <pc:sldMk cId="374206992" sldId="295"/>
            <ac:spMk id="3" creationId="{00000000-0000-0000-0000-000000000000}"/>
          </ac:spMkLst>
        </pc:spChg>
      </pc:sldChg>
      <pc:sldChg chg="modSp mod">
        <pc:chgData name="Varun Ojha" userId="a96fe8dc-4843-4960-8733-3bf127117c79" providerId="ADAL" clId="{27C96B80-1F8A-46A3-B098-4B5F11094FC6}" dt="2022-02-24T11:59:16.396" v="117" actId="113"/>
        <pc:sldMkLst>
          <pc:docMk/>
          <pc:sldMk cId="456750022" sldId="296"/>
        </pc:sldMkLst>
        <pc:spChg chg="mod">
          <ac:chgData name="Varun Ojha" userId="a96fe8dc-4843-4960-8733-3bf127117c79" providerId="ADAL" clId="{27C96B80-1F8A-46A3-B098-4B5F11094FC6}" dt="2022-02-24T11:59:16.396" v="117" actId="113"/>
          <ac:spMkLst>
            <pc:docMk/>
            <pc:sldMk cId="456750022" sldId="296"/>
            <ac:spMk id="3" creationId="{00000000-0000-0000-0000-000000000000}"/>
          </ac:spMkLst>
        </pc:spChg>
      </pc:sldChg>
      <pc:sldChg chg="modSp del mod">
        <pc:chgData name="Varun Ojha" userId="a96fe8dc-4843-4960-8733-3bf127117c79" providerId="ADAL" clId="{27C96B80-1F8A-46A3-B098-4B5F11094FC6}" dt="2022-02-24T12:02:49.234" v="143" actId="47"/>
        <pc:sldMkLst>
          <pc:docMk/>
          <pc:sldMk cId="2791171525" sldId="297"/>
        </pc:sldMkLst>
        <pc:spChg chg="mod">
          <ac:chgData name="Varun Ojha" userId="a96fe8dc-4843-4960-8733-3bf127117c79" providerId="ADAL" clId="{27C96B80-1F8A-46A3-B098-4B5F11094FC6}" dt="2022-02-23T11:31:01.616" v="7" actId="2"/>
          <ac:spMkLst>
            <pc:docMk/>
            <pc:sldMk cId="2791171525" sldId="297"/>
            <ac:spMk id="3" creationId="{00000000-0000-0000-0000-000000000000}"/>
          </ac:spMkLst>
        </pc:spChg>
        <pc:picChg chg="mod">
          <ac:chgData name="Varun Ojha" userId="a96fe8dc-4843-4960-8733-3bf127117c79" providerId="ADAL" clId="{27C96B80-1F8A-46A3-B098-4B5F11094FC6}" dt="2022-02-24T12:00:04.834" v="124" actId="1076"/>
          <ac:picMkLst>
            <pc:docMk/>
            <pc:sldMk cId="2791171525" sldId="297"/>
            <ac:picMk id="4" creationId="{00000000-0000-0000-0000-000000000000}"/>
          </ac:picMkLst>
        </pc:picChg>
      </pc:sldChg>
      <pc:sldChg chg="modSp mod">
        <pc:chgData name="Varun Ojha" userId="a96fe8dc-4843-4960-8733-3bf127117c79" providerId="ADAL" clId="{27C96B80-1F8A-46A3-B098-4B5F11094FC6}" dt="2022-02-24T12:05:00.470" v="177" actId="113"/>
        <pc:sldMkLst>
          <pc:docMk/>
          <pc:sldMk cId="4260067391" sldId="298"/>
        </pc:sldMkLst>
        <pc:spChg chg="mod">
          <ac:chgData name="Varun Ojha" userId="a96fe8dc-4843-4960-8733-3bf127117c79" providerId="ADAL" clId="{27C96B80-1F8A-46A3-B098-4B5F11094FC6}" dt="2022-02-24T12:05:00.470" v="177" actId="113"/>
          <ac:spMkLst>
            <pc:docMk/>
            <pc:sldMk cId="4260067391" sldId="298"/>
            <ac:spMk id="3" creationId="{00000000-0000-0000-0000-000000000000}"/>
          </ac:spMkLst>
        </pc:spChg>
      </pc:sldChg>
      <pc:sldChg chg="modSp mod">
        <pc:chgData name="Varun Ojha" userId="a96fe8dc-4843-4960-8733-3bf127117c79" providerId="ADAL" clId="{27C96B80-1F8A-46A3-B098-4B5F11094FC6}" dt="2022-02-24T12:09:53.879" v="317" actId="1076"/>
        <pc:sldMkLst>
          <pc:docMk/>
          <pc:sldMk cId="116541169" sldId="300"/>
        </pc:sldMkLst>
        <pc:spChg chg="mod">
          <ac:chgData name="Varun Ojha" userId="a96fe8dc-4843-4960-8733-3bf127117c79" providerId="ADAL" clId="{27C96B80-1F8A-46A3-B098-4B5F11094FC6}" dt="2022-02-24T12:09:50.760" v="316" actId="14100"/>
          <ac:spMkLst>
            <pc:docMk/>
            <pc:sldMk cId="116541169" sldId="300"/>
            <ac:spMk id="4" creationId="{00000000-0000-0000-0000-000000000000}"/>
          </ac:spMkLst>
        </pc:spChg>
        <pc:spChg chg="mod">
          <ac:chgData name="Varun Ojha" userId="a96fe8dc-4843-4960-8733-3bf127117c79" providerId="ADAL" clId="{27C96B80-1F8A-46A3-B098-4B5F11094FC6}" dt="2022-02-24T12:09:48.174" v="315" actId="14100"/>
          <ac:spMkLst>
            <pc:docMk/>
            <pc:sldMk cId="116541169" sldId="300"/>
            <ac:spMk id="7" creationId="{06453729-EE28-4EF3-BE50-B238210531C5}"/>
          </ac:spMkLst>
        </pc:spChg>
        <pc:picChg chg="mod">
          <ac:chgData name="Varun Ojha" userId="a96fe8dc-4843-4960-8733-3bf127117c79" providerId="ADAL" clId="{27C96B80-1F8A-46A3-B098-4B5F11094FC6}" dt="2022-02-24T12:09:53.879" v="317" actId="1076"/>
          <ac:picMkLst>
            <pc:docMk/>
            <pc:sldMk cId="116541169" sldId="300"/>
            <ac:picMk id="5" creationId="{00000000-0000-0000-0000-000000000000}"/>
          </ac:picMkLst>
        </pc:picChg>
        <pc:picChg chg="mod">
          <ac:chgData name="Varun Ojha" userId="a96fe8dc-4843-4960-8733-3bf127117c79" providerId="ADAL" clId="{27C96B80-1F8A-46A3-B098-4B5F11094FC6}" dt="2022-02-24T12:09:53.879" v="317" actId="1076"/>
          <ac:picMkLst>
            <pc:docMk/>
            <pc:sldMk cId="116541169" sldId="300"/>
            <ac:picMk id="6" creationId="{00000000-0000-0000-0000-000000000000}"/>
          </ac:picMkLst>
        </pc:picChg>
      </pc:sldChg>
      <pc:sldChg chg="modSp mod">
        <pc:chgData name="Varun Ojha" userId="a96fe8dc-4843-4960-8733-3bf127117c79" providerId="ADAL" clId="{27C96B80-1F8A-46A3-B098-4B5F11094FC6}" dt="2022-02-24T12:10:32.692" v="329" actId="20577"/>
        <pc:sldMkLst>
          <pc:docMk/>
          <pc:sldMk cId="2575860028" sldId="301"/>
        </pc:sldMkLst>
        <pc:spChg chg="mod">
          <ac:chgData name="Varun Ojha" userId="a96fe8dc-4843-4960-8733-3bf127117c79" providerId="ADAL" clId="{27C96B80-1F8A-46A3-B098-4B5F11094FC6}" dt="2022-02-24T12:10:32.692" v="329" actId="20577"/>
          <ac:spMkLst>
            <pc:docMk/>
            <pc:sldMk cId="2575860028" sldId="301"/>
            <ac:spMk id="3" creationId="{00000000-0000-0000-0000-000000000000}"/>
          </ac:spMkLst>
        </pc:spChg>
      </pc:sldChg>
      <pc:sldChg chg="modSp mod">
        <pc:chgData name="Varun Ojha" userId="a96fe8dc-4843-4960-8733-3bf127117c79" providerId="ADAL" clId="{27C96B80-1F8A-46A3-B098-4B5F11094FC6}" dt="2022-02-24T12:11:13.877" v="334" actId="113"/>
        <pc:sldMkLst>
          <pc:docMk/>
          <pc:sldMk cId="3719777963" sldId="302"/>
        </pc:sldMkLst>
        <pc:spChg chg="mod">
          <ac:chgData name="Varun Ojha" userId="a96fe8dc-4843-4960-8733-3bf127117c79" providerId="ADAL" clId="{27C96B80-1F8A-46A3-B098-4B5F11094FC6}" dt="2022-02-24T12:11:13.877" v="334" actId="113"/>
          <ac:spMkLst>
            <pc:docMk/>
            <pc:sldMk cId="3719777963" sldId="302"/>
            <ac:spMk id="3" creationId="{00000000-0000-0000-0000-000000000000}"/>
          </ac:spMkLst>
        </pc:spChg>
      </pc:sldChg>
      <pc:sldChg chg="modSp del mod">
        <pc:chgData name="Varun Ojha" userId="a96fe8dc-4843-4960-8733-3bf127117c79" providerId="ADAL" clId="{27C96B80-1F8A-46A3-B098-4B5F11094FC6}" dt="2022-02-24T12:10:55.026" v="330" actId="47"/>
        <pc:sldMkLst>
          <pc:docMk/>
          <pc:sldMk cId="3925446661" sldId="303"/>
        </pc:sldMkLst>
        <pc:spChg chg="mod">
          <ac:chgData name="Varun Ojha" userId="a96fe8dc-4843-4960-8733-3bf127117c79" providerId="ADAL" clId="{27C96B80-1F8A-46A3-B098-4B5F11094FC6}" dt="2022-02-23T11:31:14.457" v="9" actId="313"/>
          <ac:spMkLst>
            <pc:docMk/>
            <pc:sldMk cId="3925446661" sldId="303"/>
            <ac:spMk id="3" creationId="{00000000-0000-0000-0000-000000000000}"/>
          </ac:spMkLst>
        </pc:spChg>
      </pc:sldChg>
      <pc:sldChg chg="modSp mod">
        <pc:chgData name="Varun Ojha" userId="a96fe8dc-4843-4960-8733-3bf127117c79" providerId="ADAL" clId="{27C96B80-1F8A-46A3-B098-4B5F11094FC6}" dt="2022-02-24T11:56:32.616" v="94" actId="113"/>
        <pc:sldMkLst>
          <pc:docMk/>
          <pc:sldMk cId="4023412098" sldId="305"/>
        </pc:sldMkLst>
        <pc:spChg chg="mod">
          <ac:chgData name="Varun Ojha" userId="a96fe8dc-4843-4960-8733-3bf127117c79" providerId="ADAL" clId="{27C96B80-1F8A-46A3-B098-4B5F11094FC6}" dt="2022-02-24T11:56:32.616" v="94" actId="113"/>
          <ac:spMkLst>
            <pc:docMk/>
            <pc:sldMk cId="4023412098" sldId="305"/>
            <ac:spMk id="3" creationId="{00000000-0000-0000-0000-000000000000}"/>
          </ac:spMkLst>
        </pc:spChg>
      </pc:sldChg>
      <pc:sldChg chg="delSp modSp mod">
        <pc:chgData name="Varun Ojha" userId="a96fe8dc-4843-4960-8733-3bf127117c79" providerId="ADAL" clId="{27C96B80-1F8A-46A3-B098-4B5F11094FC6}" dt="2022-02-24T12:02:30.119" v="142" actId="207"/>
        <pc:sldMkLst>
          <pc:docMk/>
          <pc:sldMk cId="1178349764" sldId="360"/>
        </pc:sldMkLst>
        <pc:spChg chg="del">
          <ac:chgData name="Varun Ojha" userId="a96fe8dc-4843-4960-8733-3bf127117c79" providerId="ADAL" clId="{27C96B80-1F8A-46A3-B098-4B5F11094FC6}" dt="2022-02-24T12:02:10.019" v="128" actId="478"/>
          <ac:spMkLst>
            <pc:docMk/>
            <pc:sldMk cId="1178349764" sldId="360"/>
            <ac:spMk id="4" creationId="{5C1B63F2-A423-479E-B470-EE7A12D5D398}"/>
          </ac:spMkLst>
        </pc:spChg>
        <pc:spChg chg="del">
          <ac:chgData name="Varun Ojha" userId="a96fe8dc-4843-4960-8733-3bf127117c79" providerId="ADAL" clId="{27C96B80-1F8A-46A3-B098-4B5F11094FC6}" dt="2022-02-24T12:02:06.744" v="126" actId="478"/>
          <ac:spMkLst>
            <pc:docMk/>
            <pc:sldMk cId="1178349764" sldId="360"/>
            <ac:spMk id="5" creationId="{A204EBB7-FF99-494F-8127-1507AF50E422}"/>
          </ac:spMkLst>
        </pc:spChg>
        <pc:spChg chg="del">
          <ac:chgData name="Varun Ojha" userId="a96fe8dc-4843-4960-8733-3bf127117c79" providerId="ADAL" clId="{27C96B80-1F8A-46A3-B098-4B5F11094FC6}" dt="2022-02-24T12:02:07.970" v="127" actId="478"/>
          <ac:spMkLst>
            <pc:docMk/>
            <pc:sldMk cId="1178349764" sldId="360"/>
            <ac:spMk id="6" creationId="{8EC0E3B4-A670-4B0D-B213-343FC57A069A}"/>
          </ac:spMkLst>
        </pc:spChg>
        <pc:spChg chg="mod">
          <ac:chgData name="Varun Ojha" userId="a96fe8dc-4843-4960-8733-3bf127117c79" providerId="ADAL" clId="{27C96B80-1F8A-46A3-B098-4B5F11094FC6}" dt="2022-02-24T12:01:59.545" v="125" actId="207"/>
          <ac:spMkLst>
            <pc:docMk/>
            <pc:sldMk cId="1178349764" sldId="360"/>
            <ac:spMk id="10" creationId="{BBBA0181-6C31-4843-8B2D-6BE1F137564C}"/>
          </ac:spMkLst>
        </pc:spChg>
        <pc:spChg chg="mod">
          <ac:chgData name="Varun Ojha" userId="a96fe8dc-4843-4960-8733-3bf127117c79" providerId="ADAL" clId="{27C96B80-1F8A-46A3-B098-4B5F11094FC6}" dt="2022-02-24T12:01:59.545" v="125" actId="207"/>
          <ac:spMkLst>
            <pc:docMk/>
            <pc:sldMk cId="1178349764" sldId="360"/>
            <ac:spMk id="21" creationId="{75514BDF-6001-4AF0-8A92-C3B95396BD36}"/>
          </ac:spMkLst>
        </pc:spChg>
        <pc:spChg chg="mod">
          <ac:chgData name="Varun Ojha" userId="a96fe8dc-4843-4960-8733-3bf127117c79" providerId="ADAL" clId="{27C96B80-1F8A-46A3-B098-4B5F11094FC6}" dt="2022-02-24T12:02:30.119" v="142" actId="207"/>
          <ac:spMkLst>
            <pc:docMk/>
            <pc:sldMk cId="1178349764" sldId="360"/>
            <ac:spMk id="28" creationId="{D6DAC87C-0635-479C-BA2F-444AF87D90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5476F-0419-4AF7-9371-07AFB99F2821}" type="datetimeFigureOut">
              <a:rPr lang="en-GB" smtClean="0"/>
              <a:t>24/02/2022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53083-9381-4E0D-A196-5E2A0F625A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99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/>
              <a:t>200,000 emails sent per second</a:t>
            </a:r>
          </a:p>
          <a:p>
            <a:pPr lvl="1"/>
            <a:r>
              <a:rPr lang="en-GB" dirty="0"/>
              <a:t>2.6 billion Google searches per day</a:t>
            </a:r>
          </a:p>
          <a:p>
            <a:pPr lvl="1"/>
            <a:r>
              <a:rPr lang="en-GB" dirty="0"/>
              <a:t>5.8 billion YouTube views per day</a:t>
            </a:r>
          </a:p>
          <a:p>
            <a:pPr lvl="1"/>
            <a:r>
              <a:rPr lang="en-GB" dirty="0"/>
              <a:t>360 million Tweets per day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53083-9381-4E0D-A196-5E2A0F625ABB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98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600" b="1" dirty="0"/>
              <a:t>Data analysis </a:t>
            </a:r>
            <a:r>
              <a:rPr lang="en-GB" sz="2600" dirty="0"/>
              <a:t>is a process of inspecting, cleansing, transforming, and modelling data with the goal of discovering useful information, informing conclusions, and supporting decision-making.</a:t>
            </a:r>
          </a:p>
          <a:p>
            <a:pPr lvl="1"/>
            <a:endParaRPr lang="en-GB" sz="2200" dirty="0"/>
          </a:p>
          <a:p>
            <a:r>
              <a:rPr lang="en-GB" sz="2600" b="1" dirty="0"/>
              <a:t>Data mining</a:t>
            </a:r>
            <a:r>
              <a:rPr lang="en-GB" sz="2600" dirty="0"/>
              <a:t> is a process used by companies to </a:t>
            </a:r>
            <a:r>
              <a:rPr lang="en-GB" sz="2600" b="1" dirty="0"/>
              <a:t>turn raw data into useful information</a:t>
            </a:r>
            <a:r>
              <a:rPr lang="en-GB" sz="2600" dirty="0"/>
              <a:t>. By using software to look for patterns in large batches of data, businesses can learn more about their customers to develop more effective marketing strategies, increase sales and decrease costs.</a:t>
            </a:r>
          </a:p>
          <a:p>
            <a:pPr lvl="1"/>
            <a:endParaRPr lang="en-GB" sz="2200" dirty="0"/>
          </a:p>
          <a:p>
            <a:r>
              <a:rPr lang="en-GB" sz="2600" b="1" dirty="0"/>
              <a:t>Data science</a:t>
            </a:r>
            <a:r>
              <a:rPr lang="en-GB" sz="2600" dirty="0"/>
              <a:t> is an inter-disciplinary field that uses </a:t>
            </a:r>
            <a:r>
              <a:rPr lang="en-GB" sz="2600" b="1" dirty="0"/>
              <a:t>scientific</a:t>
            </a:r>
            <a:r>
              <a:rPr lang="en-GB" sz="2600" dirty="0"/>
              <a:t> methods, processes, algorithms and systems to extract knowledge and insights from many structural and unstructured </a:t>
            </a:r>
            <a:r>
              <a:rPr lang="en-GB" sz="2600" b="1" dirty="0"/>
              <a:t>data</a:t>
            </a:r>
            <a:r>
              <a:rPr lang="en-GB" sz="2600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53083-9381-4E0D-A196-5E2A0F625ABB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44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24/02/2022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8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24/02/2022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06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24/02/2022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2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24/02/2022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94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24/02/2022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97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24/02/2022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3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24/02/2022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16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24/02/2022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62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24/02/2022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90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24/02/2022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85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24/02/2022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9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3625-CA57-49A4-936D-A8BF25C46F74}" type="datetimeFigureOut">
              <a:rPr lang="en-GB" smtClean="0"/>
              <a:t>24/02/2022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4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1203"/>
            <a:ext cx="10515600" cy="106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2400"/>
            <a:ext cx="10515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3625-CA57-49A4-936D-A8BF25C46F74}" type="datetimeFigureOut">
              <a:rPr lang="en-GB" smtClean="0"/>
              <a:t>24/02/2022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F55D-6A26-4E76-91A6-DC1D01EC55C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96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7" Type="http://schemas.openxmlformats.org/officeDocument/2006/relationships/image" Target="../media/image25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2734-B24D-4662-A7B5-14A23B9FA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18326"/>
            <a:ext cx="5259572" cy="2387600"/>
          </a:xfrm>
        </p:spPr>
        <p:txBody>
          <a:bodyPr>
            <a:normAutofit/>
          </a:bodyPr>
          <a:lstStyle/>
          <a:p>
            <a:r>
              <a:rPr lang="en-GB" sz="7200" b="1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4289A-83EF-454E-9D81-FA8707026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200400"/>
            <a:ext cx="4813005" cy="2460884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Lecture CS1AC16</a:t>
            </a:r>
          </a:p>
          <a:p>
            <a:endParaRPr lang="en-GB" sz="1600" dirty="0"/>
          </a:p>
          <a:p>
            <a:r>
              <a:rPr lang="en-GB" dirty="0"/>
              <a:t>Dr Varun Ojha</a:t>
            </a:r>
          </a:p>
          <a:p>
            <a:r>
              <a:rPr lang="en-GB" dirty="0"/>
              <a:t>University of Reading</a:t>
            </a:r>
          </a:p>
          <a:p>
            <a:endParaRPr lang="en-GB" dirty="0"/>
          </a:p>
          <a:p>
            <a:r>
              <a:rPr lang="en-GB" dirty="0"/>
              <a:t>23/02/2022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7B99B-2A3D-4414-99A7-B7399F932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21" y="1358642"/>
            <a:ext cx="4302640" cy="43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4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520" y="203200"/>
            <a:ext cx="10515600" cy="944880"/>
          </a:xfrm>
        </p:spPr>
        <p:txBody>
          <a:bodyPr/>
          <a:lstStyle/>
          <a:p>
            <a:r>
              <a:rPr lang="en-GB" dirty="0"/>
              <a:t>How to Store Data?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327784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Tabular form. D</a:t>
            </a:r>
          </a:p>
          <a:p>
            <a:pPr lvl="1"/>
            <a:r>
              <a:rPr lang="en-GB" dirty="0"/>
              <a:t>Tabular data is made up of a table with </a:t>
            </a:r>
            <a:r>
              <a:rPr lang="en-GB" u="sng" dirty="0"/>
              <a:t>rows</a:t>
            </a:r>
            <a:r>
              <a:rPr lang="en-GB" dirty="0"/>
              <a:t> and </a:t>
            </a:r>
            <a:r>
              <a:rPr lang="en-GB" u="sng" dirty="0"/>
              <a:t>columns</a:t>
            </a:r>
          </a:p>
          <a:p>
            <a:pPr lvl="2"/>
            <a:endParaRPr lang="en-GB" dirty="0"/>
          </a:p>
          <a:p>
            <a:r>
              <a:rPr lang="en-GB" dirty="0"/>
              <a:t>Each row consists of </a:t>
            </a:r>
            <a:r>
              <a:rPr lang="en-GB" b="1" dirty="0"/>
              <a:t>entities</a:t>
            </a:r>
            <a:r>
              <a:rPr lang="en-GB" dirty="0"/>
              <a:t>, </a:t>
            </a:r>
            <a:r>
              <a:rPr lang="en-GB" b="1" dirty="0"/>
              <a:t>objects</a:t>
            </a:r>
            <a:r>
              <a:rPr lang="en-GB" dirty="0"/>
              <a:t> or </a:t>
            </a:r>
            <a:r>
              <a:rPr lang="en-GB" b="1" dirty="0"/>
              <a:t>instances</a:t>
            </a:r>
          </a:p>
          <a:p>
            <a:pPr lvl="1"/>
            <a:r>
              <a:rPr lang="en-GB" dirty="0"/>
              <a:t>Each student in RISIS database</a:t>
            </a:r>
          </a:p>
          <a:p>
            <a:pPr lvl="1"/>
            <a:endParaRPr lang="en-GB" dirty="0"/>
          </a:p>
          <a:p>
            <a:r>
              <a:rPr lang="en-GB" dirty="0"/>
              <a:t>Each column describes </a:t>
            </a:r>
            <a:r>
              <a:rPr lang="en-GB" b="1" dirty="0"/>
              <a:t>attributes</a:t>
            </a:r>
            <a:r>
              <a:rPr lang="en-GB" dirty="0"/>
              <a:t> or </a:t>
            </a:r>
            <a:r>
              <a:rPr lang="en-GB" b="1" dirty="0"/>
              <a:t>features</a:t>
            </a:r>
          </a:p>
          <a:p>
            <a:pPr lvl="1"/>
            <a:r>
              <a:rPr lang="en-GB" dirty="0"/>
              <a:t>Age, course, grade</a:t>
            </a:r>
          </a:p>
          <a:p>
            <a:pPr lvl="1"/>
            <a:endParaRPr lang="en-GB" dirty="0"/>
          </a:p>
          <a:p>
            <a:r>
              <a:rPr lang="en-GB" dirty="0"/>
              <a:t>Each feature will have a value</a:t>
            </a:r>
          </a:p>
          <a:p>
            <a:pPr lvl="1"/>
            <a:r>
              <a:rPr lang="en-GB" dirty="0"/>
              <a:t>19, computer science, 70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51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Instances (or objects)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51281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tabular data, one </a:t>
            </a:r>
            <a:r>
              <a:rPr lang="en-GB" b="1" dirty="0"/>
              <a:t>row</a:t>
            </a:r>
            <a:r>
              <a:rPr lang="en-GB" dirty="0"/>
              <a:t> will correspond to a single </a:t>
            </a:r>
            <a:r>
              <a:rPr lang="en-GB" b="1" dirty="0"/>
              <a:t>object</a:t>
            </a:r>
            <a:r>
              <a:rPr lang="en-GB" dirty="0"/>
              <a:t> or </a:t>
            </a:r>
            <a:r>
              <a:rPr lang="en-GB" b="1" dirty="0"/>
              <a:t>instance</a:t>
            </a:r>
            <a:r>
              <a:rPr lang="en-GB" dirty="0"/>
              <a:t>, or</a:t>
            </a:r>
            <a:r>
              <a:rPr lang="en-GB" b="1" dirty="0"/>
              <a:t> sample.</a:t>
            </a:r>
          </a:p>
          <a:p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0764" y="2136117"/>
            <a:ext cx="5426693" cy="40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(or Attributes)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327784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column corresponds to an attribute, also called a </a:t>
            </a:r>
            <a:r>
              <a:rPr lang="en-GB" b="1" dirty="0"/>
              <a:t>feature</a:t>
            </a:r>
            <a:r>
              <a:rPr lang="en-GB" dirty="0"/>
              <a:t> or a </a:t>
            </a:r>
            <a:r>
              <a:rPr lang="en-GB" b="1" dirty="0"/>
              <a:t>variable</a:t>
            </a:r>
            <a:r>
              <a:rPr lang="en-GB" dirty="0"/>
              <a:t>, or an </a:t>
            </a:r>
            <a:r>
              <a:rPr lang="en-GB" b="1" dirty="0"/>
              <a:t>attribute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36" y="2121451"/>
            <a:ext cx="5782529" cy="43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8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965835"/>
          </a:xfrm>
        </p:spPr>
        <p:txBody>
          <a:bodyPr/>
          <a:lstStyle/>
          <a:p>
            <a:r>
              <a:rPr lang="en-GB" dirty="0"/>
              <a:t>Features (or Attributes)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59280"/>
            <a:ext cx="5919351" cy="46837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Attributes</a:t>
            </a:r>
            <a:r>
              <a:rPr lang="en-GB" dirty="0"/>
              <a:t> are therefore properties of </a:t>
            </a:r>
            <a:r>
              <a:rPr lang="en-GB" b="1" dirty="0"/>
              <a:t>objects</a:t>
            </a:r>
            <a:r>
              <a:rPr lang="en-GB" dirty="0"/>
              <a:t> that we would like to record.</a:t>
            </a:r>
          </a:p>
          <a:p>
            <a:endParaRPr lang="en-GB" dirty="0"/>
          </a:p>
          <a:p>
            <a:r>
              <a:rPr lang="en-GB" dirty="0"/>
              <a:t>For this RISIS example the features are id, name, course and grade of each student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6757551" y="1158240"/>
            <a:ext cx="5447011" cy="3901440"/>
            <a:chOff x="6757551" y="1158240"/>
            <a:chExt cx="5447011" cy="39014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7551" y="1158240"/>
              <a:ext cx="5447011" cy="390144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8239760" y="3454400"/>
              <a:ext cx="3271520" cy="223520"/>
            </a:xfrm>
            <a:prstGeom prst="roundRect">
              <a:avLst/>
            </a:prstGeom>
            <a:solidFill>
              <a:srgbClr val="FF5050">
                <a:alpha val="47000"/>
              </a:srgbClr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702800" y="2124076"/>
              <a:ext cx="1341120" cy="2681604"/>
            </a:xfrm>
            <a:prstGeom prst="roundRect">
              <a:avLst/>
            </a:prstGeom>
            <a:solidFill>
              <a:srgbClr val="FF5050">
                <a:alpha val="50000"/>
              </a:srgbClr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76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0100B1-73E1-4C1B-BCF0-B8219AA12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00"/>
          <a:stretch/>
        </p:blipFill>
        <p:spPr>
          <a:xfrm>
            <a:off x="958732" y="2198254"/>
            <a:ext cx="10518376" cy="3202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Real World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27784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Vancouver street trees dataset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5403273" y="2789707"/>
            <a:ext cx="1357745" cy="2740509"/>
          </a:xfrm>
          <a:prstGeom prst="roundRect">
            <a:avLst/>
          </a:prstGeom>
          <a:solidFill>
            <a:srgbClr val="FFFF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29514-F94B-44C8-B445-F020C7E14244}"/>
              </a:ext>
            </a:extLst>
          </p:cNvPr>
          <p:cNvSpPr txBox="1"/>
          <p:nvPr/>
        </p:nvSpPr>
        <p:spPr>
          <a:xfrm>
            <a:off x="523240" y="5895446"/>
            <a:ext cx="9082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400" dirty="0"/>
              <a:t>https://opendata.vancouver.ca/explore/dataset/street-trees</a:t>
            </a:r>
          </a:p>
        </p:txBody>
      </p:sp>
    </p:spTree>
    <p:extLst>
      <p:ext uri="{BB962C8B-B14F-4D97-AF65-F5344CB8AC3E}">
        <p14:creationId xmlns:p14="http://schemas.microsoft.com/office/powerpoint/2010/main" val="181279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27784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Values of features can be either </a:t>
            </a:r>
            <a:r>
              <a:rPr lang="en-GB" b="1" dirty="0"/>
              <a:t>discrete</a:t>
            </a:r>
            <a:r>
              <a:rPr lang="en-GB" dirty="0"/>
              <a:t> or </a:t>
            </a:r>
            <a:r>
              <a:rPr lang="en-GB" b="1" dirty="0"/>
              <a:t>continuous</a:t>
            </a:r>
          </a:p>
          <a:p>
            <a:endParaRPr lang="en-GB" b="1" dirty="0"/>
          </a:p>
          <a:p>
            <a:r>
              <a:rPr lang="en-GB" b="1" dirty="0"/>
              <a:t>Discrete</a:t>
            </a:r>
            <a:r>
              <a:rPr lang="en-GB" dirty="0"/>
              <a:t> data can only take certain values</a:t>
            </a:r>
          </a:p>
          <a:p>
            <a:pPr lvl="1"/>
            <a:r>
              <a:rPr lang="en-GB" dirty="0"/>
              <a:t>Counts, set of words, postcodes</a:t>
            </a:r>
          </a:p>
          <a:p>
            <a:pPr lvl="1"/>
            <a:r>
              <a:rPr lang="en-GB" dirty="0"/>
              <a:t>Example: the number of students in a class</a:t>
            </a:r>
          </a:p>
          <a:p>
            <a:pPr lvl="1"/>
            <a:endParaRPr lang="en-GB" dirty="0"/>
          </a:p>
          <a:p>
            <a:r>
              <a:rPr lang="en-GB" b="1" dirty="0"/>
              <a:t>Continuous</a:t>
            </a:r>
            <a:r>
              <a:rPr lang="en-GB" dirty="0"/>
              <a:t> data can take any value (within a range)</a:t>
            </a:r>
          </a:p>
          <a:p>
            <a:pPr lvl="1"/>
            <a:r>
              <a:rPr lang="en-GB" dirty="0"/>
              <a:t>Can be termed as an infinite set of floating point values</a:t>
            </a:r>
          </a:p>
          <a:p>
            <a:pPr lvl="1"/>
            <a:r>
              <a:rPr lang="en-GB" dirty="0"/>
              <a:t>Examples: Heights, weights, temperatures</a:t>
            </a:r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10775304" y="1483017"/>
            <a:ext cx="368611" cy="112193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Brace 7"/>
          <p:cNvSpPr/>
          <p:nvPr/>
        </p:nvSpPr>
        <p:spPr>
          <a:xfrm rot="5400000" flipV="1">
            <a:off x="9483702" y="5464483"/>
            <a:ext cx="370656" cy="12891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116137" y="6294361"/>
            <a:ext cx="110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Discrete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04963" y="1488303"/>
            <a:ext cx="163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Continuous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478" y="2234336"/>
            <a:ext cx="2496098" cy="36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08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Values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259841"/>
            <a:ext cx="10515600" cy="7658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addition to being discrete or continuous, the characteristic of a variable can be described as:</a:t>
            </a:r>
          </a:p>
          <a:p>
            <a:pPr marL="457200" lvl="1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16179" y="2402958"/>
            <a:ext cx="3159642" cy="2892056"/>
            <a:chOff x="6390167" y="1488558"/>
            <a:chExt cx="3838354" cy="3806456"/>
          </a:xfrm>
        </p:grpSpPr>
        <p:sp>
          <p:nvSpPr>
            <p:cNvPr id="26" name="Rectangle 25"/>
            <p:cNvSpPr/>
            <p:nvPr/>
          </p:nvSpPr>
          <p:spPr>
            <a:xfrm>
              <a:off x="6390167" y="1488558"/>
              <a:ext cx="3838354" cy="5635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Nominal Data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90167" y="2474669"/>
              <a:ext cx="3838354" cy="5635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Ordinal Data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90167" y="3603078"/>
              <a:ext cx="3838354" cy="563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Interval Data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90167" y="4731488"/>
              <a:ext cx="3838354" cy="563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Ratio Data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8309344" y="4166604"/>
              <a:ext cx="0" cy="564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309344" y="3038195"/>
              <a:ext cx="0" cy="56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309344" y="2052084"/>
              <a:ext cx="0" cy="422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8176437" y="2402958"/>
            <a:ext cx="34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Categories (no ordering)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76437" y="3149508"/>
            <a:ext cx="34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Ordered Categories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76437" y="3994587"/>
            <a:ext cx="275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Differences between measurements but no true zero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37894" y="4791678"/>
            <a:ext cx="275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Differences between measurements, true zero exists</a:t>
            </a:r>
          </a:p>
        </p:txBody>
      </p:sp>
      <p:sp>
        <p:nvSpPr>
          <p:cNvPr id="41" name="Left Brace 40"/>
          <p:cNvSpPr/>
          <p:nvPr/>
        </p:nvSpPr>
        <p:spPr>
          <a:xfrm>
            <a:off x="4167963" y="2275367"/>
            <a:ext cx="223284" cy="14141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Left Brace 41"/>
          <p:cNvSpPr/>
          <p:nvPr/>
        </p:nvSpPr>
        <p:spPr>
          <a:xfrm>
            <a:off x="4192767" y="3969484"/>
            <a:ext cx="223284" cy="14141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2434862" y="2799213"/>
            <a:ext cx="230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Qualitative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81693" y="4478235"/>
            <a:ext cx="230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Quantitative data</a:t>
            </a:r>
          </a:p>
        </p:txBody>
      </p:sp>
    </p:spTree>
    <p:extLst>
      <p:ext uri="{BB962C8B-B14F-4D97-AF65-F5344CB8AC3E}">
        <p14:creationId xmlns:p14="http://schemas.microsoft.com/office/powerpoint/2010/main" val="392006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Nominal Data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38200" y="1327784"/>
            <a:ext cx="7635949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nominal scale describes a variable with categories that do not have a natural order or ranking.</a:t>
            </a:r>
          </a:p>
          <a:p>
            <a:endParaRPr lang="en-GB" dirty="0"/>
          </a:p>
          <a:p>
            <a:r>
              <a:rPr lang="en-GB" dirty="0"/>
              <a:t>Can either be equal or not equal:</a:t>
            </a:r>
          </a:p>
          <a:p>
            <a:pPr lvl="1"/>
            <a:r>
              <a:rPr lang="en-GB" dirty="0"/>
              <a:t>Polly Vacher building = Polly Vacher building</a:t>
            </a:r>
          </a:p>
          <a:p>
            <a:pPr lvl="1"/>
            <a:r>
              <a:rPr lang="en-GB" dirty="0"/>
              <a:t>Mauritius != Faroe Islands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Can be transformed/renamed so long as uniqueness is preserved.</a:t>
            </a:r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573" y="1456370"/>
            <a:ext cx="2020186" cy="45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1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Ordinal 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27784"/>
            <a:ext cx="7635949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An ordinal scale is one where the order matters but not the difference between values.</a:t>
            </a:r>
          </a:p>
          <a:p>
            <a:endParaRPr lang="en-GB" dirty="0"/>
          </a:p>
          <a:p>
            <a:r>
              <a:rPr lang="en-GB" dirty="0"/>
              <a:t>Can tell if one attribute is </a:t>
            </a:r>
            <a:r>
              <a:rPr lang="en-GB" b="1" dirty="0"/>
              <a:t>smaller</a:t>
            </a:r>
            <a:r>
              <a:rPr lang="en-GB" dirty="0"/>
              <a:t> or </a:t>
            </a:r>
            <a:r>
              <a:rPr lang="en-GB" b="1" dirty="0"/>
              <a:t>larger</a:t>
            </a:r>
            <a:r>
              <a:rPr lang="en-GB" dirty="0"/>
              <a:t> than another</a:t>
            </a:r>
          </a:p>
          <a:p>
            <a:pPr lvl="1"/>
            <a:r>
              <a:rPr lang="en-GB" dirty="0"/>
              <a:t>E.g. small &lt; medium</a:t>
            </a:r>
          </a:p>
          <a:p>
            <a:pPr lvl="1"/>
            <a:endParaRPr lang="en-GB" dirty="0"/>
          </a:p>
          <a:p>
            <a:r>
              <a:rPr lang="en-GB" dirty="0"/>
              <a:t>To transform between mappings, order must be preserved</a:t>
            </a:r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88" t="2267"/>
          <a:stretch/>
        </p:blipFill>
        <p:spPr>
          <a:xfrm>
            <a:off x="9207794" y="1935125"/>
            <a:ext cx="1499191" cy="34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8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Interval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27784"/>
            <a:ext cx="867794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increases in set steps</a:t>
            </a:r>
          </a:p>
          <a:p>
            <a:endParaRPr lang="en-GB" sz="3200" dirty="0"/>
          </a:p>
          <a:p>
            <a:r>
              <a:rPr lang="en-GB" sz="3200" dirty="0"/>
              <a:t>the difference between two values is meaningful.</a:t>
            </a:r>
          </a:p>
          <a:p>
            <a:pPr lvl="1"/>
            <a:r>
              <a:rPr lang="en-GB" sz="2800" dirty="0"/>
              <a:t>the difference between 90°C and 100°C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interval data can be added or subtracted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693" y="1694095"/>
            <a:ext cx="1152400" cy="38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4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996315"/>
          </a:xfrm>
        </p:spPr>
        <p:txBody>
          <a:bodyPr/>
          <a:lstStyle/>
          <a:p>
            <a:r>
              <a:rPr lang="en-GB" b="1" dirty="0"/>
              <a:t>About the Module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27784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Lectures:  </a:t>
            </a:r>
          </a:p>
          <a:p>
            <a:pPr lvl="1"/>
            <a:r>
              <a:rPr lang="en-GB" dirty="0"/>
              <a:t>Week 7, Week 8, Week 9</a:t>
            </a:r>
          </a:p>
          <a:p>
            <a:endParaRPr lang="en-GB" dirty="0"/>
          </a:p>
          <a:p>
            <a:r>
              <a:rPr lang="en-GB" b="1" dirty="0"/>
              <a:t>Practical session:</a:t>
            </a:r>
          </a:p>
          <a:p>
            <a:pPr lvl="1"/>
            <a:r>
              <a:rPr lang="en-GB" dirty="0"/>
              <a:t>Week 10 and Week 11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/>
              <a:t>Assessments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One Blackboard Class-Test in the last week of term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Exam question in CS1AC16 paper (two in Data Analytics section)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91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Ratio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27784"/>
            <a:ext cx="9395691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has all the properties of an interval variable,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4000" b="1" dirty="0"/>
              <a:t>+</a:t>
            </a:r>
          </a:p>
          <a:p>
            <a:r>
              <a:rPr lang="en-GB" dirty="0"/>
              <a:t>has a clear definition of 0.0. </a:t>
            </a:r>
          </a:p>
          <a:p>
            <a:endParaRPr lang="en-GB" dirty="0"/>
          </a:p>
          <a:p>
            <a:r>
              <a:rPr lang="en-GB" dirty="0"/>
              <a:t>Examples: scores of randomly selected students </a:t>
            </a:r>
          </a:p>
          <a:p>
            <a:pPr marL="457200" lvl="1" indent="0">
              <a:buNone/>
            </a:pPr>
            <a:r>
              <a:rPr lang="en-GB" dirty="0"/>
              <a:t>	30, 50, 70, and 90.</a:t>
            </a:r>
          </a:p>
          <a:p>
            <a:endParaRPr lang="en-GB" dirty="0"/>
          </a:p>
          <a:p>
            <a:pPr lvl="1"/>
            <a:r>
              <a:rPr lang="en-GB" dirty="0"/>
              <a:t>Order in this data?     </a:t>
            </a:r>
          </a:p>
          <a:p>
            <a:pPr lvl="1"/>
            <a:r>
              <a:rPr lang="en-GB" dirty="0"/>
              <a:t>Meaningful difference? </a:t>
            </a:r>
          </a:p>
          <a:p>
            <a:pPr lvl="1"/>
            <a:r>
              <a:rPr lang="en-GB" dirty="0"/>
              <a:t>Can calculate ratio?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28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What Is Unstructured Data? How to Unlock Its Power">
            <a:extLst>
              <a:ext uri="{FF2B5EF4-FFF2-40B4-BE49-F238E27FC236}">
                <a16:creationId xmlns:a16="http://schemas.microsoft.com/office/drawing/2014/main" id="{910265F7-6D79-4BD6-AA0D-534542F89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111"/>
          <a:stretch/>
        </p:blipFill>
        <p:spPr bwMode="auto">
          <a:xfrm>
            <a:off x="419101" y="912760"/>
            <a:ext cx="11353798" cy="550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1067198"/>
          </a:xfrm>
        </p:spPr>
        <p:txBody>
          <a:bodyPr/>
          <a:lstStyle/>
          <a:p>
            <a:r>
              <a:rPr lang="en-GB" dirty="0"/>
              <a:t>Source of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554FE-89B0-4AC9-96F9-12766F1EFAE4}"/>
              </a:ext>
            </a:extLst>
          </p:cNvPr>
          <p:cNvSpPr txBox="1"/>
          <p:nvPr/>
        </p:nvSpPr>
        <p:spPr>
          <a:xfrm>
            <a:off x="1126923" y="6413500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source Monkey Learn</a:t>
            </a:r>
          </a:p>
        </p:txBody>
      </p:sp>
    </p:spTree>
    <p:extLst>
      <p:ext uri="{BB962C8B-B14F-4D97-AF65-F5344CB8AC3E}">
        <p14:creationId xmlns:p14="http://schemas.microsoft.com/office/powerpoint/2010/main" val="3894473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867"/>
            <a:ext cx="10515600" cy="1067198"/>
          </a:xfrm>
        </p:spPr>
        <p:txBody>
          <a:bodyPr/>
          <a:lstStyle/>
          <a:p>
            <a:r>
              <a:rPr lang="en-GB" dirty="0"/>
              <a:t>Structured Data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Structured data</a:t>
            </a:r>
            <a:r>
              <a:rPr lang="en-GB" dirty="0"/>
              <a:t> is </a:t>
            </a:r>
            <a:r>
              <a:rPr lang="en-GB" b="1" dirty="0"/>
              <a:t>data</a:t>
            </a:r>
            <a:r>
              <a:rPr lang="en-GB" dirty="0"/>
              <a:t> that adheres to a pre-defined </a:t>
            </a:r>
            <a:r>
              <a:rPr lang="en-GB" b="1" dirty="0"/>
              <a:t>data</a:t>
            </a:r>
            <a:r>
              <a:rPr lang="en-GB" dirty="0"/>
              <a:t> model</a:t>
            </a:r>
          </a:p>
          <a:p>
            <a:endParaRPr lang="en-GB" b="1" dirty="0"/>
          </a:p>
          <a:p>
            <a:r>
              <a:rPr lang="en-GB" b="1" dirty="0"/>
              <a:t>Structured data</a:t>
            </a:r>
            <a:r>
              <a:rPr lang="en-GB" dirty="0"/>
              <a:t> conforms to a tabular format with relationship between the different rows and columns. </a:t>
            </a:r>
          </a:p>
          <a:p>
            <a:endParaRPr lang="en-GB" dirty="0"/>
          </a:p>
          <a:p>
            <a:r>
              <a:rPr lang="en-GB" b="1" dirty="0"/>
              <a:t>Examples include:</a:t>
            </a:r>
          </a:p>
          <a:p>
            <a:pPr lvl="1"/>
            <a:r>
              <a:rPr lang="en-GB" dirty="0"/>
              <a:t>Excel files, Relational Databases, Graph data</a:t>
            </a:r>
          </a:p>
          <a:p>
            <a:pPr lvl="1"/>
            <a:endParaRPr lang="en-GB" dirty="0"/>
          </a:p>
          <a:p>
            <a:r>
              <a:rPr lang="en-GB" b="1" dirty="0"/>
              <a:t>Properties of structured data are</a:t>
            </a:r>
          </a:p>
          <a:p>
            <a:pPr lvl="1"/>
            <a:r>
              <a:rPr lang="en-GB" dirty="0"/>
              <a:t>Data has Dimensionality, Sparsity and Resolution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412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Data Examples: Record data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that consists of a collection of records, each of which consists of a fixed set of attributes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64" y="2553797"/>
            <a:ext cx="3703072" cy="374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81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Data Examples: Data Matrix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If every record has same attribute type the data can be represented as a data matrix</a:t>
            </a:r>
          </a:p>
          <a:p>
            <a:r>
              <a:rPr lang="en-GB" dirty="0"/>
              <a:t>m by n matrix</a:t>
            </a:r>
          </a:p>
          <a:p>
            <a:pPr lvl="1"/>
            <a:r>
              <a:rPr lang="en-GB" dirty="0"/>
              <a:t>m rows; one per object</a:t>
            </a:r>
          </a:p>
          <a:p>
            <a:pPr lvl="1"/>
            <a:r>
              <a:rPr lang="en-GB" dirty="0"/>
              <a:t>n columns; one per attribute</a:t>
            </a:r>
          </a:p>
          <a:p>
            <a:r>
              <a:rPr lang="en-GB" dirty="0"/>
              <a:t>Matrix operations can then be performed </a:t>
            </a:r>
          </a:p>
          <a:p>
            <a:pPr lvl="1"/>
            <a:r>
              <a:rPr lang="en-GB" dirty="0"/>
              <a:t>multiplication, inverse, eigenvalues, etc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05" y="4668207"/>
            <a:ext cx="8227073" cy="21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7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0059"/>
            <a:ext cx="11085945" cy="1067198"/>
          </a:xfrm>
        </p:spPr>
        <p:txBody>
          <a:bodyPr>
            <a:noAutofit/>
          </a:bodyPr>
          <a:lstStyle/>
          <a:p>
            <a:r>
              <a:rPr lang="en-GB" dirty="0"/>
              <a:t>Structured </a:t>
            </a:r>
            <a:r>
              <a:rPr lang="en-GB" sz="4800" dirty="0"/>
              <a:t>Data</a:t>
            </a:r>
            <a:r>
              <a:rPr lang="en-GB" dirty="0"/>
              <a:t> Examples: Transaction Data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special type of record data where </a:t>
            </a:r>
          </a:p>
          <a:p>
            <a:pPr lvl="1"/>
            <a:r>
              <a:rPr lang="en-GB" dirty="0"/>
              <a:t>Each record is observed as a transaction involving a set of items. </a:t>
            </a:r>
          </a:p>
          <a:p>
            <a:r>
              <a:rPr lang="en-GB" dirty="0"/>
              <a:t>Example;  transactions at a supermarket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370" y="3080018"/>
            <a:ext cx="5513260" cy="30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36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Structured Data Examples: Graph Data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7168116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graph database uses graph structures for semantic queries</a:t>
            </a:r>
          </a:p>
          <a:p>
            <a:endParaRPr lang="en-GB" dirty="0"/>
          </a:p>
          <a:p>
            <a:r>
              <a:rPr lang="en-GB" dirty="0"/>
              <a:t>The graph relates the data items in the store to a collection of nodes and edges</a:t>
            </a:r>
          </a:p>
          <a:p>
            <a:pPr lvl="1"/>
            <a:r>
              <a:rPr lang="en-GB" dirty="0"/>
              <a:t>The edges then represent the relationships between the nodes</a:t>
            </a:r>
          </a:p>
          <a:p>
            <a:pPr lvl="1"/>
            <a:r>
              <a:rPr lang="en-GB" dirty="0"/>
              <a:t>Explicitly lays out any dependencies between nodes of data</a:t>
            </a:r>
          </a:p>
          <a:p>
            <a:pPr lvl="1"/>
            <a:endParaRPr lang="en-GB" dirty="0"/>
          </a:p>
          <a:p>
            <a:r>
              <a:rPr lang="en-GB" dirty="0"/>
              <a:t>Examples: Generic graph and HTML Links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316" y="3444805"/>
            <a:ext cx="3785122" cy="3298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28" y="1533359"/>
            <a:ext cx="3873699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75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Uses of Graph Data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10515600" cy="25887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a graph database:</a:t>
            </a:r>
          </a:p>
          <a:p>
            <a:pPr lvl="1"/>
            <a:r>
              <a:rPr lang="en-GB" dirty="0"/>
              <a:t>Nodes can have attributes</a:t>
            </a:r>
          </a:p>
          <a:p>
            <a:pPr lvl="1"/>
            <a:r>
              <a:rPr lang="en-GB" dirty="0"/>
              <a:t>Edges can also have attribute</a:t>
            </a:r>
          </a:p>
          <a:p>
            <a:pPr lvl="1"/>
            <a:endParaRPr lang="en-GB" dirty="0"/>
          </a:p>
          <a:p>
            <a:r>
              <a:rPr lang="en-GB" dirty="0"/>
              <a:t>These characteristics allow statistics to be calculated in the context to the rest of the network, this is known as network analysis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179"/>
          <a:stretch/>
        </p:blipFill>
        <p:spPr>
          <a:xfrm>
            <a:off x="3088282" y="3848986"/>
            <a:ext cx="7036162" cy="2519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856" t="-498" r="29499" b="91704"/>
          <a:stretch/>
        </p:blipFill>
        <p:spPr>
          <a:xfrm>
            <a:off x="7581013" y="6398879"/>
            <a:ext cx="1382234" cy="255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7301" b="91504"/>
          <a:stretch/>
        </p:blipFill>
        <p:spPr>
          <a:xfrm>
            <a:off x="3737516" y="6403184"/>
            <a:ext cx="1597132" cy="2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0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Unstructured Data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10783186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unstructured data</a:t>
            </a:r>
            <a:r>
              <a:rPr lang="en-GB" dirty="0"/>
              <a:t> does not adhere to a pre-defined </a:t>
            </a:r>
            <a:r>
              <a:rPr lang="en-GB" b="1" dirty="0"/>
              <a:t>data</a:t>
            </a:r>
            <a:r>
              <a:rPr lang="en-GB" dirty="0"/>
              <a:t> model </a:t>
            </a:r>
          </a:p>
          <a:p>
            <a:endParaRPr lang="en-GB" dirty="0"/>
          </a:p>
          <a:p>
            <a:r>
              <a:rPr lang="en-GB" dirty="0"/>
              <a:t>more </a:t>
            </a:r>
            <a:r>
              <a:rPr lang="en-GB" b="1" dirty="0"/>
              <a:t>difficult to understand using traditional data mining</a:t>
            </a:r>
            <a:r>
              <a:rPr lang="en-GB" dirty="0"/>
              <a:t> algorithms.</a:t>
            </a:r>
          </a:p>
          <a:p>
            <a:endParaRPr lang="en-GB" dirty="0"/>
          </a:p>
          <a:p>
            <a:r>
              <a:rPr lang="en-GB" b="1" dirty="0"/>
              <a:t>Examples of "unstructured data" </a:t>
            </a:r>
          </a:p>
          <a:p>
            <a:pPr lvl="1"/>
            <a:r>
              <a:rPr lang="en-GB" dirty="0"/>
              <a:t>books, journals, documents, metadata, health records, audio, video, images, </a:t>
            </a:r>
          </a:p>
          <a:p>
            <a:pPr lvl="1"/>
            <a:endParaRPr lang="en-GB" dirty="0"/>
          </a:p>
          <a:p>
            <a:r>
              <a:rPr lang="en-GB" b="1" dirty="0"/>
              <a:t>Properties of unstructured data</a:t>
            </a:r>
          </a:p>
          <a:p>
            <a:pPr lvl="1"/>
            <a:r>
              <a:rPr lang="en-GB" dirty="0"/>
              <a:t>Data has Dimensionality, Sparsity and Resolution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06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26" y="233680"/>
            <a:ext cx="11169073" cy="1067198"/>
          </a:xfrm>
        </p:spPr>
        <p:txBody>
          <a:bodyPr>
            <a:noAutofit/>
          </a:bodyPr>
          <a:lstStyle/>
          <a:p>
            <a:r>
              <a:rPr lang="en-GB" dirty="0"/>
              <a:t>Unstructured Data Examples: Document Data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Text data is often unstructured e.g. emails, academic papers.</a:t>
            </a:r>
          </a:p>
          <a:p>
            <a:r>
              <a:rPr lang="en-GB" dirty="0"/>
              <a:t>Natural Language processing (NLP) methods are used to convert text into ordered data structures </a:t>
            </a:r>
          </a:p>
          <a:p>
            <a:pPr lvl="1"/>
            <a:r>
              <a:rPr lang="en-GB" dirty="0"/>
              <a:t>Often the text is converted to numeric data</a:t>
            </a:r>
          </a:p>
          <a:p>
            <a:pPr lvl="1"/>
            <a:r>
              <a:rPr lang="en-GB" dirty="0"/>
              <a:t>Each document becomes a ‘term’ vector,</a:t>
            </a:r>
          </a:p>
          <a:p>
            <a:pPr lvl="1"/>
            <a:r>
              <a:rPr lang="en-GB" dirty="0"/>
              <a:t>Each term is a component (attribute) of the vector,</a:t>
            </a:r>
          </a:p>
          <a:p>
            <a:pPr marL="457200" lvl="1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729" y="4016692"/>
            <a:ext cx="5778252" cy="26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5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nowledge Discovery Process | Download Scientific Diagram">
            <a:extLst>
              <a:ext uri="{FF2B5EF4-FFF2-40B4-BE49-F238E27FC236}">
                <a16:creationId xmlns:a16="http://schemas.microsoft.com/office/drawing/2014/main" id="{E8F86927-E70B-4A0E-995C-151CA3301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6" y="1034474"/>
            <a:ext cx="10979888" cy="53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43678C3-DB27-45F9-8B64-BCF2B587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203200"/>
            <a:ext cx="10515600" cy="1249680"/>
          </a:xfrm>
        </p:spPr>
        <p:txBody>
          <a:bodyPr/>
          <a:lstStyle/>
          <a:p>
            <a:r>
              <a:rPr lang="en-GB" dirty="0"/>
              <a:t>Module Outline</a:t>
            </a:r>
          </a:p>
        </p:txBody>
      </p:sp>
    </p:spTree>
    <p:extLst>
      <p:ext uri="{BB962C8B-B14F-4D97-AF65-F5344CB8AC3E}">
        <p14:creationId xmlns:p14="http://schemas.microsoft.com/office/powerpoint/2010/main" val="1249653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12E52A-EBB5-4B37-B00D-6FCFA5D44E88}"/>
              </a:ext>
            </a:extLst>
          </p:cNvPr>
          <p:cNvCxnSpPr/>
          <p:nvPr/>
        </p:nvCxnSpPr>
        <p:spPr>
          <a:xfrm flipV="1">
            <a:off x="4069325" y="618256"/>
            <a:ext cx="0" cy="5333336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05051CF-55F4-4F21-9FA7-45FB72B52F52}"/>
                  </a:ext>
                </a:extLst>
              </p:cNvPr>
              <p:cNvSpPr/>
              <p:nvPr/>
            </p:nvSpPr>
            <p:spPr>
              <a:xfrm>
                <a:off x="3431394" y="3100258"/>
                <a:ext cx="1275862" cy="369332"/>
              </a:xfrm>
              <a:prstGeom prst="rect">
                <a:avLst/>
              </a:prstGeom>
              <a:solidFill>
                <a:srgbClr val="26262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𝐻𝑖𝑔h𝑡</m:t>
                      </m:r>
                      <m:r>
                        <a:rPr lang="en-GB" b="0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05051CF-55F4-4F21-9FA7-45FB72B52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394" y="3100258"/>
                <a:ext cx="1275862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976871-45C3-4DE8-9438-6C104384F9E9}"/>
              </a:ext>
            </a:extLst>
          </p:cNvPr>
          <p:cNvCxnSpPr>
            <a:cxnSpLocks/>
          </p:cNvCxnSpPr>
          <p:nvPr/>
        </p:nvCxnSpPr>
        <p:spPr>
          <a:xfrm>
            <a:off x="4693932" y="6239744"/>
            <a:ext cx="5864320" cy="0"/>
          </a:xfrm>
          <a:prstGeom prst="straightConnector1">
            <a:avLst/>
          </a:prstGeom>
          <a:ln w="28575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52FE2F3-D47C-4916-B961-F4E1F85C9D36}"/>
                  </a:ext>
                </a:extLst>
              </p:cNvPr>
              <p:cNvSpPr/>
              <p:nvPr/>
            </p:nvSpPr>
            <p:spPr>
              <a:xfrm>
                <a:off x="6940552" y="6055078"/>
                <a:ext cx="1371081" cy="369332"/>
              </a:xfrm>
              <a:prstGeom prst="rect">
                <a:avLst/>
              </a:prstGeom>
              <a:solidFill>
                <a:srgbClr val="262626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𝑊𝑖𝑑𝑡h</m:t>
                      </m:r>
                      <m:r>
                        <a:rPr lang="en-GB" b="0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52FE2F3-D47C-4916-B961-F4E1F85C9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52" y="6055078"/>
                <a:ext cx="137108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F:\Other pictures\Kanyakumari\K (58).jpg">
            <a:extLst>
              <a:ext uri="{FF2B5EF4-FFF2-40B4-BE49-F238E27FC236}">
                <a16:creationId xmlns:a16="http://schemas.microsoft.com/office/drawing/2014/main" id="{C981BF4A-2F9A-4F83-B69A-C992A221B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44" r="2256"/>
          <a:stretch/>
        </p:blipFill>
        <p:spPr bwMode="auto">
          <a:xfrm>
            <a:off x="4693934" y="618256"/>
            <a:ext cx="5864322" cy="5333336"/>
          </a:xfrm>
          <a:prstGeom prst="rect">
            <a:avLst/>
          </a:prstGeom>
          <a:noFill/>
          <a:ln w="38100">
            <a:solidFill>
              <a:srgbClr val="EAEA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C9EE3F03-1125-4F6F-AB4A-10B0FDF80647}"/>
              </a:ext>
            </a:extLst>
          </p:cNvPr>
          <p:cNvGraphicFramePr>
            <a:graphicFrameLocks noGrp="1"/>
          </p:cNvGraphicFramePr>
          <p:nvPr/>
        </p:nvGraphicFramePr>
        <p:xfrm>
          <a:off x="4693932" y="618256"/>
          <a:ext cx="5864320" cy="533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432">
                  <a:extLst>
                    <a:ext uri="{9D8B030D-6E8A-4147-A177-3AD203B41FA5}">
                      <a16:colId xmlns:a16="http://schemas.microsoft.com/office/drawing/2014/main" val="3791775913"/>
                    </a:ext>
                  </a:extLst>
                </a:gridCol>
                <a:gridCol w="586432">
                  <a:extLst>
                    <a:ext uri="{9D8B030D-6E8A-4147-A177-3AD203B41FA5}">
                      <a16:colId xmlns:a16="http://schemas.microsoft.com/office/drawing/2014/main" val="3576687371"/>
                    </a:ext>
                  </a:extLst>
                </a:gridCol>
                <a:gridCol w="586432">
                  <a:extLst>
                    <a:ext uri="{9D8B030D-6E8A-4147-A177-3AD203B41FA5}">
                      <a16:colId xmlns:a16="http://schemas.microsoft.com/office/drawing/2014/main" val="4041346716"/>
                    </a:ext>
                  </a:extLst>
                </a:gridCol>
                <a:gridCol w="586432">
                  <a:extLst>
                    <a:ext uri="{9D8B030D-6E8A-4147-A177-3AD203B41FA5}">
                      <a16:colId xmlns:a16="http://schemas.microsoft.com/office/drawing/2014/main" val="2403313161"/>
                    </a:ext>
                  </a:extLst>
                </a:gridCol>
                <a:gridCol w="586432">
                  <a:extLst>
                    <a:ext uri="{9D8B030D-6E8A-4147-A177-3AD203B41FA5}">
                      <a16:colId xmlns:a16="http://schemas.microsoft.com/office/drawing/2014/main" val="2700356741"/>
                    </a:ext>
                  </a:extLst>
                </a:gridCol>
                <a:gridCol w="586432">
                  <a:extLst>
                    <a:ext uri="{9D8B030D-6E8A-4147-A177-3AD203B41FA5}">
                      <a16:colId xmlns:a16="http://schemas.microsoft.com/office/drawing/2014/main" val="3646027130"/>
                    </a:ext>
                  </a:extLst>
                </a:gridCol>
                <a:gridCol w="586432">
                  <a:extLst>
                    <a:ext uri="{9D8B030D-6E8A-4147-A177-3AD203B41FA5}">
                      <a16:colId xmlns:a16="http://schemas.microsoft.com/office/drawing/2014/main" val="813456051"/>
                    </a:ext>
                  </a:extLst>
                </a:gridCol>
                <a:gridCol w="586432">
                  <a:extLst>
                    <a:ext uri="{9D8B030D-6E8A-4147-A177-3AD203B41FA5}">
                      <a16:colId xmlns:a16="http://schemas.microsoft.com/office/drawing/2014/main" val="1406607408"/>
                    </a:ext>
                  </a:extLst>
                </a:gridCol>
                <a:gridCol w="586432">
                  <a:extLst>
                    <a:ext uri="{9D8B030D-6E8A-4147-A177-3AD203B41FA5}">
                      <a16:colId xmlns:a16="http://schemas.microsoft.com/office/drawing/2014/main" val="3935569073"/>
                    </a:ext>
                  </a:extLst>
                </a:gridCol>
                <a:gridCol w="586432">
                  <a:extLst>
                    <a:ext uri="{9D8B030D-6E8A-4147-A177-3AD203B41FA5}">
                      <a16:colId xmlns:a16="http://schemas.microsoft.com/office/drawing/2014/main" val="1233309472"/>
                    </a:ext>
                  </a:extLst>
                </a:gridCol>
              </a:tblGrid>
              <a:tr h="38095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927143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900321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112303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251619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36091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5488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551210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855091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107574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799475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601096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154763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937302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9659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BBA0181-6C31-4843-8B2D-6BE1F13756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995" y="2348571"/>
                <a:ext cx="3344853" cy="36030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defRPr>
                </a:lvl1pPr>
              </a:lstStyle>
              <a:p>
                <a:endParaRPr lang="en-GB" sz="16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16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1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 b="1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sub>
                                </m:sSub>
                                <m:r>
                                  <a:rPr lang="en-GB" sz="1600" b="1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1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1600" b="1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1600" b="1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 b="1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  <m:r>
                                  <a:rPr lang="en-GB" sz="1600" b="1" i="1" dirty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600" b="1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GB" sz="16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sz="16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6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16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16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1,256</m:t>
                                    </m:r>
                                  </m:sub>
                                </m:sSub>
                                <m:r>
                                  <a:rPr lang="en-GB" sz="1600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160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160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  <m:r>
                                      <a:rPr lang="en-GB" sz="1600" b="0" i="1" dirty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60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6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sub>
                                </m:sSub>
                                <m:r>
                                  <a:rPr lang="en-GB" sz="1600" b="0" i="1" dirty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6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GB" sz="1600" i="1" dirty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BBA0181-6C31-4843-8B2D-6BE1F1375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95" y="2348571"/>
                <a:ext cx="3344853" cy="3603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514BDF-6001-4AF0-8A92-C3B95396BD36}"/>
                  </a:ext>
                </a:extLst>
              </p:cNvPr>
              <p:cNvSpPr/>
              <p:nvPr/>
            </p:nvSpPr>
            <p:spPr>
              <a:xfrm>
                <a:off x="248115" y="4150081"/>
                <a:ext cx="29977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GB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𝐻𝑖𝑔h𝑡</m:t>
                      </m:r>
                      <m:r>
                        <a:rPr lang="en-GB" sz="16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=256, </m:t>
                      </m:r>
                      <m:r>
                        <a:rPr lang="en-GB" sz="16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𝑊𝑖𝑑𝑡h</m:t>
                      </m:r>
                      <m:r>
                        <a:rPr lang="en-GB" sz="16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=256</m:t>
                      </m:r>
                    </m:oMath>
                  </m:oMathPara>
                </a14:m>
                <a:endParaRPr lang="en-GB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514BDF-6001-4AF0-8A92-C3B95396B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5" y="4150081"/>
                <a:ext cx="2997744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itle 1">
            <a:extLst>
              <a:ext uri="{FF2B5EF4-FFF2-40B4-BE49-F238E27FC236}">
                <a16:creationId xmlns:a16="http://schemas.microsoft.com/office/drawing/2014/main" id="{D6DAC87C-0635-479C-BA2F-444AF87D907A}"/>
              </a:ext>
            </a:extLst>
          </p:cNvPr>
          <p:cNvSpPr txBox="1">
            <a:spLocks/>
          </p:cNvSpPr>
          <p:nvPr/>
        </p:nvSpPr>
        <p:spPr>
          <a:xfrm>
            <a:off x="368721" y="439749"/>
            <a:ext cx="3152702" cy="856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>
                <a:solidFill>
                  <a:srgbClr val="C00000"/>
                </a:solidFill>
              </a:rPr>
              <a:t>Image Data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7E7C2A4-415B-4808-8300-41B03C795C3C}"/>
              </a:ext>
            </a:extLst>
          </p:cNvPr>
          <p:cNvSpPr txBox="1">
            <a:spLocks/>
          </p:cNvSpPr>
          <p:nvPr/>
        </p:nvSpPr>
        <p:spPr>
          <a:xfrm>
            <a:off x="368721" y="1296284"/>
            <a:ext cx="3855734" cy="72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Image: Gary scale</a:t>
            </a:r>
          </a:p>
        </p:txBody>
      </p:sp>
    </p:spTree>
    <p:extLst>
      <p:ext uri="{BB962C8B-B14F-4D97-AF65-F5344CB8AC3E}">
        <p14:creationId xmlns:p14="http://schemas.microsoft.com/office/powerpoint/2010/main" val="1178349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Properties: Data Dimensionality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6966098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Data Dimensionality -&gt; how many attributes</a:t>
            </a:r>
            <a:r>
              <a:rPr lang="en-GB" dirty="0"/>
              <a:t> a dataset has</a:t>
            </a:r>
          </a:p>
          <a:p>
            <a:pPr lvl="1"/>
            <a:r>
              <a:rPr lang="en-GB" dirty="0"/>
              <a:t>For Example: Every point in a cube has an x, y, z value</a:t>
            </a:r>
          </a:p>
          <a:p>
            <a:pPr lvl="1"/>
            <a:endParaRPr lang="en-GB" dirty="0"/>
          </a:p>
          <a:p>
            <a:r>
              <a:rPr lang="en-GB" b="1" dirty="0"/>
              <a:t>High dimensionality data is usually bad. </a:t>
            </a:r>
          </a:p>
          <a:p>
            <a:r>
              <a:rPr lang="en-GB" dirty="0"/>
              <a:t>The more dimensions -&gt; more difficulty.</a:t>
            </a:r>
          </a:p>
          <a:p>
            <a:pPr lvl="1"/>
            <a:r>
              <a:rPr lang="en-GB" dirty="0"/>
              <a:t>Known as the ‘</a:t>
            </a:r>
            <a:r>
              <a:rPr lang="en-GB" i="1" dirty="0"/>
              <a:t>Curse of Dimensionality</a:t>
            </a:r>
            <a:r>
              <a:rPr lang="en-GB" dirty="0"/>
              <a:t>’</a:t>
            </a:r>
          </a:p>
          <a:p>
            <a:pPr lvl="1"/>
            <a:r>
              <a:rPr lang="en-GB" dirty="0"/>
              <a:t>Where each added attribute results in an exponential </a:t>
            </a:r>
            <a:r>
              <a:rPr lang="en-GB" i="1" dirty="0"/>
              <a:t>decrease </a:t>
            </a:r>
            <a:r>
              <a:rPr lang="en-GB" dirty="0"/>
              <a:t>in predictive power. 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308" y="1168401"/>
            <a:ext cx="4070177" cy="2438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308" y="4016692"/>
            <a:ext cx="3995830" cy="24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52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Properties: Data Sparsity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Data sparsity -&gt; not observing enough data in a dataset.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Data sparsity is usually bad </a:t>
            </a:r>
          </a:p>
          <a:p>
            <a:pPr lvl="1"/>
            <a:r>
              <a:rPr lang="en-GB" dirty="0"/>
              <a:t>it means that we are missing information that might be important.</a:t>
            </a:r>
            <a:endParaRPr lang="en-GB" sz="2000" dirty="0"/>
          </a:p>
          <a:p>
            <a:endParaRPr lang="en-GB" sz="2400" dirty="0"/>
          </a:p>
          <a:p>
            <a:r>
              <a:rPr lang="en-GB" sz="2800" dirty="0"/>
              <a:t>Essentially, how much of the data is non-zero?</a:t>
            </a:r>
          </a:p>
          <a:p>
            <a:endParaRPr lang="en-GB" dirty="0"/>
          </a:p>
          <a:p>
            <a:r>
              <a:rPr lang="en-GB" sz="2800" dirty="0"/>
              <a:t>If the data is sparse, how do we deal with missing data?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067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Properties: Data Resolution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Data resolution</a:t>
            </a:r>
            <a:r>
              <a:rPr lang="en-GB" dirty="0"/>
              <a:t> can have 2 meanings:</a:t>
            </a:r>
          </a:p>
          <a:p>
            <a:pPr lvl="1"/>
            <a:r>
              <a:rPr lang="en-GB" dirty="0"/>
              <a:t>It is the ratio between the maximum signal value to the minimum</a:t>
            </a:r>
          </a:p>
          <a:p>
            <a:pPr lvl="1"/>
            <a:r>
              <a:rPr lang="en-GB" dirty="0"/>
              <a:t>It is the degree to which a change can be theoretically detected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Therefore, for any application a resolution has to be chosen</a:t>
            </a:r>
          </a:p>
          <a:p>
            <a:pPr lvl="1"/>
            <a:r>
              <a:rPr lang="en-GB" dirty="0"/>
              <a:t>Too large and you may lose important features</a:t>
            </a:r>
          </a:p>
          <a:p>
            <a:pPr lvl="1"/>
            <a:r>
              <a:rPr lang="en-GB" dirty="0"/>
              <a:t>Too small and there will be too much data to process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240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ta Quality | Salesforce Trailhead">
            <a:extLst>
              <a:ext uri="{FF2B5EF4-FFF2-40B4-BE49-F238E27FC236}">
                <a16:creationId xmlns:a16="http://schemas.microsoft.com/office/drawing/2014/main" id="{B7EC3C30-EEBA-46BE-89D4-E73C271B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03" y="1409065"/>
            <a:ext cx="4826794" cy="482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78867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kinds of data-quality problems?</a:t>
            </a:r>
          </a:p>
          <a:p>
            <a:r>
              <a:rPr lang="en-GB" dirty="0"/>
              <a:t>How can we detect problems with the data? </a:t>
            </a:r>
          </a:p>
          <a:p>
            <a:r>
              <a:rPr lang="en-GB" dirty="0"/>
              <a:t>What can we do about these problems? </a:t>
            </a:r>
          </a:p>
          <a:p>
            <a:endParaRPr lang="en-GB" dirty="0"/>
          </a:p>
          <a:p>
            <a:r>
              <a:rPr lang="en-GB" dirty="0"/>
              <a:t>Examples of data quality problems: </a:t>
            </a:r>
          </a:p>
          <a:p>
            <a:pPr lvl="1"/>
            <a:r>
              <a:rPr lang="en-GB" b="1" dirty="0"/>
              <a:t>Noise </a:t>
            </a:r>
          </a:p>
          <a:p>
            <a:pPr lvl="1"/>
            <a:r>
              <a:rPr lang="en-GB" b="1" dirty="0"/>
              <a:t>Outliers </a:t>
            </a:r>
          </a:p>
          <a:p>
            <a:pPr lvl="1"/>
            <a:r>
              <a:rPr lang="en-GB" b="1" dirty="0"/>
              <a:t>Missing values </a:t>
            </a:r>
          </a:p>
          <a:p>
            <a:pPr lvl="1"/>
            <a:r>
              <a:rPr lang="en-GB" b="1" dirty="0"/>
              <a:t>Duplicate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298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Quality: Noise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4742" y="1701209"/>
            <a:ext cx="5554542" cy="48342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Noise</a:t>
            </a:r>
            <a:r>
              <a:rPr lang="en-GB" dirty="0"/>
              <a:t> is a general term for unwanted signals when capturing data.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0755"/>
          <a:stretch/>
        </p:blipFill>
        <p:spPr>
          <a:xfrm>
            <a:off x="7635168" y="3275856"/>
            <a:ext cx="3005257" cy="2997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419" t="-709" r="-348" b="709"/>
          <a:stretch/>
        </p:blipFill>
        <p:spPr>
          <a:xfrm>
            <a:off x="1611381" y="3105040"/>
            <a:ext cx="3108039" cy="29973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453729-EE28-4EF3-BE50-B238210531C5}"/>
              </a:ext>
            </a:extLst>
          </p:cNvPr>
          <p:cNvSpPr txBox="1">
            <a:spLocks/>
          </p:cNvSpPr>
          <p:nvPr/>
        </p:nvSpPr>
        <p:spPr>
          <a:xfrm>
            <a:off x="6096000" y="1701209"/>
            <a:ext cx="6147391" cy="48342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Noise reduction</a:t>
            </a:r>
            <a:r>
              <a:rPr lang="en-GB" dirty="0"/>
              <a:t>; the recovery of the original signal from the noise.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41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Quality: Outliers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6413205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/>
              <a:t>Data objects with unusual or extreme </a:t>
            </a:r>
            <a:r>
              <a:rPr lang="en-GB" sz="3200" dirty="0"/>
              <a:t>characteristics outside of the normal distribution</a:t>
            </a:r>
          </a:p>
          <a:p>
            <a:endParaRPr lang="en-GB" sz="3200" dirty="0"/>
          </a:p>
          <a:p>
            <a:pPr lvl="1"/>
            <a:r>
              <a:rPr lang="en-GB" sz="2800" dirty="0"/>
              <a:t>Why do they occur?</a:t>
            </a:r>
          </a:p>
          <a:p>
            <a:pPr lvl="1"/>
            <a:endParaRPr lang="en-GB" sz="2800" dirty="0"/>
          </a:p>
          <a:p>
            <a:pPr lvl="1"/>
            <a:r>
              <a:rPr lang="en-GB" sz="2800" dirty="0"/>
              <a:t>Are they significant or should they be removed?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854" y="1721224"/>
            <a:ext cx="3905182" cy="29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60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Quality: Missing Values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10900144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Reasons for missing values:</a:t>
            </a:r>
          </a:p>
          <a:p>
            <a:pPr lvl="1"/>
            <a:r>
              <a:rPr lang="en-GB" dirty="0"/>
              <a:t>Information is not collected (e.g., people decline to give their age and weight)</a:t>
            </a:r>
          </a:p>
          <a:p>
            <a:pPr lvl="1"/>
            <a:r>
              <a:rPr lang="en-GB" dirty="0"/>
              <a:t>Attributes may not be relevant in every case (e.g. a student who has no grade)</a:t>
            </a:r>
          </a:p>
          <a:p>
            <a:pPr lvl="1"/>
            <a:r>
              <a:rPr lang="en-GB" dirty="0"/>
              <a:t>Data may have been discarded as an outlier</a:t>
            </a:r>
          </a:p>
          <a:p>
            <a:pPr lvl="1"/>
            <a:endParaRPr lang="en-GB" dirty="0"/>
          </a:p>
          <a:p>
            <a:r>
              <a:rPr lang="en-GB" b="1" dirty="0"/>
              <a:t>Handling missing values:</a:t>
            </a:r>
          </a:p>
          <a:p>
            <a:pPr lvl="1"/>
            <a:r>
              <a:rPr lang="en-GB" dirty="0"/>
              <a:t>Remove all objects that have missing data</a:t>
            </a:r>
          </a:p>
          <a:p>
            <a:pPr lvl="1"/>
            <a:r>
              <a:rPr lang="en-GB" dirty="0"/>
              <a:t>Estimate Missing Values</a:t>
            </a:r>
          </a:p>
          <a:p>
            <a:pPr lvl="1"/>
            <a:r>
              <a:rPr lang="en-GB" dirty="0"/>
              <a:t>Ignore the Missing Value During Analysis. </a:t>
            </a:r>
          </a:p>
        </p:txBody>
      </p:sp>
    </p:spTree>
    <p:extLst>
      <p:ext uri="{BB962C8B-B14F-4D97-AF65-F5344CB8AC3E}">
        <p14:creationId xmlns:p14="http://schemas.microsoft.com/office/powerpoint/2010/main" val="3719777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409065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en-GB" b="1" dirty="0"/>
              <a:t>Various data value types</a:t>
            </a:r>
            <a:r>
              <a:rPr lang="en-GB" dirty="0"/>
              <a:t>: Discrete and continuous, nominal, ordinal, interval, ratio</a:t>
            </a:r>
          </a:p>
          <a:p>
            <a:pPr marL="228600" lvl="1">
              <a:spcBef>
                <a:spcPts val="1000"/>
              </a:spcBef>
            </a:pPr>
            <a:endParaRPr lang="en-GB" dirty="0"/>
          </a:p>
          <a:p>
            <a:pPr marL="228600" lvl="1">
              <a:spcBef>
                <a:spcPts val="1000"/>
              </a:spcBef>
            </a:pPr>
            <a:r>
              <a:rPr lang="en-GB" b="1" dirty="0"/>
              <a:t>Structured </a:t>
            </a:r>
            <a:r>
              <a:rPr lang="en-GB" dirty="0"/>
              <a:t>(records, relational, graph) and </a:t>
            </a:r>
            <a:r>
              <a:rPr lang="en-GB" b="1" dirty="0"/>
              <a:t>Unstructured </a:t>
            </a:r>
            <a:r>
              <a:rPr lang="en-GB" dirty="0"/>
              <a:t>data (text and images)</a:t>
            </a:r>
          </a:p>
          <a:p>
            <a:pPr marL="228600" lvl="1">
              <a:spcBef>
                <a:spcPts val="1000"/>
              </a:spcBef>
            </a:pPr>
            <a:endParaRPr lang="en-GB" b="1" dirty="0"/>
          </a:p>
          <a:p>
            <a:r>
              <a:rPr lang="en-GB" dirty="0"/>
              <a:t>Properties of data: Dimensionality, sparsity and resolution</a:t>
            </a:r>
          </a:p>
          <a:p>
            <a:endParaRPr lang="en-GB" dirty="0"/>
          </a:p>
          <a:p>
            <a:r>
              <a:rPr lang="en-GB" dirty="0"/>
              <a:t>Data Quality Issues: Noise, Outliers, Missing values, Duplicate values</a:t>
            </a:r>
          </a:p>
          <a:p>
            <a:endParaRPr lang="en-GB" dirty="0"/>
          </a:p>
          <a:p>
            <a:r>
              <a:rPr lang="en-GB" dirty="0"/>
              <a:t>Exercises – KNIME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01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965835"/>
          </a:xfrm>
        </p:spPr>
        <p:txBody>
          <a:bodyPr/>
          <a:lstStyle/>
          <a:p>
            <a:r>
              <a:rPr lang="en-GB" dirty="0"/>
              <a:t>Why data analytics?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541496"/>
            <a:ext cx="5105400" cy="1816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The world produces tremendous volume of data</a:t>
            </a:r>
          </a:p>
          <a:p>
            <a:pPr marL="457200" lvl="1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 descr="Top 12 Most Popular Social Media Sites In 2022">
            <a:extLst>
              <a:ext uri="{FF2B5EF4-FFF2-40B4-BE49-F238E27FC236}">
                <a16:creationId xmlns:a16="http://schemas.microsoft.com/office/drawing/2014/main" id="{DDDAB29F-4010-4A6B-A1B7-2E83D7FA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19" y="3429000"/>
            <a:ext cx="4133602" cy="231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mining icon black sign with editable Vector Image">
            <a:extLst>
              <a:ext uri="{FF2B5EF4-FFF2-40B4-BE49-F238E27FC236}">
                <a16:creationId xmlns:a16="http://schemas.microsoft.com/office/drawing/2014/main" id="{8AAB96A3-10E8-4B86-85CE-D8D963100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6"/>
          <a:stretch/>
        </p:blipFill>
        <p:spPr bwMode="auto">
          <a:xfrm>
            <a:off x="7143642" y="3392744"/>
            <a:ext cx="2895600" cy="271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8454A-C8BF-4EC9-804F-9F88C240C96C}"/>
              </a:ext>
            </a:extLst>
          </p:cNvPr>
          <p:cNvSpPr txBox="1"/>
          <p:nvPr/>
        </p:nvSpPr>
        <p:spPr>
          <a:xfrm>
            <a:off x="2563125" y="6087212"/>
            <a:ext cx="182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VOLUME of DATA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46BC048-2FD4-418C-8B57-C577666EF239}"/>
              </a:ext>
            </a:extLst>
          </p:cNvPr>
          <p:cNvSpPr/>
          <p:nvPr/>
        </p:nvSpPr>
        <p:spPr>
          <a:xfrm>
            <a:off x="5943599" y="4135404"/>
            <a:ext cx="1015999" cy="1181100"/>
          </a:xfrm>
          <a:prstGeom prst="rightArrow">
            <a:avLst>
              <a:gd name="adj1" fmla="val 50000"/>
              <a:gd name="adj2" fmla="val 6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6399D4-1CEF-4A4A-8EFB-7C1AA92B3991}"/>
              </a:ext>
            </a:extLst>
          </p:cNvPr>
          <p:cNvSpPr txBox="1">
            <a:spLocks/>
          </p:cNvSpPr>
          <p:nvPr/>
        </p:nvSpPr>
        <p:spPr>
          <a:xfrm>
            <a:off x="6248402" y="1046463"/>
            <a:ext cx="55753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b="1" dirty="0"/>
              <a:t>We need to interpret this large volume of data to extract knowledge</a:t>
            </a:r>
          </a:p>
          <a:p>
            <a:pPr lvl="1"/>
            <a:r>
              <a:rPr lang="en-GB" dirty="0"/>
              <a:t>Data mining help us do that</a:t>
            </a:r>
          </a:p>
          <a:p>
            <a:pPr marL="457200" lvl="1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77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Data Analytics?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351281"/>
            <a:ext cx="66675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analysis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process of inspecting, cleansing, transforming, and modelling data into useful information.</a:t>
            </a:r>
          </a:p>
          <a:p>
            <a:pPr lvl="1"/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mining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 process used by companies to turn raw data into useful information. </a:t>
            </a:r>
          </a:p>
          <a:p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science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an inter-disciplinary field that uses scientific methods, processes, algorithms to extract knowledge from data.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6" name="Picture 4" descr="Data Science vs Data Analysis  - This scheme shows the map of all data disciplines">
            <a:extLst>
              <a:ext uri="{FF2B5EF4-FFF2-40B4-BE49-F238E27FC236}">
                <a16:creationId xmlns:a16="http://schemas.microsoft.com/office/drawing/2014/main" id="{F4F87A2C-EA90-49FD-A652-7DC086F36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74" y="1644016"/>
            <a:ext cx="6117048" cy="432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12BC09-9F7F-4C06-A60F-6D5E3BDF2407}"/>
              </a:ext>
            </a:extLst>
          </p:cNvPr>
          <p:cNvSpPr txBox="1"/>
          <p:nvPr/>
        </p:nvSpPr>
        <p:spPr>
          <a:xfrm>
            <a:off x="7048500" y="6289537"/>
            <a:ext cx="5257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Image source: https://starship-knowledge.com/data-science-vs-data-analysis</a:t>
            </a:r>
          </a:p>
        </p:txBody>
      </p:sp>
    </p:spTree>
    <p:extLst>
      <p:ext uri="{BB962C8B-B14F-4D97-AF65-F5344CB8AC3E}">
        <p14:creationId xmlns:p14="http://schemas.microsoft.com/office/powerpoint/2010/main" val="381644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ta Science vs Data Analysis - This diagram shows the cornerstones of the two data disciplines. Mathematics, statistics and business intelligence">
            <a:extLst>
              <a:ext uri="{FF2B5EF4-FFF2-40B4-BE49-F238E27FC236}">
                <a16:creationId xmlns:a16="http://schemas.microsoft.com/office/drawing/2014/main" id="{4ED8E5D6-3174-4EE9-BACB-9E6424F20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7" y="0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060A7A-5CF9-469C-82EB-13BF87770D92}"/>
              </a:ext>
            </a:extLst>
          </p:cNvPr>
          <p:cNvSpPr txBox="1"/>
          <p:nvPr/>
        </p:nvSpPr>
        <p:spPr>
          <a:xfrm>
            <a:off x="838200" y="6165334"/>
            <a:ext cx="2552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Hugh Conway (2010)</a:t>
            </a:r>
          </a:p>
        </p:txBody>
      </p:sp>
    </p:spTree>
    <p:extLst>
      <p:ext uri="{BB962C8B-B14F-4D97-AF65-F5344CB8AC3E}">
        <p14:creationId xmlns:p14="http://schemas.microsoft.com/office/powerpoint/2010/main" val="162149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Data Analytics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327784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Scientific Computing</a:t>
            </a:r>
          </a:p>
          <a:p>
            <a:pPr lvl="1"/>
            <a:r>
              <a:rPr lang="en-GB" dirty="0"/>
              <a:t>Healthcare – Medical Imaging (A single MRI scan is 21 MB)</a:t>
            </a:r>
          </a:p>
          <a:p>
            <a:pPr lvl="1"/>
            <a:r>
              <a:rPr lang="en-GB" dirty="0"/>
              <a:t>Biological Experiments - The human genome project (2.2 GB)</a:t>
            </a:r>
          </a:p>
          <a:p>
            <a:pPr lvl="1"/>
            <a:r>
              <a:rPr lang="en-GB" dirty="0"/>
              <a:t>Cosmology – Imaging a Black hole (5 petabytes)</a:t>
            </a:r>
          </a:p>
          <a:p>
            <a:pPr lvl="1"/>
            <a:r>
              <a:rPr lang="en-GB" dirty="0"/>
              <a:t>Physics Experiments – The Large Hadron Collider ( 330 petabytes of data)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/>
              <a:t>Commercial Applications</a:t>
            </a:r>
          </a:p>
          <a:p>
            <a:pPr lvl="1"/>
            <a:r>
              <a:rPr lang="en-GB" dirty="0"/>
              <a:t>Banking – Credit card use, fraud detection, product recommendation</a:t>
            </a:r>
          </a:p>
          <a:p>
            <a:pPr lvl="1"/>
            <a:r>
              <a:rPr lang="en-GB" dirty="0"/>
              <a:t>Retail – Product recommendation, logistics</a:t>
            </a:r>
          </a:p>
          <a:p>
            <a:pPr lvl="1"/>
            <a:r>
              <a:rPr lang="en-GB" dirty="0"/>
              <a:t>Social Networks – Ad targeting, product recommendation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67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nowledge Discovery Process | Download Scientific Diagram">
            <a:extLst>
              <a:ext uri="{FF2B5EF4-FFF2-40B4-BE49-F238E27FC236}">
                <a16:creationId xmlns:a16="http://schemas.microsoft.com/office/drawing/2014/main" id="{E8F86927-E70B-4A0E-995C-151CA3301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6" y="1034474"/>
            <a:ext cx="10979888" cy="53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43678C3-DB27-45F9-8B64-BCF2B587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203200"/>
            <a:ext cx="10515600" cy="1249680"/>
          </a:xfrm>
        </p:spPr>
        <p:txBody>
          <a:bodyPr/>
          <a:lstStyle/>
          <a:p>
            <a:r>
              <a:rPr lang="en-GB" dirty="0"/>
              <a:t>Module 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B4CD4A-24FC-42C4-BD5C-0027398E66B5}"/>
              </a:ext>
            </a:extLst>
          </p:cNvPr>
          <p:cNvSpPr/>
          <p:nvPr/>
        </p:nvSpPr>
        <p:spPr>
          <a:xfrm>
            <a:off x="444500" y="3035300"/>
            <a:ext cx="2197100" cy="3492500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93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996315"/>
          </a:xfrm>
        </p:spPr>
        <p:txBody>
          <a:bodyPr/>
          <a:lstStyle/>
          <a:p>
            <a:r>
              <a:rPr lang="en-GB" dirty="0"/>
              <a:t>What is Data?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27784"/>
            <a:ext cx="10515600" cy="52152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Noun, a plural of datum (as appear in dictionary)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(used with a plural verb) individual facts, statistics, or items of information: </a:t>
            </a:r>
          </a:p>
          <a:p>
            <a:pPr lvl="2"/>
            <a:r>
              <a:rPr lang="en-GB" sz="2400" dirty="0"/>
              <a:t>These data represent the results of our analyses. </a:t>
            </a:r>
          </a:p>
          <a:p>
            <a:pPr lvl="2"/>
            <a:r>
              <a:rPr lang="en-GB" sz="2400" dirty="0"/>
              <a:t>Data are entered by terminal for immediate processing by the computer</a:t>
            </a:r>
          </a:p>
          <a:p>
            <a:pPr lvl="2"/>
            <a:endParaRPr lang="en-GB" sz="2400" dirty="0"/>
          </a:p>
          <a:p>
            <a:pPr lvl="2"/>
            <a:endParaRPr lang="en-GB" sz="2400" dirty="0"/>
          </a:p>
          <a:p>
            <a:pPr lvl="1"/>
            <a:r>
              <a:rPr lang="en-GB" dirty="0"/>
              <a:t>(used with a singular verb) a body of facts; information: </a:t>
            </a:r>
          </a:p>
          <a:p>
            <a:pPr lvl="2"/>
            <a:r>
              <a:rPr lang="en-GB" sz="2400" dirty="0"/>
              <a:t>Additional data is available from the president of the firm.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89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5D20D50-90B0-4319-A2FA-1EEF0448B553}" vid="{06E7A06F-156A-4183-A4DD-B7EA8D45D7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</TotalTime>
  <Words>1752</Words>
  <Application>Microsoft Office PowerPoint</Application>
  <PresentationFormat>Widescreen</PresentationFormat>
  <Paragraphs>328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Data Analytics</vt:lpstr>
      <vt:lpstr>About the Module</vt:lpstr>
      <vt:lpstr>Module Outline</vt:lpstr>
      <vt:lpstr>Why data analytics?</vt:lpstr>
      <vt:lpstr>What is Data Analytics?</vt:lpstr>
      <vt:lpstr>PowerPoint Presentation</vt:lpstr>
      <vt:lpstr>Applications of Data Analytics</vt:lpstr>
      <vt:lpstr>Module Outline</vt:lpstr>
      <vt:lpstr>What is Data?</vt:lpstr>
      <vt:lpstr>How to Store Data?</vt:lpstr>
      <vt:lpstr>Instances (or objects)</vt:lpstr>
      <vt:lpstr>Features (or Attributes)</vt:lpstr>
      <vt:lpstr>Features (or Attributes)</vt:lpstr>
      <vt:lpstr>Example of a Real World Data</vt:lpstr>
      <vt:lpstr>Types of Values</vt:lpstr>
      <vt:lpstr>Types of Values</vt:lpstr>
      <vt:lpstr>Nominal Data</vt:lpstr>
      <vt:lpstr>Ordinal Data</vt:lpstr>
      <vt:lpstr>Interval Data</vt:lpstr>
      <vt:lpstr>Ratio Data</vt:lpstr>
      <vt:lpstr>Source of Data</vt:lpstr>
      <vt:lpstr>Structured Data</vt:lpstr>
      <vt:lpstr>Structured Data Examples: Record data</vt:lpstr>
      <vt:lpstr>Structured Data Examples: Data Matrix</vt:lpstr>
      <vt:lpstr>Structured Data Examples: Transaction Data</vt:lpstr>
      <vt:lpstr>Structured Data Examples: Graph Data</vt:lpstr>
      <vt:lpstr>Uses of Graph Data</vt:lpstr>
      <vt:lpstr>Unstructured Data</vt:lpstr>
      <vt:lpstr>Unstructured Data Examples: Document Data</vt:lpstr>
      <vt:lpstr>PowerPoint Presentation</vt:lpstr>
      <vt:lpstr>Data Properties: Data Dimensionality</vt:lpstr>
      <vt:lpstr>Data Properties: Data Sparsity</vt:lpstr>
      <vt:lpstr>Data Properties: Data Resolution</vt:lpstr>
      <vt:lpstr>Data Quality</vt:lpstr>
      <vt:lpstr>Data Quality: Noise</vt:lpstr>
      <vt:lpstr>Data Quality: Outliers</vt:lpstr>
      <vt:lpstr>Data Quality: Missing Values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CS1AC15 – Applications of Computer Science</dc:title>
  <dc:creator>Michael Sanders</dc:creator>
  <cp:lastModifiedBy>Varun Ojha</cp:lastModifiedBy>
  <cp:revision>75</cp:revision>
  <dcterms:created xsi:type="dcterms:W3CDTF">2021-02-09T12:07:47Z</dcterms:created>
  <dcterms:modified xsi:type="dcterms:W3CDTF">2022-02-24T12:11:15Z</dcterms:modified>
</cp:coreProperties>
</file>