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47" r:id="rId1"/>
  </p:sldMasterIdLst>
  <p:notesMasterIdLst>
    <p:notesMasterId r:id="rId10"/>
  </p:notesMasterIdLst>
  <p:handoutMasterIdLst>
    <p:handoutMasterId r:id="rId11"/>
  </p:handoutMasterIdLst>
  <p:sldIdLst>
    <p:sldId id="1435" r:id="rId2"/>
    <p:sldId id="2272" r:id="rId3"/>
    <p:sldId id="2274" r:id="rId4"/>
    <p:sldId id="2273" r:id="rId5"/>
    <p:sldId id="2275" r:id="rId6"/>
    <p:sldId id="2277" r:id="rId7"/>
    <p:sldId id="2281" r:id="rId8"/>
    <p:sldId id="2279" r:id="rId9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3C59EEA-6FB5-4635-A7EB-0D972C0E8DF8}">
          <p14:sldIdLst>
            <p14:sldId id="1435"/>
            <p14:sldId id="2272"/>
            <p14:sldId id="2274"/>
            <p14:sldId id="2273"/>
            <p14:sldId id="2275"/>
            <p14:sldId id="2277"/>
            <p14:sldId id="2281"/>
            <p14:sldId id="2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890">
          <p15:clr>
            <a:srgbClr val="A4A3A4"/>
          </p15:clr>
        </p15:guide>
        <p15:guide id="5" orient="horz" pos="436">
          <p15:clr>
            <a:srgbClr val="A4A3A4"/>
          </p15:clr>
        </p15:guide>
        <p15:guide id="6" orient="horz" pos="1888">
          <p15:clr>
            <a:srgbClr val="A4A3A4"/>
          </p15:clr>
        </p15:guide>
        <p15:guide id="7" pos="172">
          <p15:clr>
            <a:srgbClr val="A4A3A4"/>
          </p15:clr>
        </p15:guide>
        <p15:guide id="8" pos="5978">
          <p15:clr>
            <a:srgbClr val="A4A3A4"/>
          </p15:clr>
        </p15:guide>
        <p15:guide id="9" pos="3120">
          <p15:clr>
            <a:srgbClr val="A4A3A4"/>
          </p15:clr>
        </p15:guide>
        <p15:guide id="10" pos="2893">
          <p15:clr>
            <a:srgbClr val="A4A3A4"/>
          </p15:clr>
        </p15:guide>
        <p15:guide id="11" pos="4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CDB"/>
    <a:srgbClr val="BF1E4B"/>
    <a:srgbClr val="1E4164"/>
    <a:srgbClr val="F38086"/>
    <a:srgbClr val="EAEAEA"/>
    <a:srgbClr val="FACED1"/>
    <a:srgbClr val="818587"/>
    <a:srgbClr val="6D7072"/>
    <a:srgbClr val="B2B5B6"/>
    <a:srgbClr val="6D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3" autoAdjust="0"/>
    <p:restoredTop sz="99849" autoAdjust="0"/>
  </p:normalViewPr>
  <p:slideViewPr>
    <p:cSldViewPr snapToGrid="0">
      <p:cViewPr varScale="1">
        <p:scale>
          <a:sx n="114" d="100"/>
          <a:sy n="114" d="100"/>
        </p:scale>
        <p:origin x="1596" y="96"/>
      </p:cViewPr>
      <p:guideLst>
        <p:guide orient="horz" pos="3884"/>
        <p:guide orient="horz" pos="2160"/>
        <p:guide orient="horz" pos="981"/>
        <p:guide orient="horz" pos="890"/>
        <p:guide orient="horz" pos="436"/>
        <p:guide orient="horz" pos="1888"/>
        <p:guide pos="172"/>
        <p:guide pos="5978"/>
        <p:guide pos="3120"/>
        <p:guide pos="2893"/>
        <p:guide pos="4073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87"/>
    </p:cViewPr>
  </p:sorterViewPr>
  <p:notesViewPr>
    <p:cSldViewPr snapToGrid="0">
      <p:cViewPr varScale="1">
        <p:scale>
          <a:sx n="76" d="100"/>
          <a:sy n="76" d="100"/>
        </p:scale>
        <p:origin x="2850" y="6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7A1D8B84-537C-4A3D-8127-FF4EE0E8FC81}" type="datetimeFigureOut">
              <a:rPr lang="ko-KR" altLang="en-US" smtClean="0"/>
              <a:pPr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3D30508D-1F00-408A-ACB3-00C298702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2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4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0909"/>
            <a:ext cx="544639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0228"/>
            <a:ext cx="294893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4" y="9440228"/>
            <a:ext cx="294893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362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9907588" cy="6858000"/>
            <a:chOff x="0" y="0"/>
            <a:chExt cx="9907588" cy="6858000"/>
          </a:xfrm>
        </p:grpSpPr>
        <p:pic>
          <p:nvPicPr>
            <p:cNvPr id="3" name="Picture 2" descr="D:\191212_엘지\191212_디자인\191223_표지_1 copy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758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4476522" y="6173311"/>
              <a:ext cx="952956" cy="225816"/>
              <a:chOff x="3065492" y="5838907"/>
              <a:chExt cx="1971803" cy="467244"/>
            </a:xfrm>
          </p:grpSpPr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4235872" y="5916025"/>
                <a:ext cx="801423" cy="313008"/>
              </a:xfrm>
              <a:custGeom>
                <a:avLst/>
                <a:gdLst>
                  <a:gd name="T0" fmla="*/ 304 w 1060"/>
                  <a:gd name="T1" fmla="*/ 28 h 414"/>
                  <a:gd name="T2" fmla="*/ 230 w 1060"/>
                  <a:gd name="T3" fmla="*/ 2 h 414"/>
                  <a:gd name="T4" fmla="*/ 168 w 1060"/>
                  <a:gd name="T5" fmla="*/ 0 h 414"/>
                  <a:gd name="T6" fmla="*/ 94 w 1060"/>
                  <a:gd name="T7" fmla="*/ 20 h 414"/>
                  <a:gd name="T8" fmla="*/ 40 w 1060"/>
                  <a:gd name="T9" fmla="*/ 66 h 414"/>
                  <a:gd name="T10" fmla="*/ 8 w 1060"/>
                  <a:gd name="T11" fmla="*/ 138 h 414"/>
                  <a:gd name="T12" fmla="*/ 0 w 1060"/>
                  <a:gd name="T13" fmla="*/ 208 h 414"/>
                  <a:gd name="T14" fmla="*/ 10 w 1060"/>
                  <a:gd name="T15" fmla="*/ 294 h 414"/>
                  <a:gd name="T16" fmla="*/ 44 w 1060"/>
                  <a:gd name="T17" fmla="*/ 360 h 414"/>
                  <a:gd name="T18" fmla="*/ 104 w 1060"/>
                  <a:gd name="T19" fmla="*/ 400 h 414"/>
                  <a:gd name="T20" fmla="*/ 190 w 1060"/>
                  <a:gd name="T21" fmla="*/ 414 h 414"/>
                  <a:gd name="T22" fmla="*/ 298 w 1060"/>
                  <a:gd name="T23" fmla="*/ 396 h 414"/>
                  <a:gd name="T24" fmla="*/ 308 w 1060"/>
                  <a:gd name="T25" fmla="*/ 314 h 414"/>
                  <a:gd name="T26" fmla="*/ 196 w 1060"/>
                  <a:gd name="T27" fmla="*/ 338 h 414"/>
                  <a:gd name="T28" fmla="*/ 154 w 1060"/>
                  <a:gd name="T29" fmla="*/ 334 h 414"/>
                  <a:gd name="T30" fmla="*/ 118 w 1060"/>
                  <a:gd name="T31" fmla="*/ 310 h 414"/>
                  <a:gd name="T32" fmla="*/ 94 w 1060"/>
                  <a:gd name="T33" fmla="*/ 260 h 414"/>
                  <a:gd name="T34" fmla="*/ 92 w 1060"/>
                  <a:gd name="T35" fmla="*/ 174 h 414"/>
                  <a:gd name="T36" fmla="*/ 118 w 1060"/>
                  <a:gd name="T37" fmla="*/ 104 h 414"/>
                  <a:gd name="T38" fmla="*/ 150 w 1060"/>
                  <a:gd name="T39" fmla="*/ 80 h 414"/>
                  <a:gd name="T40" fmla="*/ 208 w 1060"/>
                  <a:gd name="T41" fmla="*/ 72 h 414"/>
                  <a:gd name="T42" fmla="*/ 256 w 1060"/>
                  <a:gd name="T43" fmla="*/ 88 h 414"/>
                  <a:gd name="T44" fmla="*/ 644 w 1060"/>
                  <a:gd name="T45" fmla="*/ 6 h 414"/>
                  <a:gd name="T46" fmla="*/ 362 w 1060"/>
                  <a:gd name="T47" fmla="*/ 6 h 414"/>
                  <a:gd name="T48" fmla="*/ 458 w 1060"/>
                  <a:gd name="T49" fmla="*/ 76 h 414"/>
                  <a:gd name="T50" fmla="*/ 644 w 1060"/>
                  <a:gd name="T51" fmla="*/ 6 h 414"/>
                  <a:gd name="T52" fmla="*/ 1024 w 1060"/>
                  <a:gd name="T53" fmla="*/ 18 h 414"/>
                  <a:gd name="T54" fmla="*/ 920 w 1060"/>
                  <a:gd name="T55" fmla="*/ 0 h 414"/>
                  <a:gd name="T56" fmla="*/ 850 w 1060"/>
                  <a:gd name="T57" fmla="*/ 8 h 414"/>
                  <a:gd name="T58" fmla="*/ 802 w 1060"/>
                  <a:gd name="T59" fmla="*/ 32 h 414"/>
                  <a:gd name="T60" fmla="*/ 772 w 1060"/>
                  <a:gd name="T61" fmla="*/ 68 h 414"/>
                  <a:gd name="T62" fmla="*/ 764 w 1060"/>
                  <a:gd name="T63" fmla="*/ 116 h 414"/>
                  <a:gd name="T64" fmla="*/ 780 w 1060"/>
                  <a:gd name="T65" fmla="*/ 172 h 414"/>
                  <a:gd name="T66" fmla="*/ 838 w 1060"/>
                  <a:gd name="T67" fmla="*/ 222 h 414"/>
                  <a:gd name="T68" fmla="*/ 926 w 1060"/>
                  <a:gd name="T69" fmla="*/ 252 h 414"/>
                  <a:gd name="T70" fmla="*/ 954 w 1060"/>
                  <a:gd name="T71" fmla="*/ 266 h 414"/>
                  <a:gd name="T72" fmla="*/ 970 w 1060"/>
                  <a:gd name="T73" fmla="*/ 290 h 414"/>
                  <a:gd name="T74" fmla="*/ 968 w 1060"/>
                  <a:gd name="T75" fmla="*/ 318 h 414"/>
                  <a:gd name="T76" fmla="*/ 934 w 1060"/>
                  <a:gd name="T77" fmla="*/ 340 h 414"/>
                  <a:gd name="T78" fmla="*/ 874 w 1060"/>
                  <a:gd name="T79" fmla="*/ 340 h 414"/>
                  <a:gd name="T80" fmla="*/ 758 w 1060"/>
                  <a:gd name="T81" fmla="*/ 378 h 414"/>
                  <a:gd name="T82" fmla="*/ 808 w 1060"/>
                  <a:gd name="T83" fmla="*/ 400 h 414"/>
                  <a:gd name="T84" fmla="*/ 902 w 1060"/>
                  <a:gd name="T85" fmla="*/ 414 h 414"/>
                  <a:gd name="T86" fmla="*/ 968 w 1060"/>
                  <a:gd name="T87" fmla="*/ 406 h 414"/>
                  <a:gd name="T88" fmla="*/ 1018 w 1060"/>
                  <a:gd name="T89" fmla="*/ 382 h 414"/>
                  <a:gd name="T90" fmla="*/ 1048 w 1060"/>
                  <a:gd name="T91" fmla="*/ 344 h 414"/>
                  <a:gd name="T92" fmla="*/ 1060 w 1060"/>
                  <a:gd name="T93" fmla="*/ 296 h 414"/>
                  <a:gd name="T94" fmla="*/ 1046 w 1060"/>
                  <a:gd name="T95" fmla="*/ 238 h 414"/>
                  <a:gd name="T96" fmla="*/ 1000 w 1060"/>
                  <a:gd name="T97" fmla="*/ 196 h 414"/>
                  <a:gd name="T98" fmla="*/ 928 w 1060"/>
                  <a:gd name="T99" fmla="*/ 170 h 414"/>
                  <a:gd name="T100" fmla="*/ 870 w 1060"/>
                  <a:gd name="T101" fmla="*/ 148 h 414"/>
                  <a:gd name="T102" fmla="*/ 850 w 1060"/>
                  <a:gd name="T103" fmla="*/ 112 h 414"/>
                  <a:gd name="T104" fmla="*/ 858 w 1060"/>
                  <a:gd name="T105" fmla="*/ 86 h 414"/>
                  <a:gd name="T106" fmla="*/ 902 w 1060"/>
                  <a:gd name="T107" fmla="*/ 68 h 414"/>
                  <a:gd name="T108" fmla="*/ 978 w 1060"/>
                  <a:gd name="T109" fmla="*/ 7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60" h="414">
                    <a:moveTo>
                      <a:pt x="334" y="54"/>
                    </a:moveTo>
                    <a:lnTo>
                      <a:pt x="334" y="54"/>
                    </a:lnTo>
                    <a:lnTo>
                      <a:pt x="320" y="40"/>
                    </a:lnTo>
                    <a:lnTo>
                      <a:pt x="304" y="28"/>
                    </a:lnTo>
                    <a:lnTo>
                      <a:pt x="286" y="20"/>
                    </a:lnTo>
                    <a:lnTo>
                      <a:pt x="268" y="12"/>
                    </a:lnTo>
                    <a:lnTo>
                      <a:pt x="250" y="6"/>
                    </a:lnTo>
                    <a:lnTo>
                      <a:pt x="230" y="2"/>
                    </a:lnTo>
                    <a:lnTo>
                      <a:pt x="210" y="0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168" y="0"/>
                    </a:lnTo>
                    <a:lnTo>
                      <a:pt x="148" y="4"/>
                    </a:lnTo>
                    <a:lnTo>
                      <a:pt x="128" y="8"/>
                    </a:lnTo>
                    <a:lnTo>
                      <a:pt x="110" y="14"/>
                    </a:lnTo>
                    <a:lnTo>
                      <a:pt x="94" y="20"/>
                    </a:lnTo>
                    <a:lnTo>
                      <a:pt x="78" y="30"/>
                    </a:lnTo>
                    <a:lnTo>
                      <a:pt x="64" y="40"/>
                    </a:lnTo>
                    <a:lnTo>
                      <a:pt x="50" y="52"/>
                    </a:lnTo>
                    <a:lnTo>
                      <a:pt x="40" y="66"/>
                    </a:lnTo>
                    <a:lnTo>
                      <a:pt x="28" y="82"/>
                    </a:lnTo>
                    <a:lnTo>
                      <a:pt x="20" y="98"/>
                    </a:lnTo>
                    <a:lnTo>
                      <a:pt x="12" y="118"/>
                    </a:lnTo>
                    <a:lnTo>
                      <a:pt x="8" y="138"/>
                    </a:lnTo>
                    <a:lnTo>
                      <a:pt x="4" y="160"/>
                    </a:lnTo>
                    <a:lnTo>
                      <a:pt x="0" y="182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4"/>
                    </a:lnTo>
                    <a:lnTo>
                      <a:pt x="10" y="294"/>
                    </a:lnTo>
                    <a:lnTo>
                      <a:pt x="16" y="314"/>
                    </a:lnTo>
                    <a:lnTo>
                      <a:pt x="24" y="330"/>
                    </a:lnTo>
                    <a:lnTo>
                      <a:pt x="34" y="346"/>
                    </a:lnTo>
                    <a:lnTo>
                      <a:pt x="44" y="360"/>
                    </a:lnTo>
                    <a:lnTo>
                      <a:pt x="56" y="372"/>
                    </a:lnTo>
                    <a:lnTo>
                      <a:pt x="70" y="384"/>
                    </a:lnTo>
                    <a:lnTo>
                      <a:pt x="86" y="394"/>
                    </a:lnTo>
                    <a:lnTo>
                      <a:pt x="104" y="400"/>
                    </a:lnTo>
                    <a:lnTo>
                      <a:pt x="122" y="406"/>
                    </a:lnTo>
                    <a:lnTo>
                      <a:pt x="142" y="412"/>
                    </a:lnTo>
                    <a:lnTo>
                      <a:pt x="166" y="414"/>
                    </a:lnTo>
                    <a:lnTo>
                      <a:pt x="190" y="414"/>
                    </a:lnTo>
                    <a:lnTo>
                      <a:pt x="190" y="414"/>
                    </a:lnTo>
                    <a:lnTo>
                      <a:pt x="228" y="412"/>
                    </a:lnTo>
                    <a:lnTo>
                      <a:pt x="264" y="406"/>
                    </a:lnTo>
                    <a:lnTo>
                      <a:pt x="298" y="396"/>
                    </a:lnTo>
                    <a:lnTo>
                      <a:pt x="314" y="390"/>
                    </a:lnTo>
                    <a:lnTo>
                      <a:pt x="328" y="382"/>
                    </a:lnTo>
                    <a:lnTo>
                      <a:pt x="308" y="314"/>
                    </a:lnTo>
                    <a:lnTo>
                      <a:pt x="308" y="314"/>
                    </a:lnTo>
                    <a:lnTo>
                      <a:pt x="284" y="324"/>
                    </a:lnTo>
                    <a:lnTo>
                      <a:pt x="256" y="332"/>
                    </a:lnTo>
                    <a:lnTo>
                      <a:pt x="226" y="338"/>
                    </a:lnTo>
                    <a:lnTo>
                      <a:pt x="196" y="338"/>
                    </a:lnTo>
                    <a:lnTo>
                      <a:pt x="196" y="338"/>
                    </a:lnTo>
                    <a:lnTo>
                      <a:pt x="180" y="338"/>
                    </a:lnTo>
                    <a:lnTo>
                      <a:pt x="166" y="336"/>
                    </a:lnTo>
                    <a:lnTo>
                      <a:pt x="154" y="334"/>
                    </a:lnTo>
                    <a:lnTo>
                      <a:pt x="144" y="330"/>
                    </a:lnTo>
                    <a:lnTo>
                      <a:pt x="134" y="324"/>
                    </a:lnTo>
                    <a:lnTo>
                      <a:pt x="124" y="318"/>
                    </a:lnTo>
                    <a:lnTo>
                      <a:pt x="118" y="310"/>
                    </a:lnTo>
                    <a:lnTo>
                      <a:pt x="110" y="302"/>
                    </a:lnTo>
                    <a:lnTo>
                      <a:pt x="106" y="292"/>
                    </a:lnTo>
                    <a:lnTo>
                      <a:pt x="100" y="282"/>
                    </a:lnTo>
                    <a:lnTo>
                      <a:pt x="94" y="260"/>
                    </a:lnTo>
                    <a:lnTo>
                      <a:pt x="90" y="234"/>
                    </a:lnTo>
                    <a:lnTo>
                      <a:pt x="90" y="206"/>
                    </a:lnTo>
                    <a:lnTo>
                      <a:pt x="90" y="206"/>
                    </a:lnTo>
                    <a:lnTo>
                      <a:pt x="92" y="174"/>
                    </a:lnTo>
                    <a:lnTo>
                      <a:pt x="96" y="146"/>
                    </a:lnTo>
                    <a:lnTo>
                      <a:pt x="106" y="124"/>
                    </a:lnTo>
                    <a:lnTo>
                      <a:pt x="112" y="114"/>
                    </a:lnTo>
                    <a:lnTo>
                      <a:pt x="118" y="104"/>
                    </a:lnTo>
                    <a:lnTo>
                      <a:pt x="124" y="96"/>
                    </a:lnTo>
                    <a:lnTo>
                      <a:pt x="132" y="90"/>
                    </a:lnTo>
                    <a:lnTo>
                      <a:pt x="142" y="84"/>
                    </a:lnTo>
                    <a:lnTo>
                      <a:pt x="150" y="80"/>
                    </a:lnTo>
                    <a:lnTo>
                      <a:pt x="172" y="72"/>
                    </a:lnTo>
                    <a:lnTo>
                      <a:pt x="194" y="70"/>
                    </a:lnTo>
                    <a:lnTo>
                      <a:pt x="194" y="70"/>
                    </a:lnTo>
                    <a:lnTo>
                      <a:pt x="208" y="72"/>
                    </a:lnTo>
                    <a:lnTo>
                      <a:pt x="222" y="74"/>
                    </a:lnTo>
                    <a:lnTo>
                      <a:pt x="234" y="78"/>
                    </a:lnTo>
                    <a:lnTo>
                      <a:pt x="246" y="82"/>
                    </a:lnTo>
                    <a:lnTo>
                      <a:pt x="256" y="88"/>
                    </a:lnTo>
                    <a:lnTo>
                      <a:pt x="266" y="94"/>
                    </a:lnTo>
                    <a:lnTo>
                      <a:pt x="284" y="110"/>
                    </a:lnTo>
                    <a:lnTo>
                      <a:pt x="334" y="54"/>
                    </a:lnTo>
                    <a:close/>
                    <a:moveTo>
                      <a:pt x="644" y="6"/>
                    </a:moveTo>
                    <a:lnTo>
                      <a:pt x="644" y="334"/>
                    </a:lnTo>
                    <a:lnTo>
                      <a:pt x="634" y="334"/>
                    </a:lnTo>
                    <a:lnTo>
                      <a:pt x="518" y="6"/>
                    </a:lnTo>
                    <a:lnTo>
                      <a:pt x="362" y="6"/>
                    </a:lnTo>
                    <a:lnTo>
                      <a:pt x="362" y="408"/>
                    </a:lnTo>
                    <a:lnTo>
                      <a:pt x="446" y="408"/>
                    </a:lnTo>
                    <a:lnTo>
                      <a:pt x="446" y="76"/>
                    </a:lnTo>
                    <a:lnTo>
                      <a:pt x="458" y="76"/>
                    </a:lnTo>
                    <a:lnTo>
                      <a:pt x="572" y="408"/>
                    </a:lnTo>
                    <a:lnTo>
                      <a:pt x="728" y="408"/>
                    </a:lnTo>
                    <a:lnTo>
                      <a:pt x="728" y="6"/>
                    </a:lnTo>
                    <a:lnTo>
                      <a:pt x="644" y="6"/>
                    </a:lnTo>
                    <a:close/>
                    <a:moveTo>
                      <a:pt x="1056" y="32"/>
                    </a:moveTo>
                    <a:lnTo>
                      <a:pt x="1056" y="32"/>
                    </a:lnTo>
                    <a:lnTo>
                      <a:pt x="1040" y="24"/>
                    </a:lnTo>
                    <a:lnTo>
                      <a:pt x="1024" y="18"/>
                    </a:lnTo>
                    <a:lnTo>
                      <a:pt x="1006" y="12"/>
                    </a:lnTo>
                    <a:lnTo>
                      <a:pt x="988" y="8"/>
                    </a:lnTo>
                    <a:lnTo>
                      <a:pt x="952" y="2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8"/>
                    </a:lnTo>
                    <a:lnTo>
                      <a:pt x="836" y="14"/>
                    </a:lnTo>
                    <a:lnTo>
                      <a:pt x="824" y="18"/>
                    </a:lnTo>
                    <a:lnTo>
                      <a:pt x="812" y="24"/>
                    </a:lnTo>
                    <a:lnTo>
                      <a:pt x="802" y="32"/>
                    </a:lnTo>
                    <a:lnTo>
                      <a:pt x="792" y="40"/>
                    </a:lnTo>
                    <a:lnTo>
                      <a:pt x="784" y="50"/>
                    </a:lnTo>
                    <a:lnTo>
                      <a:pt x="778" y="58"/>
                    </a:lnTo>
                    <a:lnTo>
                      <a:pt x="772" y="68"/>
                    </a:lnTo>
                    <a:lnTo>
                      <a:pt x="768" y="80"/>
                    </a:lnTo>
                    <a:lnTo>
                      <a:pt x="766" y="92"/>
                    </a:lnTo>
                    <a:lnTo>
                      <a:pt x="764" y="104"/>
                    </a:lnTo>
                    <a:lnTo>
                      <a:pt x="764" y="116"/>
                    </a:lnTo>
                    <a:lnTo>
                      <a:pt x="764" y="116"/>
                    </a:lnTo>
                    <a:lnTo>
                      <a:pt x="766" y="136"/>
                    </a:lnTo>
                    <a:lnTo>
                      <a:pt x="772" y="156"/>
                    </a:lnTo>
                    <a:lnTo>
                      <a:pt x="780" y="172"/>
                    </a:lnTo>
                    <a:lnTo>
                      <a:pt x="792" y="188"/>
                    </a:lnTo>
                    <a:lnTo>
                      <a:pt x="806" y="200"/>
                    </a:lnTo>
                    <a:lnTo>
                      <a:pt x="822" y="212"/>
                    </a:lnTo>
                    <a:lnTo>
                      <a:pt x="838" y="222"/>
                    </a:lnTo>
                    <a:lnTo>
                      <a:pt x="856" y="228"/>
                    </a:lnTo>
                    <a:lnTo>
                      <a:pt x="856" y="228"/>
                    </a:lnTo>
                    <a:lnTo>
                      <a:pt x="892" y="242"/>
                    </a:lnTo>
                    <a:lnTo>
                      <a:pt x="926" y="252"/>
                    </a:lnTo>
                    <a:lnTo>
                      <a:pt x="926" y="252"/>
                    </a:lnTo>
                    <a:lnTo>
                      <a:pt x="938" y="256"/>
                    </a:lnTo>
                    <a:lnTo>
                      <a:pt x="948" y="260"/>
                    </a:lnTo>
                    <a:lnTo>
                      <a:pt x="954" y="266"/>
                    </a:lnTo>
                    <a:lnTo>
                      <a:pt x="962" y="270"/>
                    </a:lnTo>
                    <a:lnTo>
                      <a:pt x="966" y="276"/>
                    </a:lnTo>
                    <a:lnTo>
                      <a:pt x="968" y="284"/>
                    </a:lnTo>
                    <a:lnTo>
                      <a:pt x="970" y="290"/>
                    </a:lnTo>
                    <a:lnTo>
                      <a:pt x="972" y="298"/>
                    </a:lnTo>
                    <a:lnTo>
                      <a:pt x="972" y="298"/>
                    </a:lnTo>
                    <a:lnTo>
                      <a:pt x="970" y="308"/>
                    </a:lnTo>
                    <a:lnTo>
                      <a:pt x="968" y="318"/>
                    </a:lnTo>
                    <a:lnTo>
                      <a:pt x="962" y="326"/>
                    </a:lnTo>
                    <a:lnTo>
                      <a:pt x="956" y="332"/>
                    </a:lnTo>
                    <a:lnTo>
                      <a:pt x="946" y="336"/>
                    </a:lnTo>
                    <a:lnTo>
                      <a:pt x="934" y="340"/>
                    </a:lnTo>
                    <a:lnTo>
                      <a:pt x="918" y="342"/>
                    </a:lnTo>
                    <a:lnTo>
                      <a:pt x="900" y="344"/>
                    </a:lnTo>
                    <a:lnTo>
                      <a:pt x="900" y="344"/>
                    </a:lnTo>
                    <a:lnTo>
                      <a:pt x="874" y="340"/>
                    </a:lnTo>
                    <a:lnTo>
                      <a:pt x="844" y="334"/>
                    </a:lnTo>
                    <a:lnTo>
                      <a:pt x="814" y="324"/>
                    </a:lnTo>
                    <a:lnTo>
                      <a:pt x="788" y="310"/>
                    </a:lnTo>
                    <a:lnTo>
                      <a:pt x="758" y="378"/>
                    </a:lnTo>
                    <a:lnTo>
                      <a:pt x="758" y="378"/>
                    </a:lnTo>
                    <a:lnTo>
                      <a:pt x="774" y="386"/>
                    </a:lnTo>
                    <a:lnTo>
                      <a:pt x="790" y="394"/>
                    </a:lnTo>
                    <a:lnTo>
                      <a:pt x="808" y="400"/>
                    </a:lnTo>
                    <a:lnTo>
                      <a:pt x="828" y="406"/>
                    </a:lnTo>
                    <a:lnTo>
                      <a:pt x="866" y="412"/>
                    </a:lnTo>
                    <a:lnTo>
                      <a:pt x="902" y="414"/>
                    </a:lnTo>
                    <a:lnTo>
                      <a:pt x="902" y="414"/>
                    </a:lnTo>
                    <a:lnTo>
                      <a:pt x="920" y="414"/>
                    </a:lnTo>
                    <a:lnTo>
                      <a:pt x="936" y="412"/>
                    </a:lnTo>
                    <a:lnTo>
                      <a:pt x="954" y="410"/>
                    </a:lnTo>
                    <a:lnTo>
                      <a:pt x="968" y="406"/>
                    </a:lnTo>
                    <a:lnTo>
                      <a:pt x="982" y="402"/>
                    </a:lnTo>
                    <a:lnTo>
                      <a:pt x="996" y="396"/>
                    </a:lnTo>
                    <a:lnTo>
                      <a:pt x="1008" y="388"/>
                    </a:lnTo>
                    <a:lnTo>
                      <a:pt x="1018" y="382"/>
                    </a:lnTo>
                    <a:lnTo>
                      <a:pt x="1028" y="372"/>
                    </a:lnTo>
                    <a:lnTo>
                      <a:pt x="1036" y="364"/>
                    </a:lnTo>
                    <a:lnTo>
                      <a:pt x="1044" y="354"/>
                    </a:lnTo>
                    <a:lnTo>
                      <a:pt x="1048" y="344"/>
                    </a:lnTo>
                    <a:lnTo>
                      <a:pt x="1054" y="332"/>
                    </a:lnTo>
                    <a:lnTo>
                      <a:pt x="1056" y="320"/>
                    </a:lnTo>
                    <a:lnTo>
                      <a:pt x="1058" y="308"/>
                    </a:lnTo>
                    <a:lnTo>
                      <a:pt x="1060" y="296"/>
                    </a:lnTo>
                    <a:lnTo>
                      <a:pt x="1060" y="296"/>
                    </a:lnTo>
                    <a:lnTo>
                      <a:pt x="1058" y="272"/>
                    </a:lnTo>
                    <a:lnTo>
                      <a:pt x="1054" y="254"/>
                    </a:lnTo>
                    <a:lnTo>
                      <a:pt x="1046" y="238"/>
                    </a:lnTo>
                    <a:lnTo>
                      <a:pt x="1038" y="224"/>
                    </a:lnTo>
                    <a:lnTo>
                      <a:pt x="1026" y="214"/>
                    </a:lnTo>
                    <a:lnTo>
                      <a:pt x="1014" y="204"/>
                    </a:lnTo>
                    <a:lnTo>
                      <a:pt x="1000" y="196"/>
                    </a:lnTo>
                    <a:lnTo>
                      <a:pt x="986" y="190"/>
                    </a:lnTo>
                    <a:lnTo>
                      <a:pt x="986" y="190"/>
                    </a:lnTo>
                    <a:lnTo>
                      <a:pt x="956" y="180"/>
                    </a:lnTo>
                    <a:lnTo>
                      <a:pt x="928" y="170"/>
                    </a:lnTo>
                    <a:lnTo>
                      <a:pt x="928" y="170"/>
                    </a:lnTo>
                    <a:lnTo>
                      <a:pt x="894" y="160"/>
                    </a:lnTo>
                    <a:lnTo>
                      <a:pt x="882" y="154"/>
                    </a:lnTo>
                    <a:lnTo>
                      <a:pt x="870" y="148"/>
                    </a:lnTo>
                    <a:lnTo>
                      <a:pt x="862" y="140"/>
                    </a:lnTo>
                    <a:lnTo>
                      <a:pt x="856" y="132"/>
                    </a:lnTo>
                    <a:lnTo>
                      <a:pt x="852" y="122"/>
                    </a:lnTo>
                    <a:lnTo>
                      <a:pt x="850" y="112"/>
                    </a:lnTo>
                    <a:lnTo>
                      <a:pt x="850" y="112"/>
                    </a:lnTo>
                    <a:lnTo>
                      <a:pt x="852" y="102"/>
                    </a:lnTo>
                    <a:lnTo>
                      <a:pt x="854" y="94"/>
                    </a:lnTo>
                    <a:lnTo>
                      <a:pt x="858" y="86"/>
                    </a:lnTo>
                    <a:lnTo>
                      <a:pt x="866" y="80"/>
                    </a:lnTo>
                    <a:lnTo>
                      <a:pt x="874" y="76"/>
                    </a:lnTo>
                    <a:lnTo>
                      <a:pt x="888" y="72"/>
                    </a:lnTo>
                    <a:lnTo>
                      <a:pt x="902" y="68"/>
                    </a:lnTo>
                    <a:lnTo>
                      <a:pt x="922" y="68"/>
                    </a:lnTo>
                    <a:lnTo>
                      <a:pt x="922" y="68"/>
                    </a:lnTo>
                    <a:lnTo>
                      <a:pt x="950" y="70"/>
                    </a:lnTo>
                    <a:lnTo>
                      <a:pt x="978" y="76"/>
                    </a:lnTo>
                    <a:lnTo>
                      <a:pt x="1004" y="86"/>
                    </a:lnTo>
                    <a:lnTo>
                      <a:pt x="1026" y="96"/>
                    </a:lnTo>
                    <a:lnTo>
                      <a:pt x="1056" y="32"/>
                    </a:lnTo>
                    <a:close/>
                  </a:path>
                </a:pathLst>
              </a:custGeom>
              <a:solidFill>
                <a:srgbClr val="6D6F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065492" y="5838907"/>
                <a:ext cx="467245" cy="467244"/>
              </a:xfrm>
              <a:custGeom>
                <a:avLst/>
                <a:gdLst>
                  <a:gd name="T0" fmla="*/ 308 w 618"/>
                  <a:gd name="T1" fmla="*/ 618 h 618"/>
                  <a:gd name="T2" fmla="*/ 372 w 618"/>
                  <a:gd name="T3" fmla="*/ 612 h 618"/>
                  <a:gd name="T4" fmla="*/ 430 w 618"/>
                  <a:gd name="T5" fmla="*/ 594 h 618"/>
                  <a:gd name="T6" fmla="*/ 482 w 618"/>
                  <a:gd name="T7" fmla="*/ 566 h 618"/>
                  <a:gd name="T8" fmla="*/ 528 w 618"/>
                  <a:gd name="T9" fmla="*/ 528 h 618"/>
                  <a:gd name="T10" fmla="*/ 564 w 618"/>
                  <a:gd name="T11" fmla="*/ 482 h 618"/>
                  <a:gd name="T12" fmla="*/ 594 w 618"/>
                  <a:gd name="T13" fmla="*/ 430 h 618"/>
                  <a:gd name="T14" fmla="*/ 612 w 618"/>
                  <a:gd name="T15" fmla="*/ 372 h 618"/>
                  <a:gd name="T16" fmla="*/ 618 w 618"/>
                  <a:gd name="T17" fmla="*/ 310 h 618"/>
                  <a:gd name="T18" fmla="*/ 616 w 618"/>
                  <a:gd name="T19" fmla="*/ 278 h 618"/>
                  <a:gd name="T20" fmla="*/ 604 w 618"/>
                  <a:gd name="T21" fmla="*/ 218 h 618"/>
                  <a:gd name="T22" fmla="*/ 580 w 618"/>
                  <a:gd name="T23" fmla="*/ 162 h 618"/>
                  <a:gd name="T24" fmla="*/ 548 w 618"/>
                  <a:gd name="T25" fmla="*/ 112 h 618"/>
                  <a:gd name="T26" fmla="*/ 506 w 618"/>
                  <a:gd name="T27" fmla="*/ 70 h 618"/>
                  <a:gd name="T28" fmla="*/ 456 w 618"/>
                  <a:gd name="T29" fmla="*/ 38 h 618"/>
                  <a:gd name="T30" fmla="*/ 400 w 618"/>
                  <a:gd name="T31" fmla="*/ 14 h 618"/>
                  <a:gd name="T32" fmla="*/ 340 w 618"/>
                  <a:gd name="T33" fmla="*/ 2 h 618"/>
                  <a:gd name="T34" fmla="*/ 308 w 618"/>
                  <a:gd name="T35" fmla="*/ 0 h 618"/>
                  <a:gd name="T36" fmla="*/ 246 w 618"/>
                  <a:gd name="T37" fmla="*/ 6 h 618"/>
                  <a:gd name="T38" fmla="*/ 188 w 618"/>
                  <a:gd name="T39" fmla="*/ 24 h 618"/>
                  <a:gd name="T40" fmla="*/ 136 w 618"/>
                  <a:gd name="T41" fmla="*/ 52 h 618"/>
                  <a:gd name="T42" fmla="*/ 90 w 618"/>
                  <a:gd name="T43" fmla="*/ 90 h 618"/>
                  <a:gd name="T44" fmla="*/ 52 w 618"/>
                  <a:gd name="T45" fmla="*/ 136 h 618"/>
                  <a:gd name="T46" fmla="*/ 24 w 618"/>
                  <a:gd name="T47" fmla="*/ 188 h 618"/>
                  <a:gd name="T48" fmla="*/ 6 w 618"/>
                  <a:gd name="T49" fmla="*/ 246 h 618"/>
                  <a:gd name="T50" fmla="*/ 0 w 618"/>
                  <a:gd name="T51" fmla="*/ 310 h 618"/>
                  <a:gd name="T52" fmla="*/ 2 w 618"/>
                  <a:gd name="T53" fmla="*/ 340 h 618"/>
                  <a:gd name="T54" fmla="*/ 14 w 618"/>
                  <a:gd name="T55" fmla="*/ 400 h 618"/>
                  <a:gd name="T56" fmla="*/ 38 w 618"/>
                  <a:gd name="T57" fmla="*/ 456 h 618"/>
                  <a:gd name="T58" fmla="*/ 70 w 618"/>
                  <a:gd name="T59" fmla="*/ 506 h 618"/>
                  <a:gd name="T60" fmla="*/ 112 w 618"/>
                  <a:gd name="T61" fmla="*/ 548 h 618"/>
                  <a:gd name="T62" fmla="*/ 162 w 618"/>
                  <a:gd name="T63" fmla="*/ 580 h 618"/>
                  <a:gd name="T64" fmla="*/ 216 w 618"/>
                  <a:gd name="T65" fmla="*/ 604 h 618"/>
                  <a:gd name="T66" fmla="*/ 278 w 618"/>
                  <a:gd name="T67" fmla="*/ 61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" h="618">
                    <a:moveTo>
                      <a:pt x="308" y="618"/>
                    </a:moveTo>
                    <a:lnTo>
                      <a:pt x="308" y="618"/>
                    </a:lnTo>
                    <a:lnTo>
                      <a:pt x="340" y="616"/>
                    </a:lnTo>
                    <a:lnTo>
                      <a:pt x="372" y="612"/>
                    </a:lnTo>
                    <a:lnTo>
                      <a:pt x="400" y="604"/>
                    </a:lnTo>
                    <a:lnTo>
                      <a:pt x="430" y="594"/>
                    </a:lnTo>
                    <a:lnTo>
                      <a:pt x="456" y="580"/>
                    </a:lnTo>
                    <a:lnTo>
                      <a:pt x="482" y="566"/>
                    </a:lnTo>
                    <a:lnTo>
                      <a:pt x="506" y="548"/>
                    </a:lnTo>
                    <a:lnTo>
                      <a:pt x="528" y="528"/>
                    </a:lnTo>
                    <a:lnTo>
                      <a:pt x="548" y="506"/>
                    </a:lnTo>
                    <a:lnTo>
                      <a:pt x="564" y="482"/>
                    </a:lnTo>
                    <a:lnTo>
                      <a:pt x="580" y="456"/>
                    </a:lnTo>
                    <a:lnTo>
                      <a:pt x="594" y="430"/>
                    </a:lnTo>
                    <a:lnTo>
                      <a:pt x="604" y="400"/>
                    </a:lnTo>
                    <a:lnTo>
                      <a:pt x="612" y="372"/>
                    </a:lnTo>
                    <a:lnTo>
                      <a:pt x="616" y="340"/>
                    </a:lnTo>
                    <a:lnTo>
                      <a:pt x="618" y="310"/>
                    </a:lnTo>
                    <a:lnTo>
                      <a:pt x="618" y="310"/>
                    </a:lnTo>
                    <a:lnTo>
                      <a:pt x="616" y="278"/>
                    </a:lnTo>
                    <a:lnTo>
                      <a:pt x="612" y="246"/>
                    </a:lnTo>
                    <a:lnTo>
                      <a:pt x="604" y="218"/>
                    </a:lnTo>
                    <a:lnTo>
                      <a:pt x="594" y="188"/>
                    </a:lnTo>
                    <a:lnTo>
                      <a:pt x="580" y="162"/>
                    </a:lnTo>
                    <a:lnTo>
                      <a:pt x="564" y="136"/>
                    </a:lnTo>
                    <a:lnTo>
                      <a:pt x="548" y="112"/>
                    </a:lnTo>
                    <a:lnTo>
                      <a:pt x="528" y="90"/>
                    </a:lnTo>
                    <a:lnTo>
                      <a:pt x="506" y="70"/>
                    </a:lnTo>
                    <a:lnTo>
                      <a:pt x="482" y="52"/>
                    </a:lnTo>
                    <a:lnTo>
                      <a:pt x="456" y="38"/>
                    </a:lnTo>
                    <a:lnTo>
                      <a:pt x="430" y="24"/>
                    </a:lnTo>
                    <a:lnTo>
                      <a:pt x="400" y="14"/>
                    </a:lnTo>
                    <a:lnTo>
                      <a:pt x="372" y="6"/>
                    </a:lnTo>
                    <a:lnTo>
                      <a:pt x="340" y="2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8" y="2"/>
                    </a:lnTo>
                    <a:lnTo>
                      <a:pt x="246" y="6"/>
                    </a:lnTo>
                    <a:lnTo>
                      <a:pt x="216" y="14"/>
                    </a:lnTo>
                    <a:lnTo>
                      <a:pt x="188" y="24"/>
                    </a:lnTo>
                    <a:lnTo>
                      <a:pt x="162" y="38"/>
                    </a:lnTo>
                    <a:lnTo>
                      <a:pt x="136" y="52"/>
                    </a:lnTo>
                    <a:lnTo>
                      <a:pt x="112" y="70"/>
                    </a:lnTo>
                    <a:lnTo>
                      <a:pt x="90" y="90"/>
                    </a:lnTo>
                    <a:lnTo>
                      <a:pt x="70" y="112"/>
                    </a:lnTo>
                    <a:lnTo>
                      <a:pt x="52" y="136"/>
                    </a:lnTo>
                    <a:lnTo>
                      <a:pt x="38" y="162"/>
                    </a:lnTo>
                    <a:lnTo>
                      <a:pt x="24" y="188"/>
                    </a:lnTo>
                    <a:lnTo>
                      <a:pt x="14" y="218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0"/>
                    </a:lnTo>
                    <a:lnTo>
                      <a:pt x="0" y="310"/>
                    </a:lnTo>
                    <a:lnTo>
                      <a:pt x="2" y="340"/>
                    </a:lnTo>
                    <a:lnTo>
                      <a:pt x="6" y="372"/>
                    </a:lnTo>
                    <a:lnTo>
                      <a:pt x="14" y="400"/>
                    </a:lnTo>
                    <a:lnTo>
                      <a:pt x="24" y="430"/>
                    </a:lnTo>
                    <a:lnTo>
                      <a:pt x="38" y="456"/>
                    </a:lnTo>
                    <a:lnTo>
                      <a:pt x="52" y="482"/>
                    </a:lnTo>
                    <a:lnTo>
                      <a:pt x="70" y="506"/>
                    </a:lnTo>
                    <a:lnTo>
                      <a:pt x="90" y="528"/>
                    </a:lnTo>
                    <a:lnTo>
                      <a:pt x="112" y="548"/>
                    </a:lnTo>
                    <a:lnTo>
                      <a:pt x="136" y="566"/>
                    </a:lnTo>
                    <a:lnTo>
                      <a:pt x="162" y="580"/>
                    </a:lnTo>
                    <a:lnTo>
                      <a:pt x="188" y="594"/>
                    </a:lnTo>
                    <a:lnTo>
                      <a:pt x="216" y="604"/>
                    </a:lnTo>
                    <a:lnTo>
                      <a:pt x="246" y="612"/>
                    </a:lnTo>
                    <a:lnTo>
                      <a:pt x="278" y="616"/>
                    </a:lnTo>
                    <a:lnTo>
                      <a:pt x="308" y="618"/>
                    </a:lnTo>
                    <a:close/>
                  </a:path>
                </a:pathLst>
              </a:custGeom>
              <a:solidFill>
                <a:srgbClr val="C00C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3065492" y="5838907"/>
                <a:ext cx="467245" cy="467244"/>
              </a:xfrm>
              <a:custGeom>
                <a:avLst/>
                <a:gdLst>
                  <a:gd name="T0" fmla="*/ 308 w 618"/>
                  <a:gd name="T1" fmla="*/ 618 h 618"/>
                  <a:gd name="T2" fmla="*/ 372 w 618"/>
                  <a:gd name="T3" fmla="*/ 612 h 618"/>
                  <a:gd name="T4" fmla="*/ 430 w 618"/>
                  <a:gd name="T5" fmla="*/ 594 h 618"/>
                  <a:gd name="T6" fmla="*/ 482 w 618"/>
                  <a:gd name="T7" fmla="*/ 566 h 618"/>
                  <a:gd name="T8" fmla="*/ 528 w 618"/>
                  <a:gd name="T9" fmla="*/ 528 h 618"/>
                  <a:gd name="T10" fmla="*/ 564 w 618"/>
                  <a:gd name="T11" fmla="*/ 482 h 618"/>
                  <a:gd name="T12" fmla="*/ 594 w 618"/>
                  <a:gd name="T13" fmla="*/ 430 h 618"/>
                  <a:gd name="T14" fmla="*/ 612 w 618"/>
                  <a:gd name="T15" fmla="*/ 372 h 618"/>
                  <a:gd name="T16" fmla="*/ 618 w 618"/>
                  <a:gd name="T17" fmla="*/ 310 h 618"/>
                  <a:gd name="T18" fmla="*/ 616 w 618"/>
                  <a:gd name="T19" fmla="*/ 278 h 618"/>
                  <a:gd name="T20" fmla="*/ 604 w 618"/>
                  <a:gd name="T21" fmla="*/ 218 h 618"/>
                  <a:gd name="T22" fmla="*/ 580 w 618"/>
                  <a:gd name="T23" fmla="*/ 162 h 618"/>
                  <a:gd name="T24" fmla="*/ 548 w 618"/>
                  <a:gd name="T25" fmla="*/ 112 h 618"/>
                  <a:gd name="T26" fmla="*/ 506 w 618"/>
                  <a:gd name="T27" fmla="*/ 70 h 618"/>
                  <a:gd name="T28" fmla="*/ 456 w 618"/>
                  <a:gd name="T29" fmla="*/ 38 h 618"/>
                  <a:gd name="T30" fmla="*/ 400 w 618"/>
                  <a:gd name="T31" fmla="*/ 14 h 618"/>
                  <a:gd name="T32" fmla="*/ 340 w 618"/>
                  <a:gd name="T33" fmla="*/ 2 h 618"/>
                  <a:gd name="T34" fmla="*/ 308 w 618"/>
                  <a:gd name="T35" fmla="*/ 0 h 618"/>
                  <a:gd name="T36" fmla="*/ 246 w 618"/>
                  <a:gd name="T37" fmla="*/ 6 h 618"/>
                  <a:gd name="T38" fmla="*/ 188 w 618"/>
                  <a:gd name="T39" fmla="*/ 24 h 618"/>
                  <a:gd name="T40" fmla="*/ 136 w 618"/>
                  <a:gd name="T41" fmla="*/ 52 h 618"/>
                  <a:gd name="T42" fmla="*/ 90 w 618"/>
                  <a:gd name="T43" fmla="*/ 90 h 618"/>
                  <a:gd name="T44" fmla="*/ 52 w 618"/>
                  <a:gd name="T45" fmla="*/ 136 h 618"/>
                  <a:gd name="T46" fmla="*/ 24 w 618"/>
                  <a:gd name="T47" fmla="*/ 188 h 618"/>
                  <a:gd name="T48" fmla="*/ 6 w 618"/>
                  <a:gd name="T49" fmla="*/ 246 h 618"/>
                  <a:gd name="T50" fmla="*/ 0 w 618"/>
                  <a:gd name="T51" fmla="*/ 310 h 618"/>
                  <a:gd name="T52" fmla="*/ 2 w 618"/>
                  <a:gd name="T53" fmla="*/ 340 h 618"/>
                  <a:gd name="T54" fmla="*/ 14 w 618"/>
                  <a:gd name="T55" fmla="*/ 400 h 618"/>
                  <a:gd name="T56" fmla="*/ 38 w 618"/>
                  <a:gd name="T57" fmla="*/ 456 h 618"/>
                  <a:gd name="T58" fmla="*/ 70 w 618"/>
                  <a:gd name="T59" fmla="*/ 506 h 618"/>
                  <a:gd name="T60" fmla="*/ 112 w 618"/>
                  <a:gd name="T61" fmla="*/ 548 h 618"/>
                  <a:gd name="T62" fmla="*/ 162 w 618"/>
                  <a:gd name="T63" fmla="*/ 580 h 618"/>
                  <a:gd name="T64" fmla="*/ 216 w 618"/>
                  <a:gd name="T65" fmla="*/ 604 h 618"/>
                  <a:gd name="T66" fmla="*/ 278 w 618"/>
                  <a:gd name="T67" fmla="*/ 61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" h="618">
                    <a:moveTo>
                      <a:pt x="308" y="618"/>
                    </a:moveTo>
                    <a:lnTo>
                      <a:pt x="308" y="618"/>
                    </a:lnTo>
                    <a:lnTo>
                      <a:pt x="340" y="616"/>
                    </a:lnTo>
                    <a:lnTo>
                      <a:pt x="372" y="612"/>
                    </a:lnTo>
                    <a:lnTo>
                      <a:pt x="400" y="604"/>
                    </a:lnTo>
                    <a:lnTo>
                      <a:pt x="430" y="594"/>
                    </a:lnTo>
                    <a:lnTo>
                      <a:pt x="456" y="580"/>
                    </a:lnTo>
                    <a:lnTo>
                      <a:pt x="482" y="566"/>
                    </a:lnTo>
                    <a:lnTo>
                      <a:pt x="506" y="548"/>
                    </a:lnTo>
                    <a:lnTo>
                      <a:pt x="528" y="528"/>
                    </a:lnTo>
                    <a:lnTo>
                      <a:pt x="548" y="506"/>
                    </a:lnTo>
                    <a:lnTo>
                      <a:pt x="564" y="482"/>
                    </a:lnTo>
                    <a:lnTo>
                      <a:pt x="580" y="456"/>
                    </a:lnTo>
                    <a:lnTo>
                      <a:pt x="594" y="430"/>
                    </a:lnTo>
                    <a:lnTo>
                      <a:pt x="604" y="400"/>
                    </a:lnTo>
                    <a:lnTo>
                      <a:pt x="612" y="372"/>
                    </a:lnTo>
                    <a:lnTo>
                      <a:pt x="616" y="340"/>
                    </a:lnTo>
                    <a:lnTo>
                      <a:pt x="618" y="310"/>
                    </a:lnTo>
                    <a:lnTo>
                      <a:pt x="618" y="310"/>
                    </a:lnTo>
                    <a:lnTo>
                      <a:pt x="616" y="278"/>
                    </a:lnTo>
                    <a:lnTo>
                      <a:pt x="612" y="246"/>
                    </a:lnTo>
                    <a:lnTo>
                      <a:pt x="604" y="218"/>
                    </a:lnTo>
                    <a:lnTo>
                      <a:pt x="594" y="188"/>
                    </a:lnTo>
                    <a:lnTo>
                      <a:pt x="580" y="162"/>
                    </a:lnTo>
                    <a:lnTo>
                      <a:pt x="564" y="136"/>
                    </a:lnTo>
                    <a:lnTo>
                      <a:pt x="548" y="112"/>
                    </a:lnTo>
                    <a:lnTo>
                      <a:pt x="528" y="90"/>
                    </a:lnTo>
                    <a:lnTo>
                      <a:pt x="506" y="70"/>
                    </a:lnTo>
                    <a:lnTo>
                      <a:pt x="482" y="52"/>
                    </a:lnTo>
                    <a:lnTo>
                      <a:pt x="456" y="38"/>
                    </a:lnTo>
                    <a:lnTo>
                      <a:pt x="430" y="24"/>
                    </a:lnTo>
                    <a:lnTo>
                      <a:pt x="400" y="14"/>
                    </a:lnTo>
                    <a:lnTo>
                      <a:pt x="372" y="6"/>
                    </a:lnTo>
                    <a:lnTo>
                      <a:pt x="340" y="2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8" y="2"/>
                    </a:lnTo>
                    <a:lnTo>
                      <a:pt x="246" y="6"/>
                    </a:lnTo>
                    <a:lnTo>
                      <a:pt x="216" y="14"/>
                    </a:lnTo>
                    <a:lnTo>
                      <a:pt x="188" y="24"/>
                    </a:lnTo>
                    <a:lnTo>
                      <a:pt x="162" y="38"/>
                    </a:lnTo>
                    <a:lnTo>
                      <a:pt x="136" y="52"/>
                    </a:lnTo>
                    <a:lnTo>
                      <a:pt x="112" y="70"/>
                    </a:lnTo>
                    <a:lnTo>
                      <a:pt x="90" y="90"/>
                    </a:lnTo>
                    <a:lnTo>
                      <a:pt x="70" y="112"/>
                    </a:lnTo>
                    <a:lnTo>
                      <a:pt x="52" y="136"/>
                    </a:lnTo>
                    <a:lnTo>
                      <a:pt x="38" y="162"/>
                    </a:lnTo>
                    <a:lnTo>
                      <a:pt x="24" y="188"/>
                    </a:lnTo>
                    <a:lnTo>
                      <a:pt x="14" y="218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0"/>
                    </a:lnTo>
                    <a:lnTo>
                      <a:pt x="0" y="310"/>
                    </a:lnTo>
                    <a:lnTo>
                      <a:pt x="2" y="340"/>
                    </a:lnTo>
                    <a:lnTo>
                      <a:pt x="6" y="372"/>
                    </a:lnTo>
                    <a:lnTo>
                      <a:pt x="14" y="400"/>
                    </a:lnTo>
                    <a:lnTo>
                      <a:pt x="24" y="430"/>
                    </a:lnTo>
                    <a:lnTo>
                      <a:pt x="38" y="456"/>
                    </a:lnTo>
                    <a:lnTo>
                      <a:pt x="52" y="482"/>
                    </a:lnTo>
                    <a:lnTo>
                      <a:pt x="70" y="506"/>
                    </a:lnTo>
                    <a:lnTo>
                      <a:pt x="90" y="528"/>
                    </a:lnTo>
                    <a:lnTo>
                      <a:pt x="112" y="548"/>
                    </a:lnTo>
                    <a:lnTo>
                      <a:pt x="136" y="566"/>
                    </a:lnTo>
                    <a:lnTo>
                      <a:pt x="162" y="580"/>
                    </a:lnTo>
                    <a:lnTo>
                      <a:pt x="188" y="594"/>
                    </a:lnTo>
                    <a:lnTo>
                      <a:pt x="216" y="604"/>
                    </a:lnTo>
                    <a:lnTo>
                      <a:pt x="246" y="612"/>
                    </a:lnTo>
                    <a:lnTo>
                      <a:pt x="278" y="616"/>
                    </a:lnTo>
                    <a:lnTo>
                      <a:pt x="308" y="6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3289286" y="5970461"/>
                <a:ext cx="65021" cy="204136"/>
              </a:xfrm>
              <a:custGeom>
                <a:avLst/>
                <a:gdLst>
                  <a:gd name="T0" fmla="*/ 0 w 86"/>
                  <a:gd name="T1" fmla="*/ 0 h 270"/>
                  <a:gd name="T2" fmla="*/ 0 w 86"/>
                  <a:gd name="T3" fmla="*/ 270 h 270"/>
                  <a:gd name="T4" fmla="*/ 86 w 86"/>
                  <a:gd name="T5" fmla="*/ 270 h 270"/>
                  <a:gd name="T6" fmla="*/ 86 w 86"/>
                  <a:gd name="T7" fmla="*/ 246 h 270"/>
                  <a:gd name="T8" fmla="*/ 26 w 86"/>
                  <a:gd name="T9" fmla="*/ 246 h 270"/>
                  <a:gd name="T10" fmla="*/ 26 w 86"/>
                  <a:gd name="T11" fmla="*/ 0 h 270"/>
                  <a:gd name="T12" fmla="*/ 0 w 86"/>
                  <a:gd name="T1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0">
                    <a:moveTo>
                      <a:pt x="0" y="0"/>
                    </a:moveTo>
                    <a:lnTo>
                      <a:pt x="0" y="270"/>
                    </a:lnTo>
                    <a:lnTo>
                      <a:pt x="86" y="270"/>
                    </a:lnTo>
                    <a:lnTo>
                      <a:pt x="86" y="246"/>
                    </a:lnTo>
                    <a:lnTo>
                      <a:pt x="26" y="246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3197046" y="5970461"/>
                <a:ext cx="55948" cy="55948"/>
              </a:xfrm>
              <a:custGeom>
                <a:avLst/>
                <a:gdLst>
                  <a:gd name="T0" fmla="*/ 36 w 74"/>
                  <a:gd name="T1" fmla="*/ 74 h 74"/>
                  <a:gd name="T2" fmla="*/ 36 w 74"/>
                  <a:gd name="T3" fmla="*/ 74 h 74"/>
                  <a:gd name="T4" fmla="*/ 44 w 74"/>
                  <a:gd name="T5" fmla="*/ 72 h 74"/>
                  <a:gd name="T6" fmla="*/ 50 w 74"/>
                  <a:gd name="T7" fmla="*/ 70 h 74"/>
                  <a:gd name="T8" fmla="*/ 56 w 74"/>
                  <a:gd name="T9" fmla="*/ 68 h 74"/>
                  <a:gd name="T10" fmla="*/ 62 w 74"/>
                  <a:gd name="T11" fmla="*/ 62 h 74"/>
                  <a:gd name="T12" fmla="*/ 66 w 74"/>
                  <a:gd name="T13" fmla="*/ 58 h 74"/>
                  <a:gd name="T14" fmla="*/ 70 w 74"/>
                  <a:gd name="T15" fmla="*/ 50 h 74"/>
                  <a:gd name="T16" fmla="*/ 72 w 74"/>
                  <a:gd name="T17" fmla="*/ 44 h 74"/>
                  <a:gd name="T18" fmla="*/ 74 w 74"/>
                  <a:gd name="T19" fmla="*/ 36 h 74"/>
                  <a:gd name="T20" fmla="*/ 74 w 74"/>
                  <a:gd name="T21" fmla="*/ 36 h 74"/>
                  <a:gd name="T22" fmla="*/ 72 w 74"/>
                  <a:gd name="T23" fmla="*/ 28 h 74"/>
                  <a:gd name="T24" fmla="*/ 70 w 74"/>
                  <a:gd name="T25" fmla="*/ 22 h 74"/>
                  <a:gd name="T26" fmla="*/ 66 w 74"/>
                  <a:gd name="T27" fmla="*/ 16 h 74"/>
                  <a:gd name="T28" fmla="*/ 62 w 74"/>
                  <a:gd name="T29" fmla="*/ 10 h 74"/>
                  <a:gd name="T30" fmla="*/ 56 w 74"/>
                  <a:gd name="T31" fmla="*/ 6 h 74"/>
                  <a:gd name="T32" fmla="*/ 50 w 74"/>
                  <a:gd name="T33" fmla="*/ 2 h 74"/>
                  <a:gd name="T34" fmla="*/ 44 w 74"/>
                  <a:gd name="T35" fmla="*/ 0 h 74"/>
                  <a:gd name="T36" fmla="*/ 36 w 74"/>
                  <a:gd name="T37" fmla="*/ 0 h 74"/>
                  <a:gd name="T38" fmla="*/ 36 w 74"/>
                  <a:gd name="T39" fmla="*/ 0 h 74"/>
                  <a:gd name="T40" fmla="*/ 28 w 74"/>
                  <a:gd name="T41" fmla="*/ 0 h 74"/>
                  <a:gd name="T42" fmla="*/ 22 w 74"/>
                  <a:gd name="T43" fmla="*/ 2 h 74"/>
                  <a:gd name="T44" fmla="*/ 16 w 74"/>
                  <a:gd name="T45" fmla="*/ 6 h 74"/>
                  <a:gd name="T46" fmla="*/ 10 w 74"/>
                  <a:gd name="T47" fmla="*/ 10 h 74"/>
                  <a:gd name="T48" fmla="*/ 6 w 74"/>
                  <a:gd name="T49" fmla="*/ 16 h 74"/>
                  <a:gd name="T50" fmla="*/ 2 w 74"/>
                  <a:gd name="T51" fmla="*/ 22 h 74"/>
                  <a:gd name="T52" fmla="*/ 0 w 74"/>
                  <a:gd name="T53" fmla="*/ 28 h 74"/>
                  <a:gd name="T54" fmla="*/ 0 w 74"/>
                  <a:gd name="T55" fmla="*/ 36 h 74"/>
                  <a:gd name="T56" fmla="*/ 0 w 74"/>
                  <a:gd name="T57" fmla="*/ 36 h 74"/>
                  <a:gd name="T58" fmla="*/ 0 w 74"/>
                  <a:gd name="T59" fmla="*/ 44 h 74"/>
                  <a:gd name="T60" fmla="*/ 2 w 74"/>
                  <a:gd name="T61" fmla="*/ 50 h 74"/>
                  <a:gd name="T62" fmla="*/ 6 w 74"/>
                  <a:gd name="T63" fmla="*/ 58 h 74"/>
                  <a:gd name="T64" fmla="*/ 10 w 74"/>
                  <a:gd name="T65" fmla="*/ 62 h 74"/>
                  <a:gd name="T66" fmla="*/ 16 w 74"/>
                  <a:gd name="T67" fmla="*/ 68 h 74"/>
                  <a:gd name="T68" fmla="*/ 22 w 74"/>
                  <a:gd name="T69" fmla="*/ 70 h 74"/>
                  <a:gd name="T70" fmla="*/ 28 w 74"/>
                  <a:gd name="T71" fmla="*/ 72 h 74"/>
                  <a:gd name="T72" fmla="*/ 36 w 74"/>
                  <a:gd name="T7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4">
                    <a:moveTo>
                      <a:pt x="36" y="74"/>
                    </a:moveTo>
                    <a:lnTo>
                      <a:pt x="36" y="74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8"/>
                    </a:lnTo>
                    <a:lnTo>
                      <a:pt x="62" y="62"/>
                    </a:lnTo>
                    <a:lnTo>
                      <a:pt x="66" y="58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8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197046" y="5970461"/>
                <a:ext cx="55948" cy="55948"/>
              </a:xfrm>
              <a:custGeom>
                <a:avLst/>
                <a:gdLst>
                  <a:gd name="T0" fmla="*/ 36 w 74"/>
                  <a:gd name="T1" fmla="*/ 74 h 74"/>
                  <a:gd name="T2" fmla="*/ 36 w 74"/>
                  <a:gd name="T3" fmla="*/ 74 h 74"/>
                  <a:gd name="T4" fmla="*/ 44 w 74"/>
                  <a:gd name="T5" fmla="*/ 72 h 74"/>
                  <a:gd name="T6" fmla="*/ 50 w 74"/>
                  <a:gd name="T7" fmla="*/ 70 h 74"/>
                  <a:gd name="T8" fmla="*/ 56 w 74"/>
                  <a:gd name="T9" fmla="*/ 68 h 74"/>
                  <a:gd name="T10" fmla="*/ 62 w 74"/>
                  <a:gd name="T11" fmla="*/ 62 h 74"/>
                  <a:gd name="T12" fmla="*/ 66 w 74"/>
                  <a:gd name="T13" fmla="*/ 58 h 74"/>
                  <a:gd name="T14" fmla="*/ 70 w 74"/>
                  <a:gd name="T15" fmla="*/ 50 h 74"/>
                  <a:gd name="T16" fmla="*/ 72 w 74"/>
                  <a:gd name="T17" fmla="*/ 44 h 74"/>
                  <a:gd name="T18" fmla="*/ 74 w 74"/>
                  <a:gd name="T19" fmla="*/ 36 h 74"/>
                  <a:gd name="T20" fmla="*/ 74 w 74"/>
                  <a:gd name="T21" fmla="*/ 36 h 74"/>
                  <a:gd name="T22" fmla="*/ 72 w 74"/>
                  <a:gd name="T23" fmla="*/ 28 h 74"/>
                  <a:gd name="T24" fmla="*/ 70 w 74"/>
                  <a:gd name="T25" fmla="*/ 22 h 74"/>
                  <a:gd name="T26" fmla="*/ 66 w 74"/>
                  <a:gd name="T27" fmla="*/ 16 h 74"/>
                  <a:gd name="T28" fmla="*/ 62 w 74"/>
                  <a:gd name="T29" fmla="*/ 10 h 74"/>
                  <a:gd name="T30" fmla="*/ 56 w 74"/>
                  <a:gd name="T31" fmla="*/ 6 h 74"/>
                  <a:gd name="T32" fmla="*/ 50 w 74"/>
                  <a:gd name="T33" fmla="*/ 2 h 74"/>
                  <a:gd name="T34" fmla="*/ 44 w 74"/>
                  <a:gd name="T35" fmla="*/ 0 h 74"/>
                  <a:gd name="T36" fmla="*/ 36 w 74"/>
                  <a:gd name="T37" fmla="*/ 0 h 74"/>
                  <a:gd name="T38" fmla="*/ 36 w 74"/>
                  <a:gd name="T39" fmla="*/ 0 h 74"/>
                  <a:gd name="T40" fmla="*/ 28 w 74"/>
                  <a:gd name="T41" fmla="*/ 0 h 74"/>
                  <a:gd name="T42" fmla="*/ 22 w 74"/>
                  <a:gd name="T43" fmla="*/ 2 h 74"/>
                  <a:gd name="T44" fmla="*/ 16 w 74"/>
                  <a:gd name="T45" fmla="*/ 6 h 74"/>
                  <a:gd name="T46" fmla="*/ 10 w 74"/>
                  <a:gd name="T47" fmla="*/ 10 h 74"/>
                  <a:gd name="T48" fmla="*/ 6 w 74"/>
                  <a:gd name="T49" fmla="*/ 16 h 74"/>
                  <a:gd name="T50" fmla="*/ 2 w 74"/>
                  <a:gd name="T51" fmla="*/ 22 h 74"/>
                  <a:gd name="T52" fmla="*/ 0 w 74"/>
                  <a:gd name="T53" fmla="*/ 28 h 74"/>
                  <a:gd name="T54" fmla="*/ 0 w 74"/>
                  <a:gd name="T55" fmla="*/ 36 h 74"/>
                  <a:gd name="T56" fmla="*/ 0 w 74"/>
                  <a:gd name="T57" fmla="*/ 36 h 74"/>
                  <a:gd name="T58" fmla="*/ 0 w 74"/>
                  <a:gd name="T59" fmla="*/ 44 h 74"/>
                  <a:gd name="T60" fmla="*/ 2 w 74"/>
                  <a:gd name="T61" fmla="*/ 50 h 74"/>
                  <a:gd name="T62" fmla="*/ 6 w 74"/>
                  <a:gd name="T63" fmla="*/ 58 h 74"/>
                  <a:gd name="T64" fmla="*/ 10 w 74"/>
                  <a:gd name="T65" fmla="*/ 62 h 74"/>
                  <a:gd name="T66" fmla="*/ 16 w 74"/>
                  <a:gd name="T67" fmla="*/ 68 h 74"/>
                  <a:gd name="T68" fmla="*/ 22 w 74"/>
                  <a:gd name="T69" fmla="*/ 70 h 74"/>
                  <a:gd name="T70" fmla="*/ 28 w 74"/>
                  <a:gd name="T71" fmla="*/ 72 h 74"/>
                  <a:gd name="T72" fmla="*/ 36 w 74"/>
                  <a:gd name="T7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4">
                    <a:moveTo>
                      <a:pt x="36" y="74"/>
                    </a:moveTo>
                    <a:lnTo>
                      <a:pt x="36" y="74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8"/>
                    </a:lnTo>
                    <a:lnTo>
                      <a:pt x="62" y="62"/>
                    </a:lnTo>
                    <a:lnTo>
                      <a:pt x="66" y="58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8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103295" y="5876710"/>
                <a:ext cx="391639" cy="391638"/>
              </a:xfrm>
              <a:custGeom>
                <a:avLst/>
                <a:gdLst>
                  <a:gd name="T0" fmla="*/ 272 w 518"/>
                  <a:gd name="T1" fmla="*/ 0 h 518"/>
                  <a:gd name="T2" fmla="*/ 258 w 518"/>
                  <a:gd name="T3" fmla="*/ 0 h 518"/>
                  <a:gd name="T4" fmla="*/ 206 w 518"/>
                  <a:gd name="T5" fmla="*/ 6 h 518"/>
                  <a:gd name="T6" fmla="*/ 158 w 518"/>
                  <a:gd name="T7" fmla="*/ 20 h 518"/>
                  <a:gd name="T8" fmla="*/ 114 w 518"/>
                  <a:gd name="T9" fmla="*/ 44 h 518"/>
                  <a:gd name="T10" fmla="*/ 76 w 518"/>
                  <a:gd name="T11" fmla="*/ 76 h 518"/>
                  <a:gd name="T12" fmla="*/ 44 w 518"/>
                  <a:gd name="T13" fmla="*/ 114 h 518"/>
                  <a:gd name="T14" fmla="*/ 20 w 518"/>
                  <a:gd name="T15" fmla="*/ 158 h 518"/>
                  <a:gd name="T16" fmla="*/ 6 w 518"/>
                  <a:gd name="T17" fmla="*/ 206 h 518"/>
                  <a:gd name="T18" fmla="*/ 0 w 518"/>
                  <a:gd name="T19" fmla="*/ 260 h 518"/>
                  <a:gd name="T20" fmla="*/ 2 w 518"/>
                  <a:gd name="T21" fmla="*/ 284 h 518"/>
                  <a:gd name="T22" fmla="*/ 12 w 518"/>
                  <a:gd name="T23" fmla="*/ 334 h 518"/>
                  <a:gd name="T24" fmla="*/ 30 w 518"/>
                  <a:gd name="T25" fmla="*/ 380 h 518"/>
                  <a:gd name="T26" fmla="*/ 58 w 518"/>
                  <a:gd name="T27" fmla="*/ 422 h 518"/>
                  <a:gd name="T28" fmla="*/ 76 w 518"/>
                  <a:gd name="T29" fmla="*/ 442 h 518"/>
                  <a:gd name="T30" fmla="*/ 116 w 518"/>
                  <a:gd name="T31" fmla="*/ 474 h 518"/>
                  <a:gd name="T32" fmla="*/ 160 w 518"/>
                  <a:gd name="T33" fmla="*/ 498 h 518"/>
                  <a:gd name="T34" fmla="*/ 208 w 518"/>
                  <a:gd name="T35" fmla="*/ 512 h 518"/>
                  <a:gd name="T36" fmla="*/ 258 w 518"/>
                  <a:gd name="T37" fmla="*/ 518 h 518"/>
                  <a:gd name="T38" fmla="*/ 284 w 518"/>
                  <a:gd name="T39" fmla="*/ 516 h 518"/>
                  <a:gd name="T40" fmla="*/ 334 w 518"/>
                  <a:gd name="T41" fmla="*/ 506 h 518"/>
                  <a:gd name="T42" fmla="*/ 380 w 518"/>
                  <a:gd name="T43" fmla="*/ 488 h 518"/>
                  <a:gd name="T44" fmla="*/ 422 w 518"/>
                  <a:gd name="T45" fmla="*/ 460 h 518"/>
                  <a:gd name="T46" fmla="*/ 442 w 518"/>
                  <a:gd name="T47" fmla="*/ 442 h 518"/>
                  <a:gd name="T48" fmla="*/ 474 w 518"/>
                  <a:gd name="T49" fmla="*/ 402 h 518"/>
                  <a:gd name="T50" fmla="*/ 498 w 518"/>
                  <a:gd name="T51" fmla="*/ 358 h 518"/>
                  <a:gd name="T52" fmla="*/ 512 w 518"/>
                  <a:gd name="T53" fmla="*/ 310 h 518"/>
                  <a:gd name="T54" fmla="*/ 518 w 518"/>
                  <a:gd name="T55" fmla="*/ 260 h 518"/>
                  <a:gd name="T56" fmla="*/ 508 w 518"/>
                  <a:gd name="T57" fmla="*/ 248 h 518"/>
                  <a:gd name="T58" fmla="*/ 332 w 518"/>
                  <a:gd name="T59" fmla="*/ 272 h 518"/>
                  <a:gd name="T60" fmla="*/ 492 w 518"/>
                  <a:gd name="T61" fmla="*/ 274 h 518"/>
                  <a:gd name="T62" fmla="*/ 490 w 518"/>
                  <a:gd name="T63" fmla="*/ 298 h 518"/>
                  <a:gd name="T64" fmla="*/ 478 w 518"/>
                  <a:gd name="T65" fmla="*/ 340 h 518"/>
                  <a:gd name="T66" fmla="*/ 460 w 518"/>
                  <a:gd name="T67" fmla="*/ 380 h 518"/>
                  <a:gd name="T68" fmla="*/ 434 w 518"/>
                  <a:gd name="T69" fmla="*/ 414 h 518"/>
                  <a:gd name="T70" fmla="*/ 402 w 518"/>
                  <a:gd name="T71" fmla="*/ 444 h 518"/>
                  <a:gd name="T72" fmla="*/ 366 w 518"/>
                  <a:gd name="T73" fmla="*/ 468 h 518"/>
                  <a:gd name="T74" fmla="*/ 326 w 518"/>
                  <a:gd name="T75" fmla="*/ 484 h 518"/>
                  <a:gd name="T76" fmla="*/ 282 w 518"/>
                  <a:gd name="T77" fmla="*/ 492 h 518"/>
                  <a:gd name="T78" fmla="*/ 258 w 518"/>
                  <a:gd name="T79" fmla="*/ 494 h 518"/>
                  <a:gd name="T80" fmla="*/ 212 w 518"/>
                  <a:gd name="T81" fmla="*/ 488 h 518"/>
                  <a:gd name="T82" fmla="*/ 170 w 518"/>
                  <a:gd name="T83" fmla="*/ 476 h 518"/>
                  <a:gd name="T84" fmla="*/ 128 w 518"/>
                  <a:gd name="T85" fmla="*/ 454 h 518"/>
                  <a:gd name="T86" fmla="*/ 94 w 518"/>
                  <a:gd name="T87" fmla="*/ 424 h 518"/>
                  <a:gd name="T88" fmla="*/ 78 w 518"/>
                  <a:gd name="T89" fmla="*/ 408 h 518"/>
                  <a:gd name="T90" fmla="*/ 52 w 518"/>
                  <a:gd name="T91" fmla="*/ 370 h 518"/>
                  <a:gd name="T92" fmla="*/ 34 w 518"/>
                  <a:gd name="T93" fmla="*/ 328 h 518"/>
                  <a:gd name="T94" fmla="*/ 26 w 518"/>
                  <a:gd name="T95" fmla="*/ 282 h 518"/>
                  <a:gd name="T96" fmla="*/ 24 w 518"/>
                  <a:gd name="T97" fmla="*/ 260 h 518"/>
                  <a:gd name="T98" fmla="*/ 28 w 518"/>
                  <a:gd name="T99" fmla="*/ 212 h 518"/>
                  <a:gd name="T100" fmla="*/ 42 w 518"/>
                  <a:gd name="T101" fmla="*/ 170 h 518"/>
                  <a:gd name="T102" fmla="*/ 64 w 518"/>
                  <a:gd name="T103" fmla="*/ 130 h 518"/>
                  <a:gd name="T104" fmla="*/ 94 w 518"/>
                  <a:gd name="T105" fmla="*/ 94 h 518"/>
                  <a:gd name="T106" fmla="*/ 110 w 518"/>
                  <a:gd name="T107" fmla="*/ 78 h 518"/>
                  <a:gd name="T108" fmla="*/ 148 w 518"/>
                  <a:gd name="T109" fmla="*/ 52 h 518"/>
                  <a:gd name="T110" fmla="*/ 190 w 518"/>
                  <a:gd name="T111" fmla="*/ 34 h 518"/>
                  <a:gd name="T112" fmla="*/ 236 w 518"/>
                  <a:gd name="T113" fmla="*/ 26 h 518"/>
                  <a:gd name="T114" fmla="*/ 258 w 518"/>
                  <a:gd name="T115" fmla="*/ 24 h 518"/>
                  <a:gd name="T116" fmla="*/ 272 w 518"/>
                  <a:gd name="T11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8" h="518">
                    <a:moveTo>
                      <a:pt x="272" y="0"/>
                    </a:moveTo>
                    <a:lnTo>
                      <a:pt x="272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32" y="2"/>
                    </a:lnTo>
                    <a:lnTo>
                      <a:pt x="206" y="6"/>
                    </a:lnTo>
                    <a:lnTo>
                      <a:pt x="182" y="12"/>
                    </a:lnTo>
                    <a:lnTo>
                      <a:pt x="158" y="20"/>
                    </a:lnTo>
                    <a:lnTo>
                      <a:pt x="136" y="32"/>
                    </a:lnTo>
                    <a:lnTo>
                      <a:pt x="114" y="44"/>
                    </a:lnTo>
                    <a:lnTo>
                      <a:pt x="94" y="60"/>
                    </a:lnTo>
                    <a:lnTo>
                      <a:pt x="76" y="76"/>
                    </a:lnTo>
                    <a:lnTo>
                      <a:pt x="60" y="94"/>
                    </a:lnTo>
                    <a:lnTo>
                      <a:pt x="44" y="114"/>
                    </a:lnTo>
                    <a:lnTo>
                      <a:pt x="32" y="136"/>
                    </a:lnTo>
                    <a:lnTo>
                      <a:pt x="20" y="158"/>
                    </a:lnTo>
                    <a:lnTo>
                      <a:pt x="12" y="182"/>
                    </a:lnTo>
                    <a:lnTo>
                      <a:pt x="6" y="206"/>
                    </a:lnTo>
                    <a:lnTo>
                      <a:pt x="2" y="232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84"/>
                    </a:lnTo>
                    <a:lnTo>
                      <a:pt x="6" y="310"/>
                    </a:lnTo>
                    <a:lnTo>
                      <a:pt x="12" y="334"/>
                    </a:lnTo>
                    <a:lnTo>
                      <a:pt x="20" y="358"/>
                    </a:lnTo>
                    <a:lnTo>
                      <a:pt x="30" y="380"/>
                    </a:lnTo>
                    <a:lnTo>
                      <a:pt x="44" y="402"/>
                    </a:lnTo>
                    <a:lnTo>
                      <a:pt x="58" y="422"/>
                    </a:lnTo>
                    <a:lnTo>
                      <a:pt x="76" y="442"/>
                    </a:lnTo>
                    <a:lnTo>
                      <a:pt x="76" y="442"/>
                    </a:lnTo>
                    <a:lnTo>
                      <a:pt x="96" y="460"/>
                    </a:lnTo>
                    <a:lnTo>
                      <a:pt x="116" y="474"/>
                    </a:lnTo>
                    <a:lnTo>
                      <a:pt x="138" y="488"/>
                    </a:lnTo>
                    <a:lnTo>
                      <a:pt x="160" y="498"/>
                    </a:lnTo>
                    <a:lnTo>
                      <a:pt x="184" y="506"/>
                    </a:lnTo>
                    <a:lnTo>
                      <a:pt x="208" y="512"/>
                    </a:lnTo>
                    <a:lnTo>
                      <a:pt x="234" y="516"/>
                    </a:lnTo>
                    <a:lnTo>
                      <a:pt x="258" y="518"/>
                    </a:lnTo>
                    <a:lnTo>
                      <a:pt x="258" y="518"/>
                    </a:lnTo>
                    <a:lnTo>
                      <a:pt x="284" y="516"/>
                    </a:lnTo>
                    <a:lnTo>
                      <a:pt x="310" y="512"/>
                    </a:lnTo>
                    <a:lnTo>
                      <a:pt x="334" y="506"/>
                    </a:lnTo>
                    <a:lnTo>
                      <a:pt x="358" y="498"/>
                    </a:lnTo>
                    <a:lnTo>
                      <a:pt x="380" y="488"/>
                    </a:lnTo>
                    <a:lnTo>
                      <a:pt x="402" y="474"/>
                    </a:lnTo>
                    <a:lnTo>
                      <a:pt x="422" y="460"/>
                    </a:lnTo>
                    <a:lnTo>
                      <a:pt x="442" y="442"/>
                    </a:lnTo>
                    <a:lnTo>
                      <a:pt x="442" y="442"/>
                    </a:lnTo>
                    <a:lnTo>
                      <a:pt x="458" y="422"/>
                    </a:lnTo>
                    <a:lnTo>
                      <a:pt x="474" y="402"/>
                    </a:lnTo>
                    <a:lnTo>
                      <a:pt x="488" y="380"/>
                    </a:lnTo>
                    <a:lnTo>
                      <a:pt x="498" y="358"/>
                    </a:lnTo>
                    <a:lnTo>
                      <a:pt x="506" y="334"/>
                    </a:lnTo>
                    <a:lnTo>
                      <a:pt x="512" y="310"/>
                    </a:lnTo>
                    <a:lnTo>
                      <a:pt x="516" y="284"/>
                    </a:lnTo>
                    <a:lnTo>
                      <a:pt x="518" y="260"/>
                    </a:lnTo>
                    <a:lnTo>
                      <a:pt x="518" y="248"/>
                    </a:lnTo>
                    <a:lnTo>
                      <a:pt x="508" y="248"/>
                    </a:lnTo>
                    <a:lnTo>
                      <a:pt x="332" y="248"/>
                    </a:lnTo>
                    <a:lnTo>
                      <a:pt x="332" y="272"/>
                    </a:lnTo>
                    <a:lnTo>
                      <a:pt x="492" y="272"/>
                    </a:lnTo>
                    <a:lnTo>
                      <a:pt x="492" y="274"/>
                    </a:lnTo>
                    <a:lnTo>
                      <a:pt x="492" y="274"/>
                    </a:lnTo>
                    <a:lnTo>
                      <a:pt x="490" y="298"/>
                    </a:lnTo>
                    <a:lnTo>
                      <a:pt x="486" y="320"/>
                    </a:lnTo>
                    <a:lnTo>
                      <a:pt x="478" y="340"/>
                    </a:lnTo>
                    <a:lnTo>
                      <a:pt x="470" y="360"/>
                    </a:lnTo>
                    <a:lnTo>
                      <a:pt x="460" y="380"/>
                    </a:lnTo>
                    <a:lnTo>
                      <a:pt x="448" y="398"/>
                    </a:lnTo>
                    <a:lnTo>
                      <a:pt x="434" y="414"/>
                    </a:lnTo>
                    <a:lnTo>
                      <a:pt x="420" y="430"/>
                    </a:lnTo>
                    <a:lnTo>
                      <a:pt x="402" y="444"/>
                    </a:lnTo>
                    <a:lnTo>
                      <a:pt x="386" y="456"/>
                    </a:lnTo>
                    <a:lnTo>
                      <a:pt x="366" y="468"/>
                    </a:lnTo>
                    <a:lnTo>
                      <a:pt x="346" y="476"/>
                    </a:lnTo>
                    <a:lnTo>
                      <a:pt x="326" y="484"/>
                    </a:lnTo>
                    <a:lnTo>
                      <a:pt x="304" y="490"/>
                    </a:lnTo>
                    <a:lnTo>
                      <a:pt x="282" y="492"/>
                    </a:lnTo>
                    <a:lnTo>
                      <a:pt x="258" y="494"/>
                    </a:lnTo>
                    <a:lnTo>
                      <a:pt x="258" y="494"/>
                    </a:lnTo>
                    <a:lnTo>
                      <a:pt x="236" y="492"/>
                    </a:lnTo>
                    <a:lnTo>
                      <a:pt x="212" y="488"/>
                    </a:lnTo>
                    <a:lnTo>
                      <a:pt x="190" y="484"/>
                    </a:lnTo>
                    <a:lnTo>
                      <a:pt x="170" y="476"/>
                    </a:lnTo>
                    <a:lnTo>
                      <a:pt x="148" y="466"/>
                    </a:lnTo>
                    <a:lnTo>
                      <a:pt x="128" y="454"/>
                    </a:lnTo>
                    <a:lnTo>
                      <a:pt x="110" y="440"/>
                    </a:lnTo>
                    <a:lnTo>
                      <a:pt x="94" y="424"/>
                    </a:lnTo>
                    <a:lnTo>
                      <a:pt x="94" y="424"/>
                    </a:lnTo>
                    <a:lnTo>
                      <a:pt x="78" y="408"/>
                    </a:lnTo>
                    <a:lnTo>
                      <a:pt x="64" y="390"/>
                    </a:lnTo>
                    <a:lnTo>
                      <a:pt x="52" y="370"/>
                    </a:lnTo>
                    <a:lnTo>
                      <a:pt x="42" y="348"/>
                    </a:lnTo>
                    <a:lnTo>
                      <a:pt x="34" y="328"/>
                    </a:lnTo>
                    <a:lnTo>
                      <a:pt x="28" y="306"/>
                    </a:lnTo>
                    <a:lnTo>
                      <a:pt x="26" y="282"/>
                    </a:lnTo>
                    <a:lnTo>
                      <a:pt x="24" y="260"/>
                    </a:lnTo>
                    <a:lnTo>
                      <a:pt x="24" y="260"/>
                    </a:lnTo>
                    <a:lnTo>
                      <a:pt x="26" y="236"/>
                    </a:lnTo>
                    <a:lnTo>
                      <a:pt x="28" y="212"/>
                    </a:lnTo>
                    <a:lnTo>
                      <a:pt x="34" y="190"/>
                    </a:lnTo>
                    <a:lnTo>
                      <a:pt x="42" y="170"/>
                    </a:lnTo>
                    <a:lnTo>
                      <a:pt x="52" y="148"/>
                    </a:lnTo>
                    <a:lnTo>
                      <a:pt x="64" y="130"/>
                    </a:lnTo>
                    <a:lnTo>
                      <a:pt x="78" y="11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10" y="78"/>
                    </a:lnTo>
                    <a:lnTo>
                      <a:pt x="128" y="64"/>
                    </a:lnTo>
                    <a:lnTo>
                      <a:pt x="148" y="52"/>
                    </a:lnTo>
                    <a:lnTo>
                      <a:pt x="170" y="42"/>
                    </a:lnTo>
                    <a:lnTo>
                      <a:pt x="190" y="34"/>
                    </a:lnTo>
                    <a:lnTo>
                      <a:pt x="212" y="30"/>
                    </a:lnTo>
                    <a:lnTo>
                      <a:pt x="236" y="26"/>
                    </a:lnTo>
                    <a:lnTo>
                      <a:pt x="258" y="24"/>
                    </a:lnTo>
                    <a:lnTo>
                      <a:pt x="258" y="24"/>
                    </a:lnTo>
                    <a:lnTo>
                      <a:pt x="272" y="2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3638585" y="5916025"/>
                <a:ext cx="491439" cy="313008"/>
              </a:xfrm>
              <a:custGeom>
                <a:avLst/>
                <a:gdLst>
                  <a:gd name="T0" fmla="*/ 0 w 650"/>
                  <a:gd name="T1" fmla="*/ 6 h 414"/>
                  <a:gd name="T2" fmla="*/ 286 w 650"/>
                  <a:gd name="T3" fmla="*/ 408 h 414"/>
                  <a:gd name="T4" fmla="*/ 92 w 650"/>
                  <a:gd name="T5" fmla="*/ 330 h 414"/>
                  <a:gd name="T6" fmla="*/ 490 w 650"/>
                  <a:gd name="T7" fmla="*/ 254 h 414"/>
                  <a:gd name="T8" fmla="*/ 566 w 650"/>
                  <a:gd name="T9" fmla="*/ 326 h 414"/>
                  <a:gd name="T10" fmla="*/ 552 w 650"/>
                  <a:gd name="T11" fmla="*/ 330 h 414"/>
                  <a:gd name="T12" fmla="*/ 518 w 650"/>
                  <a:gd name="T13" fmla="*/ 334 h 414"/>
                  <a:gd name="T14" fmla="*/ 498 w 650"/>
                  <a:gd name="T15" fmla="*/ 336 h 414"/>
                  <a:gd name="T16" fmla="*/ 456 w 650"/>
                  <a:gd name="T17" fmla="*/ 332 h 414"/>
                  <a:gd name="T18" fmla="*/ 436 w 650"/>
                  <a:gd name="T19" fmla="*/ 324 h 414"/>
                  <a:gd name="T20" fmla="*/ 418 w 650"/>
                  <a:gd name="T21" fmla="*/ 312 h 414"/>
                  <a:gd name="T22" fmla="*/ 404 w 650"/>
                  <a:gd name="T23" fmla="*/ 296 h 414"/>
                  <a:gd name="T24" fmla="*/ 392 w 650"/>
                  <a:gd name="T25" fmla="*/ 264 h 414"/>
                  <a:gd name="T26" fmla="*/ 386 w 650"/>
                  <a:gd name="T27" fmla="*/ 208 h 414"/>
                  <a:gd name="T28" fmla="*/ 388 w 650"/>
                  <a:gd name="T29" fmla="*/ 178 h 414"/>
                  <a:gd name="T30" fmla="*/ 400 w 650"/>
                  <a:gd name="T31" fmla="*/ 130 h 414"/>
                  <a:gd name="T32" fmla="*/ 410 w 650"/>
                  <a:gd name="T33" fmla="*/ 110 h 414"/>
                  <a:gd name="T34" fmla="*/ 426 w 650"/>
                  <a:gd name="T35" fmla="*/ 96 h 414"/>
                  <a:gd name="T36" fmla="*/ 444 w 650"/>
                  <a:gd name="T37" fmla="*/ 86 h 414"/>
                  <a:gd name="T38" fmla="*/ 468 w 650"/>
                  <a:gd name="T39" fmla="*/ 78 h 414"/>
                  <a:gd name="T40" fmla="*/ 496 w 650"/>
                  <a:gd name="T41" fmla="*/ 76 h 414"/>
                  <a:gd name="T42" fmla="*/ 514 w 650"/>
                  <a:gd name="T43" fmla="*/ 78 h 414"/>
                  <a:gd name="T44" fmla="*/ 542 w 650"/>
                  <a:gd name="T45" fmla="*/ 82 h 414"/>
                  <a:gd name="T46" fmla="*/ 564 w 650"/>
                  <a:gd name="T47" fmla="*/ 94 h 414"/>
                  <a:gd name="T48" fmla="*/ 584 w 650"/>
                  <a:gd name="T49" fmla="*/ 110 h 414"/>
                  <a:gd name="T50" fmla="*/ 650 w 650"/>
                  <a:gd name="T51" fmla="*/ 66 h 414"/>
                  <a:gd name="T52" fmla="*/ 636 w 650"/>
                  <a:gd name="T53" fmla="*/ 48 h 414"/>
                  <a:gd name="T54" fmla="*/ 600 w 650"/>
                  <a:gd name="T55" fmla="*/ 22 h 414"/>
                  <a:gd name="T56" fmla="*/ 560 w 650"/>
                  <a:gd name="T57" fmla="*/ 8 h 414"/>
                  <a:gd name="T58" fmla="*/ 516 w 650"/>
                  <a:gd name="T59" fmla="*/ 0 h 414"/>
                  <a:gd name="T60" fmla="*/ 494 w 650"/>
                  <a:gd name="T61" fmla="*/ 0 h 414"/>
                  <a:gd name="T62" fmla="*/ 448 w 650"/>
                  <a:gd name="T63" fmla="*/ 4 h 414"/>
                  <a:gd name="T64" fmla="*/ 408 w 650"/>
                  <a:gd name="T65" fmla="*/ 14 h 414"/>
                  <a:gd name="T66" fmla="*/ 374 w 650"/>
                  <a:gd name="T67" fmla="*/ 30 h 414"/>
                  <a:gd name="T68" fmla="*/ 346 w 650"/>
                  <a:gd name="T69" fmla="*/ 52 h 414"/>
                  <a:gd name="T70" fmla="*/ 324 w 650"/>
                  <a:gd name="T71" fmla="*/ 82 h 414"/>
                  <a:gd name="T72" fmla="*/ 310 w 650"/>
                  <a:gd name="T73" fmla="*/ 118 h 414"/>
                  <a:gd name="T74" fmla="*/ 300 w 650"/>
                  <a:gd name="T75" fmla="*/ 158 h 414"/>
                  <a:gd name="T76" fmla="*/ 296 w 650"/>
                  <a:gd name="T77" fmla="*/ 206 h 414"/>
                  <a:gd name="T78" fmla="*/ 298 w 650"/>
                  <a:gd name="T79" fmla="*/ 230 h 414"/>
                  <a:gd name="T80" fmla="*/ 302 w 650"/>
                  <a:gd name="T81" fmla="*/ 276 h 414"/>
                  <a:gd name="T82" fmla="*/ 314 w 650"/>
                  <a:gd name="T83" fmla="*/ 314 h 414"/>
                  <a:gd name="T84" fmla="*/ 332 w 650"/>
                  <a:gd name="T85" fmla="*/ 346 h 414"/>
                  <a:gd name="T86" fmla="*/ 358 w 650"/>
                  <a:gd name="T87" fmla="*/ 374 h 414"/>
                  <a:gd name="T88" fmla="*/ 388 w 650"/>
                  <a:gd name="T89" fmla="*/ 394 h 414"/>
                  <a:gd name="T90" fmla="*/ 426 w 650"/>
                  <a:gd name="T91" fmla="*/ 406 h 414"/>
                  <a:gd name="T92" fmla="*/ 470 w 650"/>
                  <a:gd name="T93" fmla="*/ 414 h 414"/>
                  <a:gd name="T94" fmla="*/ 494 w 650"/>
                  <a:gd name="T95" fmla="*/ 414 h 414"/>
                  <a:gd name="T96" fmla="*/ 540 w 650"/>
                  <a:gd name="T97" fmla="*/ 412 h 414"/>
                  <a:gd name="T98" fmla="*/ 584 w 650"/>
                  <a:gd name="T99" fmla="*/ 404 h 414"/>
                  <a:gd name="T100" fmla="*/ 622 w 650"/>
                  <a:gd name="T101" fmla="*/ 390 h 414"/>
                  <a:gd name="T102" fmla="*/ 650 w 650"/>
                  <a:gd name="T103" fmla="*/ 376 h 414"/>
                  <a:gd name="T104" fmla="*/ 490 w 650"/>
                  <a:gd name="T105" fmla="*/ 18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0" h="414">
                    <a:moveTo>
                      <a:pt x="92" y="6"/>
                    </a:moveTo>
                    <a:lnTo>
                      <a:pt x="0" y="6"/>
                    </a:lnTo>
                    <a:lnTo>
                      <a:pt x="0" y="408"/>
                    </a:lnTo>
                    <a:lnTo>
                      <a:pt x="286" y="408"/>
                    </a:lnTo>
                    <a:lnTo>
                      <a:pt x="286" y="330"/>
                    </a:lnTo>
                    <a:lnTo>
                      <a:pt x="92" y="330"/>
                    </a:lnTo>
                    <a:lnTo>
                      <a:pt x="92" y="6"/>
                    </a:lnTo>
                    <a:close/>
                    <a:moveTo>
                      <a:pt x="490" y="254"/>
                    </a:moveTo>
                    <a:lnTo>
                      <a:pt x="566" y="254"/>
                    </a:lnTo>
                    <a:lnTo>
                      <a:pt x="566" y="326"/>
                    </a:lnTo>
                    <a:lnTo>
                      <a:pt x="566" y="326"/>
                    </a:lnTo>
                    <a:lnTo>
                      <a:pt x="552" y="330"/>
                    </a:lnTo>
                    <a:lnTo>
                      <a:pt x="536" y="332"/>
                    </a:lnTo>
                    <a:lnTo>
                      <a:pt x="518" y="334"/>
                    </a:lnTo>
                    <a:lnTo>
                      <a:pt x="498" y="336"/>
                    </a:lnTo>
                    <a:lnTo>
                      <a:pt x="498" y="336"/>
                    </a:lnTo>
                    <a:lnTo>
                      <a:pt x="470" y="334"/>
                    </a:lnTo>
                    <a:lnTo>
                      <a:pt x="456" y="332"/>
                    </a:lnTo>
                    <a:lnTo>
                      <a:pt x="446" y="328"/>
                    </a:lnTo>
                    <a:lnTo>
                      <a:pt x="436" y="324"/>
                    </a:lnTo>
                    <a:lnTo>
                      <a:pt x="426" y="318"/>
                    </a:lnTo>
                    <a:lnTo>
                      <a:pt x="418" y="312"/>
                    </a:lnTo>
                    <a:lnTo>
                      <a:pt x="410" y="304"/>
                    </a:lnTo>
                    <a:lnTo>
                      <a:pt x="404" y="296"/>
                    </a:lnTo>
                    <a:lnTo>
                      <a:pt x="400" y="286"/>
                    </a:lnTo>
                    <a:lnTo>
                      <a:pt x="392" y="264"/>
                    </a:lnTo>
                    <a:lnTo>
                      <a:pt x="388" y="238"/>
                    </a:lnTo>
                    <a:lnTo>
                      <a:pt x="386" y="208"/>
                    </a:lnTo>
                    <a:lnTo>
                      <a:pt x="386" y="208"/>
                    </a:lnTo>
                    <a:lnTo>
                      <a:pt x="388" y="178"/>
                    </a:lnTo>
                    <a:lnTo>
                      <a:pt x="392" y="152"/>
                    </a:lnTo>
                    <a:lnTo>
                      <a:pt x="400" y="130"/>
                    </a:lnTo>
                    <a:lnTo>
                      <a:pt x="404" y="120"/>
                    </a:lnTo>
                    <a:lnTo>
                      <a:pt x="410" y="110"/>
                    </a:lnTo>
                    <a:lnTo>
                      <a:pt x="418" y="102"/>
                    </a:lnTo>
                    <a:lnTo>
                      <a:pt x="426" y="96"/>
                    </a:lnTo>
                    <a:lnTo>
                      <a:pt x="434" y="90"/>
                    </a:lnTo>
                    <a:lnTo>
                      <a:pt x="444" y="86"/>
                    </a:lnTo>
                    <a:lnTo>
                      <a:pt x="456" y="82"/>
                    </a:lnTo>
                    <a:lnTo>
                      <a:pt x="468" y="78"/>
                    </a:lnTo>
                    <a:lnTo>
                      <a:pt x="482" y="76"/>
                    </a:lnTo>
                    <a:lnTo>
                      <a:pt x="496" y="76"/>
                    </a:lnTo>
                    <a:lnTo>
                      <a:pt x="496" y="76"/>
                    </a:lnTo>
                    <a:lnTo>
                      <a:pt x="514" y="78"/>
                    </a:lnTo>
                    <a:lnTo>
                      <a:pt x="528" y="80"/>
                    </a:lnTo>
                    <a:lnTo>
                      <a:pt x="542" y="82"/>
                    </a:lnTo>
                    <a:lnTo>
                      <a:pt x="554" y="88"/>
                    </a:lnTo>
                    <a:lnTo>
                      <a:pt x="564" y="94"/>
                    </a:lnTo>
                    <a:lnTo>
                      <a:pt x="574" y="100"/>
                    </a:lnTo>
                    <a:lnTo>
                      <a:pt x="584" y="110"/>
                    </a:lnTo>
                    <a:lnTo>
                      <a:pt x="592" y="118"/>
                    </a:lnTo>
                    <a:lnTo>
                      <a:pt x="650" y="66"/>
                    </a:lnTo>
                    <a:lnTo>
                      <a:pt x="650" y="66"/>
                    </a:lnTo>
                    <a:lnTo>
                      <a:pt x="636" y="48"/>
                    </a:lnTo>
                    <a:lnTo>
                      <a:pt x="618" y="34"/>
                    </a:lnTo>
                    <a:lnTo>
                      <a:pt x="600" y="22"/>
                    </a:lnTo>
                    <a:lnTo>
                      <a:pt x="580" y="14"/>
                    </a:lnTo>
                    <a:lnTo>
                      <a:pt x="560" y="8"/>
                    </a:lnTo>
                    <a:lnTo>
                      <a:pt x="538" y="4"/>
                    </a:lnTo>
                    <a:lnTo>
                      <a:pt x="516" y="0"/>
                    </a:lnTo>
                    <a:lnTo>
                      <a:pt x="494" y="0"/>
                    </a:lnTo>
                    <a:lnTo>
                      <a:pt x="494" y="0"/>
                    </a:lnTo>
                    <a:lnTo>
                      <a:pt x="472" y="0"/>
                    </a:lnTo>
                    <a:lnTo>
                      <a:pt x="448" y="4"/>
                    </a:lnTo>
                    <a:lnTo>
                      <a:pt x="428" y="8"/>
                    </a:lnTo>
                    <a:lnTo>
                      <a:pt x="408" y="14"/>
                    </a:lnTo>
                    <a:lnTo>
                      <a:pt x="392" y="20"/>
                    </a:lnTo>
                    <a:lnTo>
                      <a:pt x="374" y="30"/>
                    </a:lnTo>
                    <a:lnTo>
                      <a:pt x="360" y="40"/>
                    </a:lnTo>
                    <a:lnTo>
                      <a:pt x="346" y="52"/>
                    </a:lnTo>
                    <a:lnTo>
                      <a:pt x="336" y="66"/>
                    </a:lnTo>
                    <a:lnTo>
                      <a:pt x="324" y="82"/>
                    </a:lnTo>
                    <a:lnTo>
                      <a:pt x="316" y="98"/>
                    </a:lnTo>
                    <a:lnTo>
                      <a:pt x="310" y="118"/>
                    </a:lnTo>
                    <a:lnTo>
                      <a:pt x="304" y="138"/>
                    </a:lnTo>
                    <a:lnTo>
                      <a:pt x="300" y="158"/>
                    </a:lnTo>
                    <a:lnTo>
                      <a:pt x="298" y="182"/>
                    </a:lnTo>
                    <a:lnTo>
                      <a:pt x="296" y="206"/>
                    </a:lnTo>
                    <a:lnTo>
                      <a:pt x="296" y="206"/>
                    </a:lnTo>
                    <a:lnTo>
                      <a:pt x="298" y="230"/>
                    </a:lnTo>
                    <a:lnTo>
                      <a:pt x="300" y="254"/>
                    </a:lnTo>
                    <a:lnTo>
                      <a:pt x="302" y="276"/>
                    </a:lnTo>
                    <a:lnTo>
                      <a:pt x="308" y="296"/>
                    </a:lnTo>
                    <a:lnTo>
                      <a:pt x="314" y="314"/>
                    </a:lnTo>
                    <a:lnTo>
                      <a:pt x="324" y="332"/>
                    </a:lnTo>
                    <a:lnTo>
                      <a:pt x="332" y="346"/>
                    </a:lnTo>
                    <a:lnTo>
                      <a:pt x="344" y="360"/>
                    </a:lnTo>
                    <a:lnTo>
                      <a:pt x="358" y="374"/>
                    </a:lnTo>
                    <a:lnTo>
                      <a:pt x="372" y="384"/>
                    </a:lnTo>
                    <a:lnTo>
                      <a:pt x="388" y="394"/>
                    </a:lnTo>
                    <a:lnTo>
                      <a:pt x="406" y="400"/>
                    </a:lnTo>
                    <a:lnTo>
                      <a:pt x="426" y="406"/>
                    </a:lnTo>
                    <a:lnTo>
                      <a:pt x="446" y="410"/>
                    </a:lnTo>
                    <a:lnTo>
                      <a:pt x="470" y="414"/>
                    </a:lnTo>
                    <a:lnTo>
                      <a:pt x="494" y="414"/>
                    </a:lnTo>
                    <a:lnTo>
                      <a:pt x="494" y="414"/>
                    </a:lnTo>
                    <a:lnTo>
                      <a:pt x="518" y="414"/>
                    </a:lnTo>
                    <a:lnTo>
                      <a:pt x="540" y="412"/>
                    </a:lnTo>
                    <a:lnTo>
                      <a:pt x="562" y="408"/>
                    </a:lnTo>
                    <a:lnTo>
                      <a:pt x="584" y="404"/>
                    </a:lnTo>
                    <a:lnTo>
                      <a:pt x="604" y="398"/>
                    </a:lnTo>
                    <a:lnTo>
                      <a:pt x="622" y="390"/>
                    </a:lnTo>
                    <a:lnTo>
                      <a:pt x="638" y="384"/>
                    </a:lnTo>
                    <a:lnTo>
                      <a:pt x="650" y="376"/>
                    </a:lnTo>
                    <a:lnTo>
                      <a:pt x="650" y="180"/>
                    </a:lnTo>
                    <a:lnTo>
                      <a:pt x="490" y="180"/>
                    </a:lnTo>
                    <a:lnTo>
                      <a:pt x="490" y="254"/>
                    </a:lnTo>
                    <a:close/>
                  </a:path>
                </a:pathLst>
              </a:custGeom>
              <a:solidFill>
                <a:srgbClr val="6D6F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1202263" y="2500341"/>
            <a:ext cx="8703737" cy="106680"/>
            <a:chOff x="1202263" y="2500341"/>
            <a:chExt cx="8703737" cy="106680"/>
          </a:xfrm>
        </p:grpSpPr>
        <p:sp>
          <p:nvSpPr>
            <p:cNvPr id="14" name="직사각형 13"/>
            <p:cNvSpPr/>
            <p:nvPr/>
          </p:nvSpPr>
          <p:spPr>
            <a:xfrm>
              <a:off x="1291798" y="2543301"/>
              <a:ext cx="8614202" cy="28800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1202263" y="2500341"/>
              <a:ext cx="106680" cy="106680"/>
            </a:xfrm>
            <a:prstGeom prst="ellipse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2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91212_엘지\191212_디자인\191223_목차 cop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 userDrawn="1"/>
        </p:nvGrpSpPr>
        <p:grpSpPr>
          <a:xfrm>
            <a:off x="2800350" y="1400435"/>
            <a:ext cx="4305300" cy="3859232"/>
            <a:chOff x="2800350" y="1330985"/>
            <a:chExt cx="4305300" cy="3859232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2800350" y="1697596"/>
              <a:ext cx="4305300" cy="346742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800352" y="1650872"/>
              <a:ext cx="4305298" cy="3539345"/>
              <a:chOff x="2800352" y="1650872"/>
              <a:chExt cx="4305298" cy="353934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800352" y="5165017"/>
                <a:ext cx="4305298" cy="25200"/>
              </a:xfrm>
              <a:prstGeom prst="rect">
                <a:avLst/>
              </a:pr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800352" y="1650872"/>
                <a:ext cx="4305298" cy="46724"/>
              </a:xfrm>
              <a:prstGeom prst="rect">
                <a:avLst/>
              </a:pr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126708" y="1330985"/>
              <a:ext cx="1497987" cy="352454"/>
              <a:chOff x="2872058" y="1330985"/>
              <a:chExt cx="1497987" cy="352454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872058" y="1330985"/>
                <a:ext cx="252235" cy="352454"/>
              </a:xfrm>
              <a:custGeom>
                <a:avLst/>
                <a:gdLst>
                  <a:gd name="T0" fmla="*/ 294 w 448"/>
                  <a:gd name="T1" fmla="*/ 532 h 626"/>
                  <a:gd name="T2" fmla="*/ 272 w 448"/>
                  <a:gd name="T3" fmla="*/ 532 h 626"/>
                  <a:gd name="T4" fmla="*/ 230 w 448"/>
                  <a:gd name="T5" fmla="*/ 524 h 626"/>
                  <a:gd name="T6" fmla="*/ 212 w 448"/>
                  <a:gd name="T7" fmla="*/ 516 h 626"/>
                  <a:gd name="T8" fmla="*/ 180 w 448"/>
                  <a:gd name="T9" fmla="*/ 494 h 626"/>
                  <a:gd name="T10" fmla="*/ 154 w 448"/>
                  <a:gd name="T11" fmla="*/ 468 h 626"/>
                  <a:gd name="T12" fmla="*/ 144 w 448"/>
                  <a:gd name="T13" fmla="*/ 452 h 626"/>
                  <a:gd name="T14" fmla="*/ 126 w 448"/>
                  <a:gd name="T15" fmla="*/ 418 h 626"/>
                  <a:gd name="T16" fmla="*/ 120 w 448"/>
                  <a:gd name="T17" fmla="*/ 398 h 626"/>
                  <a:gd name="T18" fmla="*/ 112 w 448"/>
                  <a:gd name="T19" fmla="*/ 358 h 626"/>
                  <a:gd name="T20" fmla="*/ 108 w 448"/>
                  <a:gd name="T21" fmla="*/ 314 h 626"/>
                  <a:gd name="T22" fmla="*/ 110 w 448"/>
                  <a:gd name="T23" fmla="*/ 292 h 626"/>
                  <a:gd name="T24" fmla="*/ 116 w 448"/>
                  <a:gd name="T25" fmla="*/ 250 h 626"/>
                  <a:gd name="T26" fmla="*/ 120 w 448"/>
                  <a:gd name="T27" fmla="*/ 230 h 626"/>
                  <a:gd name="T28" fmla="*/ 134 w 448"/>
                  <a:gd name="T29" fmla="*/ 192 h 626"/>
                  <a:gd name="T30" fmla="*/ 154 w 448"/>
                  <a:gd name="T31" fmla="*/ 160 h 626"/>
                  <a:gd name="T32" fmla="*/ 168 w 448"/>
                  <a:gd name="T33" fmla="*/ 144 h 626"/>
                  <a:gd name="T34" fmla="*/ 196 w 448"/>
                  <a:gd name="T35" fmla="*/ 120 h 626"/>
                  <a:gd name="T36" fmla="*/ 212 w 448"/>
                  <a:gd name="T37" fmla="*/ 112 h 626"/>
                  <a:gd name="T38" fmla="*/ 248 w 448"/>
                  <a:gd name="T39" fmla="*/ 98 h 626"/>
                  <a:gd name="T40" fmla="*/ 290 w 448"/>
                  <a:gd name="T41" fmla="*/ 94 h 626"/>
                  <a:gd name="T42" fmla="*/ 432 w 448"/>
                  <a:gd name="T43" fmla="*/ 0 h 626"/>
                  <a:gd name="T44" fmla="*/ 296 w 448"/>
                  <a:gd name="T45" fmla="*/ 0 h 626"/>
                  <a:gd name="T46" fmla="*/ 228 w 448"/>
                  <a:gd name="T47" fmla="*/ 6 h 626"/>
                  <a:gd name="T48" fmla="*/ 168 w 448"/>
                  <a:gd name="T49" fmla="*/ 22 h 626"/>
                  <a:gd name="T50" fmla="*/ 142 w 448"/>
                  <a:gd name="T51" fmla="*/ 34 h 626"/>
                  <a:gd name="T52" fmla="*/ 96 w 448"/>
                  <a:gd name="T53" fmla="*/ 66 h 626"/>
                  <a:gd name="T54" fmla="*/ 76 w 448"/>
                  <a:gd name="T55" fmla="*/ 86 h 626"/>
                  <a:gd name="T56" fmla="*/ 44 w 448"/>
                  <a:gd name="T57" fmla="*/ 130 h 626"/>
                  <a:gd name="T58" fmla="*/ 20 w 448"/>
                  <a:gd name="T59" fmla="*/ 184 h 626"/>
                  <a:gd name="T60" fmla="*/ 12 w 448"/>
                  <a:gd name="T61" fmla="*/ 214 h 626"/>
                  <a:gd name="T62" fmla="*/ 2 w 448"/>
                  <a:gd name="T63" fmla="*/ 278 h 626"/>
                  <a:gd name="T64" fmla="*/ 0 w 448"/>
                  <a:gd name="T65" fmla="*/ 314 h 626"/>
                  <a:gd name="T66" fmla="*/ 6 w 448"/>
                  <a:gd name="T67" fmla="*/ 380 h 626"/>
                  <a:gd name="T68" fmla="*/ 20 w 448"/>
                  <a:gd name="T69" fmla="*/ 440 h 626"/>
                  <a:gd name="T70" fmla="*/ 30 w 448"/>
                  <a:gd name="T71" fmla="*/ 468 h 626"/>
                  <a:gd name="T72" fmla="*/ 58 w 448"/>
                  <a:gd name="T73" fmla="*/ 518 h 626"/>
                  <a:gd name="T74" fmla="*/ 76 w 448"/>
                  <a:gd name="T75" fmla="*/ 540 h 626"/>
                  <a:gd name="T76" fmla="*/ 118 w 448"/>
                  <a:gd name="T77" fmla="*/ 576 h 626"/>
                  <a:gd name="T78" fmla="*/ 168 w 448"/>
                  <a:gd name="T79" fmla="*/ 604 h 626"/>
                  <a:gd name="T80" fmla="*/ 196 w 448"/>
                  <a:gd name="T81" fmla="*/ 614 h 626"/>
                  <a:gd name="T82" fmla="*/ 260 w 448"/>
                  <a:gd name="T83" fmla="*/ 626 h 626"/>
                  <a:gd name="T84" fmla="*/ 448 w 448"/>
                  <a:gd name="T85" fmla="*/ 626 h 626"/>
                  <a:gd name="T86" fmla="*/ 448 w 448"/>
                  <a:gd name="T87" fmla="*/ 53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8" h="626">
                    <a:moveTo>
                      <a:pt x="448" y="532"/>
                    </a:moveTo>
                    <a:lnTo>
                      <a:pt x="294" y="532"/>
                    </a:lnTo>
                    <a:lnTo>
                      <a:pt x="294" y="532"/>
                    </a:lnTo>
                    <a:lnTo>
                      <a:pt x="272" y="532"/>
                    </a:lnTo>
                    <a:lnTo>
                      <a:pt x="250" y="528"/>
                    </a:lnTo>
                    <a:lnTo>
                      <a:pt x="230" y="524"/>
                    </a:lnTo>
                    <a:lnTo>
                      <a:pt x="212" y="516"/>
                    </a:lnTo>
                    <a:lnTo>
                      <a:pt x="212" y="516"/>
                    </a:lnTo>
                    <a:lnTo>
                      <a:pt x="196" y="506"/>
                    </a:lnTo>
                    <a:lnTo>
                      <a:pt x="180" y="494"/>
                    </a:lnTo>
                    <a:lnTo>
                      <a:pt x="168" y="482"/>
                    </a:lnTo>
                    <a:lnTo>
                      <a:pt x="154" y="468"/>
                    </a:lnTo>
                    <a:lnTo>
                      <a:pt x="154" y="468"/>
                    </a:lnTo>
                    <a:lnTo>
                      <a:pt x="144" y="452"/>
                    </a:lnTo>
                    <a:lnTo>
                      <a:pt x="134" y="436"/>
                    </a:lnTo>
                    <a:lnTo>
                      <a:pt x="126" y="418"/>
                    </a:lnTo>
                    <a:lnTo>
                      <a:pt x="120" y="398"/>
                    </a:lnTo>
                    <a:lnTo>
                      <a:pt x="120" y="398"/>
                    </a:lnTo>
                    <a:lnTo>
                      <a:pt x="116" y="378"/>
                    </a:lnTo>
                    <a:lnTo>
                      <a:pt x="112" y="358"/>
                    </a:lnTo>
                    <a:lnTo>
                      <a:pt x="110" y="336"/>
                    </a:lnTo>
                    <a:lnTo>
                      <a:pt x="108" y="314"/>
                    </a:lnTo>
                    <a:lnTo>
                      <a:pt x="108" y="314"/>
                    </a:lnTo>
                    <a:lnTo>
                      <a:pt x="110" y="292"/>
                    </a:lnTo>
                    <a:lnTo>
                      <a:pt x="112" y="270"/>
                    </a:lnTo>
                    <a:lnTo>
                      <a:pt x="116" y="250"/>
                    </a:lnTo>
                    <a:lnTo>
                      <a:pt x="120" y="230"/>
                    </a:lnTo>
                    <a:lnTo>
                      <a:pt x="120" y="230"/>
                    </a:lnTo>
                    <a:lnTo>
                      <a:pt x="126" y="210"/>
                    </a:lnTo>
                    <a:lnTo>
                      <a:pt x="134" y="192"/>
                    </a:lnTo>
                    <a:lnTo>
                      <a:pt x="144" y="176"/>
                    </a:lnTo>
                    <a:lnTo>
                      <a:pt x="154" y="160"/>
                    </a:lnTo>
                    <a:lnTo>
                      <a:pt x="154" y="160"/>
                    </a:lnTo>
                    <a:lnTo>
                      <a:pt x="168" y="144"/>
                    </a:lnTo>
                    <a:lnTo>
                      <a:pt x="180" y="132"/>
                    </a:lnTo>
                    <a:lnTo>
                      <a:pt x="196" y="120"/>
                    </a:lnTo>
                    <a:lnTo>
                      <a:pt x="212" y="112"/>
                    </a:lnTo>
                    <a:lnTo>
                      <a:pt x="212" y="112"/>
                    </a:lnTo>
                    <a:lnTo>
                      <a:pt x="230" y="104"/>
                    </a:lnTo>
                    <a:lnTo>
                      <a:pt x="248" y="98"/>
                    </a:lnTo>
                    <a:lnTo>
                      <a:pt x="268" y="94"/>
                    </a:lnTo>
                    <a:lnTo>
                      <a:pt x="290" y="94"/>
                    </a:lnTo>
                    <a:lnTo>
                      <a:pt x="432" y="94"/>
                    </a:lnTo>
                    <a:lnTo>
                      <a:pt x="432" y="0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62" y="2"/>
                    </a:lnTo>
                    <a:lnTo>
                      <a:pt x="228" y="6"/>
                    </a:lnTo>
                    <a:lnTo>
                      <a:pt x="198" y="12"/>
                    </a:lnTo>
                    <a:lnTo>
                      <a:pt x="168" y="22"/>
                    </a:lnTo>
                    <a:lnTo>
                      <a:pt x="168" y="22"/>
                    </a:lnTo>
                    <a:lnTo>
                      <a:pt x="142" y="34"/>
                    </a:lnTo>
                    <a:lnTo>
                      <a:pt x="118" y="50"/>
                    </a:lnTo>
                    <a:lnTo>
                      <a:pt x="96" y="6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58" y="106"/>
                    </a:lnTo>
                    <a:lnTo>
                      <a:pt x="44" y="130"/>
                    </a:lnTo>
                    <a:lnTo>
                      <a:pt x="30" y="156"/>
                    </a:lnTo>
                    <a:lnTo>
                      <a:pt x="20" y="184"/>
                    </a:lnTo>
                    <a:lnTo>
                      <a:pt x="20" y="184"/>
                    </a:lnTo>
                    <a:lnTo>
                      <a:pt x="12" y="214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2" y="348"/>
                    </a:lnTo>
                    <a:lnTo>
                      <a:pt x="6" y="380"/>
                    </a:lnTo>
                    <a:lnTo>
                      <a:pt x="12" y="412"/>
                    </a:lnTo>
                    <a:lnTo>
                      <a:pt x="20" y="440"/>
                    </a:lnTo>
                    <a:lnTo>
                      <a:pt x="20" y="440"/>
                    </a:lnTo>
                    <a:lnTo>
                      <a:pt x="30" y="468"/>
                    </a:lnTo>
                    <a:lnTo>
                      <a:pt x="44" y="494"/>
                    </a:lnTo>
                    <a:lnTo>
                      <a:pt x="58" y="518"/>
                    </a:lnTo>
                    <a:lnTo>
                      <a:pt x="76" y="540"/>
                    </a:lnTo>
                    <a:lnTo>
                      <a:pt x="76" y="540"/>
                    </a:lnTo>
                    <a:lnTo>
                      <a:pt x="96" y="560"/>
                    </a:lnTo>
                    <a:lnTo>
                      <a:pt x="118" y="576"/>
                    </a:lnTo>
                    <a:lnTo>
                      <a:pt x="142" y="592"/>
                    </a:lnTo>
                    <a:lnTo>
                      <a:pt x="168" y="604"/>
                    </a:lnTo>
                    <a:lnTo>
                      <a:pt x="168" y="604"/>
                    </a:lnTo>
                    <a:lnTo>
                      <a:pt x="196" y="614"/>
                    </a:lnTo>
                    <a:lnTo>
                      <a:pt x="228" y="622"/>
                    </a:lnTo>
                    <a:lnTo>
                      <a:pt x="260" y="626"/>
                    </a:lnTo>
                    <a:lnTo>
                      <a:pt x="296" y="626"/>
                    </a:lnTo>
                    <a:lnTo>
                      <a:pt x="448" y="626"/>
                    </a:lnTo>
                    <a:lnTo>
                      <a:pt x="448" y="532"/>
                    </a:lnTo>
                    <a:lnTo>
                      <a:pt x="448" y="532"/>
                    </a:lnTo>
                    <a:close/>
                  </a:path>
                </a:pathLst>
              </a:cu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169285" y="1439277"/>
                <a:ext cx="1200760" cy="228970"/>
                <a:chOff x="3187352" y="1332060"/>
                <a:chExt cx="1765648" cy="336689"/>
              </a:xfrm>
            </p:grpSpPr>
            <p:sp>
              <p:nvSpPr>
                <p:cNvPr id="33" name="Freeform 7"/>
                <p:cNvSpPr>
                  <a:spLocks noEditPoints="1"/>
                </p:cNvSpPr>
                <p:nvPr/>
              </p:nvSpPr>
              <p:spPr bwMode="auto">
                <a:xfrm>
                  <a:off x="3187352" y="1412010"/>
                  <a:ext cx="245479" cy="256739"/>
                </a:xfrm>
                <a:custGeom>
                  <a:avLst/>
                  <a:gdLst>
                    <a:gd name="T0" fmla="*/ 26 w 436"/>
                    <a:gd name="T1" fmla="*/ 350 h 456"/>
                    <a:gd name="T2" fmla="*/ 64 w 436"/>
                    <a:gd name="T3" fmla="*/ 400 h 456"/>
                    <a:gd name="T4" fmla="*/ 96 w 436"/>
                    <a:gd name="T5" fmla="*/ 426 h 456"/>
                    <a:gd name="T6" fmla="*/ 132 w 436"/>
                    <a:gd name="T7" fmla="*/ 442 h 456"/>
                    <a:gd name="T8" fmla="*/ 196 w 436"/>
                    <a:gd name="T9" fmla="*/ 456 h 456"/>
                    <a:gd name="T10" fmla="*/ 240 w 436"/>
                    <a:gd name="T11" fmla="*/ 456 h 456"/>
                    <a:gd name="T12" fmla="*/ 304 w 436"/>
                    <a:gd name="T13" fmla="*/ 442 h 456"/>
                    <a:gd name="T14" fmla="*/ 340 w 436"/>
                    <a:gd name="T15" fmla="*/ 426 h 456"/>
                    <a:gd name="T16" fmla="*/ 374 w 436"/>
                    <a:gd name="T17" fmla="*/ 400 h 456"/>
                    <a:gd name="T18" fmla="*/ 410 w 436"/>
                    <a:gd name="T19" fmla="*/ 350 h 456"/>
                    <a:gd name="T20" fmla="*/ 428 w 436"/>
                    <a:gd name="T21" fmla="*/ 308 h 456"/>
                    <a:gd name="T22" fmla="*/ 436 w 436"/>
                    <a:gd name="T23" fmla="*/ 228 h 456"/>
                    <a:gd name="T24" fmla="*/ 432 w 436"/>
                    <a:gd name="T25" fmla="*/ 174 h 456"/>
                    <a:gd name="T26" fmla="*/ 420 w 436"/>
                    <a:gd name="T27" fmla="*/ 128 h 456"/>
                    <a:gd name="T28" fmla="*/ 388 w 436"/>
                    <a:gd name="T29" fmla="*/ 70 h 456"/>
                    <a:gd name="T30" fmla="*/ 358 w 436"/>
                    <a:gd name="T31" fmla="*/ 42 h 456"/>
                    <a:gd name="T32" fmla="*/ 304 w 436"/>
                    <a:gd name="T33" fmla="*/ 14 h 456"/>
                    <a:gd name="T34" fmla="*/ 262 w 436"/>
                    <a:gd name="T35" fmla="*/ 4 h 456"/>
                    <a:gd name="T36" fmla="*/ 218 w 436"/>
                    <a:gd name="T37" fmla="*/ 0 h 456"/>
                    <a:gd name="T38" fmla="*/ 152 w 436"/>
                    <a:gd name="T39" fmla="*/ 8 h 456"/>
                    <a:gd name="T40" fmla="*/ 114 w 436"/>
                    <a:gd name="T41" fmla="*/ 22 h 456"/>
                    <a:gd name="T42" fmla="*/ 64 w 436"/>
                    <a:gd name="T43" fmla="*/ 56 h 456"/>
                    <a:gd name="T44" fmla="*/ 38 w 436"/>
                    <a:gd name="T45" fmla="*/ 88 h 456"/>
                    <a:gd name="T46" fmla="*/ 18 w 436"/>
                    <a:gd name="T47" fmla="*/ 128 h 456"/>
                    <a:gd name="T48" fmla="*/ 2 w 436"/>
                    <a:gd name="T49" fmla="*/ 200 h 456"/>
                    <a:gd name="T50" fmla="*/ 2 w 436"/>
                    <a:gd name="T51" fmla="*/ 256 h 456"/>
                    <a:gd name="T52" fmla="*/ 18 w 436"/>
                    <a:gd name="T53" fmla="*/ 330 h 456"/>
                    <a:gd name="T54" fmla="*/ 134 w 436"/>
                    <a:gd name="T55" fmla="*/ 126 h 456"/>
                    <a:gd name="T56" fmla="*/ 172 w 436"/>
                    <a:gd name="T57" fmla="*/ 100 h 456"/>
                    <a:gd name="T58" fmla="*/ 218 w 436"/>
                    <a:gd name="T59" fmla="*/ 92 h 456"/>
                    <a:gd name="T60" fmla="*/ 284 w 436"/>
                    <a:gd name="T61" fmla="*/ 112 h 456"/>
                    <a:gd name="T62" fmla="*/ 310 w 436"/>
                    <a:gd name="T63" fmla="*/ 136 h 456"/>
                    <a:gd name="T64" fmla="*/ 328 w 436"/>
                    <a:gd name="T65" fmla="*/ 168 h 456"/>
                    <a:gd name="T66" fmla="*/ 336 w 436"/>
                    <a:gd name="T67" fmla="*/ 228 h 456"/>
                    <a:gd name="T68" fmla="*/ 332 w 436"/>
                    <a:gd name="T69" fmla="*/ 276 h 456"/>
                    <a:gd name="T70" fmla="*/ 322 w 436"/>
                    <a:gd name="T71" fmla="*/ 302 h 456"/>
                    <a:gd name="T72" fmla="*/ 302 w 436"/>
                    <a:gd name="T73" fmla="*/ 332 h 456"/>
                    <a:gd name="T74" fmla="*/ 284 w 436"/>
                    <a:gd name="T75" fmla="*/ 346 h 456"/>
                    <a:gd name="T76" fmla="*/ 264 w 436"/>
                    <a:gd name="T77" fmla="*/ 356 h 456"/>
                    <a:gd name="T78" fmla="*/ 218 w 436"/>
                    <a:gd name="T79" fmla="*/ 366 h 456"/>
                    <a:gd name="T80" fmla="*/ 162 w 436"/>
                    <a:gd name="T81" fmla="*/ 352 h 456"/>
                    <a:gd name="T82" fmla="*/ 134 w 436"/>
                    <a:gd name="T83" fmla="*/ 332 h 456"/>
                    <a:gd name="T84" fmla="*/ 114 w 436"/>
                    <a:gd name="T85" fmla="*/ 300 h 456"/>
                    <a:gd name="T86" fmla="*/ 102 w 436"/>
                    <a:gd name="T87" fmla="*/ 260 h 456"/>
                    <a:gd name="T88" fmla="*/ 102 w 436"/>
                    <a:gd name="T89" fmla="*/ 196 h 456"/>
                    <a:gd name="T90" fmla="*/ 114 w 436"/>
                    <a:gd name="T91" fmla="*/ 156 h 456"/>
                    <a:gd name="T92" fmla="*/ 134 w 436"/>
                    <a:gd name="T93" fmla="*/ 12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6" h="456">
                      <a:moveTo>
                        <a:pt x="18" y="330"/>
                      </a:moveTo>
                      <a:lnTo>
                        <a:pt x="18" y="330"/>
                      </a:lnTo>
                      <a:lnTo>
                        <a:pt x="26" y="350"/>
                      </a:lnTo>
                      <a:lnTo>
                        <a:pt x="38" y="368"/>
                      </a:lnTo>
                      <a:lnTo>
                        <a:pt x="50" y="386"/>
                      </a:lnTo>
                      <a:lnTo>
                        <a:pt x="64" y="400"/>
                      </a:lnTo>
                      <a:lnTo>
                        <a:pt x="64" y="400"/>
                      </a:lnTo>
                      <a:lnTo>
                        <a:pt x="78" y="414"/>
                      </a:lnTo>
                      <a:lnTo>
                        <a:pt x="96" y="426"/>
                      </a:lnTo>
                      <a:lnTo>
                        <a:pt x="114" y="436"/>
                      </a:lnTo>
                      <a:lnTo>
                        <a:pt x="132" y="442"/>
                      </a:lnTo>
                      <a:lnTo>
                        <a:pt x="132" y="442"/>
                      </a:lnTo>
                      <a:lnTo>
                        <a:pt x="152" y="448"/>
                      </a:lnTo>
                      <a:lnTo>
                        <a:pt x="174" y="454"/>
                      </a:lnTo>
                      <a:lnTo>
                        <a:pt x="196" y="456"/>
                      </a:lnTo>
                      <a:lnTo>
                        <a:pt x="218" y="456"/>
                      </a:lnTo>
                      <a:lnTo>
                        <a:pt x="218" y="456"/>
                      </a:lnTo>
                      <a:lnTo>
                        <a:pt x="240" y="456"/>
                      </a:lnTo>
                      <a:lnTo>
                        <a:pt x="262" y="454"/>
                      </a:lnTo>
                      <a:lnTo>
                        <a:pt x="284" y="448"/>
                      </a:lnTo>
                      <a:lnTo>
                        <a:pt x="304" y="442"/>
                      </a:lnTo>
                      <a:lnTo>
                        <a:pt x="304" y="442"/>
                      </a:lnTo>
                      <a:lnTo>
                        <a:pt x="322" y="436"/>
                      </a:lnTo>
                      <a:lnTo>
                        <a:pt x="340" y="426"/>
                      </a:lnTo>
                      <a:lnTo>
                        <a:pt x="358" y="414"/>
                      </a:lnTo>
                      <a:lnTo>
                        <a:pt x="374" y="400"/>
                      </a:lnTo>
                      <a:lnTo>
                        <a:pt x="374" y="400"/>
                      </a:lnTo>
                      <a:lnTo>
                        <a:pt x="388" y="386"/>
                      </a:lnTo>
                      <a:lnTo>
                        <a:pt x="400" y="368"/>
                      </a:lnTo>
                      <a:lnTo>
                        <a:pt x="410" y="350"/>
                      </a:lnTo>
                      <a:lnTo>
                        <a:pt x="420" y="330"/>
                      </a:lnTo>
                      <a:lnTo>
                        <a:pt x="420" y="330"/>
                      </a:lnTo>
                      <a:lnTo>
                        <a:pt x="428" y="308"/>
                      </a:lnTo>
                      <a:lnTo>
                        <a:pt x="432" y="282"/>
                      </a:lnTo>
                      <a:lnTo>
                        <a:pt x="436" y="256"/>
                      </a:lnTo>
                      <a:lnTo>
                        <a:pt x="436" y="228"/>
                      </a:lnTo>
                      <a:lnTo>
                        <a:pt x="436" y="228"/>
                      </a:lnTo>
                      <a:lnTo>
                        <a:pt x="436" y="200"/>
                      </a:lnTo>
                      <a:lnTo>
                        <a:pt x="432" y="174"/>
                      </a:lnTo>
                      <a:lnTo>
                        <a:pt x="428" y="150"/>
                      </a:lnTo>
                      <a:lnTo>
                        <a:pt x="420" y="128"/>
                      </a:lnTo>
                      <a:lnTo>
                        <a:pt x="420" y="128"/>
                      </a:lnTo>
                      <a:lnTo>
                        <a:pt x="410" y="106"/>
                      </a:lnTo>
                      <a:lnTo>
                        <a:pt x="400" y="88"/>
                      </a:lnTo>
                      <a:lnTo>
                        <a:pt x="388" y="70"/>
                      </a:lnTo>
                      <a:lnTo>
                        <a:pt x="374" y="56"/>
                      </a:lnTo>
                      <a:lnTo>
                        <a:pt x="374" y="56"/>
                      </a:lnTo>
                      <a:lnTo>
                        <a:pt x="358" y="42"/>
                      </a:lnTo>
                      <a:lnTo>
                        <a:pt x="340" y="32"/>
                      </a:lnTo>
                      <a:lnTo>
                        <a:pt x="322" y="22"/>
                      </a:lnTo>
                      <a:lnTo>
                        <a:pt x="304" y="14"/>
                      </a:lnTo>
                      <a:lnTo>
                        <a:pt x="304" y="14"/>
                      </a:lnTo>
                      <a:lnTo>
                        <a:pt x="284" y="8"/>
                      </a:lnTo>
                      <a:lnTo>
                        <a:pt x="262" y="4"/>
                      </a:lnTo>
                      <a:lnTo>
                        <a:pt x="240" y="2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196" y="2"/>
                      </a:lnTo>
                      <a:lnTo>
                        <a:pt x="174" y="4"/>
                      </a:lnTo>
                      <a:lnTo>
                        <a:pt x="152" y="8"/>
                      </a:lnTo>
                      <a:lnTo>
                        <a:pt x="132" y="14"/>
                      </a:lnTo>
                      <a:lnTo>
                        <a:pt x="132" y="14"/>
                      </a:lnTo>
                      <a:lnTo>
                        <a:pt x="114" y="22"/>
                      </a:lnTo>
                      <a:lnTo>
                        <a:pt x="96" y="32"/>
                      </a:lnTo>
                      <a:lnTo>
                        <a:pt x="78" y="42"/>
                      </a:lnTo>
                      <a:lnTo>
                        <a:pt x="64" y="56"/>
                      </a:lnTo>
                      <a:lnTo>
                        <a:pt x="64" y="56"/>
                      </a:lnTo>
                      <a:lnTo>
                        <a:pt x="50" y="70"/>
                      </a:lnTo>
                      <a:lnTo>
                        <a:pt x="38" y="88"/>
                      </a:lnTo>
                      <a:lnTo>
                        <a:pt x="26" y="106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lnTo>
                        <a:pt x="10" y="150"/>
                      </a:lnTo>
                      <a:lnTo>
                        <a:pt x="4" y="174"/>
                      </a:lnTo>
                      <a:lnTo>
                        <a:pt x="2" y="200"/>
                      </a:lnTo>
                      <a:lnTo>
                        <a:pt x="0" y="228"/>
                      </a:lnTo>
                      <a:lnTo>
                        <a:pt x="0" y="228"/>
                      </a:lnTo>
                      <a:lnTo>
                        <a:pt x="2" y="256"/>
                      </a:lnTo>
                      <a:lnTo>
                        <a:pt x="4" y="282"/>
                      </a:lnTo>
                      <a:lnTo>
                        <a:pt x="10" y="308"/>
                      </a:lnTo>
                      <a:lnTo>
                        <a:pt x="18" y="330"/>
                      </a:lnTo>
                      <a:lnTo>
                        <a:pt x="18" y="330"/>
                      </a:lnTo>
                      <a:close/>
                      <a:moveTo>
                        <a:pt x="134" y="126"/>
                      </a:moveTo>
                      <a:lnTo>
                        <a:pt x="134" y="126"/>
                      </a:lnTo>
                      <a:lnTo>
                        <a:pt x="152" y="112"/>
                      </a:lnTo>
                      <a:lnTo>
                        <a:pt x="162" y="106"/>
                      </a:lnTo>
                      <a:lnTo>
                        <a:pt x="172" y="100"/>
                      </a:lnTo>
                      <a:lnTo>
                        <a:pt x="194" y="94"/>
                      </a:lnTo>
                      <a:lnTo>
                        <a:pt x="218" y="92"/>
                      </a:lnTo>
                      <a:lnTo>
                        <a:pt x="218" y="92"/>
                      </a:lnTo>
                      <a:lnTo>
                        <a:pt x="242" y="94"/>
                      </a:lnTo>
                      <a:lnTo>
                        <a:pt x="264" y="100"/>
                      </a:lnTo>
                      <a:lnTo>
                        <a:pt x="284" y="112"/>
                      </a:lnTo>
                      <a:lnTo>
                        <a:pt x="302" y="126"/>
                      </a:lnTo>
                      <a:lnTo>
                        <a:pt x="302" y="126"/>
                      </a:lnTo>
                      <a:lnTo>
                        <a:pt x="310" y="136"/>
                      </a:lnTo>
                      <a:lnTo>
                        <a:pt x="318" y="146"/>
                      </a:lnTo>
                      <a:lnTo>
                        <a:pt x="324" y="156"/>
                      </a:lnTo>
                      <a:lnTo>
                        <a:pt x="328" y="168"/>
                      </a:lnTo>
                      <a:lnTo>
                        <a:pt x="332" y="182"/>
                      </a:lnTo>
                      <a:lnTo>
                        <a:pt x="334" y="196"/>
                      </a:lnTo>
                      <a:lnTo>
                        <a:pt x="336" y="228"/>
                      </a:lnTo>
                      <a:lnTo>
                        <a:pt x="336" y="228"/>
                      </a:lnTo>
                      <a:lnTo>
                        <a:pt x="334" y="260"/>
                      </a:lnTo>
                      <a:lnTo>
                        <a:pt x="332" y="276"/>
                      </a:lnTo>
                      <a:lnTo>
                        <a:pt x="328" y="288"/>
                      </a:lnTo>
                      <a:lnTo>
                        <a:pt x="328" y="288"/>
                      </a:lnTo>
                      <a:lnTo>
                        <a:pt x="322" y="302"/>
                      </a:lnTo>
                      <a:lnTo>
                        <a:pt x="316" y="312"/>
                      </a:lnTo>
                      <a:lnTo>
                        <a:pt x="310" y="322"/>
                      </a:lnTo>
                      <a:lnTo>
                        <a:pt x="302" y="332"/>
                      </a:lnTo>
                      <a:lnTo>
                        <a:pt x="302" y="332"/>
                      </a:lnTo>
                      <a:lnTo>
                        <a:pt x="294" y="340"/>
                      </a:lnTo>
                      <a:lnTo>
                        <a:pt x="284" y="346"/>
                      </a:lnTo>
                      <a:lnTo>
                        <a:pt x="276" y="352"/>
                      </a:lnTo>
                      <a:lnTo>
                        <a:pt x="264" y="356"/>
                      </a:lnTo>
                      <a:lnTo>
                        <a:pt x="264" y="356"/>
                      </a:lnTo>
                      <a:lnTo>
                        <a:pt x="242" y="364"/>
                      </a:lnTo>
                      <a:lnTo>
                        <a:pt x="218" y="366"/>
                      </a:lnTo>
                      <a:lnTo>
                        <a:pt x="218" y="366"/>
                      </a:lnTo>
                      <a:lnTo>
                        <a:pt x="194" y="364"/>
                      </a:lnTo>
                      <a:lnTo>
                        <a:pt x="172" y="356"/>
                      </a:lnTo>
                      <a:lnTo>
                        <a:pt x="162" y="352"/>
                      </a:lnTo>
                      <a:lnTo>
                        <a:pt x="152" y="346"/>
                      </a:lnTo>
                      <a:lnTo>
                        <a:pt x="134" y="332"/>
                      </a:lnTo>
                      <a:lnTo>
                        <a:pt x="134" y="332"/>
                      </a:lnTo>
                      <a:lnTo>
                        <a:pt x="126" y="322"/>
                      </a:lnTo>
                      <a:lnTo>
                        <a:pt x="120" y="312"/>
                      </a:lnTo>
                      <a:lnTo>
                        <a:pt x="114" y="300"/>
                      </a:lnTo>
                      <a:lnTo>
                        <a:pt x="108" y="288"/>
                      </a:lnTo>
                      <a:lnTo>
                        <a:pt x="106" y="276"/>
                      </a:lnTo>
                      <a:lnTo>
                        <a:pt x="102" y="260"/>
                      </a:lnTo>
                      <a:lnTo>
                        <a:pt x="100" y="228"/>
                      </a:lnTo>
                      <a:lnTo>
                        <a:pt x="100" y="228"/>
                      </a:lnTo>
                      <a:lnTo>
                        <a:pt x="102" y="196"/>
                      </a:lnTo>
                      <a:lnTo>
                        <a:pt x="106" y="182"/>
                      </a:lnTo>
                      <a:lnTo>
                        <a:pt x="108" y="168"/>
                      </a:lnTo>
                      <a:lnTo>
                        <a:pt x="114" y="156"/>
                      </a:lnTo>
                      <a:lnTo>
                        <a:pt x="120" y="146"/>
                      </a:lnTo>
                      <a:lnTo>
                        <a:pt x="126" y="136"/>
                      </a:lnTo>
                      <a:lnTo>
                        <a:pt x="134" y="126"/>
                      </a:lnTo>
                      <a:lnTo>
                        <a:pt x="134" y="12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4" name="Freeform 8"/>
                <p:cNvSpPr>
                  <a:spLocks/>
                </p:cNvSpPr>
                <p:nvPr/>
              </p:nvSpPr>
              <p:spPr bwMode="auto">
                <a:xfrm>
                  <a:off x="3492512" y="1416514"/>
                  <a:ext cx="227462" cy="247731"/>
                </a:xfrm>
                <a:custGeom>
                  <a:avLst/>
                  <a:gdLst>
                    <a:gd name="T0" fmla="*/ 0 w 404"/>
                    <a:gd name="T1" fmla="*/ 0 h 440"/>
                    <a:gd name="T2" fmla="*/ 0 w 404"/>
                    <a:gd name="T3" fmla="*/ 440 h 440"/>
                    <a:gd name="T4" fmla="*/ 104 w 404"/>
                    <a:gd name="T5" fmla="*/ 440 h 440"/>
                    <a:gd name="T6" fmla="*/ 104 w 404"/>
                    <a:gd name="T7" fmla="*/ 90 h 440"/>
                    <a:gd name="T8" fmla="*/ 238 w 404"/>
                    <a:gd name="T9" fmla="*/ 90 h 440"/>
                    <a:gd name="T10" fmla="*/ 238 w 404"/>
                    <a:gd name="T11" fmla="*/ 90 h 440"/>
                    <a:gd name="T12" fmla="*/ 256 w 404"/>
                    <a:gd name="T13" fmla="*/ 92 h 440"/>
                    <a:gd name="T14" fmla="*/ 272 w 404"/>
                    <a:gd name="T15" fmla="*/ 96 h 440"/>
                    <a:gd name="T16" fmla="*/ 282 w 404"/>
                    <a:gd name="T17" fmla="*/ 104 h 440"/>
                    <a:gd name="T18" fmla="*/ 290 w 404"/>
                    <a:gd name="T19" fmla="*/ 114 h 440"/>
                    <a:gd name="T20" fmla="*/ 290 w 404"/>
                    <a:gd name="T21" fmla="*/ 114 h 440"/>
                    <a:gd name="T22" fmla="*/ 294 w 404"/>
                    <a:gd name="T23" fmla="*/ 126 h 440"/>
                    <a:gd name="T24" fmla="*/ 298 w 404"/>
                    <a:gd name="T25" fmla="*/ 140 h 440"/>
                    <a:gd name="T26" fmla="*/ 300 w 404"/>
                    <a:gd name="T27" fmla="*/ 158 h 440"/>
                    <a:gd name="T28" fmla="*/ 300 w 404"/>
                    <a:gd name="T29" fmla="*/ 176 h 440"/>
                    <a:gd name="T30" fmla="*/ 300 w 404"/>
                    <a:gd name="T31" fmla="*/ 440 h 440"/>
                    <a:gd name="T32" fmla="*/ 404 w 404"/>
                    <a:gd name="T33" fmla="*/ 440 h 440"/>
                    <a:gd name="T34" fmla="*/ 404 w 404"/>
                    <a:gd name="T35" fmla="*/ 180 h 440"/>
                    <a:gd name="T36" fmla="*/ 404 w 404"/>
                    <a:gd name="T37" fmla="*/ 180 h 440"/>
                    <a:gd name="T38" fmla="*/ 404 w 404"/>
                    <a:gd name="T39" fmla="*/ 158 h 440"/>
                    <a:gd name="T40" fmla="*/ 402 w 404"/>
                    <a:gd name="T41" fmla="*/ 138 h 440"/>
                    <a:gd name="T42" fmla="*/ 400 w 404"/>
                    <a:gd name="T43" fmla="*/ 120 h 440"/>
                    <a:gd name="T44" fmla="*/ 394 w 404"/>
                    <a:gd name="T45" fmla="*/ 102 h 440"/>
                    <a:gd name="T46" fmla="*/ 390 w 404"/>
                    <a:gd name="T47" fmla="*/ 86 h 440"/>
                    <a:gd name="T48" fmla="*/ 384 w 404"/>
                    <a:gd name="T49" fmla="*/ 72 h 440"/>
                    <a:gd name="T50" fmla="*/ 376 w 404"/>
                    <a:gd name="T51" fmla="*/ 58 h 440"/>
                    <a:gd name="T52" fmla="*/ 366 w 404"/>
                    <a:gd name="T53" fmla="*/ 46 h 440"/>
                    <a:gd name="T54" fmla="*/ 366 w 404"/>
                    <a:gd name="T55" fmla="*/ 46 h 440"/>
                    <a:gd name="T56" fmla="*/ 356 w 404"/>
                    <a:gd name="T57" fmla="*/ 36 h 440"/>
                    <a:gd name="T58" fmla="*/ 344 w 404"/>
                    <a:gd name="T59" fmla="*/ 26 h 440"/>
                    <a:gd name="T60" fmla="*/ 332 w 404"/>
                    <a:gd name="T61" fmla="*/ 18 h 440"/>
                    <a:gd name="T62" fmla="*/ 318 w 404"/>
                    <a:gd name="T63" fmla="*/ 12 h 440"/>
                    <a:gd name="T64" fmla="*/ 302 w 404"/>
                    <a:gd name="T65" fmla="*/ 6 h 440"/>
                    <a:gd name="T66" fmla="*/ 284 w 404"/>
                    <a:gd name="T67" fmla="*/ 2 h 440"/>
                    <a:gd name="T68" fmla="*/ 266 w 404"/>
                    <a:gd name="T69" fmla="*/ 0 h 440"/>
                    <a:gd name="T70" fmla="*/ 246 w 404"/>
                    <a:gd name="T71" fmla="*/ 0 h 440"/>
                    <a:gd name="T72" fmla="*/ 0 w 404"/>
                    <a:gd name="T73" fmla="*/ 0 h 440"/>
                    <a:gd name="T74" fmla="*/ 0 w 404"/>
                    <a:gd name="T75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04" h="44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104" y="440"/>
                      </a:lnTo>
                      <a:lnTo>
                        <a:pt x="104" y="90"/>
                      </a:lnTo>
                      <a:lnTo>
                        <a:pt x="238" y="90"/>
                      </a:lnTo>
                      <a:lnTo>
                        <a:pt x="238" y="90"/>
                      </a:lnTo>
                      <a:lnTo>
                        <a:pt x="256" y="92"/>
                      </a:lnTo>
                      <a:lnTo>
                        <a:pt x="272" y="96"/>
                      </a:lnTo>
                      <a:lnTo>
                        <a:pt x="282" y="104"/>
                      </a:lnTo>
                      <a:lnTo>
                        <a:pt x="290" y="114"/>
                      </a:lnTo>
                      <a:lnTo>
                        <a:pt x="290" y="114"/>
                      </a:lnTo>
                      <a:lnTo>
                        <a:pt x="294" y="126"/>
                      </a:lnTo>
                      <a:lnTo>
                        <a:pt x="298" y="140"/>
                      </a:lnTo>
                      <a:lnTo>
                        <a:pt x="300" y="158"/>
                      </a:lnTo>
                      <a:lnTo>
                        <a:pt x="300" y="176"/>
                      </a:lnTo>
                      <a:lnTo>
                        <a:pt x="300" y="440"/>
                      </a:lnTo>
                      <a:lnTo>
                        <a:pt x="404" y="440"/>
                      </a:lnTo>
                      <a:lnTo>
                        <a:pt x="404" y="180"/>
                      </a:lnTo>
                      <a:lnTo>
                        <a:pt x="404" y="180"/>
                      </a:lnTo>
                      <a:lnTo>
                        <a:pt x="404" y="158"/>
                      </a:lnTo>
                      <a:lnTo>
                        <a:pt x="402" y="138"/>
                      </a:lnTo>
                      <a:lnTo>
                        <a:pt x="400" y="120"/>
                      </a:lnTo>
                      <a:lnTo>
                        <a:pt x="394" y="102"/>
                      </a:lnTo>
                      <a:lnTo>
                        <a:pt x="390" y="86"/>
                      </a:lnTo>
                      <a:lnTo>
                        <a:pt x="384" y="72"/>
                      </a:lnTo>
                      <a:lnTo>
                        <a:pt x="376" y="58"/>
                      </a:lnTo>
                      <a:lnTo>
                        <a:pt x="366" y="46"/>
                      </a:lnTo>
                      <a:lnTo>
                        <a:pt x="366" y="46"/>
                      </a:lnTo>
                      <a:lnTo>
                        <a:pt x="356" y="36"/>
                      </a:lnTo>
                      <a:lnTo>
                        <a:pt x="344" y="26"/>
                      </a:lnTo>
                      <a:lnTo>
                        <a:pt x="332" y="18"/>
                      </a:lnTo>
                      <a:lnTo>
                        <a:pt x="318" y="12"/>
                      </a:lnTo>
                      <a:lnTo>
                        <a:pt x="302" y="6"/>
                      </a:lnTo>
                      <a:lnTo>
                        <a:pt x="284" y="2"/>
                      </a:lnTo>
                      <a:lnTo>
                        <a:pt x="266" y="0"/>
                      </a:lnTo>
                      <a:lnTo>
                        <a:pt x="2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5" name="Freeform 9"/>
                <p:cNvSpPr>
                  <a:spLocks/>
                </p:cNvSpPr>
                <p:nvPr/>
              </p:nvSpPr>
              <p:spPr bwMode="auto">
                <a:xfrm>
                  <a:off x="3771773" y="1332060"/>
                  <a:ext cx="172286" cy="329933"/>
                </a:xfrm>
                <a:custGeom>
                  <a:avLst/>
                  <a:gdLst>
                    <a:gd name="T0" fmla="*/ 306 w 306"/>
                    <a:gd name="T1" fmla="*/ 586 h 586"/>
                    <a:gd name="T2" fmla="*/ 306 w 306"/>
                    <a:gd name="T3" fmla="*/ 492 h 586"/>
                    <a:gd name="T4" fmla="*/ 238 w 306"/>
                    <a:gd name="T5" fmla="*/ 492 h 586"/>
                    <a:gd name="T6" fmla="*/ 238 w 306"/>
                    <a:gd name="T7" fmla="*/ 492 h 586"/>
                    <a:gd name="T8" fmla="*/ 224 w 306"/>
                    <a:gd name="T9" fmla="*/ 490 h 586"/>
                    <a:gd name="T10" fmla="*/ 214 w 306"/>
                    <a:gd name="T11" fmla="*/ 488 h 586"/>
                    <a:gd name="T12" fmla="*/ 204 w 306"/>
                    <a:gd name="T13" fmla="*/ 482 h 586"/>
                    <a:gd name="T14" fmla="*/ 198 w 306"/>
                    <a:gd name="T15" fmla="*/ 474 h 586"/>
                    <a:gd name="T16" fmla="*/ 198 w 306"/>
                    <a:gd name="T17" fmla="*/ 474 h 586"/>
                    <a:gd name="T18" fmla="*/ 194 w 306"/>
                    <a:gd name="T19" fmla="*/ 464 h 586"/>
                    <a:gd name="T20" fmla="*/ 192 w 306"/>
                    <a:gd name="T21" fmla="*/ 452 h 586"/>
                    <a:gd name="T22" fmla="*/ 190 w 306"/>
                    <a:gd name="T23" fmla="*/ 438 h 586"/>
                    <a:gd name="T24" fmla="*/ 190 w 306"/>
                    <a:gd name="T25" fmla="*/ 424 h 586"/>
                    <a:gd name="T26" fmla="*/ 190 w 306"/>
                    <a:gd name="T27" fmla="*/ 236 h 586"/>
                    <a:gd name="T28" fmla="*/ 302 w 306"/>
                    <a:gd name="T29" fmla="*/ 236 h 586"/>
                    <a:gd name="T30" fmla="*/ 302 w 306"/>
                    <a:gd name="T31" fmla="*/ 150 h 586"/>
                    <a:gd name="T32" fmla="*/ 190 w 306"/>
                    <a:gd name="T33" fmla="*/ 150 h 586"/>
                    <a:gd name="T34" fmla="*/ 190 w 306"/>
                    <a:gd name="T35" fmla="*/ 12 h 586"/>
                    <a:gd name="T36" fmla="*/ 190 w 306"/>
                    <a:gd name="T37" fmla="*/ 12 h 586"/>
                    <a:gd name="T38" fmla="*/ 190 w 306"/>
                    <a:gd name="T39" fmla="*/ 8 h 586"/>
                    <a:gd name="T40" fmla="*/ 188 w 306"/>
                    <a:gd name="T41" fmla="*/ 4 h 586"/>
                    <a:gd name="T42" fmla="*/ 184 w 306"/>
                    <a:gd name="T43" fmla="*/ 2 h 586"/>
                    <a:gd name="T44" fmla="*/ 180 w 306"/>
                    <a:gd name="T45" fmla="*/ 0 h 586"/>
                    <a:gd name="T46" fmla="*/ 180 w 306"/>
                    <a:gd name="T47" fmla="*/ 0 h 586"/>
                    <a:gd name="T48" fmla="*/ 174 w 306"/>
                    <a:gd name="T49" fmla="*/ 0 h 586"/>
                    <a:gd name="T50" fmla="*/ 168 w 306"/>
                    <a:gd name="T51" fmla="*/ 0 h 586"/>
                    <a:gd name="T52" fmla="*/ 160 w 306"/>
                    <a:gd name="T53" fmla="*/ 4 h 586"/>
                    <a:gd name="T54" fmla="*/ 154 w 306"/>
                    <a:gd name="T55" fmla="*/ 8 h 586"/>
                    <a:gd name="T56" fmla="*/ 84 w 306"/>
                    <a:gd name="T57" fmla="*/ 56 h 586"/>
                    <a:gd name="T58" fmla="*/ 84 w 306"/>
                    <a:gd name="T59" fmla="*/ 150 h 586"/>
                    <a:gd name="T60" fmla="*/ 0 w 306"/>
                    <a:gd name="T61" fmla="*/ 150 h 586"/>
                    <a:gd name="T62" fmla="*/ 0 w 306"/>
                    <a:gd name="T63" fmla="*/ 236 h 586"/>
                    <a:gd name="T64" fmla="*/ 84 w 306"/>
                    <a:gd name="T65" fmla="*/ 236 h 586"/>
                    <a:gd name="T66" fmla="*/ 84 w 306"/>
                    <a:gd name="T67" fmla="*/ 434 h 586"/>
                    <a:gd name="T68" fmla="*/ 84 w 306"/>
                    <a:gd name="T69" fmla="*/ 434 h 586"/>
                    <a:gd name="T70" fmla="*/ 86 w 306"/>
                    <a:gd name="T71" fmla="*/ 468 h 586"/>
                    <a:gd name="T72" fmla="*/ 94 w 306"/>
                    <a:gd name="T73" fmla="*/ 498 h 586"/>
                    <a:gd name="T74" fmla="*/ 98 w 306"/>
                    <a:gd name="T75" fmla="*/ 510 h 586"/>
                    <a:gd name="T76" fmla="*/ 104 w 306"/>
                    <a:gd name="T77" fmla="*/ 524 h 586"/>
                    <a:gd name="T78" fmla="*/ 110 w 306"/>
                    <a:gd name="T79" fmla="*/ 534 h 586"/>
                    <a:gd name="T80" fmla="*/ 118 w 306"/>
                    <a:gd name="T81" fmla="*/ 546 h 586"/>
                    <a:gd name="T82" fmla="*/ 118 w 306"/>
                    <a:gd name="T83" fmla="*/ 546 h 586"/>
                    <a:gd name="T84" fmla="*/ 126 w 306"/>
                    <a:gd name="T85" fmla="*/ 554 h 586"/>
                    <a:gd name="T86" fmla="*/ 136 w 306"/>
                    <a:gd name="T87" fmla="*/ 562 h 586"/>
                    <a:gd name="T88" fmla="*/ 146 w 306"/>
                    <a:gd name="T89" fmla="*/ 570 h 586"/>
                    <a:gd name="T90" fmla="*/ 160 w 306"/>
                    <a:gd name="T91" fmla="*/ 576 h 586"/>
                    <a:gd name="T92" fmla="*/ 172 w 306"/>
                    <a:gd name="T93" fmla="*/ 580 h 586"/>
                    <a:gd name="T94" fmla="*/ 188 w 306"/>
                    <a:gd name="T95" fmla="*/ 582 h 586"/>
                    <a:gd name="T96" fmla="*/ 204 w 306"/>
                    <a:gd name="T97" fmla="*/ 584 h 586"/>
                    <a:gd name="T98" fmla="*/ 220 w 306"/>
                    <a:gd name="T99" fmla="*/ 586 h 586"/>
                    <a:gd name="T100" fmla="*/ 306 w 306"/>
                    <a:gd name="T101" fmla="*/ 586 h 586"/>
                    <a:gd name="T102" fmla="*/ 306 w 306"/>
                    <a:gd name="T103" fmla="*/ 586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06" h="586">
                      <a:moveTo>
                        <a:pt x="306" y="586"/>
                      </a:moveTo>
                      <a:lnTo>
                        <a:pt x="306" y="492"/>
                      </a:lnTo>
                      <a:lnTo>
                        <a:pt x="238" y="492"/>
                      </a:lnTo>
                      <a:lnTo>
                        <a:pt x="238" y="492"/>
                      </a:lnTo>
                      <a:lnTo>
                        <a:pt x="224" y="490"/>
                      </a:lnTo>
                      <a:lnTo>
                        <a:pt x="214" y="488"/>
                      </a:lnTo>
                      <a:lnTo>
                        <a:pt x="204" y="482"/>
                      </a:lnTo>
                      <a:lnTo>
                        <a:pt x="198" y="474"/>
                      </a:lnTo>
                      <a:lnTo>
                        <a:pt x="198" y="474"/>
                      </a:lnTo>
                      <a:lnTo>
                        <a:pt x="194" y="464"/>
                      </a:lnTo>
                      <a:lnTo>
                        <a:pt x="192" y="452"/>
                      </a:lnTo>
                      <a:lnTo>
                        <a:pt x="190" y="438"/>
                      </a:lnTo>
                      <a:lnTo>
                        <a:pt x="190" y="424"/>
                      </a:lnTo>
                      <a:lnTo>
                        <a:pt x="190" y="236"/>
                      </a:lnTo>
                      <a:lnTo>
                        <a:pt x="302" y="236"/>
                      </a:lnTo>
                      <a:lnTo>
                        <a:pt x="302" y="150"/>
                      </a:lnTo>
                      <a:lnTo>
                        <a:pt x="190" y="150"/>
                      </a:lnTo>
                      <a:lnTo>
                        <a:pt x="190" y="12"/>
                      </a:lnTo>
                      <a:lnTo>
                        <a:pt x="190" y="12"/>
                      </a:lnTo>
                      <a:lnTo>
                        <a:pt x="190" y="8"/>
                      </a:lnTo>
                      <a:lnTo>
                        <a:pt x="188" y="4"/>
                      </a:lnTo>
                      <a:lnTo>
                        <a:pt x="184" y="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74" y="0"/>
                      </a:lnTo>
                      <a:lnTo>
                        <a:pt x="168" y="0"/>
                      </a:lnTo>
                      <a:lnTo>
                        <a:pt x="160" y="4"/>
                      </a:lnTo>
                      <a:lnTo>
                        <a:pt x="154" y="8"/>
                      </a:lnTo>
                      <a:lnTo>
                        <a:pt x="84" y="56"/>
                      </a:lnTo>
                      <a:lnTo>
                        <a:pt x="84" y="150"/>
                      </a:lnTo>
                      <a:lnTo>
                        <a:pt x="0" y="150"/>
                      </a:lnTo>
                      <a:lnTo>
                        <a:pt x="0" y="236"/>
                      </a:lnTo>
                      <a:lnTo>
                        <a:pt x="84" y="236"/>
                      </a:lnTo>
                      <a:lnTo>
                        <a:pt x="84" y="434"/>
                      </a:lnTo>
                      <a:lnTo>
                        <a:pt x="84" y="434"/>
                      </a:lnTo>
                      <a:lnTo>
                        <a:pt x="86" y="468"/>
                      </a:lnTo>
                      <a:lnTo>
                        <a:pt x="94" y="498"/>
                      </a:lnTo>
                      <a:lnTo>
                        <a:pt x="98" y="510"/>
                      </a:lnTo>
                      <a:lnTo>
                        <a:pt x="104" y="524"/>
                      </a:lnTo>
                      <a:lnTo>
                        <a:pt x="110" y="534"/>
                      </a:lnTo>
                      <a:lnTo>
                        <a:pt x="118" y="546"/>
                      </a:lnTo>
                      <a:lnTo>
                        <a:pt x="118" y="546"/>
                      </a:lnTo>
                      <a:lnTo>
                        <a:pt x="126" y="554"/>
                      </a:lnTo>
                      <a:lnTo>
                        <a:pt x="136" y="562"/>
                      </a:lnTo>
                      <a:lnTo>
                        <a:pt x="146" y="570"/>
                      </a:lnTo>
                      <a:lnTo>
                        <a:pt x="160" y="576"/>
                      </a:lnTo>
                      <a:lnTo>
                        <a:pt x="172" y="580"/>
                      </a:lnTo>
                      <a:lnTo>
                        <a:pt x="188" y="582"/>
                      </a:lnTo>
                      <a:lnTo>
                        <a:pt x="204" y="584"/>
                      </a:lnTo>
                      <a:lnTo>
                        <a:pt x="220" y="586"/>
                      </a:lnTo>
                      <a:lnTo>
                        <a:pt x="306" y="586"/>
                      </a:lnTo>
                      <a:lnTo>
                        <a:pt x="306" y="58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6" name="Freeform 10"/>
                <p:cNvSpPr>
                  <a:spLocks noEditPoints="1"/>
                </p:cNvSpPr>
                <p:nvPr/>
              </p:nvSpPr>
              <p:spPr bwMode="auto">
                <a:xfrm>
                  <a:off x="3977840" y="1407505"/>
                  <a:ext cx="233093" cy="256739"/>
                </a:xfrm>
                <a:custGeom>
                  <a:avLst/>
                  <a:gdLst>
                    <a:gd name="T0" fmla="*/ 212 w 414"/>
                    <a:gd name="T1" fmla="*/ 366 h 456"/>
                    <a:gd name="T2" fmla="*/ 152 w 414"/>
                    <a:gd name="T3" fmla="*/ 346 h 456"/>
                    <a:gd name="T4" fmla="*/ 126 w 414"/>
                    <a:gd name="T5" fmla="*/ 320 h 456"/>
                    <a:gd name="T6" fmla="*/ 346 w 414"/>
                    <a:gd name="T7" fmla="*/ 288 h 456"/>
                    <a:gd name="T8" fmla="*/ 376 w 414"/>
                    <a:gd name="T9" fmla="*/ 282 h 456"/>
                    <a:gd name="T10" fmla="*/ 398 w 414"/>
                    <a:gd name="T11" fmla="*/ 266 h 456"/>
                    <a:gd name="T12" fmla="*/ 408 w 414"/>
                    <a:gd name="T13" fmla="*/ 244 h 456"/>
                    <a:gd name="T14" fmla="*/ 414 w 414"/>
                    <a:gd name="T15" fmla="*/ 218 h 456"/>
                    <a:gd name="T16" fmla="*/ 410 w 414"/>
                    <a:gd name="T17" fmla="*/ 172 h 456"/>
                    <a:gd name="T18" fmla="*/ 400 w 414"/>
                    <a:gd name="T19" fmla="*/ 128 h 456"/>
                    <a:gd name="T20" fmla="*/ 372 w 414"/>
                    <a:gd name="T21" fmla="*/ 76 h 456"/>
                    <a:gd name="T22" fmla="*/ 346 w 414"/>
                    <a:gd name="T23" fmla="*/ 46 h 456"/>
                    <a:gd name="T24" fmla="*/ 296 w 414"/>
                    <a:gd name="T25" fmla="*/ 16 h 456"/>
                    <a:gd name="T26" fmla="*/ 256 w 414"/>
                    <a:gd name="T27" fmla="*/ 4 h 456"/>
                    <a:gd name="T28" fmla="*/ 212 w 414"/>
                    <a:gd name="T29" fmla="*/ 0 h 456"/>
                    <a:gd name="T30" fmla="*/ 140 w 414"/>
                    <a:gd name="T31" fmla="*/ 10 h 456"/>
                    <a:gd name="T32" fmla="*/ 102 w 414"/>
                    <a:gd name="T33" fmla="*/ 28 h 456"/>
                    <a:gd name="T34" fmla="*/ 54 w 414"/>
                    <a:gd name="T35" fmla="*/ 68 h 456"/>
                    <a:gd name="T36" fmla="*/ 30 w 414"/>
                    <a:gd name="T37" fmla="*/ 102 h 456"/>
                    <a:gd name="T38" fmla="*/ 14 w 414"/>
                    <a:gd name="T39" fmla="*/ 140 h 456"/>
                    <a:gd name="T40" fmla="*/ 2 w 414"/>
                    <a:gd name="T41" fmla="*/ 204 h 456"/>
                    <a:gd name="T42" fmla="*/ 2 w 414"/>
                    <a:gd name="T43" fmla="*/ 248 h 456"/>
                    <a:gd name="T44" fmla="*/ 16 w 414"/>
                    <a:gd name="T45" fmla="*/ 314 h 456"/>
                    <a:gd name="T46" fmla="*/ 34 w 414"/>
                    <a:gd name="T47" fmla="*/ 352 h 456"/>
                    <a:gd name="T48" fmla="*/ 60 w 414"/>
                    <a:gd name="T49" fmla="*/ 388 h 456"/>
                    <a:gd name="T50" fmla="*/ 116 w 414"/>
                    <a:gd name="T51" fmla="*/ 428 h 456"/>
                    <a:gd name="T52" fmla="*/ 164 w 414"/>
                    <a:gd name="T53" fmla="*/ 446 h 456"/>
                    <a:gd name="T54" fmla="*/ 252 w 414"/>
                    <a:gd name="T55" fmla="*/ 456 h 456"/>
                    <a:gd name="T56" fmla="*/ 378 w 414"/>
                    <a:gd name="T57" fmla="*/ 398 h 456"/>
                    <a:gd name="T58" fmla="*/ 386 w 414"/>
                    <a:gd name="T59" fmla="*/ 376 h 456"/>
                    <a:gd name="T60" fmla="*/ 378 w 414"/>
                    <a:gd name="T61" fmla="*/ 370 h 456"/>
                    <a:gd name="T62" fmla="*/ 238 w 414"/>
                    <a:gd name="T63" fmla="*/ 368 h 456"/>
                    <a:gd name="T64" fmla="*/ 252 w 414"/>
                    <a:gd name="T65" fmla="*/ 100 h 456"/>
                    <a:gd name="T66" fmla="*/ 282 w 414"/>
                    <a:gd name="T67" fmla="*/ 120 h 456"/>
                    <a:gd name="T68" fmla="*/ 302 w 414"/>
                    <a:gd name="T69" fmla="*/ 152 h 456"/>
                    <a:gd name="T70" fmla="*/ 308 w 414"/>
                    <a:gd name="T71" fmla="*/ 186 h 456"/>
                    <a:gd name="T72" fmla="*/ 304 w 414"/>
                    <a:gd name="T73" fmla="*/ 200 h 456"/>
                    <a:gd name="T74" fmla="*/ 104 w 414"/>
                    <a:gd name="T75" fmla="*/ 204 h 456"/>
                    <a:gd name="T76" fmla="*/ 114 w 414"/>
                    <a:gd name="T77" fmla="*/ 162 h 456"/>
                    <a:gd name="T78" fmla="*/ 134 w 414"/>
                    <a:gd name="T79" fmla="*/ 124 h 456"/>
                    <a:gd name="T80" fmla="*/ 166 w 414"/>
                    <a:gd name="T81" fmla="*/ 100 h 456"/>
                    <a:gd name="T82" fmla="*/ 188 w 414"/>
                    <a:gd name="T83" fmla="*/ 94 h 456"/>
                    <a:gd name="T84" fmla="*/ 212 w 414"/>
                    <a:gd name="T85" fmla="*/ 92 h 456"/>
                    <a:gd name="T86" fmla="*/ 252 w 414"/>
                    <a:gd name="T87" fmla="*/ 10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14" h="456">
                      <a:moveTo>
                        <a:pt x="238" y="368"/>
                      </a:moveTo>
                      <a:lnTo>
                        <a:pt x="238" y="368"/>
                      </a:lnTo>
                      <a:lnTo>
                        <a:pt x="212" y="366"/>
                      </a:lnTo>
                      <a:lnTo>
                        <a:pt x="188" y="362"/>
                      </a:lnTo>
                      <a:lnTo>
                        <a:pt x="168" y="356"/>
                      </a:lnTo>
                      <a:lnTo>
                        <a:pt x="152" y="346"/>
                      </a:lnTo>
                      <a:lnTo>
                        <a:pt x="152" y="346"/>
                      </a:lnTo>
                      <a:lnTo>
                        <a:pt x="138" y="334"/>
                      </a:lnTo>
                      <a:lnTo>
                        <a:pt x="126" y="320"/>
                      </a:lnTo>
                      <a:lnTo>
                        <a:pt x="118" y="304"/>
                      </a:lnTo>
                      <a:lnTo>
                        <a:pt x="110" y="288"/>
                      </a:lnTo>
                      <a:lnTo>
                        <a:pt x="346" y="288"/>
                      </a:lnTo>
                      <a:lnTo>
                        <a:pt x="346" y="288"/>
                      </a:lnTo>
                      <a:lnTo>
                        <a:pt x="362" y="286"/>
                      </a:lnTo>
                      <a:lnTo>
                        <a:pt x="376" y="282"/>
                      </a:lnTo>
                      <a:lnTo>
                        <a:pt x="376" y="282"/>
                      </a:lnTo>
                      <a:lnTo>
                        <a:pt x="388" y="274"/>
                      </a:lnTo>
                      <a:lnTo>
                        <a:pt x="398" y="266"/>
                      </a:lnTo>
                      <a:lnTo>
                        <a:pt x="398" y="266"/>
                      </a:lnTo>
                      <a:lnTo>
                        <a:pt x="404" y="256"/>
                      </a:lnTo>
                      <a:lnTo>
                        <a:pt x="408" y="244"/>
                      </a:lnTo>
                      <a:lnTo>
                        <a:pt x="408" y="244"/>
                      </a:lnTo>
                      <a:lnTo>
                        <a:pt x="412" y="230"/>
                      </a:lnTo>
                      <a:lnTo>
                        <a:pt x="414" y="218"/>
                      </a:lnTo>
                      <a:lnTo>
                        <a:pt x="414" y="218"/>
                      </a:lnTo>
                      <a:lnTo>
                        <a:pt x="412" y="194"/>
                      </a:lnTo>
                      <a:lnTo>
                        <a:pt x="410" y="172"/>
                      </a:lnTo>
                      <a:lnTo>
                        <a:pt x="406" y="150"/>
                      </a:lnTo>
                      <a:lnTo>
                        <a:pt x="400" y="128"/>
                      </a:lnTo>
                      <a:lnTo>
                        <a:pt x="400" y="128"/>
                      </a:lnTo>
                      <a:lnTo>
                        <a:pt x="392" y="110"/>
                      </a:lnTo>
                      <a:lnTo>
                        <a:pt x="382" y="92"/>
                      </a:lnTo>
                      <a:lnTo>
                        <a:pt x="372" y="76"/>
                      </a:lnTo>
                      <a:lnTo>
                        <a:pt x="360" y="60"/>
                      </a:lnTo>
                      <a:lnTo>
                        <a:pt x="360" y="60"/>
                      </a:lnTo>
                      <a:lnTo>
                        <a:pt x="346" y="46"/>
                      </a:lnTo>
                      <a:lnTo>
                        <a:pt x="330" y="36"/>
                      </a:lnTo>
                      <a:lnTo>
                        <a:pt x="314" y="24"/>
                      </a:lnTo>
                      <a:lnTo>
                        <a:pt x="296" y="16"/>
                      </a:lnTo>
                      <a:lnTo>
                        <a:pt x="296" y="16"/>
                      </a:lnTo>
                      <a:lnTo>
                        <a:pt x="278" y="10"/>
                      </a:lnTo>
                      <a:lnTo>
                        <a:pt x="256" y="4"/>
                      </a:lnTo>
                      <a:lnTo>
                        <a:pt x="234" y="2"/>
                      </a:lnTo>
                      <a:lnTo>
                        <a:pt x="212" y="0"/>
                      </a:lnTo>
                      <a:lnTo>
                        <a:pt x="212" y="0"/>
                      </a:lnTo>
                      <a:lnTo>
                        <a:pt x="186" y="2"/>
                      </a:lnTo>
                      <a:lnTo>
                        <a:pt x="162" y="6"/>
                      </a:lnTo>
                      <a:lnTo>
                        <a:pt x="140" y="10"/>
                      </a:lnTo>
                      <a:lnTo>
                        <a:pt x="120" y="20"/>
                      </a:lnTo>
                      <a:lnTo>
                        <a:pt x="120" y="20"/>
                      </a:lnTo>
                      <a:lnTo>
                        <a:pt x="102" y="28"/>
                      </a:lnTo>
                      <a:lnTo>
                        <a:pt x="84" y="40"/>
                      </a:lnTo>
                      <a:lnTo>
                        <a:pt x="68" y="54"/>
                      </a:lnTo>
                      <a:lnTo>
                        <a:pt x="54" y="68"/>
                      </a:lnTo>
                      <a:lnTo>
                        <a:pt x="54" y="68"/>
                      </a:lnTo>
                      <a:lnTo>
                        <a:pt x="42" y="84"/>
                      </a:lnTo>
                      <a:lnTo>
                        <a:pt x="30" y="102"/>
                      </a:lnTo>
                      <a:lnTo>
                        <a:pt x="22" y="120"/>
                      </a:lnTo>
                      <a:lnTo>
                        <a:pt x="14" y="140"/>
                      </a:lnTo>
                      <a:lnTo>
                        <a:pt x="14" y="140"/>
                      </a:lnTo>
                      <a:lnTo>
                        <a:pt x="8" y="160"/>
                      </a:lnTo>
                      <a:lnTo>
                        <a:pt x="4" y="182"/>
                      </a:lnTo>
                      <a:lnTo>
                        <a:pt x="2" y="204"/>
                      </a:lnTo>
                      <a:lnTo>
                        <a:pt x="0" y="226"/>
                      </a:lnTo>
                      <a:lnTo>
                        <a:pt x="0" y="226"/>
                      </a:lnTo>
                      <a:lnTo>
                        <a:pt x="2" y="248"/>
                      </a:lnTo>
                      <a:lnTo>
                        <a:pt x="4" y="270"/>
                      </a:lnTo>
                      <a:lnTo>
                        <a:pt x="8" y="292"/>
                      </a:lnTo>
                      <a:lnTo>
                        <a:pt x="16" y="314"/>
                      </a:lnTo>
                      <a:lnTo>
                        <a:pt x="16" y="314"/>
                      </a:lnTo>
                      <a:lnTo>
                        <a:pt x="24" y="334"/>
                      </a:lnTo>
                      <a:lnTo>
                        <a:pt x="34" y="352"/>
                      </a:lnTo>
                      <a:lnTo>
                        <a:pt x="46" y="370"/>
                      </a:lnTo>
                      <a:lnTo>
                        <a:pt x="60" y="388"/>
                      </a:lnTo>
                      <a:lnTo>
                        <a:pt x="60" y="388"/>
                      </a:lnTo>
                      <a:lnTo>
                        <a:pt x="76" y="402"/>
                      </a:lnTo>
                      <a:lnTo>
                        <a:pt x="96" y="416"/>
                      </a:lnTo>
                      <a:lnTo>
                        <a:pt x="116" y="428"/>
                      </a:lnTo>
                      <a:lnTo>
                        <a:pt x="138" y="438"/>
                      </a:lnTo>
                      <a:lnTo>
                        <a:pt x="138" y="438"/>
                      </a:lnTo>
                      <a:lnTo>
                        <a:pt x="164" y="446"/>
                      </a:lnTo>
                      <a:lnTo>
                        <a:pt x="190" y="452"/>
                      </a:lnTo>
                      <a:lnTo>
                        <a:pt x="220" y="454"/>
                      </a:lnTo>
                      <a:lnTo>
                        <a:pt x="252" y="456"/>
                      </a:lnTo>
                      <a:lnTo>
                        <a:pt x="332" y="456"/>
                      </a:lnTo>
                      <a:lnTo>
                        <a:pt x="378" y="398"/>
                      </a:lnTo>
                      <a:lnTo>
                        <a:pt x="378" y="398"/>
                      </a:lnTo>
                      <a:lnTo>
                        <a:pt x="384" y="386"/>
                      </a:lnTo>
                      <a:lnTo>
                        <a:pt x="386" y="382"/>
                      </a:lnTo>
                      <a:lnTo>
                        <a:pt x="386" y="376"/>
                      </a:lnTo>
                      <a:lnTo>
                        <a:pt x="386" y="376"/>
                      </a:lnTo>
                      <a:lnTo>
                        <a:pt x="384" y="372"/>
                      </a:lnTo>
                      <a:lnTo>
                        <a:pt x="378" y="370"/>
                      </a:lnTo>
                      <a:lnTo>
                        <a:pt x="372" y="368"/>
                      </a:lnTo>
                      <a:lnTo>
                        <a:pt x="362" y="368"/>
                      </a:lnTo>
                      <a:lnTo>
                        <a:pt x="238" y="368"/>
                      </a:lnTo>
                      <a:lnTo>
                        <a:pt x="238" y="368"/>
                      </a:lnTo>
                      <a:close/>
                      <a:moveTo>
                        <a:pt x="252" y="100"/>
                      </a:moveTo>
                      <a:lnTo>
                        <a:pt x="252" y="100"/>
                      </a:lnTo>
                      <a:lnTo>
                        <a:pt x="268" y="108"/>
                      </a:lnTo>
                      <a:lnTo>
                        <a:pt x="282" y="120"/>
                      </a:lnTo>
                      <a:lnTo>
                        <a:pt x="282" y="120"/>
                      </a:lnTo>
                      <a:lnTo>
                        <a:pt x="292" y="136"/>
                      </a:lnTo>
                      <a:lnTo>
                        <a:pt x="302" y="152"/>
                      </a:lnTo>
                      <a:lnTo>
                        <a:pt x="302" y="152"/>
                      </a:lnTo>
                      <a:lnTo>
                        <a:pt x="306" y="168"/>
                      </a:lnTo>
                      <a:lnTo>
                        <a:pt x="308" y="186"/>
                      </a:lnTo>
                      <a:lnTo>
                        <a:pt x="308" y="186"/>
                      </a:lnTo>
                      <a:lnTo>
                        <a:pt x="308" y="192"/>
                      </a:lnTo>
                      <a:lnTo>
                        <a:pt x="304" y="200"/>
                      </a:lnTo>
                      <a:lnTo>
                        <a:pt x="304" y="200"/>
                      </a:lnTo>
                      <a:lnTo>
                        <a:pt x="298" y="204"/>
                      </a:lnTo>
                      <a:lnTo>
                        <a:pt x="290" y="204"/>
                      </a:lnTo>
                      <a:lnTo>
                        <a:pt x="104" y="204"/>
                      </a:lnTo>
                      <a:lnTo>
                        <a:pt x="104" y="204"/>
                      </a:lnTo>
                      <a:lnTo>
                        <a:pt x="108" y="182"/>
                      </a:lnTo>
                      <a:lnTo>
                        <a:pt x="114" y="162"/>
                      </a:lnTo>
                      <a:lnTo>
                        <a:pt x="114" y="162"/>
                      </a:lnTo>
                      <a:lnTo>
                        <a:pt x="122" y="142"/>
                      </a:lnTo>
                      <a:lnTo>
                        <a:pt x="134" y="124"/>
                      </a:lnTo>
                      <a:lnTo>
                        <a:pt x="134" y="124"/>
                      </a:lnTo>
                      <a:lnTo>
                        <a:pt x="150" y="110"/>
                      </a:lnTo>
                      <a:lnTo>
                        <a:pt x="166" y="100"/>
                      </a:lnTo>
                      <a:lnTo>
                        <a:pt x="166" y="100"/>
                      </a:lnTo>
                      <a:lnTo>
                        <a:pt x="176" y="96"/>
                      </a:lnTo>
                      <a:lnTo>
                        <a:pt x="188" y="94"/>
                      </a:lnTo>
                      <a:lnTo>
                        <a:pt x="200" y="92"/>
                      </a:lnTo>
                      <a:lnTo>
                        <a:pt x="212" y="92"/>
                      </a:lnTo>
                      <a:lnTo>
                        <a:pt x="212" y="92"/>
                      </a:lnTo>
                      <a:lnTo>
                        <a:pt x="232" y="94"/>
                      </a:lnTo>
                      <a:lnTo>
                        <a:pt x="252" y="100"/>
                      </a:lnTo>
                      <a:lnTo>
                        <a:pt x="252" y="10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7" name="Freeform 11"/>
                <p:cNvSpPr>
                  <a:spLocks/>
                </p:cNvSpPr>
                <p:nvPr/>
              </p:nvSpPr>
              <p:spPr bwMode="auto">
                <a:xfrm>
                  <a:off x="4266109" y="1416514"/>
                  <a:ext cx="228588" cy="247731"/>
                </a:xfrm>
                <a:custGeom>
                  <a:avLst/>
                  <a:gdLst>
                    <a:gd name="T0" fmla="*/ 0 w 406"/>
                    <a:gd name="T1" fmla="*/ 0 h 440"/>
                    <a:gd name="T2" fmla="*/ 0 w 406"/>
                    <a:gd name="T3" fmla="*/ 440 h 440"/>
                    <a:gd name="T4" fmla="*/ 106 w 406"/>
                    <a:gd name="T5" fmla="*/ 440 h 440"/>
                    <a:gd name="T6" fmla="*/ 106 w 406"/>
                    <a:gd name="T7" fmla="*/ 90 h 440"/>
                    <a:gd name="T8" fmla="*/ 240 w 406"/>
                    <a:gd name="T9" fmla="*/ 90 h 440"/>
                    <a:gd name="T10" fmla="*/ 240 w 406"/>
                    <a:gd name="T11" fmla="*/ 90 h 440"/>
                    <a:gd name="T12" fmla="*/ 258 w 406"/>
                    <a:gd name="T13" fmla="*/ 92 h 440"/>
                    <a:gd name="T14" fmla="*/ 272 w 406"/>
                    <a:gd name="T15" fmla="*/ 96 h 440"/>
                    <a:gd name="T16" fmla="*/ 284 w 406"/>
                    <a:gd name="T17" fmla="*/ 104 h 440"/>
                    <a:gd name="T18" fmla="*/ 290 w 406"/>
                    <a:gd name="T19" fmla="*/ 114 h 440"/>
                    <a:gd name="T20" fmla="*/ 290 w 406"/>
                    <a:gd name="T21" fmla="*/ 114 h 440"/>
                    <a:gd name="T22" fmla="*/ 296 w 406"/>
                    <a:gd name="T23" fmla="*/ 126 h 440"/>
                    <a:gd name="T24" fmla="*/ 300 w 406"/>
                    <a:gd name="T25" fmla="*/ 140 h 440"/>
                    <a:gd name="T26" fmla="*/ 302 w 406"/>
                    <a:gd name="T27" fmla="*/ 158 h 440"/>
                    <a:gd name="T28" fmla="*/ 302 w 406"/>
                    <a:gd name="T29" fmla="*/ 176 h 440"/>
                    <a:gd name="T30" fmla="*/ 302 w 406"/>
                    <a:gd name="T31" fmla="*/ 440 h 440"/>
                    <a:gd name="T32" fmla="*/ 406 w 406"/>
                    <a:gd name="T33" fmla="*/ 440 h 440"/>
                    <a:gd name="T34" fmla="*/ 406 w 406"/>
                    <a:gd name="T35" fmla="*/ 180 h 440"/>
                    <a:gd name="T36" fmla="*/ 406 w 406"/>
                    <a:gd name="T37" fmla="*/ 180 h 440"/>
                    <a:gd name="T38" fmla="*/ 406 w 406"/>
                    <a:gd name="T39" fmla="*/ 158 h 440"/>
                    <a:gd name="T40" fmla="*/ 404 w 406"/>
                    <a:gd name="T41" fmla="*/ 138 h 440"/>
                    <a:gd name="T42" fmla="*/ 400 w 406"/>
                    <a:gd name="T43" fmla="*/ 120 h 440"/>
                    <a:gd name="T44" fmla="*/ 396 w 406"/>
                    <a:gd name="T45" fmla="*/ 102 h 440"/>
                    <a:gd name="T46" fmla="*/ 390 w 406"/>
                    <a:gd name="T47" fmla="*/ 86 h 440"/>
                    <a:gd name="T48" fmla="*/ 384 w 406"/>
                    <a:gd name="T49" fmla="*/ 72 h 440"/>
                    <a:gd name="T50" fmla="*/ 376 w 406"/>
                    <a:gd name="T51" fmla="*/ 58 h 440"/>
                    <a:gd name="T52" fmla="*/ 368 w 406"/>
                    <a:gd name="T53" fmla="*/ 46 h 440"/>
                    <a:gd name="T54" fmla="*/ 368 w 406"/>
                    <a:gd name="T55" fmla="*/ 46 h 440"/>
                    <a:gd name="T56" fmla="*/ 358 w 406"/>
                    <a:gd name="T57" fmla="*/ 36 h 440"/>
                    <a:gd name="T58" fmla="*/ 346 w 406"/>
                    <a:gd name="T59" fmla="*/ 26 h 440"/>
                    <a:gd name="T60" fmla="*/ 334 w 406"/>
                    <a:gd name="T61" fmla="*/ 18 h 440"/>
                    <a:gd name="T62" fmla="*/ 318 w 406"/>
                    <a:gd name="T63" fmla="*/ 12 h 440"/>
                    <a:gd name="T64" fmla="*/ 304 w 406"/>
                    <a:gd name="T65" fmla="*/ 6 h 440"/>
                    <a:gd name="T66" fmla="*/ 286 w 406"/>
                    <a:gd name="T67" fmla="*/ 2 h 440"/>
                    <a:gd name="T68" fmla="*/ 268 w 406"/>
                    <a:gd name="T69" fmla="*/ 0 h 440"/>
                    <a:gd name="T70" fmla="*/ 248 w 406"/>
                    <a:gd name="T71" fmla="*/ 0 h 440"/>
                    <a:gd name="T72" fmla="*/ 0 w 406"/>
                    <a:gd name="T73" fmla="*/ 0 h 440"/>
                    <a:gd name="T74" fmla="*/ 0 w 406"/>
                    <a:gd name="T75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06" h="44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106" y="440"/>
                      </a:lnTo>
                      <a:lnTo>
                        <a:pt x="106" y="90"/>
                      </a:lnTo>
                      <a:lnTo>
                        <a:pt x="240" y="90"/>
                      </a:lnTo>
                      <a:lnTo>
                        <a:pt x="240" y="90"/>
                      </a:lnTo>
                      <a:lnTo>
                        <a:pt x="258" y="92"/>
                      </a:lnTo>
                      <a:lnTo>
                        <a:pt x="272" y="96"/>
                      </a:lnTo>
                      <a:lnTo>
                        <a:pt x="284" y="104"/>
                      </a:lnTo>
                      <a:lnTo>
                        <a:pt x="290" y="114"/>
                      </a:lnTo>
                      <a:lnTo>
                        <a:pt x="290" y="114"/>
                      </a:lnTo>
                      <a:lnTo>
                        <a:pt x="296" y="126"/>
                      </a:lnTo>
                      <a:lnTo>
                        <a:pt x="300" y="140"/>
                      </a:lnTo>
                      <a:lnTo>
                        <a:pt x="302" y="158"/>
                      </a:lnTo>
                      <a:lnTo>
                        <a:pt x="302" y="176"/>
                      </a:lnTo>
                      <a:lnTo>
                        <a:pt x="302" y="440"/>
                      </a:lnTo>
                      <a:lnTo>
                        <a:pt x="406" y="440"/>
                      </a:lnTo>
                      <a:lnTo>
                        <a:pt x="406" y="180"/>
                      </a:lnTo>
                      <a:lnTo>
                        <a:pt x="406" y="180"/>
                      </a:lnTo>
                      <a:lnTo>
                        <a:pt x="406" y="158"/>
                      </a:lnTo>
                      <a:lnTo>
                        <a:pt x="404" y="138"/>
                      </a:lnTo>
                      <a:lnTo>
                        <a:pt x="400" y="120"/>
                      </a:lnTo>
                      <a:lnTo>
                        <a:pt x="396" y="102"/>
                      </a:lnTo>
                      <a:lnTo>
                        <a:pt x="390" y="86"/>
                      </a:lnTo>
                      <a:lnTo>
                        <a:pt x="384" y="72"/>
                      </a:lnTo>
                      <a:lnTo>
                        <a:pt x="376" y="58"/>
                      </a:lnTo>
                      <a:lnTo>
                        <a:pt x="368" y="46"/>
                      </a:lnTo>
                      <a:lnTo>
                        <a:pt x="368" y="46"/>
                      </a:lnTo>
                      <a:lnTo>
                        <a:pt x="358" y="36"/>
                      </a:lnTo>
                      <a:lnTo>
                        <a:pt x="346" y="26"/>
                      </a:lnTo>
                      <a:lnTo>
                        <a:pt x="334" y="18"/>
                      </a:lnTo>
                      <a:lnTo>
                        <a:pt x="318" y="12"/>
                      </a:lnTo>
                      <a:lnTo>
                        <a:pt x="304" y="6"/>
                      </a:lnTo>
                      <a:lnTo>
                        <a:pt x="286" y="2"/>
                      </a:lnTo>
                      <a:lnTo>
                        <a:pt x="268" y="0"/>
                      </a:ln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8" name="Freeform 12"/>
                <p:cNvSpPr>
                  <a:spLocks/>
                </p:cNvSpPr>
                <p:nvPr/>
              </p:nvSpPr>
              <p:spPr bwMode="auto">
                <a:xfrm>
                  <a:off x="4546496" y="1332060"/>
                  <a:ext cx="172286" cy="329933"/>
                </a:xfrm>
                <a:custGeom>
                  <a:avLst/>
                  <a:gdLst>
                    <a:gd name="T0" fmla="*/ 306 w 306"/>
                    <a:gd name="T1" fmla="*/ 586 h 586"/>
                    <a:gd name="T2" fmla="*/ 306 w 306"/>
                    <a:gd name="T3" fmla="*/ 492 h 586"/>
                    <a:gd name="T4" fmla="*/ 238 w 306"/>
                    <a:gd name="T5" fmla="*/ 492 h 586"/>
                    <a:gd name="T6" fmla="*/ 238 w 306"/>
                    <a:gd name="T7" fmla="*/ 492 h 586"/>
                    <a:gd name="T8" fmla="*/ 224 w 306"/>
                    <a:gd name="T9" fmla="*/ 490 h 586"/>
                    <a:gd name="T10" fmla="*/ 212 w 306"/>
                    <a:gd name="T11" fmla="*/ 488 h 586"/>
                    <a:gd name="T12" fmla="*/ 204 w 306"/>
                    <a:gd name="T13" fmla="*/ 482 h 586"/>
                    <a:gd name="T14" fmla="*/ 198 w 306"/>
                    <a:gd name="T15" fmla="*/ 474 h 586"/>
                    <a:gd name="T16" fmla="*/ 198 w 306"/>
                    <a:gd name="T17" fmla="*/ 474 h 586"/>
                    <a:gd name="T18" fmla="*/ 194 w 306"/>
                    <a:gd name="T19" fmla="*/ 464 h 586"/>
                    <a:gd name="T20" fmla="*/ 192 w 306"/>
                    <a:gd name="T21" fmla="*/ 452 h 586"/>
                    <a:gd name="T22" fmla="*/ 190 w 306"/>
                    <a:gd name="T23" fmla="*/ 438 h 586"/>
                    <a:gd name="T24" fmla="*/ 190 w 306"/>
                    <a:gd name="T25" fmla="*/ 424 h 586"/>
                    <a:gd name="T26" fmla="*/ 190 w 306"/>
                    <a:gd name="T27" fmla="*/ 236 h 586"/>
                    <a:gd name="T28" fmla="*/ 302 w 306"/>
                    <a:gd name="T29" fmla="*/ 236 h 586"/>
                    <a:gd name="T30" fmla="*/ 302 w 306"/>
                    <a:gd name="T31" fmla="*/ 150 h 586"/>
                    <a:gd name="T32" fmla="*/ 190 w 306"/>
                    <a:gd name="T33" fmla="*/ 150 h 586"/>
                    <a:gd name="T34" fmla="*/ 190 w 306"/>
                    <a:gd name="T35" fmla="*/ 12 h 586"/>
                    <a:gd name="T36" fmla="*/ 190 w 306"/>
                    <a:gd name="T37" fmla="*/ 12 h 586"/>
                    <a:gd name="T38" fmla="*/ 188 w 306"/>
                    <a:gd name="T39" fmla="*/ 8 h 586"/>
                    <a:gd name="T40" fmla="*/ 186 w 306"/>
                    <a:gd name="T41" fmla="*/ 4 h 586"/>
                    <a:gd name="T42" fmla="*/ 184 w 306"/>
                    <a:gd name="T43" fmla="*/ 2 h 586"/>
                    <a:gd name="T44" fmla="*/ 178 w 306"/>
                    <a:gd name="T45" fmla="*/ 0 h 586"/>
                    <a:gd name="T46" fmla="*/ 178 w 306"/>
                    <a:gd name="T47" fmla="*/ 0 h 586"/>
                    <a:gd name="T48" fmla="*/ 172 w 306"/>
                    <a:gd name="T49" fmla="*/ 0 h 586"/>
                    <a:gd name="T50" fmla="*/ 166 w 306"/>
                    <a:gd name="T51" fmla="*/ 0 h 586"/>
                    <a:gd name="T52" fmla="*/ 160 w 306"/>
                    <a:gd name="T53" fmla="*/ 4 h 586"/>
                    <a:gd name="T54" fmla="*/ 152 w 306"/>
                    <a:gd name="T55" fmla="*/ 8 h 586"/>
                    <a:gd name="T56" fmla="*/ 84 w 306"/>
                    <a:gd name="T57" fmla="*/ 56 h 586"/>
                    <a:gd name="T58" fmla="*/ 84 w 306"/>
                    <a:gd name="T59" fmla="*/ 150 h 586"/>
                    <a:gd name="T60" fmla="*/ 0 w 306"/>
                    <a:gd name="T61" fmla="*/ 150 h 586"/>
                    <a:gd name="T62" fmla="*/ 0 w 306"/>
                    <a:gd name="T63" fmla="*/ 236 h 586"/>
                    <a:gd name="T64" fmla="*/ 84 w 306"/>
                    <a:gd name="T65" fmla="*/ 236 h 586"/>
                    <a:gd name="T66" fmla="*/ 84 w 306"/>
                    <a:gd name="T67" fmla="*/ 434 h 586"/>
                    <a:gd name="T68" fmla="*/ 84 w 306"/>
                    <a:gd name="T69" fmla="*/ 434 h 586"/>
                    <a:gd name="T70" fmla="*/ 86 w 306"/>
                    <a:gd name="T71" fmla="*/ 468 h 586"/>
                    <a:gd name="T72" fmla="*/ 92 w 306"/>
                    <a:gd name="T73" fmla="*/ 498 h 586"/>
                    <a:gd name="T74" fmla="*/ 96 w 306"/>
                    <a:gd name="T75" fmla="*/ 510 h 586"/>
                    <a:gd name="T76" fmla="*/ 102 w 306"/>
                    <a:gd name="T77" fmla="*/ 524 h 586"/>
                    <a:gd name="T78" fmla="*/ 110 w 306"/>
                    <a:gd name="T79" fmla="*/ 534 h 586"/>
                    <a:gd name="T80" fmla="*/ 116 w 306"/>
                    <a:gd name="T81" fmla="*/ 546 h 586"/>
                    <a:gd name="T82" fmla="*/ 116 w 306"/>
                    <a:gd name="T83" fmla="*/ 546 h 586"/>
                    <a:gd name="T84" fmla="*/ 126 w 306"/>
                    <a:gd name="T85" fmla="*/ 554 h 586"/>
                    <a:gd name="T86" fmla="*/ 136 w 306"/>
                    <a:gd name="T87" fmla="*/ 562 h 586"/>
                    <a:gd name="T88" fmla="*/ 146 w 306"/>
                    <a:gd name="T89" fmla="*/ 570 h 586"/>
                    <a:gd name="T90" fmla="*/ 158 w 306"/>
                    <a:gd name="T91" fmla="*/ 576 h 586"/>
                    <a:gd name="T92" fmla="*/ 172 w 306"/>
                    <a:gd name="T93" fmla="*/ 580 h 586"/>
                    <a:gd name="T94" fmla="*/ 186 w 306"/>
                    <a:gd name="T95" fmla="*/ 582 h 586"/>
                    <a:gd name="T96" fmla="*/ 202 w 306"/>
                    <a:gd name="T97" fmla="*/ 584 h 586"/>
                    <a:gd name="T98" fmla="*/ 220 w 306"/>
                    <a:gd name="T99" fmla="*/ 586 h 586"/>
                    <a:gd name="T100" fmla="*/ 306 w 306"/>
                    <a:gd name="T101" fmla="*/ 586 h 586"/>
                    <a:gd name="T102" fmla="*/ 306 w 306"/>
                    <a:gd name="T103" fmla="*/ 586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06" h="586">
                      <a:moveTo>
                        <a:pt x="306" y="586"/>
                      </a:moveTo>
                      <a:lnTo>
                        <a:pt x="306" y="492"/>
                      </a:lnTo>
                      <a:lnTo>
                        <a:pt x="238" y="492"/>
                      </a:lnTo>
                      <a:lnTo>
                        <a:pt x="238" y="492"/>
                      </a:lnTo>
                      <a:lnTo>
                        <a:pt x="224" y="490"/>
                      </a:lnTo>
                      <a:lnTo>
                        <a:pt x="212" y="488"/>
                      </a:lnTo>
                      <a:lnTo>
                        <a:pt x="204" y="482"/>
                      </a:lnTo>
                      <a:lnTo>
                        <a:pt x="198" y="474"/>
                      </a:lnTo>
                      <a:lnTo>
                        <a:pt x="198" y="474"/>
                      </a:lnTo>
                      <a:lnTo>
                        <a:pt x="194" y="464"/>
                      </a:lnTo>
                      <a:lnTo>
                        <a:pt x="192" y="452"/>
                      </a:lnTo>
                      <a:lnTo>
                        <a:pt x="190" y="438"/>
                      </a:lnTo>
                      <a:lnTo>
                        <a:pt x="190" y="424"/>
                      </a:lnTo>
                      <a:lnTo>
                        <a:pt x="190" y="236"/>
                      </a:lnTo>
                      <a:lnTo>
                        <a:pt x="302" y="236"/>
                      </a:lnTo>
                      <a:lnTo>
                        <a:pt x="302" y="150"/>
                      </a:lnTo>
                      <a:lnTo>
                        <a:pt x="190" y="150"/>
                      </a:lnTo>
                      <a:lnTo>
                        <a:pt x="190" y="12"/>
                      </a:lnTo>
                      <a:lnTo>
                        <a:pt x="190" y="12"/>
                      </a:lnTo>
                      <a:lnTo>
                        <a:pt x="188" y="8"/>
                      </a:lnTo>
                      <a:lnTo>
                        <a:pt x="186" y="4"/>
                      </a:lnTo>
                      <a:lnTo>
                        <a:pt x="184" y="2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172" y="0"/>
                      </a:lnTo>
                      <a:lnTo>
                        <a:pt x="166" y="0"/>
                      </a:lnTo>
                      <a:lnTo>
                        <a:pt x="160" y="4"/>
                      </a:lnTo>
                      <a:lnTo>
                        <a:pt x="152" y="8"/>
                      </a:lnTo>
                      <a:lnTo>
                        <a:pt x="84" y="56"/>
                      </a:lnTo>
                      <a:lnTo>
                        <a:pt x="84" y="150"/>
                      </a:lnTo>
                      <a:lnTo>
                        <a:pt x="0" y="150"/>
                      </a:lnTo>
                      <a:lnTo>
                        <a:pt x="0" y="236"/>
                      </a:lnTo>
                      <a:lnTo>
                        <a:pt x="84" y="236"/>
                      </a:lnTo>
                      <a:lnTo>
                        <a:pt x="84" y="434"/>
                      </a:lnTo>
                      <a:lnTo>
                        <a:pt x="84" y="434"/>
                      </a:lnTo>
                      <a:lnTo>
                        <a:pt x="86" y="468"/>
                      </a:lnTo>
                      <a:lnTo>
                        <a:pt x="92" y="498"/>
                      </a:lnTo>
                      <a:lnTo>
                        <a:pt x="96" y="510"/>
                      </a:lnTo>
                      <a:lnTo>
                        <a:pt x="102" y="524"/>
                      </a:lnTo>
                      <a:lnTo>
                        <a:pt x="110" y="534"/>
                      </a:lnTo>
                      <a:lnTo>
                        <a:pt x="116" y="546"/>
                      </a:lnTo>
                      <a:lnTo>
                        <a:pt x="116" y="546"/>
                      </a:lnTo>
                      <a:lnTo>
                        <a:pt x="126" y="554"/>
                      </a:lnTo>
                      <a:lnTo>
                        <a:pt x="136" y="562"/>
                      </a:lnTo>
                      <a:lnTo>
                        <a:pt x="146" y="570"/>
                      </a:lnTo>
                      <a:lnTo>
                        <a:pt x="158" y="576"/>
                      </a:lnTo>
                      <a:lnTo>
                        <a:pt x="172" y="580"/>
                      </a:lnTo>
                      <a:lnTo>
                        <a:pt x="186" y="582"/>
                      </a:lnTo>
                      <a:lnTo>
                        <a:pt x="202" y="584"/>
                      </a:lnTo>
                      <a:lnTo>
                        <a:pt x="220" y="586"/>
                      </a:lnTo>
                      <a:lnTo>
                        <a:pt x="306" y="586"/>
                      </a:lnTo>
                      <a:lnTo>
                        <a:pt x="306" y="58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9" name="Freeform 13"/>
                <p:cNvSpPr>
                  <a:spLocks/>
                </p:cNvSpPr>
                <p:nvPr/>
              </p:nvSpPr>
              <p:spPr bwMode="auto">
                <a:xfrm>
                  <a:off x="4763823" y="1414262"/>
                  <a:ext cx="189177" cy="251109"/>
                </a:xfrm>
                <a:custGeom>
                  <a:avLst/>
                  <a:gdLst>
                    <a:gd name="T0" fmla="*/ 152 w 336"/>
                    <a:gd name="T1" fmla="*/ 446 h 446"/>
                    <a:gd name="T2" fmla="*/ 220 w 336"/>
                    <a:gd name="T3" fmla="*/ 438 h 446"/>
                    <a:gd name="T4" fmla="*/ 236 w 336"/>
                    <a:gd name="T5" fmla="*/ 434 h 446"/>
                    <a:gd name="T6" fmla="*/ 266 w 336"/>
                    <a:gd name="T7" fmla="*/ 422 h 446"/>
                    <a:gd name="T8" fmla="*/ 278 w 336"/>
                    <a:gd name="T9" fmla="*/ 416 h 446"/>
                    <a:gd name="T10" fmla="*/ 302 w 336"/>
                    <a:gd name="T11" fmla="*/ 396 h 446"/>
                    <a:gd name="T12" fmla="*/ 320 w 336"/>
                    <a:gd name="T13" fmla="*/ 374 h 446"/>
                    <a:gd name="T14" fmla="*/ 326 w 336"/>
                    <a:gd name="T15" fmla="*/ 360 h 446"/>
                    <a:gd name="T16" fmla="*/ 334 w 336"/>
                    <a:gd name="T17" fmla="*/ 328 h 446"/>
                    <a:gd name="T18" fmla="*/ 336 w 336"/>
                    <a:gd name="T19" fmla="*/ 312 h 446"/>
                    <a:gd name="T20" fmla="*/ 332 w 336"/>
                    <a:gd name="T21" fmla="*/ 286 h 446"/>
                    <a:gd name="T22" fmla="*/ 326 w 336"/>
                    <a:gd name="T23" fmla="*/ 264 h 446"/>
                    <a:gd name="T24" fmla="*/ 312 w 336"/>
                    <a:gd name="T25" fmla="*/ 244 h 446"/>
                    <a:gd name="T26" fmla="*/ 296 w 336"/>
                    <a:gd name="T27" fmla="*/ 228 h 446"/>
                    <a:gd name="T28" fmla="*/ 254 w 336"/>
                    <a:gd name="T29" fmla="*/ 202 h 446"/>
                    <a:gd name="T30" fmla="*/ 228 w 336"/>
                    <a:gd name="T31" fmla="*/ 194 h 446"/>
                    <a:gd name="T32" fmla="*/ 202 w 336"/>
                    <a:gd name="T33" fmla="*/ 186 h 446"/>
                    <a:gd name="T34" fmla="*/ 166 w 336"/>
                    <a:gd name="T35" fmla="*/ 178 h 446"/>
                    <a:gd name="T36" fmla="*/ 134 w 336"/>
                    <a:gd name="T37" fmla="*/ 168 h 446"/>
                    <a:gd name="T38" fmla="*/ 122 w 336"/>
                    <a:gd name="T39" fmla="*/ 160 h 446"/>
                    <a:gd name="T40" fmla="*/ 112 w 336"/>
                    <a:gd name="T41" fmla="*/ 152 h 446"/>
                    <a:gd name="T42" fmla="*/ 104 w 336"/>
                    <a:gd name="T43" fmla="*/ 130 h 446"/>
                    <a:gd name="T44" fmla="*/ 106 w 336"/>
                    <a:gd name="T45" fmla="*/ 118 h 446"/>
                    <a:gd name="T46" fmla="*/ 120 w 336"/>
                    <a:gd name="T47" fmla="*/ 102 h 446"/>
                    <a:gd name="T48" fmla="*/ 130 w 336"/>
                    <a:gd name="T49" fmla="*/ 98 h 446"/>
                    <a:gd name="T50" fmla="*/ 160 w 336"/>
                    <a:gd name="T51" fmla="*/ 92 h 446"/>
                    <a:gd name="T52" fmla="*/ 316 w 336"/>
                    <a:gd name="T53" fmla="*/ 90 h 446"/>
                    <a:gd name="T54" fmla="*/ 192 w 336"/>
                    <a:gd name="T55" fmla="*/ 0 h 446"/>
                    <a:gd name="T56" fmla="*/ 150 w 336"/>
                    <a:gd name="T57" fmla="*/ 2 h 446"/>
                    <a:gd name="T58" fmla="*/ 112 w 336"/>
                    <a:gd name="T59" fmla="*/ 6 h 446"/>
                    <a:gd name="T60" fmla="*/ 80 w 336"/>
                    <a:gd name="T61" fmla="*/ 14 h 446"/>
                    <a:gd name="T62" fmla="*/ 52 w 336"/>
                    <a:gd name="T63" fmla="*/ 26 h 446"/>
                    <a:gd name="T64" fmla="*/ 40 w 336"/>
                    <a:gd name="T65" fmla="*/ 34 h 446"/>
                    <a:gd name="T66" fmla="*/ 22 w 336"/>
                    <a:gd name="T67" fmla="*/ 54 h 446"/>
                    <a:gd name="T68" fmla="*/ 14 w 336"/>
                    <a:gd name="T69" fmla="*/ 66 h 446"/>
                    <a:gd name="T70" fmla="*/ 4 w 336"/>
                    <a:gd name="T71" fmla="*/ 94 h 446"/>
                    <a:gd name="T72" fmla="*/ 0 w 336"/>
                    <a:gd name="T73" fmla="*/ 128 h 446"/>
                    <a:gd name="T74" fmla="*/ 2 w 336"/>
                    <a:gd name="T75" fmla="*/ 144 h 446"/>
                    <a:gd name="T76" fmla="*/ 8 w 336"/>
                    <a:gd name="T77" fmla="*/ 172 h 446"/>
                    <a:gd name="T78" fmla="*/ 14 w 336"/>
                    <a:gd name="T79" fmla="*/ 184 h 446"/>
                    <a:gd name="T80" fmla="*/ 30 w 336"/>
                    <a:gd name="T81" fmla="*/ 206 h 446"/>
                    <a:gd name="T82" fmla="*/ 50 w 336"/>
                    <a:gd name="T83" fmla="*/ 224 h 446"/>
                    <a:gd name="T84" fmla="*/ 72 w 336"/>
                    <a:gd name="T85" fmla="*/ 238 h 446"/>
                    <a:gd name="T86" fmla="*/ 98 w 336"/>
                    <a:gd name="T87" fmla="*/ 248 h 446"/>
                    <a:gd name="T88" fmla="*/ 148 w 336"/>
                    <a:gd name="T89" fmla="*/ 262 h 446"/>
                    <a:gd name="T90" fmla="*/ 180 w 336"/>
                    <a:gd name="T91" fmla="*/ 270 h 446"/>
                    <a:gd name="T92" fmla="*/ 206 w 336"/>
                    <a:gd name="T93" fmla="*/ 280 h 446"/>
                    <a:gd name="T94" fmla="*/ 214 w 336"/>
                    <a:gd name="T95" fmla="*/ 286 h 446"/>
                    <a:gd name="T96" fmla="*/ 226 w 336"/>
                    <a:gd name="T97" fmla="*/ 304 h 446"/>
                    <a:gd name="T98" fmla="*/ 226 w 336"/>
                    <a:gd name="T99" fmla="*/ 314 h 446"/>
                    <a:gd name="T100" fmla="*/ 220 w 336"/>
                    <a:gd name="T101" fmla="*/ 334 h 446"/>
                    <a:gd name="T102" fmla="*/ 212 w 336"/>
                    <a:gd name="T103" fmla="*/ 340 h 446"/>
                    <a:gd name="T104" fmla="*/ 202 w 336"/>
                    <a:gd name="T105" fmla="*/ 346 h 446"/>
                    <a:gd name="T106" fmla="*/ 176 w 336"/>
                    <a:gd name="T107" fmla="*/ 352 h 446"/>
                    <a:gd name="T108" fmla="*/ 150 w 336"/>
                    <a:gd name="T109" fmla="*/ 352 h 446"/>
                    <a:gd name="T110" fmla="*/ 8 w 336"/>
                    <a:gd name="T111" fmla="*/ 446 h 446"/>
                    <a:gd name="T112" fmla="*/ 152 w 336"/>
                    <a:gd name="T113" fmla="*/ 44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36" h="446">
                      <a:moveTo>
                        <a:pt x="152" y="446"/>
                      </a:moveTo>
                      <a:lnTo>
                        <a:pt x="152" y="446"/>
                      </a:lnTo>
                      <a:lnTo>
                        <a:pt x="186" y="444"/>
                      </a:lnTo>
                      <a:lnTo>
                        <a:pt x="220" y="438"/>
                      </a:lnTo>
                      <a:lnTo>
                        <a:pt x="220" y="438"/>
                      </a:lnTo>
                      <a:lnTo>
                        <a:pt x="236" y="434"/>
                      </a:lnTo>
                      <a:lnTo>
                        <a:pt x="252" y="430"/>
                      </a:lnTo>
                      <a:lnTo>
                        <a:pt x="266" y="422"/>
                      </a:lnTo>
                      <a:lnTo>
                        <a:pt x="278" y="416"/>
                      </a:lnTo>
                      <a:lnTo>
                        <a:pt x="278" y="416"/>
                      </a:lnTo>
                      <a:lnTo>
                        <a:pt x="290" y="406"/>
                      </a:lnTo>
                      <a:lnTo>
                        <a:pt x="302" y="396"/>
                      </a:lnTo>
                      <a:lnTo>
                        <a:pt x="312" y="386"/>
                      </a:lnTo>
                      <a:lnTo>
                        <a:pt x="320" y="374"/>
                      </a:lnTo>
                      <a:lnTo>
                        <a:pt x="320" y="374"/>
                      </a:lnTo>
                      <a:lnTo>
                        <a:pt x="326" y="360"/>
                      </a:lnTo>
                      <a:lnTo>
                        <a:pt x="332" y="346"/>
                      </a:lnTo>
                      <a:lnTo>
                        <a:pt x="334" y="328"/>
                      </a:lnTo>
                      <a:lnTo>
                        <a:pt x="336" y="312"/>
                      </a:lnTo>
                      <a:lnTo>
                        <a:pt x="336" y="312"/>
                      </a:lnTo>
                      <a:lnTo>
                        <a:pt x="334" y="298"/>
                      </a:lnTo>
                      <a:lnTo>
                        <a:pt x="332" y="286"/>
                      </a:lnTo>
                      <a:lnTo>
                        <a:pt x="330" y="274"/>
                      </a:lnTo>
                      <a:lnTo>
                        <a:pt x="326" y="264"/>
                      </a:lnTo>
                      <a:lnTo>
                        <a:pt x="326" y="264"/>
                      </a:lnTo>
                      <a:lnTo>
                        <a:pt x="312" y="244"/>
                      </a:lnTo>
                      <a:lnTo>
                        <a:pt x="296" y="228"/>
                      </a:lnTo>
                      <a:lnTo>
                        <a:pt x="296" y="228"/>
                      </a:lnTo>
                      <a:lnTo>
                        <a:pt x="278" y="214"/>
                      </a:lnTo>
                      <a:lnTo>
                        <a:pt x="254" y="202"/>
                      </a:lnTo>
                      <a:lnTo>
                        <a:pt x="254" y="202"/>
                      </a:lnTo>
                      <a:lnTo>
                        <a:pt x="228" y="194"/>
                      </a:lnTo>
                      <a:lnTo>
                        <a:pt x="202" y="186"/>
                      </a:lnTo>
                      <a:lnTo>
                        <a:pt x="202" y="186"/>
                      </a:lnTo>
                      <a:lnTo>
                        <a:pt x="166" y="178"/>
                      </a:lnTo>
                      <a:lnTo>
                        <a:pt x="166" y="178"/>
                      </a:lnTo>
                      <a:lnTo>
                        <a:pt x="148" y="174"/>
                      </a:lnTo>
                      <a:lnTo>
                        <a:pt x="134" y="168"/>
                      </a:lnTo>
                      <a:lnTo>
                        <a:pt x="134" y="168"/>
                      </a:lnTo>
                      <a:lnTo>
                        <a:pt x="122" y="160"/>
                      </a:lnTo>
                      <a:lnTo>
                        <a:pt x="112" y="152"/>
                      </a:lnTo>
                      <a:lnTo>
                        <a:pt x="112" y="152"/>
                      </a:lnTo>
                      <a:lnTo>
                        <a:pt x="106" y="142"/>
                      </a:lnTo>
                      <a:lnTo>
                        <a:pt x="104" y="130"/>
                      </a:lnTo>
                      <a:lnTo>
                        <a:pt x="104" y="130"/>
                      </a:lnTo>
                      <a:lnTo>
                        <a:pt x="106" y="118"/>
                      </a:lnTo>
                      <a:lnTo>
                        <a:pt x="110" y="110"/>
                      </a:lnTo>
                      <a:lnTo>
                        <a:pt x="120" y="102"/>
                      </a:lnTo>
                      <a:lnTo>
                        <a:pt x="130" y="98"/>
                      </a:lnTo>
                      <a:lnTo>
                        <a:pt x="130" y="98"/>
                      </a:lnTo>
                      <a:lnTo>
                        <a:pt x="144" y="94"/>
                      </a:lnTo>
                      <a:lnTo>
                        <a:pt x="160" y="92"/>
                      </a:lnTo>
                      <a:lnTo>
                        <a:pt x="196" y="90"/>
                      </a:lnTo>
                      <a:lnTo>
                        <a:pt x="316" y="90"/>
                      </a:lnTo>
                      <a:lnTo>
                        <a:pt x="316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150" y="2"/>
                      </a:lnTo>
                      <a:lnTo>
                        <a:pt x="112" y="6"/>
                      </a:lnTo>
                      <a:lnTo>
                        <a:pt x="112" y="6"/>
                      </a:lnTo>
                      <a:lnTo>
                        <a:pt x="96" y="10"/>
                      </a:lnTo>
                      <a:lnTo>
                        <a:pt x="80" y="14"/>
                      </a:lnTo>
                      <a:lnTo>
                        <a:pt x="66" y="20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40" y="34"/>
                      </a:lnTo>
                      <a:lnTo>
                        <a:pt x="30" y="44"/>
                      </a:lnTo>
                      <a:lnTo>
                        <a:pt x="22" y="54"/>
                      </a:lnTo>
                      <a:lnTo>
                        <a:pt x="14" y="66"/>
                      </a:lnTo>
                      <a:lnTo>
                        <a:pt x="14" y="66"/>
                      </a:lnTo>
                      <a:lnTo>
                        <a:pt x="8" y="78"/>
                      </a:lnTo>
                      <a:lnTo>
                        <a:pt x="4" y="94"/>
                      </a:lnTo>
                      <a:lnTo>
                        <a:pt x="2" y="110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44"/>
                      </a:lnTo>
                      <a:lnTo>
                        <a:pt x="4" y="158"/>
                      </a:lnTo>
                      <a:lnTo>
                        <a:pt x="8" y="172"/>
                      </a:lnTo>
                      <a:lnTo>
                        <a:pt x="14" y="184"/>
                      </a:lnTo>
                      <a:lnTo>
                        <a:pt x="14" y="184"/>
                      </a:lnTo>
                      <a:lnTo>
                        <a:pt x="22" y="196"/>
                      </a:lnTo>
                      <a:lnTo>
                        <a:pt x="30" y="206"/>
                      </a:lnTo>
                      <a:lnTo>
                        <a:pt x="40" y="216"/>
                      </a:lnTo>
                      <a:lnTo>
                        <a:pt x="50" y="224"/>
                      </a:lnTo>
                      <a:lnTo>
                        <a:pt x="50" y="224"/>
                      </a:lnTo>
                      <a:lnTo>
                        <a:pt x="72" y="238"/>
                      </a:lnTo>
                      <a:lnTo>
                        <a:pt x="98" y="248"/>
                      </a:lnTo>
                      <a:lnTo>
                        <a:pt x="98" y="248"/>
                      </a:lnTo>
                      <a:lnTo>
                        <a:pt x="124" y="256"/>
                      </a:lnTo>
                      <a:lnTo>
                        <a:pt x="148" y="262"/>
                      </a:lnTo>
                      <a:lnTo>
                        <a:pt x="148" y="262"/>
                      </a:lnTo>
                      <a:lnTo>
                        <a:pt x="180" y="270"/>
                      </a:lnTo>
                      <a:lnTo>
                        <a:pt x="194" y="274"/>
                      </a:lnTo>
                      <a:lnTo>
                        <a:pt x="206" y="280"/>
                      </a:lnTo>
                      <a:lnTo>
                        <a:pt x="206" y="280"/>
                      </a:lnTo>
                      <a:lnTo>
                        <a:pt x="214" y="286"/>
                      </a:lnTo>
                      <a:lnTo>
                        <a:pt x="222" y="294"/>
                      </a:lnTo>
                      <a:lnTo>
                        <a:pt x="226" y="304"/>
                      </a:lnTo>
                      <a:lnTo>
                        <a:pt x="226" y="314"/>
                      </a:lnTo>
                      <a:lnTo>
                        <a:pt x="226" y="314"/>
                      </a:lnTo>
                      <a:lnTo>
                        <a:pt x="226" y="326"/>
                      </a:lnTo>
                      <a:lnTo>
                        <a:pt x="220" y="334"/>
                      </a:lnTo>
                      <a:lnTo>
                        <a:pt x="220" y="334"/>
                      </a:lnTo>
                      <a:lnTo>
                        <a:pt x="212" y="340"/>
                      </a:lnTo>
                      <a:lnTo>
                        <a:pt x="202" y="346"/>
                      </a:lnTo>
                      <a:lnTo>
                        <a:pt x="202" y="346"/>
                      </a:lnTo>
                      <a:lnTo>
                        <a:pt x="190" y="348"/>
                      </a:lnTo>
                      <a:lnTo>
                        <a:pt x="176" y="352"/>
                      </a:lnTo>
                      <a:lnTo>
                        <a:pt x="176" y="352"/>
                      </a:lnTo>
                      <a:lnTo>
                        <a:pt x="150" y="352"/>
                      </a:lnTo>
                      <a:lnTo>
                        <a:pt x="8" y="352"/>
                      </a:lnTo>
                      <a:lnTo>
                        <a:pt x="8" y="446"/>
                      </a:lnTo>
                      <a:lnTo>
                        <a:pt x="152" y="446"/>
                      </a:lnTo>
                      <a:lnTo>
                        <a:pt x="152" y="44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42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191212_엘지\191212_디자인\191223_간지 copy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4236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282329" y="739763"/>
            <a:ext cx="9341342" cy="45719"/>
            <a:chOff x="282329" y="739763"/>
            <a:chExt cx="9341342" cy="45719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82329" y="762622"/>
              <a:ext cx="93413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 userDrawn="1"/>
          </p:nvSpPr>
          <p:spPr>
            <a:xfrm>
              <a:off x="282329" y="739763"/>
              <a:ext cx="216781" cy="45719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9058493" y="6620455"/>
            <a:ext cx="567472" cy="134470"/>
            <a:chOff x="3065492" y="5838907"/>
            <a:chExt cx="1971803" cy="467244"/>
          </a:xfrm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4235872" y="5916025"/>
              <a:ext cx="801423" cy="313008"/>
            </a:xfrm>
            <a:custGeom>
              <a:avLst/>
              <a:gdLst>
                <a:gd name="T0" fmla="*/ 304 w 1060"/>
                <a:gd name="T1" fmla="*/ 28 h 414"/>
                <a:gd name="T2" fmla="*/ 230 w 1060"/>
                <a:gd name="T3" fmla="*/ 2 h 414"/>
                <a:gd name="T4" fmla="*/ 168 w 1060"/>
                <a:gd name="T5" fmla="*/ 0 h 414"/>
                <a:gd name="T6" fmla="*/ 94 w 1060"/>
                <a:gd name="T7" fmla="*/ 20 h 414"/>
                <a:gd name="T8" fmla="*/ 40 w 1060"/>
                <a:gd name="T9" fmla="*/ 66 h 414"/>
                <a:gd name="T10" fmla="*/ 8 w 1060"/>
                <a:gd name="T11" fmla="*/ 138 h 414"/>
                <a:gd name="T12" fmla="*/ 0 w 1060"/>
                <a:gd name="T13" fmla="*/ 208 h 414"/>
                <a:gd name="T14" fmla="*/ 10 w 1060"/>
                <a:gd name="T15" fmla="*/ 294 h 414"/>
                <a:gd name="T16" fmla="*/ 44 w 1060"/>
                <a:gd name="T17" fmla="*/ 360 h 414"/>
                <a:gd name="T18" fmla="*/ 104 w 1060"/>
                <a:gd name="T19" fmla="*/ 400 h 414"/>
                <a:gd name="T20" fmla="*/ 190 w 1060"/>
                <a:gd name="T21" fmla="*/ 414 h 414"/>
                <a:gd name="T22" fmla="*/ 298 w 1060"/>
                <a:gd name="T23" fmla="*/ 396 h 414"/>
                <a:gd name="T24" fmla="*/ 308 w 1060"/>
                <a:gd name="T25" fmla="*/ 314 h 414"/>
                <a:gd name="T26" fmla="*/ 196 w 1060"/>
                <a:gd name="T27" fmla="*/ 338 h 414"/>
                <a:gd name="T28" fmla="*/ 154 w 1060"/>
                <a:gd name="T29" fmla="*/ 334 h 414"/>
                <a:gd name="T30" fmla="*/ 118 w 1060"/>
                <a:gd name="T31" fmla="*/ 310 h 414"/>
                <a:gd name="T32" fmla="*/ 94 w 1060"/>
                <a:gd name="T33" fmla="*/ 260 h 414"/>
                <a:gd name="T34" fmla="*/ 92 w 1060"/>
                <a:gd name="T35" fmla="*/ 174 h 414"/>
                <a:gd name="T36" fmla="*/ 118 w 1060"/>
                <a:gd name="T37" fmla="*/ 104 h 414"/>
                <a:gd name="T38" fmla="*/ 150 w 1060"/>
                <a:gd name="T39" fmla="*/ 80 h 414"/>
                <a:gd name="T40" fmla="*/ 208 w 1060"/>
                <a:gd name="T41" fmla="*/ 72 h 414"/>
                <a:gd name="T42" fmla="*/ 256 w 1060"/>
                <a:gd name="T43" fmla="*/ 88 h 414"/>
                <a:gd name="T44" fmla="*/ 644 w 1060"/>
                <a:gd name="T45" fmla="*/ 6 h 414"/>
                <a:gd name="T46" fmla="*/ 362 w 1060"/>
                <a:gd name="T47" fmla="*/ 6 h 414"/>
                <a:gd name="T48" fmla="*/ 458 w 1060"/>
                <a:gd name="T49" fmla="*/ 76 h 414"/>
                <a:gd name="T50" fmla="*/ 644 w 1060"/>
                <a:gd name="T51" fmla="*/ 6 h 414"/>
                <a:gd name="T52" fmla="*/ 1024 w 1060"/>
                <a:gd name="T53" fmla="*/ 18 h 414"/>
                <a:gd name="T54" fmla="*/ 920 w 1060"/>
                <a:gd name="T55" fmla="*/ 0 h 414"/>
                <a:gd name="T56" fmla="*/ 850 w 1060"/>
                <a:gd name="T57" fmla="*/ 8 h 414"/>
                <a:gd name="T58" fmla="*/ 802 w 1060"/>
                <a:gd name="T59" fmla="*/ 32 h 414"/>
                <a:gd name="T60" fmla="*/ 772 w 1060"/>
                <a:gd name="T61" fmla="*/ 68 h 414"/>
                <a:gd name="T62" fmla="*/ 764 w 1060"/>
                <a:gd name="T63" fmla="*/ 116 h 414"/>
                <a:gd name="T64" fmla="*/ 780 w 1060"/>
                <a:gd name="T65" fmla="*/ 172 h 414"/>
                <a:gd name="T66" fmla="*/ 838 w 1060"/>
                <a:gd name="T67" fmla="*/ 222 h 414"/>
                <a:gd name="T68" fmla="*/ 926 w 1060"/>
                <a:gd name="T69" fmla="*/ 252 h 414"/>
                <a:gd name="T70" fmla="*/ 954 w 1060"/>
                <a:gd name="T71" fmla="*/ 266 h 414"/>
                <a:gd name="T72" fmla="*/ 970 w 1060"/>
                <a:gd name="T73" fmla="*/ 290 h 414"/>
                <a:gd name="T74" fmla="*/ 968 w 1060"/>
                <a:gd name="T75" fmla="*/ 318 h 414"/>
                <a:gd name="T76" fmla="*/ 934 w 1060"/>
                <a:gd name="T77" fmla="*/ 340 h 414"/>
                <a:gd name="T78" fmla="*/ 874 w 1060"/>
                <a:gd name="T79" fmla="*/ 340 h 414"/>
                <a:gd name="T80" fmla="*/ 758 w 1060"/>
                <a:gd name="T81" fmla="*/ 378 h 414"/>
                <a:gd name="T82" fmla="*/ 808 w 1060"/>
                <a:gd name="T83" fmla="*/ 400 h 414"/>
                <a:gd name="T84" fmla="*/ 902 w 1060"/>
                <a:gd name="T85" fmla="*/ 414 h 414"/>
                <a:gd name="T86" fmla="*/ 968 w 1060"/>
                <a:gd name="T87" fmla="*/ 406 h 414"/>
                <a:gd name="T88" fmla="*/ 1018 w 1060"/>
                <a:gd name="T89" fmla="*/ 382 h 414"/>
                <a:gd name="T90" fmla="*/ 1048 w 1060"/>
                <a:gd name="T91" fmla="*/ 344 h 414"/>
                <a:gd name="T92" fmla="*/ 1060 w 1060"/>
                <a:gd name="T93" fmla="*/ 296 h 414"/>
                <a:gd name="T94" fmla="*/ 1046 w 1060"/>
                <a:gd name="T95" fmla="*/ 238 h 414"/>
                <a:gd name="T96" fmla="*/ 1000 w 1060"/>
                <a:gd name="T97" fmla="*/ 196 h 414"/>
                <a:gd name="T98" fmla="*/ 928 w 1060"/>
                <a:gd name="T99" fmla="*/ 170 h 414"/>
                <a:gd name="T100" fmla="*/ 870 w 1060"/>
                <a:gd name="T101" fmla="*/ 148 h 414"/>
                <a:gd name="T102" fmla="*/ 850 w 1060"/>
                <a:gd name="T103" fmla="*/ 112 h 414"/>
                <a:gd name="T104" fmla="*/ 858 w 1060"/>
                <a:gd name="T105" fmla="*/ 86 h 414"/>
                <a:gd name="T106" fmla="*/ 902 w 1060"/>
                <a:gd name="T107" fmla="*/ 68 h 414"/>
                <a:gd name="T108" fmla="*/ 978 w 1060"/>
                <a:gd name="T109" fmla="*/ 7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0" h="414">
                  <a:moveTo>
                    <a:pt x="334" y="54"/>
                  </a:moveTo>
                  <a:lnTo>
                    <a:pt x="334" y="54"/>
                  </a:lnTo>
                  <a:lnTo>
                    <a:pt x="320" y="40"/>
                  </a:lnTo>
                  <a:lnTo>
                    <a:pt x="304" y="28"/>
                  </a:lnTo>
                  <a:lnTo>
                    <a:pt x="286" y="20"/>
                  </a:lnTo>
                  <a:lnTo>
                    <a:pt x="268" y="12"/>
                  </a:lnTo>
                  <a:lnTo>
                    <a:pt x="250" y="6"/>
                  </a:lnTo>
                  <a:lnTo>
                    <a:pt x="230" y="2"/>
                  </a:lnTo>
                  <a:lnTo>
                    <a:pt x="21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8" y="0"/>
                  </a:lnTo>
                  <a:lnTo>
                    <a:pt x="148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0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0" y="52"/>
                  </a:lnTo>
                  <a:lnTo>
                    <a:pt x="40" y="66"/>
                  </a:lnTo>
                  <a:lnTo>
                    <a:pt x="28" y="82"/>
                  </a:lnTo>
                  <a:lnTo>
                    <a:pt x="20" y="98"/>
                  </a:lnTo>
                  <a:lnTo>
                    <a:pt x="12" y="118"/>
                  </a:lnTo>
                  <a:lnTo>
                    <a:pt x="8" y="138"/>
                  </a:lnTo>
                  <a:lnTo>
                    <a:pt x="4" y="160"/>
                  </a:lnTo>
                  <a:lnTo>
                    <a:pt x="0" y="18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4"/>
                  </a:lnTo>
                  <a:lnTo>
                    <a:pt x="10" y="294"/>
                  </a:lnTo>
                  <a:lnTo>
                    <a:pt x="16" y="314"/>
                  </a:lnTo>
                  <a:lnTo>
                    <a:pt x="24" y="330"/>
                  </a:lnTo>
                  <a:lnTo>
                    <a:pt x="34" y="346"/>
                  </a:lnTo>
                  <a:lnTo>
                    <a:pt x="44" y="360"/>
                  </a:lnTo>
                  <a:lnTo>
                    <a:pt x="56" y="372"/>
                  </a:lnTo>
                  <a:lnTo>
                    <a:pt x="70" y="384"/>
                  </a:lnTo>
                  <a:lnTo>
                    <a:pt x="86" y="394"/>
                  </a:lnTo>
                  <a:lnTo>
                    <a:pt x="104" y="400"/>
                  </a:lnTo>
                  <a:lnTo>
                    <a:pt x="122" y="406"/>
                  </a:lnTo>
                  <a:lnTo>
                    <a:pt x="142" y="412"/>
                  </a:lnTo>
                  <a:lnTo>
                    <a:pt x="166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6"/>
                  </a:lnTo>
                  <a:lnTo>
                    <a:pt x="298" y="396"/>
                  </a:lnTo>
                  <a:lnTo>
                    <a:pt x="314" y="390"/>
                  </a:lnTo>
                  <a:lnTo>
                    <a:pt x="328" y="382"/>
                  </a:lnTo>
                  <a:lnTo>
                    <a:pt x="308" y="314"/>
                  </a:lnTo>
                  <a:lnTo>
                    <a:pt x="308" y="314"/>
                  </a:lnTo>
                  <a:lnTo>
                    <a:pt x="284" y="324"/>
                  </a:lnTo>
                  <a:lnTo>
                    <a:pt x="256" y="332"/>
                  </a:lnTo>
                  <a:lnTo>
                    <a:pt x="226" y="338"/>
                  </a:lnTo>
                  <a:lnTo>
                    <a:pt x="196" y="338"/>
                  </a:lnTo>
                  <a:lnTo>
                    <a:pt x="196" y="338"/>
                  </a:lnTo>
                  <a:lnTo>
                    <a:pt x="180" y="338"/>
                  </a:lnTo>
                  <a:lnTo>
                    <a:pt x="166" y="336"/>
                  </a:lnTo>
                  <a:lnTo>
                    <a:pt x="154" y="334"/>
                  </a:lnTo>
                  <a:lnTo>
                    <a:pt x="144" y="330"/>
                  </a:lnTo>
                  <a:lnTo>
                    <a:pt x="134" y="324"/>
                  </a:lnTo>
                  <a:lnTo>
                    <a:pt x="124" y="318"/>
                  </a:lnTo>
                  <a:lnTo>
                    <a:pt x="118" y="310"/>
                  </a:lnTo>
                  <a:lnTo>
                    <a:pt x="110" y="302"/>
                  </a:lnTo>
                  <a:lnTo>
                    <a:pt x="106" y="292"/>
                  </a:lnTo>
                  <a:lnTo>
                    <a:pt x="100" y="282"/>
                  </a:lnTo>
                  <a:lnTo>
                    <a:pt x="94" y="260"/>
                  </a:lnTo>
                  <a:lnTo>
                    <a:pt x="90" y="234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2" y="174"/>
                  </a:lnTo>
                  <a:lnTo>
                    <a:pt x="96" y="146"/>
                  </a:lnTo>
                  <a:lnTo>
                    <a:pt x="106" y="124"/>
                  </a:lnTo>
                  <a:lnTo>
                    <a:pt x="112" y="114"/>
                  </a:lnTo>
                  <a:lnTo>
                    <a:pt x="118" y="104"/>
                  </a:lnTo>
                  <a:lnTo>
                    <a:pt x="124" y="96"/>
                  </a:lnTo>
                  <a:lnTo>
                    <a:pt x="132" y="90"/>
                  </a:lnTo>
                  <a:lnTo>
                    <a:pt x="142" y="84"/>
                  </a:lnTo>
                  <a:lnTo>
                    <a:pt x="150" y="80"/>
                  </a:lnTo>
                  <a:lnTo>
                    <a:pt x="172" y="72"/>
                  </a:lnTo>
                  <a:lnTo>
                    <a:pt x="194" y="70"/>
                  </a:lnTo>
                  <a:lnTo>
                    <a:pt x="194" y="70"/>
                  </a:lnTo>
                  <a:lnTo>
                    <a:pt x="208" y="72"/>
                  </a:lnTo>
                  <a:lnTo>
                    <a:pt x="222" y="74"/>
                  </a:lnTo>
                  <a:lnTo>
                    <a:pt x="234" y="78"/>
                  </a:lnTo>
                  <a:lnTo>
                    <a:pt x="246" y="82"/>
                  </a:lnTo>
                  <a:lnTo>
                    <a:pt x="256" y="88"/>
                  </a:lnTo>
                  <a:lnTo>
                    <a:pt x="266" y="94"/>
                  </a:lnTo>
                  <a:lnTo>
                    <a:pt x="284" y="110"/>
                  </a:lnTo>
                  <a:lnTo>
                    <a:pt x="334" y="54"/>
                  </a:lnTo>
                  <a:close/>
                  <a:moveTo>
                    <a:pt x="644" y="6"/>
                  </a:moveTo>
                  <a:lnTo>
                    <a:pt x="644" y="334"/>
                  </a:lnTo>
                  <a:lnTo>
                    <a:pt x="634" y="334"/>
                  </a:lnTo>
                  <a:lnTo>
                    <a:pt x="518" y="6"/>
                  </a:lnTo>
                  <a:lnTo>
                    <a:pt x="362" y="6"/>
                  </a:lnTo>
                  <a:lnTo>
                    <a:pt x="362" y="408"/>
                  </a:lnTo>
                  <a:lnTo>
                    <a:pt x="446" y="408"/>
                  </a:lnTo>
                  <a:lnTo>
                    <a:pt x="446" y="76"/>
                  </a:lnTo>
                  <a:lnTo>
                    <a:pt x="458" y="76"/>
                  </a:lnTo>
                  <a:lnTo>
                    <a:pt x="572" y="408"/>
                  </a:lnTo>
                  <a:lnTo>
                    <a:pt x="728" y="408"/>
                  </a:lnTo>
                  <a:lnTo>
                    <a:pt x="728" y="6"/>
                  </a:lnTo>
                  <a:lnTo>
                    <a:pt x="644" y="6"/>
                  </a:lnTo>
                  <a:close/>
                  <a:moveTo>
                    <a:pt x="1056" y="32"/>
                  </a:moveTo>
                  <a:lnTo>
                    <a:pt x="1056" y="32"/>
                  </a:lnTo>
                  <a:lnTo>
                    <a:pt x="1040" y="24"/>
                  </a:lnTo>
                  <a:lnTo>
                    <a:pt x="1024" y="18"/>
                  </a:lnTo>
                  <a:lnTo>
                    <a:pt x="1006" y="12"/>
                  </a:lnTo>
                  <a:lnTo>
                    <a:pt x="988" y="8"/>
                  </a:lnTo>
                  <a:lnTo>
                    <a:pt x="952" y="2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8"/>
                  </a:lnTo>
                  <a:lnTo>
                    <a:pt x="836" y="14"/>
                  </a:lnTo>
                  <a:lnTo>
                    <a:pt x="824" y="18"/>
                  </a:lnTo>
                  <a:lnTo>
                    <a:pt x="812" y="24"/>
                  </a:lnTo>
                  <a:lnTo>
                    <a:pt x="802" y="32"/>
                  </a:lnTo>
                  <a:lnTo>
                    <a:pt x="792" y="40"/>
                  </a:lnTo>
                  <a:lnTo>
                    <a:pt x="784" y="50"/>
                  </a:lnTo>
                  <a:lnTo>
                    <a:pt x="778" y="58"/>
                  </a:lnTo>
                  <a:lnTo>
                    <a:pt x="772" y="68"/>
                  </a:lnTo>
                  <a:lnTo>
                    <a:pt x="768" y="80"/>
                  </a:lnTo>
                  <a:lnTo>
                    <a:pt x="766" y="92"/>
                  </a:lnTo>
                  <a:lnTo>
                    <a:pt x="764" y="104"/>
                  </a:lnTo>
                  <a:lnTo>
                    <a:pt x="764" y="116"/>
                  </a:lnTo>
                  <a:lnTo>
                    <a:pt x="764" y="116"/>
                  </a:lnTo>
                  <a:lnTo>
                    <a:pt x="766" y="136"/>
                  </a:lnTo>
                  <a:lnTo>
                    <a:pt x="772" y="156"/>
                  </a:lnTo>
                  <a:lnTo>
                    <a:pt x="780" y="172"/>
                  </a:lnTo>
                  <a:lnTo>
                    <a:pt x="792" y="188"/>
                  </a:lnTo>
                  <a:lnTo>
                    <a:pt x="806" y="200"/>
                  </a:lnTo>
                  <a:lnTo>
                    <a:pt x="822" y="212"/>
                  </a:lnTo>
                  <a:lnTo>
                    <a:pt x="838" y="222"/>
                  </a:lnTo>
                  <a:lnTo>
                    <a:pt x="856" y="228"/>
                  </a:lnTo>
                  <a:lnTo>
                    <a:pt x="856" y="228"/>
                  </a:lnTo>
                  <a:lnTo>
                    <a:pt x="892" y="242"/>
                  </a:lnTo>
                  <a:lnTo>
                    <a:pt x="926" y="252"/>
                  </a:lnTo>
                  <a:lnTo>
                    <a:pt x="926" y="252"/>
                  </a:lnTo>
                  <a:lnTo>
                    <a:pt x="938" y="256"/>
                  </a:lnTo>
                  <a:lnTo>
                    <a:pt x="948" y="260"/>
                  </a:lnTo>
                  <a:lnTo>
                    <a:pt x="954" y="266"/>
                  </a:lnTo>
                  <a:lnTo>
                    <a:pt x="962" y="270"/>
                  </a:lnTo>
                  <a:lnTo>
                    <a:pt x="966" y="276"/>
                  </a:lnTo>
                  <a:lnTo>
                    <a:pt x="968" y="284"/>
                  </a:lnTo>
                  <a:lnTo>
                    <a:pt x="970" y="290"/>
                  </a:lnTo>
                  <a:lnTo>
                    <a:pt x="972" y="298"/>
                  </a:lnTo>
                  <a:lnTo>
                    <a:pt x="972" y="298"/>
                  </a:lnTo>
                  <a:lnTo>
                    <a:pt x="970" y="308"/>
                  </a:lnTo>
                  <a:lnTo>
                    <a:pt x="968" y="318"/>
                  </a:lnTo>
                  <a:lnTo>
                    <a:pt x="962" y="326"/>
                  </a:lnTo>
                  <a:lnTo>
                    <a:pt x="956" y="332"/>
                  </a:lnTo>
                  <a:lnTo>
                    <a:pt x="946" y="336"/>
                  </a:lnTo>
                  <a:lnTo>
                    <a:pt x="934" y="340"/>
                  </a:lnTo>
                  <a:lnTo>
                    <a:pt x="918" y="342"/>
                  </a:lnTo>
                  <a:lnTo>
                    <a:pt x="900" y="344"/>
                  </a:lnTo>
                  <a:lnTo>
                    <a:pt x="900" y="344"/>
                  </a:lnTo>
                  <a:lnTo>
                    <a:pt x="874" y="340"/>
                  </a:lnTo>
                  <a:lnTo>
                    <a:pt x="844" y="334"/>
                  </a:lnTo>
                  <a:lnTo>
                    <a:pt x="814" y="324"/>
                  </a:lnTo>
                  <a:lnTo>
                    <a:pt x="788" y="310"/>
                  </a:lnTo>
                  <a:lnTo>
                    <a:pt x="758" y="378"/>
                  </a:lnTo>
                  <a:lnTo>
                    <a:pt x="758" y="378"/>
                  </a:lnTo>
                  <a:lnTo>
                    <a:pt x="774" y="386"/>
                  </a:lnTo>
                  <a:lnTo>
                    <a:pt x="790" y="394"/>
                  </a:lnTo>
                  <a:lnTo>
                    <a:pt x="808" y="400"/>
                  </a:lnTo>
                  <a:lnTo>
                    <a:pt x="828" y="406"/>
                  </a:lnTo>
                  <a:lnTo>
                    <a:pt x="866" y="412"/>
                  </a:lnTo>
                  <a:lnTo>
                    <a:pt x="902" y="414"/>
                  </a:lnTo>
                  <a:lnTo>
                    <a:pt x="902" y="414"/>
                  </a:lnTo>
                  <a:lnTo>
                    <a:pt x="920" y="414"/>
                  </a:lnTo>
                  <a:lnTo>
                    <a:pt x="936" y="412"/>
                  </a:lnTo>
                  <a:lnTo>
                    <a:pt x="954" y="410"/>
                  </a:lnTo>
                  <a:lnTo>
                    <a:pt x="968" y="406"/>
                  </a:lnTo>
                  <a:lnTo>
                    <a:pt x="982" y="402"/>
                  </a:lnTo>
                  <a:lnTo>
                    <a:pt x="996" y="396"/>
                  </a:lnTo>
                  <a:lnTo>
                    <a:pt x="1008" y="388"/>
                  </a:lnTo>
                  <a:lnTo>
                    <a:pt x="1018" y="382"/>
                  </a:lnTo>
                  <a:lnTo>
                    <a:pt x="1028" y="372"/>
                  </a:lnTo>
                  <a:lnTo>
                    <a:pt x="1036" y="364"/>
                  </a:lnTo>
                  <a:lnTo>
                    <a:pt x="1044" y="354"/>
                  </a:lnTo>
                  <a:lnTo>
                    <a:pt x="1048" y="344"/>
                  </a:lnTo>
                  <a:lnTo>
                    <a:pt x="1054" y="332"/>
                  </a:lnTo>
                  <a:lnTo>
                    <a:pt x="1056" y="320"/>
                  </a:lnTo>
                  <a:lnTo>
                    <a:pt x="1058" y="308"/>
                  </a:lnTo>
                  <a:lnTo>
                    <a:pt x="1060" y="296"/>
                  </a:lnTo>
                  <a:lnTo>
                    <a:pt x="1060" y="296"/>
                  </a:lnTo>
                  <a:lnTo>
                    <a:pt x="1058" y="272"/>
                  </a:lnTo>
                  <a:lnTo>
                    <a:pt x="1054" y="254"/>
                  </a:lnTo>
                  <a:lnTo>
                    <a:pt x="1046" y="238"/>
                  </a:lnTo>
                  <a:lnTo>
                    <a:pt x="1038" y="224"/>
                  </a:lnTo>
                  <a:lnTo>
                    <a:pt x="1026" y="214"/>
                  </a:lnTo>
                  <a:lnTo>
                    <a:pt x="1014" y="204"/>
                  </a:lnTo>
                  <a:lnTo>
                    <a:pt x="1000" y="196"/>
                  </a:lnTo>
                  <a:lnTo>
                    <a:pt x="986" y="190"/>
                  </a:lnTo>
                  <a:lnTo>
                    <a:pt x="986" y="190"/>
                  </a:lnTo>
                  <a:lnTo>
                    <a:pt x="956" y="180"/>
                  </a:lnTo>
                  <a:lnTo>
                    <a:pt x="928" y="170"/>
                  </a:lnTo>
                  <a:lnTo>
                    <a:pt x="928" y="170"/>
                  </a:lnTo>
                  <a:lnTo>
                    <a:pt x="894" y="160"/>
                  </a:lnTo>
                  <a:lnTo>
                    <a:pt x="882" y="154"/>
                  </a:lnTo>
                  <a:lnTo>
                    <a:pt x="870" y="148"/>
                  </a:lnTo>
                  <a:lnTo>
                    <a:pt x="862" y="140"/>
                  </a:lnTo>
                  <a:lnTo>
                    <a:pt x="856" y="132"/>
                  </a:lnTo>
                  <a:lnTo>
                    <a:pt x="852" y="122"/>
                  </a:lnTo>
                  <a:lnTo>
                    <a:pt x="850" y="112"/>
                  </a:lnTo>
                  <a:lnTo>
                    <a:pt x="850" y="112"/>
                  </a:lnTo>
                  <a:lnTo>
                    <a:pt x="852" y="102"/>
                  </a:lnTo>
                  <a:lnTo>
                    <a:pt x="854" y="94"/>
                  </a:lnTo>
                  <a:lnTo>
                    <a:pt x="858" y="86"/>
                  </a:lnTo>
                  <a:lnTo>
                    <a:pt x="866" y="80"/>
                  </a:lnTo>
                  <a:lnTo>
                    <a:pt x="874" y="76"/>
                  </a:lnTo>
                  <a:lnTo>
                    <a:pt x="888" y="72"/>
                  </a:lnTo>
                  <a:lnTo>
                    <a:pt x="902" y="68"/>
                  </a:lnTo>
                  <a:lnTo>
                    <a:pt x="922" y="68"/>
                  </a:lnTo>
                  <a:lnTo>
                    <a:pt x="922" y="68"/>
                  </a:lnTo>
                  <a:lnTo>
                    <a:pt x="950" y="70"/>
                  </a:lnTo>
                  <a:lnTo>
                    <a:pt x="978" y="76"/>
                  </a:lnTo>
                  <a:lnTo>
                    <a:pt x="1004" y="86"/>
                  </a:lnTo>
                  <a:lnTo>
                    <a:pt x="1026" y="96"/>
                  </a:lnTo>
                  <a:lnTo>
                    <a:pt x="1056" y="32"/>
                  </a:lnTo>
                  <a:close/>
                </a:path>
              </a:pathLst>
            </a:custGeom>
            <a:solidFill>
              <a:srgbClr val="6D6F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065492" y="5838907"/>
              <a:ext cx="467245" cy="467244"/>
            </a:xfrm>
            <a:custGeom>
              <a:avLst/>
              <a:gdLst>
                <a:gd name="T0" fmla="*/ 308 w 618"/>
                <a:gd name="T1" fmla="*/ 618 h 618"/>
                <a:gd name="T2" fmla="*/ 372 w 618"/>
                <a:gd name="T3" fmla="*/ 612 h 618"/>
                <a:gd name="T4" fmla="*/ 430 w 618"/>
                <a:gd name="T5" fmla="*/ 594 h 618"/>
                <a:gd name="T6" fmla="*/ 482 w 618"/>
                <a:gd name="T7" fmla="*/ 566 h 618"/>
                <a:gd name="T8" fmla="*/ 528 w 618"/>
                <a:gd name="T9" fmla="*/ 528 h 618"/>
                <a:gd name="T10" fmla="*/ 564 w 618"/>
                <a:gd name="T11" fmla="*/ 482 h 618"/>
                <a:gd name="T12" fmla="*/ 594 w 618"/>
                <a:gd name="T13" fmla="*/ 430 h 618"/>
                <a:gd name="T14" fmla="*/ 612 w 618"/>
                <a:gd name="T15" fmla="*/ 372 h 618"/>
                <a:gd name="T16" fmla="*/ 618 w 618"/>
                <a:gd name="T17" fmla="*/ 310 h 618"/>
                <a:gd name="T18" fmla="*/ 616 w 618"/>
                <a:gd name="T19" fmla="*/ 278 h 618"/>
                <a:gd name="T20" fmla="*/ 604 w 618"/>
                <a:gd name="T21" fmla="*/ 218 h 618"/>
                <a:gd name="T22" fmla="*/ 580 w 618"/>
                <a:gd name="T23" fmla="*/ 162 h 618"/>
                <a:gd name="T24" fmla="*/ 548 w 618"/>
                <a:gd name="T25" fmla="*/ 112 h 618"/>
                <a:gd name="T26" fmla="*/ 506 w 618"/>
                <a:gd name="T27" fmla="*/ 70 h 618"/>
                <a:gd name="T28" fmla="*/ 456 w 618"/>
                <a:gd name="T29" fmla="*/ 38 h 618"/>
                <a:gd name="T30" fmla="*/ 400 w 618"/>
                <a:gd name="T31" fmla="*/ 14 h 618"/>
                <a:gd name="T32" fmla="*/ 340 w 618"/>
                <a:gd name="T33" fmla="*/ 2 h 618"/>
                <a:gd name="T34" fmla="*/ 308 w 618"/>
                <a:gd name="T35" fmla="*/ 0 h 618"/>
                <a:gd name="T36" fmla="*/ 246 w 618"/>
                <a:gd name="T37" fmla="*/ 6 h 618"/>
                <a:gd name="T38" fmla="*/ 188 w 618"/>
                <a:gd name="T39" fmla="*/ 24 h 618"/>
                <a:gd name="T40" fmla="*/ 136 w 618"/>
                <a:gd name="T41" fmla="*/ 52 h 618"/>
                <a:gd name="T42" fmla="*/ 90 w 618"/>
                <a:gd name="T43" fmla="*/ 90 h 618"/>
                <a:gd name="T44" fmla="*/ 52 w 618"/>
                <a:gd name="T45" fmla="*/ 136 h 618"/>
                <a:gd name="T46" fmla="*/ 24 w 618"/>
                <a:gd name="T47" fmla="*/ 188 h 618"/>
                <a:gd name="T48" fmla="*/ 6 w 618"/>
                <a:gd name="T49" fmla="*/ 246 h 618"/>
                <a:gd name="T50" fmla="*/ 0 w 618"/>
                <a:gd name="T51" fmla="*/ 310 h 618"/>
                <a:gd name="T52" fmla="*/ 2 w 618"/>
                <a:gd name="T53" fmla="*/ 340 h 618"/>
                <a:gd name="T54" fmla="*/ 14 w 618"/>
                <a:gd name="T55" fmla="*/ 400 h 618"/>
                <a:gd name="T56" fmla="*/ 38 w 618"/>
                <a:gd name="T57" fmla="*/ 456 h 618"/>
                <a:gd name="T58" fmla="*/ 70 w 618"/>
                <a:gd name="T59" fmla="*/ 506 h 618"/>
                <a:gd name="T60" fmla="*/ 112 w 618"/>
                <a:gd name="T61" fmla="*/ 548 h 618"/>
                <a:gd name="T62" fmla="*/ 162 w 618"/>
                <a:gd name="T63" fmla="*/ 580 h 618"/>
                <a:gd name="T64" fmla="*/ 216 w 618"/>
                <a:gd name="T65" fmla="*/ 604 h 618"/>
                <a:gd name="T66" fmla="*/ 278 w 618"/>
                <a:gd name="T67" fmla="*/ 6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8" h="618">
                  <a:moveTo>
                    <a:pt x="308" y="618"/>
                  </a:moveTo>
                  <a:lnTo>
                    <a:pt x="308" y="618"/>
                  </a:lnTo>
                  <a:lnTo>
                    <a:pt x="340" y="616"/>
                  </a:lnTo>
                  <a:lnTo>
                    <a:pt x="372" y="612"/>
                  </a:lnTo>
                  <a:lnTo>
                    <a:pt x="400" y="604"/>
                  </a:lnTo>
                  <a:lnTo>
                    <a:pt x="430" y="594"/>
                  </a:lnTo>
                  <a:lnTo>
                    <a:pt x="456" y="580"/>
                  </a:lnTo>
                  <a:lnTo>
                    <a:pt x="482" y="566"/>
                  </a:lnTo>
                  <a:lnTo>
                    <a:pt x="506" y="548"/>
                  </a:lnTo>
                  <a:lnTo>
                    <a:pt x="528" y="528"/>
                  </a:lnTo>
                  <a:lnTo>
                    <a:pt x="548" y="506"/>
                  </a:lnTo>
                  <a:lnTo>
                    <a:pt x="564" y="482"/>
                  </a:lnTo>
                  <a:lnTo>
                    <a:pt x="580" y="456"/>
                  </a:lnTo>
                  <a:lnTo>
                    <a:pt x="594" y="430"/>
                  </a:lnTo>
                  <a:lnTo>
                    <a:pt x="604" y="400"/>
                  </a:lnTo>
                  <a:lnTo>
                    <a:pt x="612" y="372"/>
                  </a:lnTo>
                  <a:lnTo>
                    <a:pt x="616" y="340"/>
                  </a:lnTo>
                  <a:lnTo>
                    <a:pt x="618" y="310"/>
                  </a:lnTo>
                  <a:lnTo>
                    <a:pt x="618" y="310"/>
                  </a:lnTo>
                  <a:lnTo>
                    <a:pt x="616" y="278"/>
                  </a:lnTo>
                  <a:lnTo>
                    <a:pt x="612" y="246"/>
                  </a:lnTo>
                  <a:lnTo>
                    <a:pt x="604" y="218"/>
                  </a:lnTo>
                  <a:lnTo>
                    <a:pt x="594" y="188"/>
                  </a:lnTo>
                  <a:lnTo>
                    <a:pt x="580" y="162"/>
                  </a:lnTo>
                  <a:lnTo>
                    <a:pt x="564" y="136"/>
                  </a:lnTo>
                  <a:lnTo>
                    <a:pt x="548" y="112"/>
                  </a:lnTo>
                  <a:lnTo>
                    <a:pt x="528" y="90"/>
                  </a:lnTo>
                  <a:lnTo>
                    <a:pt x="506" y="70"/>
                  </a:lnTo>
                  <a:lnTo>
                    <a:pt x="482" y="52"/>
                  </a:lnTo>
                  <a:lnTo>
                    <a:pt x="456" y="38"/>
                  </a:lnTo>
                  <a:lnTo>
                    <a:pt x="430" y="24"/>
                  </a:lnTo>
                  <a:lnTo>
                    <a:pt x="400" y="14"/>
                  </a:lnTo>
                  <a:lnTo>
                    <a:pt x="372" y="6"/>
                  </a:lnTo>
                  <a:lnTo>
                    <a:pt x="340" y="2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8" y="2"/>
                  </a:lnTo>
                  <a:lnTo>
                    <a:pt x="246" y="6"/>
                  </a:lnTo>
                  <a:lnTo>
                    <a:pt x="216" y="14"/>
                  </a:lnTo>
                  <a:lnTo>
                    <a:pt x="188" y="24"/>
                  </a:lnTo>
                  <a:lnTo>
                    <a:pt x="162" y="38"/>
                  </a:lnTo>
                  <a:lnTo>
                    <a:pt x="136" y="52"/>
                  </a:lnTo>
                  <a:lnTo>
                    <a:pt x="112" y="70"/>
                  </a:lnTo>
                  <a:lnTo>
                    <a:pt x="90" y="90"/>
                  </a:lnTo>
                  <a:lnTo>
                    <a:pt x="70" y="112"/>
                  </a:lnTo>
                  <a:lnTo>
                    <a:pt x="52" y="136"/>
                  </a:lnTo>
                  <a:lnTo>
                    <a:pt x="38" y="162"/>
                  </a:lnTo>
                  <a:lnTo>
                    <a:pt x="24" y="188"/>
                  </a:lnTo>
                  <a:lnTo>
                    <a:pt x="14" y="218"/>
                  </a:lnTo>
                  <a:lnTo>
                    <a:pt x="6" y="246"/>
                  </a:lnTo>
                  <a:lnTo>
                    <a:pt x="2" y="27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2" y="340"/>
                  </a:lnTo>
                  <a:lnTo>
                    <a:pt x="6" y="372"/>
                  </a:lnTo>
                  <a:lnTo>
                    <a:pt x="14" y="400"/>
                  </a:lnTo>
                  <a:lnTo>
                    <a:pt x="24" y="430"/>
                  </a:lnTo>
                  <a:lnTo>
                    <a:pt x="38" y="456"/>
                  </a:lnTo>
                  <a:lnTo>
                    <a:pt x="52" y="482"/>
                  </a:lnTo>
                  <a:lnTo>
                    <a:pt x="70" y="506"/>
                  </a:lnTo>
                  <a:lnTo>
                    <a:pt x="90" y="528"/>
                  </a:lnTo>
                  <a:lnTo>
                    <a:pt x="112" y="548"/>
                  </a:lnTo>
                  <a:lnTo>
                    <a:pt x="136" y="566"/>
                  </a:lnTo>
                  <a:lnTo>
                    <a:pt x="162" y="580"/>
                  </a:lnTo>
                  <a:lnTo>
                    <a:pt x="188" y="594"/>
                  </a:lnTo>
                  <a:lnTo>
                    <a:pt x="216" y="604"/>
                  </a:lnTo>
                  <a:lnTo>
                    <a:pt x="246" y="612"/>
                  </a:lnTo>
                  <a:lnTo>
                    <a:pt x="278" y="616"/>
                  </a:lnTo>
                  <a:lnTo>
                    <a:pt x="308" y="618"/>
                  </a:lnTo>
                  <a:close/>
                </a:path>
              </a:pathLst>
            </a:custGeom>
            <a:solidFill>
              <a:srgbClr val="C00C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065492" y="5838907"/>
              <a:ext cx="467245" cy="467244"/>
            </a:xfrm>
            <a:custGeom>
              <a:avLst/>
              <a:gdLst>
                <a:gd name="T0" fmla="*/ 308 w 618"/>
                <a:gd name="T1" fmla="*/ 618 h 618"/>
                <a:gd name="T2" fmla="*/ 372 w 618"/>
                <a:gd name="T3" fmla="*/ 612 h 618"/>
                <a:gd name="T4" fmla="*/ 430 w 618"/>
                <a:gd name="T5" fmla="*/ 594 h 618"/>
                <a:gd name="T6" fmla="*/ 482 w 618"/>
                <a:gd name="T7" fmla="*/ 566 h 618"/>
                <a:gd name="T8" fmla="*/ 528 w 618"/>
                <a:gd name="T9" fmla="*/ 528 h 618"/>
                <a:gd name="T10" fmla="*/ 564 w 618"/>
                <a:gd name="T11" fmla="*/ 482 h 618"/>
                <a:gd name="T12" fmla="*/ 594 w 618"/>
                <a:gd name="T13" fmla="*/ 430 h 618"/>
                <a:gd name="T14" fmla="*/ 612 w 618"/>
                <a:gd name="T15" fmla="*/ 372 h 618"/>
                <a:gd name="T16" fmla="*/ 618 w 618"/>
                <a:gd name="T17" fmla="*/ 310 h 618"/>
                <a:gd name="T18" fmla="*/ 616 w 618"/>
                <a:gd name="T19" fmla="*/ 278 h 618"/>
                <a:gd name="T20" fmla="*/ 604 w 618"/>
                <a:gd name="T21" fmla="*/ 218 h 618"/>
                <a:gd name="T22" fmla="*/ 580 w 618"/>
                <a:gd name="T23" fmla="*/ 162 h 618"/>
                <a:gd name="T24" fmla="*/ 548 w 618"/>
                <a:gd name="T25" fmla="*/ 112 h 618"/>
                <a:gd name="T26" fmla="*/ 506 w 618"/>
                <a:gd name="T27" fmla="*/ 70 h 618"/>
                <a:gd name="T28" fmla="*/ 456 w 618"/>
                <a:gd name="T29" fmla="*/ 38 h 618"/>
                <a:gd name="T30" fmla="*/ 400 w 618"/>
                <a:gd name="T31" fmla="*/ 14 h 618"/>
                <a:gd name="T32" fmla="*/ 340 w 618"/>
                <a:gd name="T33" fmla="*/ 2 h 618"/>
                <a:gd name="T34" fmla="*/ 308 w 618"/>
                <a:gd name="T35" fmla="*/ 0 h 618"/>
                <a:gd name="T36" fmla="*/ 246 w 618"/>
                <a:gd name="T37" fmla="*/ 6 h 618"/>
                <a:gd name="T38" fmla="*/ 188 w 618"/>
                <a:gd name="T39" fmla="*/ 24 h 618"/>
                <a:gd name="T40" fmla="*/ 136 w 618"/>
                <a:gd name="T41" fmla="*/ 52 h 618"/>
                <a:gd name="T42" fmla="*/ 90 w 618"/>
                <a:gd name="T43" fmla="*/ 90 h 618"/>
                <a:gd name="T44" fmla="*/ 52 w 618"/>
                <a:gd name="T45" fmla="*/ 136 h 618"/>
                <a:gd name="T46" fmla="*/ 24 w 618"/>
                <a:gd name="T47" fmla="*/ 188 h 618"/>
                <a:gd name="T48" fmla="*/ 6 w 618"/>
                <a:gd name="T49" fmla="*/ 246 h 618"/>
                <a:gd name="T50" fmla="*/ 0 w 618"/>
                <a:gd name="T51" fmla="*/ 310 h 618"/>
                <a:gd name="T52" fmla="*/ 2 w 618"/>
                <a:gd name="T53" fmla="*/ 340 h 618"/>
                <a:gd name="T54" fmla="*/ 14 w 618"/>
                <a:gd name="T55" fmla="*/ 400 h 618"/>
                <a:gd name="T56" fmla="*/ 38 w 618"/>
                <a:gd name="T57" fmla="*/ 456 h 618"/>
                <a:gd name="T58" fmla="*/ 70 w 618"/>
                <a:gd name="T59" fmla="*/ 506 h 618"/>
                <a:gd name="T60" fmla="*/ 112 w 618"/>
                <a:gd name="T61" fmla="*/ 548 h 618"/>
                <a:gd name="T62" fmla="*/ 162 w 618"/>
                <a:gd name="T63" fmla="*/ 580 h 618"/>
                <a:gd name="T64" fmla="*/ 216 w 618"/>
                <a:gd name="T65" fmla="*/ 604 h 618"/>
                <a:gd name="T66" fmla="*/ 278 w 618"/>
                <a:gd name="T67" fmla="*/ 6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8" h="618">
                  <a:moveTo>
                    <a:pt x="308" y="618"/>
                  </a:moveTo>
                  <a:lnTo>
                    <a:pt x="308" y="618"/>
                  </a:lnTo>
                  <a:lnTo>
                    <a:pt x="340" y="616"/>
                  </a:lnTo>
                  <a:lnTo>
                    <a:pt x="372" y="612"/>
                  </a:lnTo>
                  <a:lnTo>
                    <a:pt x="400" y="604"/>
                  </a:lnTo>
                  <a:lnTo>
                    <a:pt x="430" y="594"/>
                  </a:lnTo>
                  <a:lnTo>
                    <a:pt x="456" y="580"/>
                  </a:lnTo>
                  <a:lnTo>
                    <a:pt x="482" y="566"/>
                  </a:lnTo>
                  <a:lnTo>
                    <a:pt x="506" y="548"/>
                  </a:lnTo>
                  <a:lnTo>
                    <a:pt x="528" y="528"/>
                  </a:lnTo>
                  <a:lnTo>
                    <a:pt x="548" y="506"/>
                  </a:lnTo>
                  <a:lnTo>
                    <a:pt x="564" y="482"/>
                  </a:lnTo>
                  <a:lnTo>
                    <a:pt x="580" y="456"/>
                  </a:lnTo>
                  <a:lnTo>
                    <a:pt x="594" y="430"/>
                  </a:lnTo>
                  <a:lnTo>
                    <a:pt x="604" y="400"/>
                  </a:lnTo>
                  <a:lnTo>
                    <a:pt x="612" y="372"/>
                  </a:lnTo>
                  <a:lnTo>
                    <a:pt x="616" y="340"/>
                  </a:lnTo>
                  <a:lnTo>
                    <a:pt x="618" y="310"/>
                  </a:lnTo>
                  <a:lnTo>
                    <a:pt x="618" y="310"/>
                  </a:lnTo>
                  <a:lnTo>
                    <a:pt x="616" y="278"/>
                  </a:lnTo>
                  <a:lnTo>
                    <a:pt x="612" y="246"/>
                  </a:lnTo>
                  <a:lnTo>
                    <a:pt x="604" y="218"/>
                  </a:lnTo>
                  <a:lnTo>
                    <a:pt x="594" y="188"/>
                  </a:lnTo>
                  <a:lnTo>
                    <a:pt x="580" y="162"/>
                  </a:lnTo>
                  <a:lnTo>
                    <a:pt x="564" y="136"/>
                  </a:lnTo>
                  <a:lnTo>
                    <a:pt x="548" y="112"/>
                  </a:lnTo>
                  <a:lnTo>
                    <a:pt x="528" y="90"/>
                  </a:lnTo>
                  <a:lnTo>
                    <a:pt x="506" y="70"/>
                  </a:lnTo>
                  <a:lnTo>
                    <a:pt x="482" y="52"/>
                  </a:lnTo>
                  <a:lnTo>
                    <a:pt x="456" y="38"/>
                  </a:lnTo>
                  <a:lnTo>
                    <a:pt x="430" y="24"/>
                  </a:lnTo>
                  <a:lnTo>
                    <a:pt x="400" y="14"/>
                  </a:lnTo>
                  <a:lnTo>
                    <a:pt x="372" y="6"/>
                  </a:lnTo>
                  <a:lnTo>
                    <a:pt x="340" y="2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8" y="2"/>
                  </a:lnTo>
                  <a:lnTo>
                    <a:pt x="246" y="6"/>
                  </a:lnTo>
                  <a:lnTo>
                    <a:pt x="216" y="14"/>
                  </a:lnTo>
                  <a:lnTo>
                    <a:pt x="188" y="24"/>
                  </a:lnTo>
                  <a:lnTo>
                    <a:pt x="162" y="38"/>
                  </a:lnTo>
                  <a:lnTo>
                    <a:pt x="136" y="52"/>
                  </a:lnTo>
                  <a:lnTo>
                    <a:pt x="112" y="70"/>
                  </a:lnTo>
                  <a:lnTo>
                    <a:pt x="90" y="90"/>
                  </a:lnTo>
                  <a:lnTo>
                    <a:pt x="70" y="112"/>
                  </a:lnTo>
                  <a:lnTo>
                    <a:pt x="52" y="136"/>
                  </a:lnTo>
                  <a:lnTo>
                    <a:pt x="38" y="162"/>
                  </a:lnTo>
                  <a:lnTo>
                    <a:pt x="24" y="188"/>
                  </a:lnTo>
                  <a:lnTo>
                    <a:pt x="14" y="218"/>
                  </a:lnTo>
                  <a:lnTo>
                    <a:pt x="6" y="246"/>
                  </a:lnTo>
                  <a:lnTo>
                    <a:pt x="2" y="27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2" y="340"/>
                  </a:lnTo>
                  <a:lnTo>
                    <a:pt x="6" y="372"/>
                  </a:lnTo>
                  <a:lnTo>
                    <a:pt x="14" y="400"/>
                  </a:lnTo>
                  <a:lnTo>
                    <a:pt x="24" y="430"/>
                  </a:lnTo>
                  <a:lnTo>
                    <a:pt x="38" y="456"/>
                  </a:lnTo>
                  <a:lnTo>
                    <a:pt x="52" y="482"/>
                  </a:lnTo>
                  <a:lnTo>
                    <a:pt x="70" y="506"/>
                  </a:lnTo>
                  <a:lnTo>
                    <a:pt x="90" y="528"/>
                  </a:lnTo>
                  <a:lnTo>
                    <a:pt x="112" y="548"/>
                  </a:lnTo>
                  <a:lnTo>
                    <a:pt x="136" y="566"/>
                  </a:lnTo>
                  <a:lnTo>
                    <a:pt x="162" y="580"/>
                  </a:lnTo>
                  <a:lnTo>
                    <a:pt x="188" y="594"/>
                  </a:lnTo>
                  <a:lnTo>
                    <a:pt x="216" y="604"/>
                  </a:lnTo>
                  <a:lnTo>
                    <a:pt x="246" y="612"/>
                  </a:lnTo>
                  <a:lnTo>
                    <a:pt x="278" y="616"/>
                  </a:lnTo>
                  <a:lnTo>
                    <a:pt x="308" y="6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289286" y="5970461"/>
              <a:ext cx="65021" cy="204136"/>
            </a:xfrm>
            <a:custGeom>
              <a:avLst/>
              <a:gdLst>
                <a:gd name="T0" fmla="*/ 0 w 86"/>
                <a:gd name="T1" fmla="*/ 0 h 270"/>
                <a:gd name="T2" fmla="*/ 0 w 86"/>
                <a:gd name="T3" fmla="*/ 270 h 270"/>
                <a:gd name="T4" fmla="*/ 86 w 86"/>
                <a:gd name="T5" fmla="*/ 270 h 270"/>
                <a:gd name="T6" fmla="*/ 86 w 86"/>
                <a:gd name="T7" fmla="*/ 246 h 270"/>
                <a:gd name="T8" fmla="*/ 26 w 86"/>
                <a:gd name="T9" fmla="*/ 246 h 270"/>
                <a:gd name="T10" fmla="*/ 26 w 86"/>
                <a:gd name="T11" fmla="*/ 0 h 270"/>
                <a:gd name="T12" fmla="*/ 0 w 86"/>
                <a:gd name="T1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70">
                  <a:moveTo>
                    <a:pt x="0" y="0"/>
                  </a:moveTo>
                  <a:lnTo>
                    <a:pt x="0" y="270"/>
                  </a:lnTo>
                  <a:lnTo>
                    <a:pt x="86" y="270"/>
                  </a:lnTo>
                  <a:lnTo>
                    <a:pt x="86" y="246"/>
                  </a:lnTo>
                  <a:lnTo>
                    <a:pt x="26" y="246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3197046" y="5970461"/>
              <a:ext cx="55948" cy="55948"/>
            </a:xfrm>
            <a:custGeom>
              <a:avLst/>
              <a:gdLst>
                <a:gd name="T0" fmla="*/ 36 w 74"/>
                <a:gd name="T1" fmla="*/ 74 h 74"/>
                <a:gd name="T2" fmla="*/ 36 w 74"/>
                <a:gd name="T3" fmla="*/ 74 h 74"/>
                <a:gd name="T4" fmla="*/ 44 w 74"/>
                <a:gd name="T5" fmla="*/ 72 h 74"/>
                <a:gd name="T6" fmla="*/ 50 w 74"/>
                <a:gd name="T7" fmla="*/ 70 h 74"/>
                <a:gd name="T8" fmla="*/ 56 w 74"/>
                <a:gd name="T9" fmla="*/ 68 h 74"/>
                <a:gd name="T10" fmla="*/ 62 w 74"/>
                <a:gd name="T11" fmla="*/ 62 h 74"/>
                <a:gd name="T12" fmla="*/ 66 w 74"/>
                <a:gd name="T13" fmla="*/ 58 h 74"/>
                <a:gd name="T14" fmla="*/ 70 w 74"/>
                <a:gd name="T15" fmla="*/ 50 h 74"/>
                <a:gd name="T16" fmla="*/ 72 w 74"/>
                <a:gd name="T17" fmla="*/ 44 h 74"/>
                <a:gd name="T18" fmla="*/ 74 w 74"/>
                <a:gd name="T19" fmla="*/ 36 h 74"/>
                <a:gd name="T20" fmla="*/ 74 w 74"/>
                <a:gd name="T21" fmla="*/ 36 h 74"/>
                <a:gd name="T22" fmla="*/ 72 w 74"/>
                <a:gd name="T23" fmla="*/ 28 h 74"/>
                <a:gd name="T24" fmla="*/ 70 w 74"/>
                <a:gd name="T25" fmla="*/ 22 h 74"/>
                <a:gd name="T26" fmla="*/ 66 w 74"/>
                <a:gd name="T27" fmla="*/ 16 h 74"/>
                <a:gd name="T28" fmla="*/ 62 w 74"/>
                <a:gd name="T29" fmla="*/ 10 h 74"/>
                <a:gd name="T30" fmla="*/ 56 w 74"/>
                <a:gd name="T31" fmla="*/ 6 h 74"/>
                <a:gd name="T32" fmla="*/ 50 w 74"/>
                <a:gd name="T33" fmla="*/ 2 h 74"/>
                <a:gd name="T34" fmla="*/ 44 w 74"/>
                <a:gd name="T35" fmla="*/ 0 h 74"/>
                <a:gd name="T36" fmla="*/ 36 w 74"/>
                <a:gd name="T37" fmla="*/ 0 h 74"/>
                <a:gd name="T38" fmla="*/ 36 w 74"/>
                <a:gd name="T39" fmla="*/ 0 h 74"/>
                <a:gd name="T40" fmla="*/ 28 w 74"/>
                <a:gd name="T41" fmla="*/ 0 h 74"/>
                <a:gd name="T42" fmla="*/ 22 w 74"/>
                <a:gd name="T43" fmla="*/ 2 h 74"/>
                <a:gd name="T44" fmla="*/ 16 w 74"/>
                <a:gd name="T45" fmla="*/ 6 h 74"/>
                <a:gd name="T46" fmla="*/ 10 w 74"/>
                <a:gd name="T47" fmla="*/ 10 h 74"/>
                <a:gd name="T48" fmla="*/ 6 w 74"/>
                <a:gd name="T49" fmla="*/ 16 h 74"/>
                <a:gd name="T50" fmla="*/ 2 w 74"/>
                <a:gd name="T51" fmla="*/ 22 h 74"/>
                <a:gd name="T52" fmla="*/ 0 w 74"/>
                <a:gd name="T53" fmla="*/ 28 h 74"/>
                <a:gd name="T54" fmla="*/ 0 w 74"/>
                <a:gd name="T55" fmla="*/ 36 h 74"/>
                <a:gd name="T56" fmla="*/ 0 w 74"/>
                <a:gd name="T57" fmla="*/ 36 h 74"/>
                <a:gd name="T58" fmla="*/ 0 w 74"/>
                <a:gd name="T59" fmla="*/ 44 h 74"/>
                <a:gd name="T60" fmla="*/ 2 w 74"/>
                <a:gd name="T61" fmla="*/ 50 h 74"/>
                <a:gd name="T62" fmla="*/ 6 w 74"/>
                <a:gd name="T63" fmla="*/ 58 h 74"/>
                <a:gd name="T64" fmla="*/ 10 w 74"/>
                <a:gd name="T65" fmla="*/ 62 h 74"/>
                <a:gd name="T66" fmla="*/ 16 w 74"/>
                <a:gd name="T67" fmla="*/ 68 h 74"/>
                <a:gd name="T68" fmla="*/ 22 w 74"/>
                <a:gd name="T69" fmla="*/ 70 h 74"/>
                <a:gd name="T70" fmla="*/ 28 w 74"/>
                <a:gd name="T71" fmla="*/ 72 h 74"/>
                <a:gd name="T72" fmla="*/ 36 w 74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4">
                  <a:moveTo>
                    <a:pt x="36" y="74"/>
                  </a:moveTo>
                  <a:lnTo>
                    <a:pt x="36" y="74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8"/>
                  </a:lnTo>
                  <a:lnTo>
                    <a:pt x="62" y="62"/>
                  </a:lnTo>
                  <a:lnTo>
                    <a:pt x="66" y="58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3197046" y="5970461"/>
              <a:ext cx="55948" cy="55948"/>
            </a:xfrm>
            <a:custGeom>
              <a:avLst/>
              <a:gdLst>
                <a:gd name="T0" fmla="*/ 36 w 74"/>
                <a:gd name="T1" fmla="*/ 74 h 74"/>
                <a:gd name="T2" fmla="*/ 36 w 74"/>
                <a:gd name="T3" fmla="*/ 74 h 74"/>
                <a:gd name="T4" fmla="*/ 44 w 74"/>
                <a:gd name="T5" fmla="*/ 72 h 74"/>
                <a:gd name="T6" fmla="*/ 50 w 74"/>
                <a:gd name="T7" fmla="*/ 70 h 74"/>
                <a:gd name="T8" fmla="*/ 56 w 74"/>
                <a:gd name="T9" fmla="*/ 68 h 74"/>
                <a:gd name="T10" fmla="*/ 62 w 74"/>
                <a:gd name="T11" fmla="*/ 62 h 74"/>
                <a:gd name="T12" fmla="*/ 66 w 74"/>
                <a:gd name="T13" fmla="*/ 58 h 74"/>
                <a:gd name="T14" fmla="*/ 70 w 74"/>
                <a:gd name="T15" fmla="*/ 50 h 74"/>
                <a:gd name="T16" fmla="*/ 72 w 74"/>
                <a:gd name="T17" fmla="*/ 44 h 74"/>
                <a:gd name="T18" fmla="*/ 74 w 74"/>
                <a:gd name="T19" fmla="*/ 36 h 74"/>
                <a:gd name="T20" fmla="*/ 74 w 74"/>
                <a:gd name="T21" fmla="*/ 36 h 74"/>
                <a:gd name="T22" fmla="*/ 72 w 74"/>
                <a:gd name="T23" fmla="*/ 28 h 74"/>
                <a:gd name="T24" fmla="*/ 70 w 74"/>
                <a:gd name="T25" fmla="*/ 22 h 74"/>
                <a:gd name="T26" fmla="*/ 66 w 74"/>
                <a:gd name="T27" fmla="*/ 16 h 74"/>
                <a:gd name="T28" fmla="*/ 62 w 74"/>
                <a:gd name="T29" fmla="*/ 10 h 74"/>
                <a:gd name="T30" fmla="*/ 56 w 74"/>
                <a:gd name="T31" fmla="*/ 6 h 74"/>
                <a:gd name="T32" fmla="*/ 50 w 74"/>
                <a:gd name="T33" fmla="*/ 2 h 74"/>
                <a:gd name="T34" fmla="*/ 44 w 74"/>
                <a:gd name="T35" fmla="*/ 0 h 74"/>
                <a:gd name="T36" fmla="*/ 36 w 74"/>
                <a:gd name="T37" fmla="*/ 0 h 74"/>
                <a:gd name="T38" fmla="*/ 36 w 74"/>
                <a:gd name="T39" fmla="*/ 0 h 74"/>
                <a:gd name="T40" fmla="*/ 28 w 74"/>
                <a:gd name="T41" fmla="*/ 0 h 74"/>
                <a:gd name="T42" fmla="*/ 22 w 74"/>
                <a:gd name="T43" fmla="*/ 2 h 74"/>
                <a:gd name="T44" fmla="*/ 16 w 74"/>
                <a:gd name="T45" fmla="*/ 6 h 74"/>
                <a:gd name="T46" fmla="*/ 10 w 74"/>
                <a:gd name="T47" fmla="*/ 10 h 74"/>
                <a:gd name="T48" fmla="*/ 6 w 74"/>
                <a:gd name="T49" fmla="*/ 16 h 74"/>
                <a:gd name="T50" fmla="*/ 2 w 74"/>
                <a:gd name="T51" fmla="*/ 22 h 74"/>
                <a:gd name="T52" fmla="*/ 0 w 74"/>
                <a:gd name="T53" fmla="*/ 28 h 74"/>
                <a:gd name="T54" fmla="*/ 0 w 74"/>
                <a:gd name="T55" fmla="*/ 36 h 74"/>
                <a:gd name="T56" fmla="*/ 0 w 74"/>
                <a:gd name="T57" fmla="*/ 36 h 74"/>
                <a:gd name="T58" fmla="*/ 0 w 74"/>
                <a:gd name="T59" fmla="*/ 44 h 74"/>
                <a:gd name="T60" fmla="*/ 2 w 74"/>
                <a:gd name="T61" fmla="*/ 50 h 74"/>
                <a:gd name="T62" fmla="*/ 6 w 74"/>
                <a:gd name="T63" fmla="*/ 58 h 74"/>
                <a:gd name="T64" fmla="*/ 10 w 74"/>
                <a:gd name="T65" fmla="*/ 62 h 74"/>
                <a:gd name="T66" fmla="*/ 16 w 74"/>
                <a:gd name="T67" fmla="*/ 68 h 74"/>
                <a:gd name="T68" fmla="*/ 22 w 74"/>
                <a:gd name="T69" fmla="*/ 70 h 74"/>
                <a:gd name="T70" fmla="*/ 28 w 74"/>
                <a:gd name="T71" fmla="*/ 72 h 74"/>
                <a:gd name="T72" fmla="*/ 36 w 74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4">
                  <a:moveTo>
                    <a:pt x="36" y="74"/>
                  </a:moveTo>
                  <a:lnTo>
                    <a:pt x="36" y="74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8"/>
                  </a:lnTo>
                  <a:lnTo>
                    <a:pt x="62" y="62"/>
                  </a:lnTo>
                  <a:lnTo>
                    <a:pt x="66" y="58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3103295" y="5876710"/>
              <a:ext cx="391639" cy="391638"/>
            </a:xfrm>
            <a:custGeom>
              <a:avLst/>
              <a:gdLst>
                <a:gd name="T0" fmla="*/ 272 w 518"/>
                <a:gd name="T1" fmla="*/ 0 h 518"/>
                <a:gd name="T2" fmla="*/ 258 w 518"/>
                <a:gd name="T3" fmla="*/ 0 h 518"/>
                <a:gd name="T4" fmla="*/ 206 w 518"/>
                <a:gd name="T5" fmla="*/ 6 h 518"/>
                <a:gd name="T6" fmla="*/ 158 w 518"/>
                <a:gd name="T7" fmla="*/ 20 h 518"/>
                <a:gd name="T8" fmla="*/ 114 w 518"/>
                <a:gd name="T9" fmla="*/ 44 h 518"/>
                <a:gd name="T10" fmla="*/ 76 w 518"/>
                <a:gd name="T11" fmla="*/ 76 h 518"/>
                <a:gd name="T12" fmla="*/ 44 w 518"/>
                <a:gd name="T13" fmla="*/ 114 h 518"/>
                <a:gd name="T14" fmla="*/ 20 w 518"/>
                <a:gd name="T15" fmla="*/ 158 h 518"/>
                <a:gd name="T16" fmla="*/ 6 w 518"/>
                <a:gd name="T17" fmla="*/ 206 h 518"/>
                <a:gd name="T18" fmla="*/ 0 w 518"/>
                <a:gd name="T19" fmla="*/ 260 h 518"/>
                <a:gd name="T20" fmla="*/ 2 w 518"/>
                <a:gd name="T21" fmla="*/ 284 h 518"/>
                <a:gd name="T22" fmla="*/ 12 w 518"/>
                <a:gd name="T23" fmla="*/ 334 h 518"/>
                <a:gd name="T24" fmla="*/ 30 w 518"/>
                <a:gd name="T25" fmla="*/ 380 h 518"/>
                <a:gd name="T26" fmla="*/ 58 w 518"/>
                <a:gd name="T27" fmla="*/ 422 h 518"/>
                <a:gd name="T28" fmla="*/ 76 w 518"/>
                <a:gd name="T29" fmla="*/ 442 h 518"/>
                <a:gd name="T30" fmla="*/ 116 w 518"/>
                <a:gd name="T31" fmla="*/ 474 h 518"/>
                <a:gd name="T32" fmla="*/ 160 w 518"/>
                <a:gd name="T33" fmla="*/ 498 h 518"/>
                <a:gd name="T34" fmla="*/ 208 w 518"/>
                <a:gd name="T35" fmla="*/ 512 h 518"/>
                <a:gd name="T36" fmla="*/ 258 w 518"/>
                <a:gd name="T37" fmla="*/ 518 h 518"/>
                <a:gd name="T38" fmla="*/ 284 w 518"/>
                <a:gd name="T39" fmla="*/ 516 h 518"/>
                <a:gd name="T40" fmla="*/ 334 w 518"/>
                <a:gd name="T41" fmla="*/ 506 h 518"/>
                <a:gd name="T42" fmla="*/ 380 w 518"/>
                <a:gd name="T43" fmla="*/ 488 h 518"/>
                <a:gd name="T44" fmla="*/ 422 w 518"/>
                <a:gd name="T45" fmla="*/ 460 h 518"/>
                <a:gd name="T46" fmla="*/ 442 w 518"/>
                <a:gd name="T47" fmla="*/ 442 h 518"/>
                <a:gd name="T48" fmla="*/ 474 w 518"/>
                <a:gd name="T49" fmla="*/ 402 h 518"/>
                <a:gd name="T50" fmla="*/ 498 w 518"/>
                <a:gd name="T51" fmla="*/ 358 h 518"/>
                <a:gd name="T52" fmla="*/ 512 w 518"/>
                <a:gd name="T53" fmla="*/ 310 h 518"/>
                <a:gd name="T54" fmla="*/ 518 w 518"/>
                <a:gd name="T55" fmla="*/ 260 h 518"/>
                <a:gd name="T56" fmla="*/ 508 w 518"/>
                <a:gd name="T57" fmla="*/ 248 h 518"/>
                <a:gd name="T58" fmla="*/ 332 w 518"/>
                <a:gd name="T59" fmla="*/ 272 h 518"/>
                <a:gd name="T60" fmla="*/ 492 w 518"/>
                <a:gd name="T61" fmla="*/ 274 h 518"/>
                <a:gd name="T62" fmla="*/ 490 w 518"/>
                <a:gd name="T63" fmla="*/ 298 h 518"/>
                <a:gd name="T64" fmla="*/ 478 w 518"/>
                <a:gd name="T65" fmla="*/ 340 h 518"/>
                <a:gd name="T66" fmla="*/ 460 w 518"/>
                <a:gd name="T67" fmla="*/ 380 h 518"/>
                <a:gd name="T68" fmla="*/ 434 w 518"/>
                <a:gd name="T69" fmla="*/ 414 h 518"/>
                <a:gd name="T70" fmla="*/ 402 w 518"/>
                <a:gd name="T71" fmla="*/ 444 h 518"/>
                <a:gd name="T72" fmla="*/ 366 w 518"/>
                <a:gd name="T73" fmla="*/ 468 h 518"/>
                <a:gd name="T74" fmla="*/ 326 w 518"/>
                <a:gd name="T75" fmla="*/ 484 h 518"/>
                <a:gd name="T76" fmla="*/ 282 w 518"/>
                <a:gd name="T77" fmla="*/ 492 h 518"/>
                <a:gd name="T78" fmla="*/ 258 w 518"/>
                <a:gd name="T79" fmla="*/ 494 h 518"/>
                <a:gd name="T80" fmla="*/ 212 w 518"/>
                <a:gd name="T81" fmla="*/ 488 h 518"/>
                <a:gd name="T82" fmla="*/ 170 w 518"/>
                <a:gd name="T83" fmla="*/ 476 h 518"/>
                <a:gd name="T84" fmla="*/ 128 w 518"/>
                <a:gd name="T85" fmla="*/ 454 h 518"/>
                <a:gd name="T86" fmla="*/ 94 w 518"/>
                <a:gd name="T87" fmla="*/ 424 h 518"/>
                <a:gd name="T88" fmla="*/ 78 w 518"/>
                <a:gd name="T89" fmla="*/ 408 h 518"/>
                <a:gd name="T90" fmla="*/ 52 w 518"/>
                <a:gd name="T91" fmla="*/ 370 h 518"/>
                <a:gd name="T92" fmla="*/ 34 w 518"/>
                <a:gd name="T93" fmla="*/ 328 h 518"/>
                <a:gd name="T94" fmla="*/ 26 w 518"/>
                <a:gd name="T95" fmla="*/ 282 h 518"/>
                <a:gd name="T96" fmla="*/ 24 w 518"/>
                <a:gd name="T97" fmla="*/ 260 h 518"/>
                <a:gd name="T98" fmla="*/ 28 w 518"/>
                <a:gd name="T99" fmla="*/ 212 h 518"/>
                <a:gd name="T100" fmla="*/ 42 w 518"/>
                <a:gd name="T101" fmla="*/ 170 h 518"/>
                <a:gd name="T102" fmla="*/ 64 w 518"/>
                <a:gd name="T103" fmla="*/ 130 h 518"/>
                <a:gd name="T104" fmla="*/ 94 w 518"/>
                <a:gd name="T105" fmla="*/ 94 h 518"/>
                <a:gd name="T106" fmla="*/ 110 w 518"/>
                <a:gd name="T107" fmla="*/ 78 h 518"/>
                <a:gd name="T108" fmla="*/ 148 w 518"/>
                <a:gd name="T109" fmla="*/ 52 h 518"/>
                <a:gd name="T110" fmla="*/ 190 w 518"/>
                <a:gd name="T111" fmla="*/ 34 h 518"/>
                <a:gd name="T112" fmla="*/ 236 w 518"/>
                <a:gd name="T113" fmla="*/ 26 h 518"/>
                <a:gd name="T114" fmla="*/ 258 w 518"/>
                <a:gd name="T115" fmla="*/ 24 h 518"/>
                <a:gd name="T116" fmla="*/ 272 w 518"/>
                <a:gd name="T1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518">
                  <a:moveTo>
                    <a:pt x="272" y="0"/>
                  </a:moveTo>
                  <a:lnTo>
                    <a:pt x="27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60" y="94"/>
                  </a:lnTo>
                  <a:lnTo>
                    <a:pt x="44" y="114"/>
                  </a:lnTo>
                  <a:lnTo>
                    <a:pt x="32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6" y="206"/>
                  </a:lnTo>
                  <a:lnTo>
                    <a:pt x="2" y="232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4"/>
                  </a:lnTo>
                  <a:lnTo>
                    <a:pt x="6" y="310"/>
                  </a:lnTo>
                  <a:lnTo>
                    <a:pt x="12" y="334"/>
                  </a:lnTo>
                  <a:lnTo>
                    <a:pt x="20" y="358"/>
                  </a:lnTo>
                  <a:lnTo>
                    <a:pt x="30" y="380"/>
                  </a:lnTo>
                  <a:lnTo>
                    <a:pt x="44" y="402"/>
                  </a:lnTo>
                  <a:lnTo>
                    <a:pt x="58" y="422"/>
                  </a:lnTo>
                  <a:lnTo>
                    <a:pt x="76" y="442"/>
                  </a:lnTo>
                  <a:lnTo>
                    <a:pt x="76" y="442"/>
                  </a:lnTo>
                  <a:lnTo>
                    <a:pt x="96" y="460"/>
                  </a:lnTo>
                  <a:lnTo>
                    <a:pt x="116" y="474"/>
                  </a:lnTo>
                  <a:lnTo>
                    <a:pt x="138" y="488"/>
                  </a:lnTo>
                  <a:lnTo>
                    <a:pt x="160" y="498"/>
                  </a:lnTo>
                  <a:lnTo>
                    <a:pt x="184" y="506"/>
                  </a:lnTo>
                  <a:lnTo>
                    <a:pt x="208" y="512"/>
                  </a:lnTo>
                  <a:lnTo>
                    <a:pt x="234" y="516"/>
                  </a:lnTo>
                  <a:lnTo>
                    <a:pt x="258" y="518"/>
                  </a:lnTo>
                  <a:lnTo>
                    <a:pt x="258" y="518"/>
                  </a:lnTo>
                  <a:lnTo>
                    <a:pt x="284" y="516"/>
                  </a:lnTo>
                  <a:lnTo>
                    <a:pt x="310" y="512"/>
                  </a:lnTo>
                  <a:lnTo>
                    <a:pt x="334" y="506"/>
                  </a:lnTo>
                  <a:lnTo>
                    <a:pt x="358" y="498"/>
                  </a:lnTo>
                  <a:lnTo>
                    <a:pt x="380" y="488"/>
                  </a:lnTo>
                  <a:lnTo>
                    <a:pt x="402" y="474"/>
                  </a:lnTo>
                  <a:lnTo>
                    <a:pt x="422" y="460"/>
                  </a:lnTo>
                  <a:lnTo>
                    <a:pt x="442" y="442"/>
                  </a:lnTo>
                  <a:lnTo>
                    <a:pt x="442" y="442"/>
                  </a:lnTo>
                  <a:lnTo>
                    <a:pt x="458" y="422"/>
                  </a:lnTo>
                  <a:lnTo>
                    <a:pt x="474" y="402"/>
                  </a:lnTo>
                  <a:lnTo>
                    <a:pt x="488" y="380"/>
                  </a:lnTo>
                  <a:lnTo>
                    <a:pt x="498" y="358"/>
                  </a:lnTo>
                  <a:lnTo>
                    <a:pt x="506" y="334"/>
                  </a:lnTo>
                  <a:lnTo>
                    <a:pt x="512" y="310"/>
                  </a:lnTo>
                  <a:lnTo>
                    <a:pt x="516" y="284"/>
                  </a:lnTo>
                  <a:lnTo>
                    <a:pt x="518" y="260"/>
                  </a:lnTo>
                  <a:lnTo>
                    <a:pt x="518" y="248"/>
                  </a:lnTo>
                  <a:lnTo>
                    <a:pt x="508" y="248"/>
                  </a:lnTo>
                  <a:lnTo>
                    <a:pt x="332" y="248"/>
                  </a:lnTo>
                  <a:lnTo>
                    <a:pt x="332" y="272"/>
                  </a:lnTo>
                  <a:lnTo>
                    <a:pt x="492" y="272"/>
                  </a:lnTo>
                  <a:lnTo>
                    <a:pt x="492" y="274"/>
                  </a:lnTo>
                  <a:lnTo>
                    <a:pt x="492" y="274"/>
                  </a:lnTo>
                  <a:lnTo>
                    <a:pt x="490" y="298"/>
                  </a:lnTo>
                  <a:lnTo>
                    <a:pt x="486" y="320"/>
                  </a:lnTo>
                  <a:lnTo>
                    <a:pt x="478" y="340"/>
                  </a:lnTo>
                  <a:lnTo>
                    <a:pt x="470" y="360"/>
                  </a:lnTo>
                  <a:lnTo>
                    <a:pt x="460" y="380"/>
                  </a:lnTo>
                  <a:lnTo>
                    <a:pt x="448" y="398"/>
                  </a:lnTo>
                  <a:lnTo>
                    <a:pt x="434" y="414"/>
                  </a:lnTo>
                  <a:lnTo>
                    <a:pt x="420" y="430"/>
                  </a:lnTo>
                  <a:lnTo>
                    <a:pt x="402" y="444"/>
                  </a:lnTo>
                  <a:lnTo>
                    <a:pt x="386" y="456"/>
                  </a:lnTo>
                  <a:lnTo>
                    <a:pt x="366" y="468"/>
                  </a:lnTo>
                  <a:lnTo>
                    <a:pt x="346" y="476"/>
                  </a:lnTo>
                  <a:lnTo>
                    <a:pt x="326" y="484"/>
                  </a:lnTo>
                  <a:lnTo>
                    <a:pt x="304" y="490"/>
                  </a:lnTo>
                  <a:lnTo>
                    <a:pt x="282" y="492"/>
                  </a:lnTo>
                  <a:lnTo>
                    <a:pt x="258" y="494"/>
                  </a:lnTo>
                  <a:lnTo>
                    <a:pt x="258" y="494"/>
                  </a:lnTo>
                  <a:lnTo>
                    <a:pt x="236" y="492"/>
                  </a:lnTo>
                  <a:lnTo>
                    <a:pt x="212" y="488"/>
                  </a:lnTo>
                  <a:lnTo>
                    <a:pt x="190" y="484"/>
                  </a:lnTo>
                  <a:lnTo>
                    <a:pt x="170" y="476"/>
                  </a:lnTo>
                  <a:lnTo>
                    <a:pt x="148" y="466"/>
                  </a:lnTo>
                  <a:lnTo>
                    <a:pt x="128" y="454"/>
                  </a:lnTo>
                  <a:lnTo>
                    <a:pt x="110" y="440"/>
                  </a:lnTo>
                  <a:lnTo>
                    <a:pt x="94" y="424"/>
                  </a:lnTo>
                  <a:lnTo>
                    <a:pt x="94" y="424"/>
                  </a:lnTo>
                  <a:lnTo>
                    <a:pt x="78" y="408"/>
                  </a:lnTo>
                  <a:lnTo>
                    <a:pt x="64" y="390"/>
                  </a:lnTo>
                  <a:lnTo>
                    <a:pt x="52" y="370"/>
                  </a:lnTo>
                  <a:lnTo>
                    <a:pt x="42" y="348"/>
                  </a:lnTo>
                  <a:lnTo>
                    <a:pt x="34" y="328"/>
                  </a:lnTo>
                  <a:lnTo>
                    <a:pt x="28" y="306"/>
                  </a:lnTo>
                  <a:lnTo>
                    <a:pt x="26" y="282"/>
                  </a:lnTo>
                  <a:lnTo>
                    <a:pt x="24" y="260"/>
                  </a:lnTo>
                  <a:lnTo>
                    <a:pt x="24" y="260"/>
                  </a:lnTo>
                  <a:lnTo>
                    <a:pt x="26" y="236"/>
                  </a:lnTo>
                  <a:lnTo>
                    <a:pt x="28" y="212"/>
                  </a:lnTo>
                  <a:lnTo>
                    <a:pt x="34" y="190"/>
                  </a:lnTo>
                  <a:lnTo>
                    <a:pt x="42" y="170"/>
                  </a:lnTo>
                  <a:lnTo>
                    <a:pt x="52" y="148"/>
                  </a:lnTo>
                  <a:lnTo>
                    <a:pt x="64" y="130"/>
                  </a:lnTo>
                  <a:lnTo>
                    <a:pt x="78" y="110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110" y="78"/>
                  </a:lnTo>
                  <a:lnTo>
                    <a:pt x="128" y="64"/>
                  </a:lnTo>
                  <a:lnTo>
                    <a:pt x="148" y="52"/>
                  </a:lnTo>
                  <a:lnTo>
                    <a:pt x="170" y="42"/>
                  </a:lnTo>
                  <a:lnTo>
                    <a:pt x="190" y="34"/>
                  </a:lnTo>
                  <a:lnTo>
                    <a:pt x="212" y="30"/>
                  </a:lnTo>
                  <a:lnTo>
                    <a:pt x="236" y="26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72" y="24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3638585" y="5916025"/>
              <a:ext cx="491439" cy="313008"/>
            </a:xfrm>
            <a:custGeom>
              <a:avLst/>
              <a:gdLst>
                <a:gd name="T0" fmla="*/ 0 w 650"/>
                <a:gd name="T1" fmla="*/ 6 h 414"/>
                <a:gd name="T2" fmla="*/ 286 w 650"/>
                <a:gd name="T3" fmla="*/ 408 h 414"/>
                <a:gd name="T4" fmla="*/ 92 w 650"/>
                <a:gd name="T5" fmla="*/ 330 h 414"/>
                <a:gd name="T6" fmla="*/ 490 w 650"/>
                <a:gd name="T7" fmla="*/ 254 h 414"/>
                <a:gd name="T8" fmla="*/ 566 w 650"/>
                <a:gd name="T9" fmla="*/ 326 h 414"/>
                <a:gd name="T10" fmla="*/ 552 w 650"/>
                <a:gd name="T11" fmla="*/ 330 h 414"/>
                <a:gd name="T12" fmla="*/ 518 w 650"/>
                <a:gd name="T13" fmla="*/ 334 h 414"/>
                <a:gd name="T14" fmla="*/ 498 w 650"/>
                <a:gd name="T15" fmla="*/ 336 h 414"/>
                <a:gd name="T16" fmla="*/ 456 w 650"/>
                <a:gd name="T17" fmla="*/ 332 h 414"/>
                <a:gd name="T18" fmla="*/ 436 w 650"/>
                <a:gd name="T19" fmla="*/ 324 h 414"/>
                <a:gd name="T20" fmla="*/ 418 w 650"/>
                <a:gd name="T21" fmla="*/ 312 h 414"/>
                <a:gd name="T22" fmla="*/ 404 w 650"/>
                <a:gd name="T23" fmla="*/ 296 h 414"/>
                <a:gd name="T24" fmla="*/ 392 w 650"/>
                <a:gd name="T25" fmla="*/ 264 h 414"/>
                <a:gd name="T26" fmla="*/ 386 w 650"/>
                <a:gd name="T27" fmla="*/ 208 h 414"/>
                <a:gd name="T28" fmla="*/ 388 w 650"/>
                <a:gd name="T29" fmla="*/ 178 h 414"/>
                <a:gd name="T30" fmla="*/ 400 w 650"/>
                <a:gd name="T31" fmla="*/ 130 h 414"/>
                <a:gd name="T32" fmla="*/ 410 w 650"/>
                <a:gd name="T33" fmla="*/ 110 h 414"/>
                <a:gd name="T34" fmla="*/ 426 w 650"/>
                <a:gd name="T35" fmla="*/ 96 h 414"/>
                <a:gd name="T36" fmla="*/ 444 w 650"/>
                <a:gd name="T37" fmla="*/ 86 h 414"/>
                <a:gd name="T38" fmla="*/ 468 w 650"/>
                <a:gd name="T39" fmla="*/ 78 h 414"/>
                <a:gd name="T40" fmla="*/ 496 w 650"/>
                <a:gd name="T41" fmla="*/ 76 h 414"/>
                <a:gd name="T42" fmla="*/ 514 w 650"/>
                <a:gd name="T43" fmla="*/ 78 h 414"/>
                <a:gd name="T44" fmla="*/ 542 w 650"/>
                <a:gd name="T45" fmla="*/ 82 h 414"/>
                <a:gd name="T46" fmla="*/ 564 w 650"/>
                <a:gd name="T47" fmla="*/ 94 h 414"/>
                <a:gd name="T48" fmla="*/ 584 w 650"/>
                <a:gd name="T49" fmla="*/ 110 h 414"/>
                <a:gd name="T50" fmla="*/ 650 w 650"/>
                <a:gd name="T51" fmla="*/ 66 h 414"/>
                <a:gd name="T52" fmla="*/ 636 w 650"/>
                <a:gd name="T53" fmla="*/ 48 h 414"/>
                <a:gd name="T54" fmla="*/ 600 w 650"/>
                <a:gd name="T55" fmla="*/ 22 h 414"/>
                <a:gd name="T56" fmla="*/ 560 w 650"/>
                <a:gd name="T57" fmla="*/ 8 h 414"/>
                <a:gd name="T58" fmla="*/ 516 w 650"/>
                <a:gd name="T59" fmla="*/ 0 h 414"/>
                <a:gd name="T60" fmla="*/ 494 w 650"/>
                <a:gd name="T61" fmla="*/ 0 h 414"/>
                <a:gd name="T62" fmla="*/ 448 w 650"/>
                <a:gd name="T63" fmla="*/ 4 h 414"/>
                <a:gd name="T64" fmla="*/ 408 w 650"/>
                <a:gd name="T65" fmla="*/ 14 h 414"/>
                <a:gd name="T66" fmla="*/ 374 w 650"/>
                <a:gd name="T67" fmla="*/ 30 h 414"/>
                <a:gd name="T68" fmla="*/ 346 w 650"/>
                <a:gd name="T69" fmla="*/ 52 h 414"/>
                <a:gd name="T70" fmla="*/ 324 w 650"/>
                <a:gd name="T71" fmla="*/ 82 h 414"/>
                <a:gd name="T72" fmla="*/ 310 w 650"/>
                <a:gd name="T73" fmla="*/ 118 h 414"/>
                <a:gd name="T74" fmla="*/ 300 w 650"/>
                <a:gd name="T75" fmla="*/ 158 h 414"/>
                <a:gd name="T76" fmla="*/ 296 w 650"/>
                <a:gd name="T77" fmla="*/ 206 h 414"/>
                <a:gd name="T78" fmla="*/ 298 w 650"/>
                <a:gd name="T79" fmla="*/ 230 h 414"/>
                <a:gd name="T80" fmla="*/ 302 w 650"/>
                <a:gd name="T81" fmla="*/ 276 h 414"/>
                <a:gd name="T82" fmla="*/ 314 w 650"/>
                <a:gd name="T83" fmla="*/ 314 h 414"/>
                <a:gd name="T84" fmla="*/ 332 w 650"/>
                <a:gd name="T85" fmla="*/ 346 h 414"/>
                <a:gd name="T86" fmla="*/ 358 w 650"/>
                <a:gd name="T87" fmla="*/ 374 h 414"/>
                <a:gd name="T88" fmla="*/ 388 w 650"/>
                <a:gd name="T89" fmla="*/ 394 h 414"/>
                <a:gd name="T90" fmla="*/ 426 w 650"/>
                <a:gd name="T91" fmla="*/ 406 h 414"/>
                <a:gd name="T92" fmla="*/ 470 w 650"/>
                <a:gd name="T93" fmla="*/ 414 h 414"/>
                <a:gd name="T94" fmla="*/ 494 w 650"/>
                <a:gd name="T95" fmla="*/ 414 h 414"/>
                <a:gd name="T96" fmla="*/ 540 w 650"/>
                <a:gd name="T97" fmla="*/ 412 h 414"/>
                <a:gd name="T98" fmla="*/ 584 w 650"/>
                <a:gd name="T99" fmla="*/ 404 h 414"/>
                <a:gd name="T100" fmla="*/ 622 w 650"/>
                <a:gd name="T101" fmla="*/ 390 h 414"/>
                <a:gd name="T102" fmla="*/ 650 w 650"/>
                <a:gd name="T103" fmla="*/ 376 h 414"/>
                <a:gd name="T104" fmla="*/ 490 w 650"/>
                <a:gd name="T105" fmla="*/ 18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0" h="414">
                  <a:moveTo>
                    <a:pt x="92" y="6"/>
                  </a:moveTo>
                  <a:lnTo>
                    <a:pt x="0" y="6"/>
                  </a:lnTo>
                  <a:lnTo>
                    <a:pt x="0" y="408"/>
                  </a:lnTo>
                  <a:lnTo>
                    <a:pt x="286" y="408"/>
                  </a:lnTo>
                  <a:lnTo>
                    <a:pt x="286" y="330"/>
                  </a:lnTo>
                  <a:lnTo>
                    <a:pt x="92" y="330"/>
                  </a:lnTo>
                  <a:lnTo>
                    <a:pt x="92" y="6"/>
                  </a:lnTo>
                  <a:close/>
                  <a:moveTo>
                    <a:pt x="490" y="254"/>
                  </a:moveTo>
                  <a:lnTo>
                    <a:pt x="566" y="254"/>
                  </a:lnTo>
                  <a:lnTo>
                    <a:pt x="566" y="326"/>
                  </a:lnTo>
                  <a:lnTo>
                    <a:pt x="566" y="326"/>
                  </a:lnTo>
                  <a:lnTo>
                    <a:pt x="552" y="330"/>
                  </a:lnTo>
                  <a:lnTo>
                    <a:pt x="536" y="332"/>
                  </a:lnTo>
                  <a:lnTo>
                    <a:pt x="518" y="334"/>
                  </a:lnTo>
                  <a:lnTo>
                    <a:pt x="498" y="336"/>
                  </a:lnTo>
                  <a:lnTo>
                    <a:pt x="498" y="336"/>
                  </a:lnTo>
                  <a:lnTo>
                    <a:pt x="470" y="334"/>
                  </a:lnTo>
                  <a:lnTo>
                    <a:pt x="456" y="332"/>
                  </a:lnTo>
                  <a:lnTo>
                    <a:pt x="446" y="328"/>
                  </a:lnTo>
                  <a:lnTo>
                    <a:pt x="436" y="324"/>
                  </a:lnTo>
                  <a:lnTo>
                    <a:pt x="426" y="318"/>
                  </a:lnTo>
                  <a:lnTo>
                    <a:pt x="418" y="312"/>
                  </a:lnTo>
                  <a:lnTo>
                    <a:pt x="410" y="304"/>
                  </a:lnTo>
                  <a:lnTo>
                    <a:pt x="404" y="296"/>
                  </a:lnTo>
                  <a:lnTo>
                    <a:pt x="400" y="286"/>
                  </a:lnTo>
                  <a:lnTo>
                    <a:pt x="392" y="264"/>
                  </a:lnTo>
                  <a:lnTo>
                    <a:pt x="388" y="238"/>
                  </a:lnTo>
                  <a:lnTo>
                    <a:pt x="386" y="208"/>
                  </a:lnTo>
                  <a:lnTo>
                    <a:pt x="386" y="208"/>
                  </a:lnTo>
                  <a:lnTo>
                    <a:pt x="388" y="178"/>
                  </a:lnTo>
                  <a:lnTo>
                    <a:pt x="392" y="152"/>
                  </a:lnTo>
                  <a:lnTo>
                    <a:pt x="400" y="130"/>
                  </a:lnTo>
                  <a:lnTo>
                    <a:pt x="404" y="120"/>
                  </a:lnTo>
                  <a:lnTo>
                    <a:pt x="410" y="110"/>
                  </a:lnTo>
                  <a:lnTo>
                    <a:pt x="418" y="102"/>
                  </a:lnTo>
                  <a:lnTo>
                    <a:pt x="426" y="96"/>
                  </a:lnTo>
                  <a:lnTo>
                    <a:pt x="434" y="90"/>
                  </a:lnTo>
                  <a:lnTo>
                    <a:pt x="444" y="86"/>
                  </a:lnTo>
                  <a:lnTo>
                    <a:pt x="456" y="82"/>
                  </a:lnTo>
                  <a:lnTo>
                    <a:pt x="468" y="78"/>
                  </a:lnTo>
                  <a:lnTo>
                    <a:pt x="482" y="76"/>
                  </a:lnTo>
                  <a:lnTo>
                    <a:pt x="496" y="76"/>
                  </a:lnTo>
                  <a:lnTo>
                    <a:pt x="496" y="76"/>
                  </a:lnTo>
                  <a:lnTo>
                    <a:pt x="514" y="78"/>
                  </a:lnTo>
                  <a:lnTo>
                    <a:pt x="528" y="80"/>
                  </a:lnTo>
                  <a:lnTo>
                    <a:pt x="542" y="82"/>
                  </a:lnTo>
                  <a:lnTo>
                    <a:pt x="554" y="88"/>
                  </a:lnTo>
                  <a:lnTo>
                    <a:pt x="564" y="94"/>
                  </a:lnTo>
                  <a:lnTo>
                    <a:pt x="574" y="100"/>
                  </a:lnTo>
                  <a:lnTo>
                    <a:pt x="584" y="110"/>
                  </a:lnTo>
                  <a:lnTo>
                    <a:pt x="592" y="118"/>
                  </a:lnTo>
                  <a:lnTo>
                    <a:pt x="650" y="66"/>
                  </a:lnTo>
                  <a:lnTo>
                    <a:pt x="650" y="66"/>
                  </a:lnTo>
                  <a:lnTo>
                    <a:pt x="636" y="48"/>
                  </a:lnTo>
                  <a:lnTo>
                    <a:pt x="618" y="34"/>
                  </a:lnTo>
                  <a:lnTo>
                    <a:pt x="600" y="22"/>
                  </a:lnTo>
                  <a:lnTo>
                    <a:pt x="580" y="14"/>
                  </a:lnTo>
                  <a:lnTo>
                    <a:pt x="560" y="8"/>
                  </a:lnTo>
                  <a:lnTo>
                    <a:pt x="538" y="4"/>
                  </a:lnTo>
                  <a:lnTo>
                    <a:pt x="516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72" y="0"/>
                  </a:lnTo>
                  <a:lnTo>
                    <a:pt x="448" y="4"/>
                  </a:lnTo>
                  <a:lnTo>
                    <a:pt x="428" y="8"/>
                  </a:lnTo>
                  <a:lnTo>
                    <a:pt x="408" y="14"/>
                  </a:lnTo>
                  <a:lnTo>
                    <a:pt x="392" y="20"/>
                  </a:lnTo>
                  <a:lnTo>
                    <a:pt x="374" y="30"/>
                  </a:lnTo>
                  <a:lnTo>
                    <a:pt x="360" y="40"/>
                  </a:lnTo>
                  <a:lnTo>
                    <a:pt x="346" y="52"/>
                  </a:lnTo>
                  <a:lnTo>
                    <a:pt x="336" y="66"/>
                  </a:lnTo>
                  <a:lnTo>
                    <a:pt x="324" y="82"/>
                  </a:lnTo>
                  <a:lnTo>
                    <a:pt x="316" y="98"/>
                  </a:lnTo>
                  <a:lnTo>
                    <a:pt x="310" y="118"/>
                  </a:lnTo>
                  <a:lnTo>
                    <a:pt x="304" y="138"/>
                  </a:lnTo>
                  <a:lnTo>
                    <a:pt x="300" y="158"/>
                  </a:lnTo>
                  <a:lnTo>
                    <a:pt x="298" y="182"/>
                  </a:lnTo>
                  <a:lnTo>
                    <a:pt x="296" y="206"/>
                  </a:lnTo>
                  <a:lnTo>
                    <a:pt x="296" y="206"/>
                  </a:lnTo>
                  <a:lnTo>
                    <a:pt x="298" y="230"/>
                  </a:lnTo>
                  <a:lnTo>
                    <a:pt x="300" y="254"/>
                  </a:lnTo>
                  <a:lnTo>
                    <a:pt x="302" y="276"/>
                  </a:lnTo>
                  <a:lnTo>
                    <a:pt x="308" y="296"/>
                  </a:lnTo>
                  <a:lnTo>
                    <a:pt x="314" y="314"/>
                  </a:lnTo>
                  <a:lnTo>
                    <a:pt x="324" y="332"/>
                  </a:lnTo>
                  <a:lnTo>
                    <a:pt x="332" y="346"/>
                  </a:lnTo>
                  <a:lnTo>
                    <a:pt x="344" y="360"/>
                  </a:lnTo>
                  <a:lnTo>
                    <a:pt x="358" y="374"/>
                  </a:lnTo>
                  <a:lnTo>
                    <a:pt x="372" y="384"/>
                  </a:lnTo>
                  <a:lnTo>
                    <a:pt x="388" y="394"/>
                  </a:lnTo>
                  <a:lnTo>
                    <a:pt x="406" y="400"/>
                  </a:lnTo>
                  <a:lnTo>
                    <a:pt x="426" y="406"/>
                  </a:lnTo>
                  <a:lnTo>
                    <a:pt x="446" y="410"/>
                  </a:lnTo>
                  <a:lnTo>
                    <a:pt x="470" y="414"/>
                  </a:lnTo>
                  <a:lnTo>
                    <a:pt x="494" y="414"/>
                  </a:lnTo>
                  <a:lnTo>
                    <a:pt x="494" y="414"/>
                  </a:lnTo>
                  <a:lnTo>
                    <a:pt x="518" y="414"/>
                  </a:lnTo>
                  <a:lnTo>
                    <a:pt x="540" y="412"/>
                  </a:lnTo>
                  <a:lnTo>
                    <a:pt x="562" y="408"/>
                  </a:lnTo>
                  <a:lnTo>
                    <a:pt x="584" y="404"/>
                  </a:lnTo>
                  <a:lnTo>
                    <a:pt x="604" y="398"/>
                  </a:lnTo>
                  <a:lnTo>
                    <a:pt x="622" y="390"/>
                  </a:lnTo>
                  <a:lnTo>
                    <a:pt x="638" y="384"/>
                  </a:lnTo>
                  <a:lnTo>
                    <a:pt x="650" y="376"/>
                  </a:lnTo>
                  <a:lnTo>
                    <a:pt x="650" y="180"/>
                  </a:lnTo>
                  <a:lnTo>
                    <a:pt x="490" y="180"/>
                  </a:lnTo>
                  <a:lnTo>
                    <a:pt x="490" y="254"/>
                  </a:lnTo>
                  <a:close/>
                </a:path>
              </a:pathLst>
            </a:custGeom>
            <a:solidFill>
              <a:srgbClr val="6D6F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80229" y="6637267"/>
            <a:ext cx="499354" cy="104632"/>
            <a:chOff x="1876787" y="3239329"/>
            <a:chExt cx="4576294" cy="958896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2889854" y="3241623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889854" y="3668309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2889854" y="4094994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889854" y="3468730"/>
              <a:ext cx="961191" cy="75703"/>
            </a:xfrm>
            <a:prstGeom prst="rect">
              <a:avLst/>
            </a:pr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889854" y="3895415"/>
              <a:ext cx="961191" cy="75703"/>
            </a:xfrm>
            <a:prstGeom prst="rect">
              <a:avLst/>
            </a:pr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9" name="Freeform 26"/>
            <p:cNvSpPr>
              <a:spLocks noEditPoints="1"/>
            </p:cNvSpPr>
            <p:nvPr/>
          </p:nvSpPr>
          <p:spPr bwMode="auto">
            <a:xfrm>
              <a:off x="5556123" y="3239329"/>
              <a:ext cx="896958" cy="958896"/>
            </a:xfrm>
            <a:custGeom>
              <a:avLst/>
              <a:gdLst>
                <a:gd name="T0" fmla="*/ 968 w 1564"/>
                <a:gd name="T1" fmla="*/ 0 h 1672"/>
                <a:gd name="T2" fmla="*/ 596 w 1564"/>
                <a:gd name="T3" fmla="*/ 0 h 1672"/>
                <a:gd name="T4" fmla="*/ 0 w 1564"/>
                <a:gd name="T5" fmla="*/ 1672 h 1672"/>
                <a:gd name="T6" fmla="*/ 280 w 1564"/>
                <a:gd name="T7" fmla="*/ 1672 h 1672"/>
                <a:gd name="T8" fmla="*/ 440 w 1564"/>
                <a:gd name="T9" fmla="*/ 1208 h 1672"/>
                <a:gd name="T10" fmla="*/ 1112 w 1564"/>
                <a:gd name="T11" fmla="*/ 1208 h 1672"/>
                <a:gd name="T12" fmla="*/ 1264 w 1564"/>
                <a:gd name="T13" fmla="*/ 1672 h 1672"/>
                <a:gd name="T14" fmla="*/ 1564 w 1564"/>
                <a:gd name="T15" fmla="*/ 1672 h 1672"/>
                <a:gd name="T16" fmla="*/ 968 w 1564"/>
                <a:gd name="T17" fmla="*/ 0 h 1672"/>
                <a:gd name="T18" fmla="*/ 504 w 1564"/>
                <a:gd name="T19" fmla="*/ 1000 h 1672"/>
                <a:gd name="T20" fmla="*/ 760 w 1564"/>
                <a:gd name="T21" fmla="*/ 210 h 1672"/>
                <a:gd name="T22" fmla="*/ 788 w 1564"/>
                <a:gd name="T23" fmla="*/ 210 h 1672"/>
                <a:gd name="T24" fmla="*/ 1044 w 1564"/>
                <a:gd name="T25" fmla="*/ 1000 h 1672"/>
                <a:gd name="T26" fmla="*/ 504 w 1564"/>
                <a:gd name="T27" fmla="*/ 100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4" h="1672">
                  <a:moveTo>
                    <a:pt x="968" y="0"/>
                  </a:moveTo>
                  <a:lnTo>
                    <a:pt x="596" y="0"/>
                  </a:lnTo>
                  <a:lnTo>
                    <a:pt x="0" y="1672"/>
                  </a:lnTo>
                  <a:lnTo>
                    <a:pt x="280" y="1672"/>
                  </a:lnTo>
                  <a:lnTo>
                    <a:pt x="440" y="1208"/>
                  </a:lnTo>
                  <a:lnTo>
                    <a:pt x="1112" y="1208"/>
                  </a:lnTo>
                  <a:lnTo>
                    <a:pt x="1264" y="1672"/>
                  </a:lnTo>
                  <a:lnTo>
                    <a:pt x="1564" y="1672"/>
                  </a:lnTo>
                  <a:lnTo>
                    <a:pt x="968" y="0"/>
                  </a:lnTo>
                  <a:close/>
                  <a:moveTo>
                    <a:pt x="504" y="1000"/>
                  </a:moveTo>
                  <a:lnTo>
                    <a:pt x="760" y="210"/>
                  </a:lnTo>
                  <a:lnTo>
                    <a:pt x="788" y="210"/>
                  </a:lnTo>
                  <a:lnTo>
                    <a:pt x="1044" y="1000"/>
                  </a:lnTo>
                  <a:lnTo>
                    <a:pt x="504" y="1000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876787" y="3243917"/>
              <a:ext cx="578091" cy="954308"/>
            </a:xfrm>
            <a:custGeom>
              <a:avLst/>
              <a:gdLst>
                <a:gd name="T0" fmla="*/ 268 w 1008"/>
                <a:gd name="T1" fmla="*/ 0 h 1664"/>
                <a:gd name="T2" fmla="*/ 0 w 1008"/>
                <a:gd name="T3" fmla="*/ 0 h 1664"/>
                <a:gd name="T4" fmla="*/ 0 w 1008"/>
                <a:gd name="T5" fmla="*/ 1664 h 1664"/>
                <a:gd name="T6" fmla="*/ 1008 w 1008"/>
                <a:gd name="T7" fmla="*/ 1664 h 1664"/>
                <a:gd name="T8" fmla="*/ 1008 w 1008"/>
                <a:gd name="T9" fmla="*/ 1464 h 1664"/>
                <a:gd name="T10" fmla="*/ 272 w 1008"/>
                <a:gd name="T11" fmla="*/ 1464 h 1664"/>
                <a:gd name="T12" fmla="*/ 268 w 1008"/>
                <a:gd name="T13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1664">
                  <a:moveTo>
                    <a:pt x="268" y="0"/>
                  </a:moveTo>
                  <a:lnTo>
                    <a:pt x="0" y="0"/>
                  </a:lnTo>
                  <a:lnTo>
                    <a:pt x="0" y="1664"/>
                  </a:lnTo>
                  <a:lnTo>
                    <a:pt x="1008" y="1664"/>
                  </a:lnTo>
                  <a:lnTo>
                    <a:pt x="1008" y="1464"/>
                  </a:lnTo>
                  <a:lnTo>
                    <a:pt x="272" y="146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4299595" y="3239329"/>
              <a:ext cx="809787" cy="958896"/>
            </a:xfrm>
            <a:custGeom>
              <a:avLst/>
              <a:gdLst>
                <a:gd name="T0" fmla="*/ 0 w 1412"/>
                <a:gd name="T1" fmla="*/ 1672 h 1672"/>
                <a:gd name="T2" fmla="*/ 0 w 1412"/>
                <a:gd name="T3" fmla="*/ 0 h 1672"/>
                <a:gd name="T4" fmla="*/ 464 w 1412"/>
                <a:gd name="T5" fmla="*/ 0 h 1672"/>
                <a:gd name="T6" fmla="*/ 1128 w 1412"/>
                <a:gd name="T7" fmla="*/ 1472 h 1672"/>
                <a:gd name="T8" fmla="*/ 1152 w 1412"/>
                <a:gd name="T9" fmla="*/ 1472 h 1672"/>
                <a:gd name="T10" fmla="*/ 1152 w 1412"/>
                <a:gd name="T11" fmla="*/ 0 h 1672"/>
                <a:gd name="T12" fmla="*/ 1412 w 1412"/>
                <a:gd name="T13" fmla="*/ 0 h 1672"/>
                <a:gd name="T14" fmla="*/ 1412 w 1412"/>
                <a:gd name="T15" fmla="*/ 1672 h 1672"/>
                <a:gd name="T16" fmla="*/ 958 w 1412"/>
                <a:gd name="T17" fmla="*/ 1672 h 1672"/>
                <a:gd name="T18" fmla="*/ 288 w 1412"/>
                <a:gd name="T19" fmla="*/ 208 h 1672"/>
                <a:gd name="T20" fmla="*/ 264 w 1412"/>
                <a:gd name="T21" fmla="*/ 208 h 1672"/>
                <a:gd name="T22" fmla="*/ 264 w 1412"/>
                <a:gd name="T23" fmla="*/ 1672 h 1672"/>
                <a:gd name="T24" fmla="*/ 0 w 1412"/>
                <a:gd name="T2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2" h="1672">
                  <a:moveTo>
                    <a:pt x="0" y="1672"/>
                  </a:moveTo>
                  <a:lnTo>
                    <a:pt x="0" y="0"/>
                  </a:lnTo>
                  <a:lnTo>
                    <a:pt x="464" y="0"/>
                  </a:lnTo>
                  <a:lnTo>
                    <a:pt x="1128" y="1472"/>
                  </a:lnTo>
                  <a:lnTo>
                    <a:pt x="1152" y="1472"/>
                  </a:lnTo>
                  <a:lnTo>
                    <a:pt x="1152" y="0"/>
                  </a:lnTo>
                  <a:lnTo>
                    <a:pt x="1412" y="0"/>
                  </a:lnTo>
                  <a:lnTo>
                    <a:pt x="1412" y="1672"/>
                  </a:lnTo>
                  <a:lnTo>
                    <a:pt x="958" y="1672"/>
                  </a:lnTo>
                  <a:lnTo>
                    <a:pt x="288" y="208"/>
                  </a:lnTo>
                  <a:lnTo>
                    <a:pt x="264" y="208"/>
                  </a:lnTo>
                  <a:lnTo>
                    <a:pt x="264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2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0" r:id="rId4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54561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0.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릴리스 공지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7" name="Text Box 84">
            <a:extLst>
              <a:ext uri="{FF2B5EF4-FFF2-40B4-BE49-F238E27FC236}">
                <a16:creationId xmlns:a16="http://schemas.microsoft.com/office/drawing/2014/main" id="{DB722C5D-21A3-4D3F-A2B7-D8FBFF97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52" y="994762"/>
            <a:ext cx="7323131" cy="43819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LENA 1.3.4 </a:t>
            </a:r>
            <a:r>
              <a:rPr lang="ko-KR" altLang="en-US" dirty="0">
                <a:solidFill>
                  <a:schemeClr val="tx1"/>
                </a:solidFill>
              </a:rPr>
              <a:t>버전이 릴리스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LENA 1.3.4 </a:t>
            </a:r>
            <a:r>
              <a:rPr lang="ko-KR" altLang="en-US" dirty="0">
                <a:solidFill>
                  <a:schemeClr val="tx1"/>
                </a:solidFill>
              </a:rPr>
              <a:t>버전은 무엇이 달라졌나요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메모리 캐시 서버를 </a:t>
            </a:r>
            <a:r>
              <a:rPr lang="ko-KR" altLang="en-US" dirty="0">
                <a:solidFill>
                  <a:schemeClr val="accent2"/>
                </a:solidFill>
              </a:rPr>
              <a:t>제공</a:t>
            </a:r>
            <a:r>
              <a:rPr lang="ko-KR" altLang="en-US" dirty="0">
                <a:solidFill>
                  <a:schemeClr val="tx1"/>
                </a:solidFill>
              </a:rPr>
              <a:t>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Standalone</a:t>
            </a:r>
            <a:r>
              <a:rPr lang="ko-KR" altLang="en-US" dirty="0">
                <a:solidFill>
                  <a:schemeClr val="accent2"/>
                </a:solidFill>
              </a:rPr>
              <a:t>과 </a:t>
            </a:r>
            <a:r>
              <a:rPr lang="en-US" altLang="ko-KR" dirty="0">
                <a:solidFill>
                  <a:schemeClr val="accent2"/>
                </a:solidFill>
              </a:rPr>
              <a:t>Replication </a:t>
            </a:r>
            <a:r>
              <a:rPr lang="ko-KR" altLang="en-US" dirty="0">
                <a:solidFill>
                  <a:schemeClr val="accent2"/>
                </a:solidFill>
              </a:rPr>
              <a:t>모드로 메모리 캐시 서버를 사용할 수 있습니다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장애 발생 시 </a:t>
            </a:r>
            <a:r>
              <a:rPr lang="en-US" altLang="ko-KR" dirty="0">
                <a:solidFill>
                  <a:schemeClr val="accent2"/>
                </a:solidFill>
              </a:rPr>
              <a:t>Auto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Failover </a:t>
            </a:r>
            <a:r>
              <a:rPr lang="ko-KR" altLang="en-US" dirty="0">
                <a:solidFill>
                  <a:schemeClr val="accent2"/>
                </a:solidFill>
              </a:rPr>
              <a:t>기능으로 서비스 연속성을 보장하고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운영에 필요한 주요 모니터링 정보를 제공합니다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marL="228600" indent="-228600" algn="l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터미널 기능을 제공합니다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LENA Manager</a:t>
            </a:r>
            <a:r>
              <a:rPr lang="ko-KR" altLang="en-US" dirty="0">
                <a:solidFill>
                  <a:schemeClr val="accent2"/>
                </a:solidFill>
              </a:rPr>
              <a:t>에 등록한 </a:t>
            </a:r>
            <a:r>
              <a:rPr lang="en-US" altLang="ko-KR" dirty="0">
                <a:solidFill>
                  <a:schemeClr val="accent2"/>
                </a:solidFill>
              </a:rPr>
              <a:t>Node</a:t>
            </a:r>
            <a:r>
              <a:rPr lang="ko-KR" altLang="en-US" dirty="0">
                <a:solidFill>
                  <a:schemeClr val="accent2"/>
                </a:solidFill>
              </a:rPr>
              <a:t>로 연결하여 </a:t>
            </a:r>
            <a:r>
              <a:rPr lang="en-US" altLang="ko-KR" dirty="0">
                <a:solidFill>
                  <a:schemeClr val="accent2"/>
                </a:solidFill>
              </a:rPr>
              <a:t>SSH </a:t>
            </a:r>
            <a:r>
              <a:rPr lang="ko-KR" altLang="en-US" dirty="0">
                <a:solidFill>
                  <a:schemeClr val="accent2"/>
                </a:solidFill>
              </a:rPr>
              <a:t>터미널 기능을 사용할 수 있습니다</a:t>
            </a:r>
            <a:r>
              <a:rPr lang="en-US" altLang="ko-KR" dirty="0">
                <a:solidFill>
                  <a:schemeClr val="accent2"/>
                </a:solidFill>
              </a:rPr>
              <a:t>. Linux </a:t>
            </a:r>
            <a:r>
              <a:rPr lang="ko-KR" altLang="en-US" dirty="0">
                <a:solidFill>
                  <a:schemeClr val="accent2"/>
                </a:solidFill>
              </a:rPr>
              <a:t>계열 </a:t>
            </a:r>
            <a:r>
              <a:rPr lang="en-US" altLang="ko-KR" dirty="0">
                <a:solidFill>
                  <a:schemeClr val="accent2"/>
                </a:solidFill>
              </a:rPr>
              <a:t>OS</a:t>
            </a:r>
            <a:r>
              <a:rPr lang="ko-KR" altLang="en-US" dirty="0">
                <a:solidFill>
                  <a:schemeClr val="accent2"/>
                </a:solidFill>
              </a:rPr>
              <a:t>에서 계정 비밀번호를 인증해 접속할 수 있고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사용 가능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불가능한 명령어를 설정할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en-US" altLang="ko-KR" strike="sngStrike" dirty="0">
              <a:solidFill>
                <a:srgbClr val="FF0000"/>
              </a:solidFill>
            </a:endParaRPr>
          </a:p>
          <a:p>
            <a:pPr marL="228600" indent="-228600" algn="l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Manager </a:t>
            </a:r>
            <a:r>
              <a:rPr lang="ko-KR" altLang="en-US" dirty="0">
                <a:solidFill>
                  <a:schemeClr val="tx1"/>
                </a:solidFill>
              </a:rPr>
              <a:t>알람 기능을 개선했습니다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LENA Manager</a:t>
            </a:r>
            <a:r>
              <a:rPr lang="ko-KR" altLang="en-US" dirty="0">
                <a:solidFill>
                  <a:schemeClr val="accent2"/>
                </a:solidFill>
              </a:rPr>
              <a:t>에서 알람의 유형 및 </a:t>
            </a:r>
            <a:r>
              <a:rPr lang="en-US" altLang="ko-KR" dirty="0">
                <a:solidFill>
                  <a:schemeClr val="accent2"/>
                </a:solidFill>
              </a:rPr>
              <a:t>On/Off </a:t>
            </a:r>
            <a:r>
              <a:rPr lang="ko-KR" altLang="en-US" dirty="0">
                <a:solidFill>
                  <a:schemeClr val="accent2"/>
                </a:solidFill>
              </a:rPr>
              <a:t>설정으로 원하는 알람만 수집하고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외부 </a:t>
            </a:r>
            <a:r>
              <a:rPr lang="en-US" altLang="ko-KR" dirty="0">
                <a:solidFill>
                  <a:schemeClr val="accent2"/>
                </a:solidFill>
              </a:rPr>
              <a:t>SNS</a:t>
            </a:r>
            <a:r>
              <a:rPr lang="ko-KR" altLang="en-US" dirty="0">
                <a:solidFill>
                  <a:schemeClr val="accent2"/>
                </a:solidFill>
              </a:rPr>
              <a:t>에 전달하여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알람을 실시간으로 확인할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en-US" altLang="ko-KR" strike="sngStrike" dirty="0">
              <a:solidFill>
                <a:srgbClr val="FF0000"/>
              </a:solidFill>
            </a:endParaRPr>
          </a:p>
          <a:p>
            <a:pPr marL="228600" indent="-228600" algn="l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OIDC(OpenID Connect) </a:t>
            </a:r>
            <a:r>
              <a:rPr lang="ko-KR" altLang="en-US" dirty="0">
                <a:solidFill>
                  <a:schemeClr val="tx1"/>
                </a:solidFill>
              </a:rPr>
              <a:t>기반 사용자 인증 기능을 제공합니다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OpenID Connect </a:t>
            </a:r>
            <a:r>
              <a:rPr lang="ko-KR" altLang="en-US" dirty="0">
                <a:solidFill>
                  <a:schemeClr val="tx1"/>
                </a:solidFill>
              </a:rPr>
              <a:t>기반의 다양한 인증 제공자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Keycloak</a:t>
            </a:r>
            <a:r>
              <a:rPr lang="en-US" altLang="ko-KR" dirty="0">
                <a:solidFill>
                  <a:schemeClr val="tx1"/>
                </a:solidFill>
              </a:rPr>
              <a:t>, AWS Cognito, Google)</a:t>
            </a:r>
            <a:r>
              <a:rPr lang="ko-KR" altLang="en-US" dirty="0">
                <a:solidFill>
                  <a:schemeClr val="tx1"/>
                </a:solidFill>
              </a:rPr>
              <a:t>를 통해 간편하게 </a:t>
            </a:r>
            <a:r>
              <a:rPr lang="ko-KR" altLang="en-US" dirty="0">
                <a:solidFill>
                  <a:schemeClr val="accent2"/>
                </a:solidFill>
              </a:rPr>
              <a:t>로그인할 수 있습니다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자동으로 생성된 계정에 역할을 부여해 접근을 제어할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en-US" altLang="ko-KR" strike="sngStrike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그 밖에도</a:t>
            </a:r>
            <a:r>
              <a:rPr lang="en-US" altLang="ko-KR" dirty="0">
                <a:solidFill>
                  <a:schemeClr val="tx1"/>
                </a:solidFill>
              </a:rPr>
              <a:t> Web/WAS </a:t>
            </a:r>
            <a:r>
              <a:rPr lang="ko-KR" altLang="en-US" dirty="0">
                <a:solidFill>
                  <a:schemeClr val="tx1"/>
                </a:solidFill>
              </a:rPr>
              <a:t>보안 취약점이 해결되었으며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다국어 기능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지원</a:t>
            </a:r>
            <a:r>
              <a:rPr lang="en-US" altLang="ko-KR" dirty="0">
                <a:solidFill>
                  <a:schemeClr val="tx1"/>
                </a:solidFill>
              </a:rPr>
              <a:t>, Log Viewer </a:t>
            </a:r>
            <a:r>
              <a:rPr lang="ko-KR" altLang="en-US" dirty="0">
                <a:solidFill>
                  <a:schemeClr val="tx1"/>
                </a:solidFill>
              </a:rPr>
              <a:t>제공</a:t>
            </a:r>
            <a:r>
              <a:rPr lang="en-US" altLang="ko-KR" dirty="0">
                <a:solidFill>
                  <a:schemeClr val="tx1"/>
                </a:solidFill>
              </a:rPr>
              <a:t>, OPEN API </a:t>
            </a:r>
            <a:r>
              <a:rPr lang="ko-KR" altLang="en-US" dirty="0">
                <a:solidFill>
                  <a:schemeClr val="tx1"/>
                </a:solidFill>
              </a:rPr>
              <a:t>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진단 </a:t>
            </a:r>
            <a:r>
              <a:rPr lang="en-US" altLang="ko-KR" dirty="0">
                <a:solidFill>
                  <a:schemeClr val="tx1"/>
                </a:solidFill>
              </a:rPr>
              <a:t>Pipeline </a:t>
            </a:r>
            <a:r>
              <a:rPr lang="ko-KR" altLang="en-US" dirty="0">
                <a:solidFill>
                  <a:schemeClr val="tx1"/>
                </a:solidFill>
              </a:rPr>
              <a:t>기능 제공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그룹 권한 상세화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라이선스 개선 등 다양한 운영 관리 기능이 개선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7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B384E8-60D8-4F68-89A2-DA540A0B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1" y="2391517"/>
            <a:ext cx="4320000" cy="32399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37FFBA-212A-4183-834A-F8AE253C3A70}"/>
              </a:ext>
            </a:extLst>
          </p:cNvPr>
          <p:cNvSpPr/>
          <p:nvPr/>
        </p:nvSpPr>
        <p:spPr>
          <a:xfrm>
            <a:off x="233665" y="1545591"/>
            <a:ext cx="5009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운영 업무별 최적화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View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제공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(Server / Resource / Topology View)</a:t>
            </a: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 WAS / Web / Session Server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통합관리</a:t>
            </a: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제어기능 강화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(Server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제어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b="0" dirty="0">
                <a:gradFill>
                  <a:gsLst>
                    <a:gs pos="1000">
                      <a:srgbClr val="000000">
                        <a:lumMod val="85000"/>
                        <a:lumOff val="15000"/>
                      </a:srgbClr>
                    </a:gs>
                    <a:gs pos="98000">
                      <a:srgbClr val="000000">
                        <a:lumMod val="85000"/>
                        <a:lumOff val="15000"/>
                      </a:srgb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Server </a:t>
            </a:r>
            <a:r>
              <a:rPr lang="ko-KR" altLang="en-US" b="0" dirty="0">
                <a:gradFill>
                  <a:gsLst>
                    <a:gs pos="1000">
                      <a:srgbClr val="000000">
                        <a:lumMod val="85000"/>
                        <a:lumOff val="15000"/>
                      </a:srgbClr>
                    </a:gs>
                    <a:gs pos="98000">
                      <a:srgbClr val="000000">
                        <a:lumMod val="85000"/>
                        <a:lumOff val="15000"/>
                      </a:srgb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권한 부여 및 접근 제어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B48CD-FD1E-40CD-802D-4295FB30EB74}"/>
              </a:ext>
            </a:extLst>
          </p:cNvPr>
          <p:cNvSpPr/>
          <p:nvPr/>
        </p:nvSpPr>
        <p:spPr>
          <a:xfrm>
            <a:off x="399714" y="979103"/>
            <a:ext cx="2291012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1.1 Centralized Operation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A3F92-30B1-4806-8159-C56EBDAEADD3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F73EC3-686A-469D-8ACA-FACE3C62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0" y="2458304"/>
            <a:ext cx="4320000" cy="2312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005132-3D0E-4C5A-AEEC-FE99CAC58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89"/>
          <a:stretch/>
        </p:blipFill>
        <p:spPr>
          <a:xfrm>
            <a:off x="790199" y="4170998"/>
            <a:ext cx="2929794" cy="1527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0AEE16-0665-4CCD-B072-FC8DC07ED273}"/>
              </a:ext>
            </a:extLst>
          </p:cNvPr>
          <p:cNvSpPr/>
          <p:nvPr/>
        </p:nvSpPr>
        <p:spPr>
          <a:xfrm>
            <a:off x="557513" y="1697339"/>
            <a:ext cx="4521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Server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및 자원 사용 현황에 대한 실시간 모니터링 </a:t>
            </a:r>
            <a:endParaRPr lang="en-US" altLang="ko-KR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 Rule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기반 실시간 장애 선 진단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대응 기능을 통해 장애 전파 방지</a:t>
            </a:r>
            <a:endParaRPr lang="en-US" altLang="ko-KR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601DB-BA7F-4E1D-A0DD-0D9EE1D46124}"/>
              </a:ext>
            </a:extLst>
          </p:cNvPr>
          <p:cNvSpPr/>
          <p:nvPr/>
        </p:nvSpPr>
        <p:spPr>
          <a:xfrm>
            <a:off x="414655" y="1260206"/>
            <a:ext cx="2502608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1.2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통합 모니터링 및 진단</a:t>
            </a:r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E71E1-8264-48B1-A5A9-547FCEDE7EAB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CBB980-6893-43DF-A4F5-4D5D6898D24D}"/>
              </a:ext>
            </a:extLst>
          </p:cNvPr>
          <p:cNvSpPr/>
          <p:nvPr/>
        </p:nvSpPr>
        <p:spPr>
          <a:xfrm>
            <a:off x="564950" y="1093633"/>
            <a:ext cx="500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레벨의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Scalability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다양한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Architecture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지원</a:t>
            </a:r>
            <a:endParaRPr lang="en-US" altLang="ko-KR" b="0" dirty="0"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설정 중앙 관리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이벤트 추적 관리 등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Container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 기반 차별화 기능 제공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2070D49-E0AA-4047-B9B0-DFF792323295}"/>
              </a:ext>
            </a:extLst>
          </p:cNvPr>
          <p:cNvSpPr/>
          <p:nvPr/>
        </p:nvSpPr>
        <p:spPr>
          <a:xfrm>
            <a:off x="488695" y="814071"/>
            <a:ext cx="2375971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1.3 Cloud/Container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B3568C7-4919-48C4-A1C1-F0ACB7D67E02}"/>
              </a:ext>
            </a:extLst>
          </p:cNvPr>
          <p:cNvSpPr/>
          <p:nvPr/>
        </p:nvSpPr>
        <p:spPr bwMode="auto">
          <a:xfrm>
            <a:off x="833285" y="1669199"/>
            <a:ext cx="4414054" cy="4701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4" name="Rounded Rectangle 7">
            <a:extLst>
              <a:ext uri="{FF2B5EF4-FFF2-40B4-BE49-F238E27FC236}">
                <a16:creationId xmlns:a16="http://schemas.microsoft.com/office/drawing/2014/main" id="{BB79C55E-A9AC-474B-BFFE-5FD7A3927B2F}"/>
              </a:ext>
            </a:extLst>
          </p:cNvPr>
          <p:cNvSpPr/>
          <p:nvPr/>
        </p:nvSpPr>
        <p:spPr>
          <a:xfrm>
            <a:off x="1085968" y="2012013"/>
            <a:ext cx="3908688" cy="4149408"/>
          </a:xfrm>
          <a:prstGeom prst="roundRect">
            <a:avLst>
              <a:gd name="adj" fmla="val 4591"/>
            </a:avLst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85" name="Rounded Rectangle 21">
            <a:extLst>
              <a:ext uri="{FF2B5EF4-FFF2-40B4-BE49-F238E27FC236}">
                <a16:creationId xmlns:a16="http://schemas.microsoft.com/office/drawing/2014/main" id="{9B43A3F7-4E3B-44E9-934F-58AD53676F7C}"/>
              </a:ext>
            </a:extLst>
          </p:cNvPr>
          <p:cNvSpPr/>
          <p:nvPr/>
        </p:nvSpPr>
        <p:spPr>
          <a:xfrm>
            <a:off x="1292986" y="2278238"/>
            <a:ext cx="1525857" cy="417649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6" name="Rounded Rectangle 21">
            <a:extLst>
              <a:ext uri="{FF2B5EF4-FFF2-40B4-BE49-F238E27FC236}">
                <a16:creationId xmlns:a16="http://schemas.microsoft.com/office/drawing/2014/main" id="{9442B37C-74C0-4671-B00A-C3B8EA83C12A}"/>
              </a:ext>
            </a:extLst>
          </p:cNvPr>
          <p:cNvSpPr/>
          <p:nvPr/>
        </p:nvSpPr>
        <p:spPr>
          <a:xfrm>
            <a:off x="3240508" y="2283429"/>
            <a:ext cx="1550943" cy="408958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7" name="Rounded Rectangle 21">
            <a:extLst>
              <a:ext uri="{FF2B5EF4-FFF2-40B4-BE49-F238E27FC236}">
                <a16:creationId xmlns:a16="http://schemas.microsoft.com/office/drawing/2014/main" id="{A7F0BA91-E9A7-49B6-A722-C1308DF627B9}"/>
              </a:ext>
            </a:extLst>
          </p:cNvPr>
          <p:cNvSpPr/>
          <p:nvPr/>
        </p:nvSpPr>
        <p:spPr>
          <a:xfrm>
            <a:off x="1293528" y="2740090"/>
            <a:ext cx="1525857" cy="3058605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8" name="Rounded Rectangle 21">
            <a:extLst>
              <a:ext uri="{FF2B5EF4-FFF2-40B4-BE49-F238E27FC236}">
                <a16:creationId xmlns:a16="http://schemas.microsoft.com/office/drawing/2014/main" id="{94AA85EF-C6D2-4F39-AA3C-C956AB905E50}"/>
              </a:ext>
            </a:extLst>
          </p:cNvPr>
          <p:cNvSpPr/>
          <p:nvPr/>
        </p:nvSpPr>
        <p:spPr>
          <a:xfrm>
            <a:off x="3240996" y="2747549"/>
            <a:ext cx="1550456" cy="3048760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89" name="Picture 12">
            <a:extLst>
              <a:ext uri="{FF2B5EF4-FFF2-40B4-BE49-F238E27FC236}">
                <a16:creationId xmlns:a16="http://schemas.microsoft.com/office/drawing/2014/main" id="{9D674249-A55E-4029-82DB-DE2D3BDF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9" y="1875991"/>
            <a:ext cx="504000" cy="245818"/>
          </a:xfrm>
          <a:prstGeom prst="rect">
            <a:avLst/>
          </a:prstGeom>
        </p:spPr>
      </p:pic>
      <p:sp>
        <p:nvSpPr>
          <p:cNvPr id="190" name="Rounded Rectangle 6">
            <a:extLst>
              <a:ext uri="{FF2B5EF4-FFF2-40B4-BE49-F238E27FC236}">
                <a16:creationId xmlns:a16="http://schemas.microsoft.com/office/drawing/2014/main" id="{3C885C5B-2E45-4A70-AEFD-653DEA2762B1}"/>
              </a:ext>
            </a:extLst>
          </p:cNvPr>
          <p:cNvSpPr/>
          <p:nvPr/>
        </p:nvSpPr>
        <p:spPr>
          <a:xfrm>
            <a:off x="3146648" y="2134473"/>
            <a:ext cx="1782735" cy="3885723"/>
          </a:xfrm>
          <a:prstGeom prst="roundRect">
            <a:avLst>
              <a:gd name="adj" fmla="val 6593"/>
            </a:avLst>
          </a:prstGeom>
          <a:noFill/>
          <a:ln w="19050" cap="flat" cmpd="sng" algn="ctr">
            <a:solidFill>
              <a:srgbClr val="BF1E4B"/>
            </a:solidFill>
            <a:prstDash val="sysDot"/>
          </a:ln>
          <a:effectLst/>
        </p:spPr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91" name="Rounded Rectangle 6">
            <a:extLst>
              <a:ext uri="{FF2B5EF4-FFF2-40B4-BE49-F238E27FC236}">
                <a16:creationId xmlns:a16="http://schemas.microsoft.com/office/drawing/2014/main" id="{34911408-64EE-4494-99F5-F70EF3890326}"/>
              </a:ext>
            </a:extLst>
          </p:cNvPr>
          <p:cNvSpPr/>
          <p:nvPr/>
        </p:nvSpPr>
        <p:spPr>
          <a:xfrm>
            <a:off x="1143044" y="2142448"/>
            <a:ext cx="1765798" cy="3877651"/>
          </a:xfrm>
          <a:prstGeom prst="roundRect">
            <a:avLst>
              <a:gd name="adj" fmla="val 6593"/>
            </a:avLst>
          </a:prstGeom>
          <a:noFill/>
          <a:ln w="19050" cap="flat" cmpd="sng" algn="ctr">
            <a:solidFill>
              <a:srgbClr val="BF1E4B"/>
            </a:solidFill>
            <a:prstDash val="sysDot"/>
          </a:ln>
          <a:effectLst/>
        </p:spPr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92" name="TextBox 109">
            <a:extLst>
              <a:ext uri="{FF2B5EF4-FFF2-40B4-BE49-F238E27FC236}">
                <a16:creationId xmlns:a16="http://schemas.microsoft.com/office/drawing/2014/main" id="{BE981EA2-8AB8-4A36-8399-7D8F5715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764" y="2265930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Public Subnet 1</a:t>
            </a:r>
          </a:p>
        </p:txBody>
      </p:sp>
      <p:sp>
        <p:nvSpPr>
          <p:cNvPr id="193" name="TextBox 109">
            <a:extLst>
              <a:ext uri="{FF2B5EF4-FFF2-40B4-BE49-F238E27FC236}">
                <a16:creationId xmlns:a16="http://schemas.microsoft.com/office/drawing/2014/main" id="{A0CCC3EF-6F7A-4991-8067-1E3305EC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60" y="2265930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Public Subnet 2</a:t>
            </a:r>
          </a:p>
        </p:txBody>
      </p:sp>
      <p:sp>
        <p:nvSpPr>
          <p:cNvPr id="194" name="TextBox 109">
            <a:extLst>
              <a:ext uri="{FF2B5EF4-FFF2-40B4-BE49-F238E27FC236}">
                <a16:creationId xmlns:a16="http://schemas.microsoft.com/office/drawing/2014/main" id="{DEC7479A-808B-4DAA-B92E-382D5235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462" y="5595586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Private Subnet 1</a:t>
            </a:r>
          </a:p>
        </p:txBody>
      </p:sp>
      <p:sp>
        <p:nvSpPr>
          <p:cNvPr id="195" name="TextBox 109">
            <a:extLst>
              <a:ext uri="{FF2B5EF4-FFF2-40B4-BE49-F238E27FC236}">
                <a16:creationId xmlns:a16="http://schemas.microsoft.com/office/drawing/2014/main" id="{454FC87A-B540-4070-AA0B-C700DFFD4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972" y="5595586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Private Subnet 2</a:t>
            </a:r>
          </a:p>
        </p:txBody>
      </p:sp>
      <p:sp>
        <p:nvSpPr>
          <p:cNvPr id="196" name="TextBox 109">
            <a:extLst>
              <a:ext uri="{FF2B5EF4-FFF2-40B4-BE49-F238E27FC236}">
                <a16:creationId xmlns:a16="http://schemas.microsoft.com/office/drawing/2014/main" id="{42E871FC-841D-4E29-B0FB-75ABA305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840" y="5860881"/>
            <a:ext cx="983210" cy="1384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none" lIns="36000" tIns="0" rIns="36000" bIns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BF1E4B"/>
              </a:contourClr>
            </a:sp3d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800" baseline="0">
                <a:solidFill>
                  <a:srgbClr val="BF1E4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err="1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Availabilty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Zone-1</a:t>
            </a:r>
          </a:p>
        </p:txBody>
      </p:sp>
      <p:sp>
        <p:nvSpPr>
          <p:cNvPr id="197" name="TextBox 109">
            <a:extLst>
              <a:ext uri="{FF2B5EF4-FFF2-40B4-BE49-F238E27FC236}">
                <a16:creationId xmlns:a16="http://schemas.microsoft.com/office/drawing/2014/main" id="{54D08DC2-089F-44EE-85BE-104295F8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636" y="5860881"/>
            <a:ext cx="983210" cy="1384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none" lIns="36000" tIns="0" rIns="36000" bIns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BF1E4B"/>
              </a:contourClr>
            </a:sp3d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800" baseline="0">
                <a:solidFill>
                  <a:srgbClr val="BF1E4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err="1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Availabilty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Zone-2</a:t>
            </a:r>
          </a:p>
        </p:txBody>
      </p:sp>
      <p:sp>
        <p:nvSpPr>
          <p:cNvPr id="198" name="Rounded Rectangle 14">
            <a:extLst>
              <a:ext uri="{FF2B5EF4-FFF2-40B4-BE49-F238E27FC236}">
                <a16:creationId xmlns:a16="http://schemas.microsoft.com/office/drawing/2014/main" id="{EC207884-520B-440F-B267-E0F89DA8BB97}"/>
              </a:ext>
            </a:extLst>
          </p:cNvPr>
          <p:cNvSpPr/>
          <p:nvPr/>
        </p:nvSpPr>
        <p:spPr bwMode="auto">
          <a:xfrm>
            <a:off x="1730812" y="2795505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sp>
        <p:nvSpPr>
          <p:cNvPr id="199" name="Rounded Rectangle 14">
            <a:extLst>
              <a:ext uri="{FF2B5EF4-FFF2-40B4-BE49-F238E27FC236}">
                <a16:creationId xmlns:a16="http://schemas.microsoft.com/office/drawing/2014/main" id="{01795EB4-341D-448C-8544-8B1C3959DD40}"/>
              </a:ext>
            </a:extLst>
          </p:cNvPr>
          <p:cNvSpPr/>
          <p:nvPr/>
        </p:nvSpPr>
        <p:spPr bwMode="auto">
          <a:xfrm>
            <a:off x="1729194" y="3893390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E3255D12-F813-4B5F-96A1-B477A9660CEF}"/>
              </a:ext>
            </a:extLst>
          </p:cNvPr>
          <p:cNvGrpSpPr/>
          <p:nvPr/>
        </p:nvGrpSpPr>
        <p:grpSpPr>
          <a:xfrm>
            <a:off x="2058757" y="2912032"/>
            <a:ext cx="310361" cy="301524"/>
            <a:chOff x="2411760" y="3390901"/>
            <a:chExt cx="401923" cy="416804"/>
          </a:xfrm>
        </p:grpSpPr>
        <p:pic>
          <p:nvPicPr>
            <p:cNvPr id="201" name="Picture 30">
              <a:extLst>
                <a:ext uri="{FF2B5EF4-FFF2-40B4-BE49-F238E27FC236}">
                  <a16:creationId xmlns:a16="http://schemas.microsoft.com/office/drawing/2014/main" id="{4F021B88-38EC-4157-80A8-11D3E30DE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B2F0754-F065-4108-8BAE-525B0D07CA47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80077A4-28DC-482A-8E27-928F55484FA3}"/>
              </a:ext>
            </a:extLst>
          </p:cNvPr>
          <p:cNvGrpSpPr/>
          <p:nvPr/>
        </p:nvGrpSpPr>
        <p:grpSpPr>
          <a:xfrm>
            <a:off x="3446018" y="2912032"/>
            <a:ext cx="310361" cy="301524"/>
            <a:chOff x="2411760" y="3390901"/>
            <a:chExt cx="401923" cy="416804"/>
          </a:xfrm>
        </p:grpSpPr>
        <p:pic>
          <p:nvPicPr>
            <p:cNvPr id="204" name="Picture 30">
              <a:extLst>
                <a:ext uri="{FF2B5EF4-FFF2-40B4-BE49-F238E27FC236}">
                  <a16:creationId xmlns:a16="http://schemas.microsoft.com/office/drawing/2014/main" id="{A120C08D-CE7D-4653-A8B6-54B4337B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AAC5753-2170-47EF-B0E2-21C74A6909E5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9FA7562-0DFE-4B93-929C-884C06D7395F}"/>
              </a:ext>
            </a:extLst>
          </p:cNvPr>
          <p:cNvGrpSpPr/>
          <p:nvPr/>
        </p:nvGrpSpPr>
        <p:grpSpPr>
          <a:xfrm>
            <a:off x="2056597" y="4009918"/>
            <a:ext cx="310361" cy="301524"/>
            <a:chOff x="2411760" y="3390901"/>
            <a:chExt cx="401923" cy="416804"/>
          </a:xfrm>
        </p:grpSpPr>
        <p:pic>
          <p:nvPicPr>
            <p:cNvPr id="207" name="Picture 30">
              <a:extLst>
                <a:ext uri="{FF2B5EF4-FFF2-40B4-BE49-F238E27FC236}">
                  <a16:creationId xmlns:a16="http://schemas.microsoft.com/office/drawing/2014/main" id="{9DE6546E-2DBE-4B30-8B8D-CBF7495E5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F77B06-F942-4233-A8EA-99E15BABCFC1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B0C5F94F-4893-4316-B916-96AFD8DBA642}"/>
              </a:ext>
            </a:extLst>
          </p:cNvPr>
          <p:cNvGrpSpPr/>
          <p:nvPr/>
        </p:nvGrpSpPr>
        <p:grpSpPr>
          <a:xfrm>
            <a:off x="3444400" y="4009918"/>
            <a:ext cx="310361" cy="301524"/>
            <a:chOff x="2411760" y="3390901"/>
            <a:chExt cx="401923" cy="416804"/>
          </a:xfrm>
        </p:grpSpPr>
        <p:pic>
          <p:nvPicPr>
            <p:cNvPr id="210" name="Picture 30">
              <a:extLst>
                <a:ext uri="{FF2B5EF4-FFF2-40B4-BE49-F238E27FC236}">
                  <a16:creationId xmlns:a16="http://schemas.microsoft.com/office/drawing/2014/main" id="{814900BE-2071-4548-89AC-1E905AE4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9BD706-B124-4601-AD64-BF2D85D0E6E9}"/>
                </a:ext>
              </a:extLst>
            </p:cNvPr>
            <p:cNvSpPr txBox="1"/>
            <p:nvPr/>
          </p:nvSpPr>
          <p:spPr>
            <a:xfrm>
              <a:off x="2416806" y="3418089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sp>
        <p:nvSpPr>
          <p:cNvPr id="212" name="TextBox 109">
            <a:extLst>
              <a:ext uri="{FF2B5EF4-FFF2-40B4-BE49-F238E27FC236}">
                <a16:creationId xmlns:a16="http://schemas.microsoft.com/office/drawing/2014/main" id="{279CF6F0-3CC7-4B94-ABEC-2515B00FDAE2}"/>
              </a:ext>
            </a:extLst>
          </p:cNvPr>
          <p:cNvSpPr txBox="1">
            <a:spLocks noChangeArrowheads="1"/>
          </p:cNvSpPr>
          <p:nvPr/>
        </p:nvSpPr>
        <p:spPr>
          <a:xfrm>
            <a:off x="3077879" y="3475126"/>
            <a:ext cx="885179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Load</a:t>
            </a: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Balancer</a:t>
            </a:r>
          </a:p>
        </p:txBody>
      </p:sp>
      <p:cxnSp>
        <p:nvCxnSpPr>
          <p:cNvPr id="213" name="구부러진 연결선 419">
            <a:extLst>
              <a:ext uri="{FF2B5EF4-FFF2-40B4-BE49-F238E27FC236}">
                <a16:creationId xmlns:a16="http://schemas.microsoft.com/office/drawing/2014/main" id="{0330A4C4-5633-4AA9-A74C-E93BD45DAA63}"/>
              </a:ext>
            </a:extLst>
          </p:cNvPr>
          <p:cNvCxnSpPr>
            <a:cxnSpLocks/>
            <a:endCxn id="204" idx="2"/>
          </p:cNvCxnSpPr>
          <p:nvPr/>
        </p:nvCxnSpPr>
        <p:spPr>
          <a:xfrm rot="5400000" flipH="1" flipV="1">
            <a:off x="3200987" y="3042124"/>
            <a:ext cx="228780" cy="57164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4" name="구부러진 연결선 420">
            <a:extLst>
              <a:ext uri="{FF2B5EF4-FFF2-40B4-BE49-F238E27FC236}">
                <a16:creationId xmlns:a16="http://schemas.microsoft.com/office/drawing/2014/main" id="{2AF7069E-27C3-495E-9665-8BAEA9D19D79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2507357" y="2920137"/>
            <a:ext cx="228780" cy="81561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5" name="구부러진 연결선 421">
            <a:extLst>
              <a:ext uri="{FF2B5EF4-FFF2-40B4-BE49-F238E27FC236}">
                <a16:creationId xmlns:a16="http://schemas.microsoft.com/office/drawing/2014/main" id="{B5B78C11-77A2-4FDE-82EE-318127BD8008}"/>
              </a:ext>
            </a:extLst>
          </p:cNvPr>
          <p:cNvCxnSpPr>
            <a:cxnSpLocks/>
            <a:stCxn id="208" idx="0"/>
          </p:cNvCxnSpPr>
          <p:nvPr/>
        </p:nvCxnSpPr>
        <p:spPr>
          <a:xfrm rot="5400000" flipH="1" flipV="1">
            <a:off x="2466408" y="3466439"/>
            <a:ext cx="311961" cy="81433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6" name="구부러진 연결선 422">
            <a:extLst>
              <a:ext uri="{FF2B5EF4-FFF2-40B4-BE49-F238E27FC236}">
                <a16:creationId xmlns:a16="http://schemas.microsoft.com/office/drawing/2014/main" id="{A5E351B6-9082-44C3-B4C9-C1BBB7F89F1E}"/>
              </a:ext>
            </a:extLst>
          </p:cNvPr>
          <p:cNvCxnSpPr>
            <a:cxnSpLocks/>
            <a:stCxn id="210" idx="0"/>
          </p:cNvCxnSpPr>
          <p:nvPr/>
        </p:nvCxnSpPr>
        <p:spPr>
          <a:xfrm rot="16200000" flipV="1">
            <a:off x="3168422" y="3578759"/>
            <a:ext cx="292293" cy="57002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7" name="구부러진 연결선 432">
            <a:extLst>
              <a:ext uri="{FF2B5EF4-FFF2-40B4-BE49-F238E27FC236}">
                <a16:creationId xmlns:a16="http://schemas.microsoft.com/office/drawing/2014/main" id="{5C60113C-B80B-4505-A4A7-79EFDBF89A57}"/>
              </a:ext>
            </a:extLst>
          </p:cNvPr>
          <p:cNvCxnSpPr>
            <a:cxnSpLocks/>
            <a:endCxn id="219" idx="0"/>
          </p:cNvCxnSpPr>
          <p:nvPr/>
        </p:nvCxnSpPr>
        <p:spPr>
          <a:xfrm rot="16200000" flipH="1">
            <a:off x="3385474" y="3361706"/>
            <a:ext cx="292904" cy="10047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2449E7C6-397A-4FC7-9186-C84BBF82EE7B}"/>
              </a:ext>
            </a:extLst>
          </p:cNvPr>
          <p:cNvGrpSpPr/>
          <p:nvPr/>
        </p:nvGrpSpPr>
        <p:grpSpPr>
          <a:xfrm>
            <a:off x="3879116" y="4010529"/>
            <a:ext cx="310361" cy="301524"/>
            <a:chOff x="2411760" y="3390901"/>
            <a:chExt cx="401923" cy="416804"/>
          </a:xfrm>
        </p:grpSpPr>
        <p:pic>
          <p:nvPicPr>
            <p:cNvPr id="219" name="Picture 30">
              <a:extLst>
                <a:ext uri="{FF2B5EF4-FFF2-40B4-BE49-F238E27FC236}">
                  <a16:creationId xmlns:a16="http://schemas.microsoft.com/office/drawing/2014/main" id="{5B1C3796-ADE4-4A14-BC31-C05A27E5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3A619D8-83C4-488D-A51C-09E0797D497F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sp>
        <p:nvSpPr>
          <p:cNvPr id="221" name="Rounded Rectangle 14">
            <a:extLst>
              <a:ext uri="{FF2B5EF4-FFF2-40B4-BE49-F238E27FC236}">
                <a16:creationId xmlns:a16="http://schemas.microsoft.com/office/drawing/2014/main" id="{D6C26910-CF10-4BAD-AF78-862895441460}"/>
              </a:ext>
            </a:extLst>
          </p:cNvPr>
          <p:cNvSpPr/>
          <p:nvPr/>
        </p:nvSpPr>
        <p:spPr bwMode="auto">
          <a:xfrm>
            <a:off x="1721731" y="4886835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sp>
        <p:nvSpPr>
          <p:cNvPr id="222" name="TextBox 133">
            <a:extLst>
              <a:ext uri="{FF2B5EF4-FFF2-40B4-BE49-F238E27FC236}">
                <a16:creationId xmlns:a16="http://schemas.microsoft.com/office/drawing/2014/main" id="{75CCF9D7-895A-4798-AA6B-259C50E91DF7}"/>
              </a:ext>
            </a:extLst>
          </p:cNvPr>
          <p:cNvSpPr txBox="1">
            <a:spLocks noChangeArrowheads="1"/>
          </p:cNvSpPr>
          <p:nvPr/>
        </p:nvSpPr>
        <p:spPr>
          <a:xfrm>
            <a:off x="1948670" y="5159053"/>
            <a:ext cx="527709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Primary</a:t>
            </a:r>
          </a:p>
        </p:txBody>
      </p:sp>
      <p:sp>
        <p:nvSpPr>
          <p:cNvPr id="223" name="TextBox 133">
            <a:extLst>
              <a:ext uri="{FF2B5EF4-FFF2-40B4-BE49-F238E27FC236}">
                <a16:creationId xmlns:a16="http://schemas.microsoft.com/office/drawing/2014/main" id="{7A787B7D-17E5-45CF-A940-4424D151F7E3}"/>
              </a:ext>
            </a:extLst>
          </p:cNvPr>
          <p:cNvSpPr txBox="1">
            <a:spLocks noChangeArrowheads="1"/>
          </p:cNvSpPr>
          <p:nvPr/>
        </p:nvSpPr>
        <p:spPr>
          <a:xfrm>
            <a:off x="3523658" y="5159053"/>
            <a:ext cx="649537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Secondary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9B481DE-F769-485B-B5A5-4F772C8373D6}"/>
              </a:ext>
            </a:extLst>
          </p:cNvPr>
          <p:cNvCxnSpPr/>
          <p:nvPr/>
        </p:nvCxnSpPr>
        <p:spPr>
          <a:xfrm>
            <a:off x="2483679" y="5041618"/>
            <a:ext cx="1062214" cy="725"/>
          </a:xfrm>
          <a:prstGeom prst="straightConnector1">
            <a:avLst/>
          </a:prstGeom>
          <a:noFill/>
          <a:ln w="9525" cap="flat" cmpd="sng" algn="ctr">
            <a:solidFill>
              <a:srgbClr val="F38086"/>
            </a:solidFill>
            <a:prstDash val="sysDash"/>
            <a:headEnd type="triangle"/>
            <a:tailEnd type="triangle"/>
          </a:ln>
          <a:effectLst/>
        </p:spPr>
      </p:cxnSp>
      <p:sp>
        <p:nvSpPr>
          <p:cNvPr id="225" name="TextBox 37">
            <a:extLst>
              <a:ext uri="{FF2B5EF4-FFF2-40B4-BE49-F238E27FC236}">
                <a16:creationId xmlns:a16="http://schemas.microsoft.com/office/drawing/2014/main" id="{2701072A-2C5A-4031-91BD-C4806FF3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138" y="5050991"/>
            <a:ext cx="8452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Helvetica Neue"/>
              </a:rPr>
              <a:t>Replication</a:t>
            </a:r>
          </a:p>
        </p:txBody>
      </p:sp>
      <p:sp>
        <p:nvSpPr>
          <p:cNvPr id="226" name="TextBox 109">
            <a:extLst>
              <a:ext uri="{FF2B5EF4-FFF2-40B4-BE49-F238E27FC236}">
                <a16:creationId xmlns:a16="http://schemas.microsoft.com/office/drawing/2014/main" id="{F0061864-C4CE-48F7-80AB-A9DF4750AD01}"/>
              </a:ext>
            </a:extLst>
          </p:cNvPr>
          <p:cNvSpPr txBox="1">
            <a:spLocks noChangeArrowheads="1"/>
          </p:cNvSpPr>
          <p:nvPr/>
        </p:nvSpPr>
        <p:spPr>
          <a:xfrm>
            <a:off x="3083023" y="2355411"/>
            <a:ext cx="885179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Load</a:t>
            </a: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Balancer</a:t>
            </a:r>
          </a:p>
        </p:txBody>
      </p:sp>
      <p:sp>
        <p:nvSpPr>
          <p:cNvPr id="227" name="왼쪽/오른쪽 화살표 378">
            <a:extLst>
              <a:ext uri="{FF2B5EF4-FFF2-40B4-BE49-F238E27FC236}">
                <a16:creationId xmlns:a16="http://schemas.microsoft.com/office/drawing/2014/main" id="{D93BEB47-761E-4710-9E16-4A72147D6BAA}"/>
              </a:ext>
            </a:extLst>
          </p:cNvPr>
          <p:cNvSpPr/>
          <p:nvPr/>
        </p:nvSpPr>
        <p:spPr>
          <a:xfrm>
            <a:off x="2407669" y="2928047"/>
            <a:ext cx="999732" cy="260938"/>
          </a:xfrm>
          <a:prstGeom prst="leftRightArrow">
            <a:avLst/>
          </a:prstGeom>
          <a:solidFill>
            <a:srgbClr val="F38086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Auto Scaling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28" name="왼쪽/오른쪽 화살표 392">
            <a:extLst>
              <a:ext uri="{FF2B5EF4-FFF2-40B4-BE49-F238E27FC236}">
                <a16:creationId xmlns:a16="http://schemas.microsoft.com/office/drawing/2014/main" id="{21D8B1D8-949E-4FFE-90F6-EF9FFDC98170}"/>
              </a:ext>
            </a:extLst>
          </p:cNvPr>
          <p:cNvSpPr/>
          <p:nvPr/>
        </p:nvSpPr>
        <p:spPr>
          <a:xfrm>
            <a:off x="2406051" y="4025933"/>
            <a:ext cx="999732" cy="260938"/>
          </a:xfrm>
          <a:prstGeom prst="leftRightArrow">
            <a:avLst/>
          </a:prstGeom>
          <a:solidFill>
            <a:srgbClr val="F38086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Auto Scaling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6D5CDBF-FDB9-4C42-AD7E-09ED24032016}"/>
              </a:ext>
            </a:extLst>
          </p:cNvPr>
          <p:cNvGrpSpPr/>
          <p:nvPr/>
        </p:nvGrpSpPr>
        <p:grpSpPr>
          <a:xfrm>
            <a:off x="3866690" y="2912732"/>
            <a:ext cx="310361" cy="301524"/>
            <a:chOff x="2411760" y="3390901"/>
            <a:chExt cx="401923" cy="416804"/>
          </a:xfrm>
        </p:grpSpPr>
        <p:pic>
          <p:nvPicPr>
            <p:cNvPr id="230" name="Picture 30">
              <a:extLst>
                <a:ext uri="{FF2B5EF4-FFF2-40B4-BE49-F238E27FC236}">
                  <a16:creationId xmlns:a16="http://schemas.microsoft.com/office/drawing/2014/main" id="{C7EBADC8-FE83-4903-87EF-812741EB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B5D5748-4032-4610-B195-2160D334310A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cxnSp>
        <p:nvCxnSpPr>
          <p:cNvPr id="232" name="구부러진 연결선 419">
            <a:extLst>
              <a:ext uri="{FF2B5EF4-FFF2-40B4-BE49-F238E27FC236}">
                <a16:creationId xmlns:a16="http://schemas.microsoft.com/office/drawing/2014/main" id="{C45F41BF-E488-444A-9790-569229929B01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3411673" y="2832138"/>
            <a:ext cx="228080" cy="99231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5756ADB-54D4-45F2-82A2-80584D627577}"/>
              </a:ext>
            </a:extLst>
          </p:cNvPr>
          <p:cNvGrpSpPr/>
          <p:nvPr/>
        </p:nvGrpSpPr>
        <p:grpSpPr>
          <a:xfrm>
            <a:off x="2017243" y="4930757"/>
            <a:ext cx="389068" cy="258854"/>
            <a:chOff x="2736036" y="5055651"/>
            <a:chExt cx="389068" cy="258854"/>
          </a:xfrm>
        </p:grpSpPr>
        <p:pic>
          <p:nvPicPr>
            <p:cNvPr id="234" name="Picture 68">
              <a:extLst>
                <a:ext uri="{FF2B5EF4-FFF2-40B4-BE49-F238E27FC236}">
                  <a16:creationId xmlns:a16="http://schemas.microsoft.com/office/drawing/2014/main" id="{CBBBE392-5293-4CA1-BCE5-3CE726327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tretch>
              <a:fillRect/>
            </a:stretch>
          </p:blipFill>
          <p:spPr>
            <a:xfrm>
              <a:off x="2736036" y="5055651"/>
              <a:ext cx="389068" cy="258854"/>
            </a:xfrm>
            <a:prstGeom prst="rect">
              <a:avLst/>
            </a:prstGeom>
          </p:spPr>
        </p:pic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E807075-2C40-40D8-BB29-D5A67480A938}"/>
                </a:ext>
              </a:extLst>
            </p:cNvPr>
            <p:cNvSpPr txBox="1"/>
            <p:nvPr/>
          </p:nvSpPr>
          <p:spPr>
            <a:xfrm>
              <a:off x="2747018" y="5098416"/>
              <a:ext cx="370044" cy="1735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5335514-DEDE-4111-BF3A-FD5C03CC3BE9}"/>
              </a:ext>
            </a:extLst>
          </p:cNvPr>
          <p:cNvGrpSpPr/>
          <p:nvPr/>
        </p:nvGrpSpPr>
        <p:grpSpPr>
          <a:xfrm>
            <a:off x="3623468" y="4930757"/>
            <a:ext cx="389068" cy="258854"/>
            <a:chOff x="2736036" y="5055651"/>
            <a:chExt cx="389068" cy="258854"/>
          </a:xfrm>
        </p:grpSpPr>
        <p:pic>
          <p:nvPicPr>
            <p:cNvPr id="237" name="Picture 68">
              <a:extLst>
                <a:ext uri="{FF2B5EF4-FFF2-40B4-BE49-F238E27FC236}">
                  <a16:creationId xmlns:a16="http://schemas.microsoft.com/office/drawing/2014/main" id="{C4C9BA03-4FB2-4CBF-A3BF-FB1F2F380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tretch>
              <a:fillRect/>
            </a:stretch>
          </p:blipFill>
          <p:spPr>
            <a:xfrm>
              <a:off x="2736036" y="5055651"/>
              <a:ext cx="389068" cy="258854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C0667E5-C5C4-4591-A91A-2805362C3B48}"/>
                </a:ext>
              </a:extLst>
            </p:cNvPr>
            <p:cNvSpPr txBox="1"/>
            <p:nvPr/>
          </p:nvSpPr>
          <p:spPr>
            <a:xfrm>
              <a:off x="2747018" y="5098416"/>
              <a:ext cx="370044" cy="1735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E7EE1962-E2BC-4645-8C18-140E9F7BC958}"/>
              </a:ext>
            </a:extLst>
          </p:cNvPr>
          <p:cNvGrpSpPr/>
          <p:nvPr/>
        </p:nvGrpSpPr>
        <p:grpSpPr>
          <a:xfrm>
            <a:off x="4173195" y="4444612"/>
            <a:ext cx="506277" cy="398863"/>
            <a:chOff x="9601225" y="4531182"/>
            <a:chExt cx="506277" cy="398863"/>
          </a:xfrm>
        </p:grpSpPr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DDB95672-0DE3-4151-B58F-79E0742F9E0C}"/>
                </a:ext>
              </a:extLst>
            </p:cNvPr>
            <p:cNvGrpSpPr/>
            <p:nvPr/>
          </p:nvGrpSpPr>
          <p:grpSpPr>
            <a:xfrm>
              <a:off x="9601225" y="4598370"/>
              <a:ext cx="506277" cy="331675"/>
              <a:chOff x="2413414" y="3456962"/>
              <a:chExt cx="407099" cy="284682"/>
            </a:xfrm>
          </p:grpSpPr>
          <p:pic>
            <p:nvPicPr>
              <p:cNvPr id="242" name="Picture 30">
                <a:extLst>
                  <a:ext uri="{FF2B5EF4-FFF2-40B4-BE49-F238E27FC236}">
                    <a16:creationId xmlns:a16="http://schemas.microsoft.com/office/drawing/2014/main" id="{371DFF37-13E0-4A25-B98C-4092F778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3414" y="3456962"/>
                <a:ext cx="407099" cy="284682"/>
              </a:xfrm>
              <a:prstGeom prst="rect">
                <a:avLst/>
              </a:prstGeom>
            </p:spPr>
          </p:pic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46458A2-EC1A-41F5-B060-709E93C55B4C}"/>
                  </a:ext>
                </a:extLst>
              </p:cNvPr>
              <p:cNvSpPr txBox="1"/>
              <p:nvPr/>
            </p:nvSpPr>
            <p:spPr>
              <a:xfrm>
                <a:off x="2437160" y="3497166"/>
                <a:ext cx="360041" cy="207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+mn-cs"/>
                  </a:rPr>
                  <a:t>Manager</a:t>
                </a:r>
              </a:p>
            </p:txBody>
          </p:sp>
        </p:grpSp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5CAFBD77-54A8-451A-9F58-3AF0FE85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7175" y="4531182"/>
              <a:ext cx="142302" cy="141261"/>
            </a:xfrm>
            <a:prstGeom prst="roundRect">
              <a:avLst/>
            </a:prstGeom>
          </p:spPr>
        </p:pic>
      </p:grp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E55A62C9-A5DE-465E-9588-3A017847EC57}"/>
              </a:ext>
            </a:extLst>
          </p:cNvPr>
          <p:cNvCxnSpPr>
            <a:cxnSpLocks/>
            <a:stCxn id="207" idx="2"/>
            <a:endCxn id="234" idx="0"/>
          </p:cNvCxnSpPr>
          <p:nvPr/>
        </p:nvCxnSpPr>
        <p:spPr bwMode="auto">
          <a:xfrm flipH="1">
            <a:off x="2211777" y="4311442"/>
            <a:ext cx="1" cy="61931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45" name="구부러진 연결선 170">
            <a:extLst>
              <a:ext uri="{FF2B5EF4-FFF2-40B4-BE49-F238E27FC236}">
                <a16:creationId xmlns:a16="http://schemas.microsoft.com/office/drawing/2014/main" id="{632DA7E2-9D30-4FD3-A232-26C1A60B8EFE}"/>
              </a:ext>
            </a:extLst>
          </p:cNvPr>
          <p:cNvCxnSpPr>
            <a:cxnSpLocks/>
            <a:stCxn id="234" idx="0"/>
            <a:endCxn id="210" idx="2"/>
          </p:cNvCxnSpPr>
          <p:nvPr/>
        </p:nvCxnSpPr>
        <p:spPr>
          <a:xfrm rot="5400000" flipH="1" flipV="1">
            <a:off x="2596022" y="3927198"/>
            <a:ext cx="619315" cy="138780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6" name="구부러진 연결선 170">
            <a:extLst>
              <a:ext uri="{FF2B5EF4-FFF2-40B4-BE49-F238E27FC236}">
                <a16:creationId xmlns:a16="http://schemas.microsoft.com/office/drawing/2014/main" id="{1C0762E8-1350-4418-8701-CD6A839E73CF}"/>
              </a:ext>
            </a:extLst>
          </p:cNvPr>
          <p:cNvCxnSpPr>
            <a:cxnSpLocks/>
            <a:stCxn id="234" idx="0"/>
            <a:endCxn id="219" idx="2"/>
          </p:cNvCxnSpPr>
          <p:nvPr/>
        </p:nvCxnSpPr>
        <p:spPr>
          <a:xfrm rot="5400000" flipH="1" flipV="1">
            <a:off x="2813685" y="3710145"/>
            <a:ext cx="618704" cy="182252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8A6D0643-D693-4D19-9FFF-4F46A42D1323}"/>
              </a:ext>
            </a:extLst>
          </p:cNvPr>
          <p:cNvSpPr/>
          <p:nvPr/>
        </p:nvSpPr>
        <p:spPr bwMode="auto">
          <a:xfrm>
            <a:off x="2093740" y="4581009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9A8423D1-0C7C-496F-9B63-9FBF4ECB4A2F}"/>
              </a:ext>
            </a:extLst>
          </p:cNvPr>
          <p:cNvGrpSpPr/>
          <p:nvPr/>
        </p:nvGrpSpPr>
        <p:grpSpPr>
          <a:xfrm>
            <a:off x="488695" y="4459147"/>
            <a:ext cx="1188000" cy="468000"/>
            <a:chOff x="6075521" y="4476081"/>
            <a:chExt cx="1255873" cy="448627"/>
          </a:xfrm>
        </p:grpSpPr>
        <p:sp>
          <p:nvSpPr>
            <p:cNvPr id="249" name="TextBox 109">
              <a:extLst>
                <a:ext uri="{FF2B5EF4-FFF2-40B4-BE49-F238E27FC236}">
                  <a16:creationId xmlns:a16="http://schemas.microsoft.com/office/drawing/2014/main" id="{F872E59D-15A8-442D-B771-D2FBE33F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3" y="4482034"/>
              <a:ext cx="1254741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External Store(Sync)</a:t>
              </a:r>
            </a:p>
          </p:txBody>
        </p:sp>
        <p:sp>
          <p:nvSpPr>
            <p:cNvPr id="250" name="TextBox 109">
              <a:extLst>
                <a:ext uri="{FF2B5EF4-FFF2-40B4-BE49-F238E27FC236}">
                  <a16:creationId xmlns:a16="http://schemas.microsoft.com/office/drawing/2014/main" id="{DE515EA5-B548-4575-8103-C160BCFDD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521" y="4476081"/>
              <a:ext cx="951419" cy="170259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281E1E34-C678-4AB3-B1DC-53567412682C}"/>
              </a:ext>
            </a:extLst>
          </p:cNvPr>
          <p:cNvGrpSpPr/>
          <p:nvPr/>
        </p:nvGrpSpPr>
        <p:grpSpPr>
          <a:xfrm>
            <a:off x="488695" y="2878504"/>
            <a:ext cx="1188000" cy="468002"/>
            <a:chOff x="6076653" y="4459709"/>
            <a:chExt cx="1533430" cy="464999"/>
          </a:xfrm>
        </p:grpSpPr>
        <p:sp>
          <p:nvSpPr>
            <p:cNvPr id="252" name="TextBox 109">
              <a:extLst>
                <a:ext uri="{FF2B5EF4-FFF2-40B4-BE49-F238E27FC236}">
                  <a16:creationId xmlns:a16="http://schemas.microsoft.com/office/drawing/2014/main" id="{2415BA53-2F2E-4384-8AF3-A104E143D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3" y="4482034"/>
              <a:ext cx="1533430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Proxy (L/B)</a:t>
              </a:r>
            </a:p>
          </p:txBody>
        </p:sp>
        <p:sp>
          <p:nvSpPr>
            <p:cNvPr id="253" name="TextBox 109">
              <a:extLst>
                <a:ext uri="{FF2B5EF4-FFF2-40B4-BE49-F238E27FC236}">
                  <a16:creationId xmlns:a16="http://schemas.microsoft.com/office/drawing/2014/main" id="{33167025-8E30-406D-96E2-780848412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718" y="4459709"/>
              <a:ext cx="1161689" cy="203002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Connectivity</a:t>
              </a:r>
            </a:p>
          </p:txBody>
        </p: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102866A2-8D92-47D6-BD84-7B5F4FF28EB0}"/>
              </a:ext>
            </a:extLst>
          </p:cNvPr>
          <p:cNvSpPr/>
          <p:nvPr/>
        </p:nvSpPr>
        <p:spPr bwMode="auto">
          <a:xfrm>
            <a:off x="2103491" y="3072988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D036FF1F-91AE-4D7C-A9E6-2DA5AF193AD5}"/>
              </a:ext>
            </a:extLst>
          </p:cNvPr>
          <p:cNvGrpSpPr/>
          <p:nvPr/>
        </p:nvGrpSpPr>
        <p:grpSpPr>
          <a:xfrm>
            <a:off x="488697" y="3408625"/>
            <a:ext cx="1188003" cy="449894"/>
            <a:chOff x="6074222" y="4474814"/>
            <a:chExt cx="1054465" cy="449894"/>
          </a:xfrm>
        </p:grpSpPr>
        <p:sp>
          <p:nvSpPr>
            <p:cNvPr id="256" name="TextBox 109">
              <a:extLst>
                <a:ext uri="{FF2B5EF4-FFF2-40B4-BE49-F238E27FC236}">
                  <a16:creationId xmlns:a16="http://schemas.microsoft.com/office/drawing/2014/main" id="{1A08E0E1-C67C-4E9F-8EA6-9C26901E5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2" y="4482034"/>
              <a:ext cx="1052035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Round Robin</a:t>
              </a:r>
            </a:p>
          </p:txBody>
        </p:sp>
        <p:sp>
          <p:nvSpPr>
            <p:cNvPr id="257" name="TextBox 109">
              <a:extLst>
                <a:ext uri="{FF2B5EF4-FFF2-40B4-BE49-F238E27FC236}">
                  <a16:creationId xmlns:a16="http://schemas.microsoft.com/office/drawing/2014/main" id="{2ED9E74F-CF4E-408D-9315-6CED6F58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4" y="4474814"/>
              <a:ext cx="798836" cy="167770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Load Balancing</a:t>
              </a:r>
            </a:p>
          </p:txBody>
        </p:sp>
      </p:grpSp>
      <p:cxnSp>
        <p:nvCxnSpPr>
          <p:cNvPr id="258" name="구부러진 연결선 166">
            <a:extLst>
              <a:ext uri="{FF2B5EF4-FFF2-40B4-BE49-F238E27FC236}">
                <a16:creationId xmlns:a16="http://schemas.microsoft.com/office/drawing/2014/main" id="{506D06A3-9D6B-4E13-8192-FEDC0FD1815E}"/>
              </a:ext>
            </a:extLst>
          </p:cNvPr>
          <p:cNvCxnSpPr>
            <a:cxnSpLocks/>
            <a:stCxn id="201" idx="0"/>
          </p:cNvCxnSpPr>
          <p:nvPr/>
        </p:nvCxnSpPr>
        <p:spPr>
          <a:xfrm rot="5400000" flipH="1" flipV="1">
            <a:off x="2474226" y="2363972"/>
            <a:ext cx="287773" cy="80834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59" name="구부러진 연결선 166">
            <a:extLst>
              <a:ext uri="{FF2B5EF4-FFF2-40B4-BE49-F238E27FC236}">
                <a16:creationId xmlns:a16="http://schemas.microsoft.com/office/drawing/2014/main" id="{50D4D3BA-696D-4B3E-A862-E3D76A4796E8}"/>
              </a:ext>
            </a:extLst>
          </p:cNvPr>
          <p:cNvCxnSpPr>
            <a:cxnSpLocks/>
            <a:stCxn id="205" idx="0"/>
          </p:cNvCxnSpPr>
          <p:nvPr/>
        </p:nvCxnSpPr>
        <p:spPr>
          <a:xfrm rot="16200000" flipV="1">
            <a:off x="3159744" y="2486802"/>
            <a:ext cx="307441" cy="58235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60" name="구부러진 연결선 166">
            <a:extLst>
              <a:ext uri="{FF2B5EF4-FFF2-40B4-BE49-F238E27FC236}">
                <a16:creationId xmlns:a16="http://schemas.microsoft.com/office/drawing/2014/main" id="{7B188F2C-9922-4C7B-BD65-4CAA12522B60}"/>
              </a:ext>
            </a:extLst>
          </p:cNvPr>
          <p:cNvCxnSpPr>
            <a:cxnSpLocks/>
            <a:stCxn id="230" idx="0"/>
          </p:cNvCxnSpPr>
          <p:nvPr/>
        </p:nvCxnSpPr>
        <p:spPr>
          <a:xfrm rot="16200000" flipV="1">
            <a:off x="3377843" y="2268703"/>
            <a:ext cx="288473" cy="99958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261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4DBB427E-B094-4AFD-B959-26A3C1D9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52" y="5060293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73A03F58-90AB-4876-A834-22454B03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00" y="5055054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109">
            <a:extLst>
              <a:ext uri="{FF2B5EF4-FFF2-40B4-BE49-F238E27FC236}">
                <a16:creationId xmlns:a16="http://schemas.microsoft.com/office/drawing/2014/main" id="{C7246D47-BB97-492E-9DD0-EDF77C9F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50" y="3277666"/>
            <a:ext cx="1045422" cy="347723"/>
          </a:xfrm>
          <a:prstGeom prst="roundRect">
            <a:avLst/>
          </a:prstGeom>
          <a:solidFill>
            <a:srgbClr val="A50034">
              <a:alpha val="90000"/>
            </a:srgbClr>
          </a:solidFill>
          <a:ln w="12700">
            <a:noFill/>
            <a:prstDash val="sysDash"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1000" baseline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Dynamic DNS</a:t>
            </a:r>
            <a:b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</a:b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Resolution</a:t>
            </a:r>
          </a:p>
        </p:txBody>
      </p: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408A8D0B-25D6-4C74-B3CA-29CFB19F9155}"/>
              </a:ext>
            </a:extLst>
          </p:cNvPr>
          <p:cNvCxnSpPr>
            <a:cxnSpLocks/>
            <a:stCxn id="309" idx="6"/>
          </p:cNvCxnSpPr>
          <p:nvPr/>
        </p:nvCxnSpPr>
        <p:spPr bwMode="auto">
          <a:xfrm flipV="1">
            <a:off x="3137067" y="3442336"/>
            <a:ext cx="1027257" cy="47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265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EDABDB23-6801-4E0A-8BCD-37F21889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2" y="4176442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6885BAE-0D8E-4829-8078-61129E66E1D1}"/>
              </a:ext>
            </a:extLst>
          </p:cNvPr>
          <p:cNvGrpSpPr/>
          <p:nvPr/>
        </p:nvGrpSpPr>
        <p:grpSpPr>
          <a:xfrm>
            <a:off x="488695" y="3920638"/>
            <a:ext cx="1188000" cy="468000"/>
            <a:chOff x="6074224" y="4474814"/>
            <a:chExt cx="1211608" cy="449894"/>
          </a:xfrm>
        </p:grpSpPr>
        <p:sp>
          <p:nvSpPr>
            <p:cNvPr id="267" name="TextBox 109">
              <a:extLst>
                <a:ext uri="{FF2B5EF4-FFF2-40B4-BE49-F238E27FC236}">
                  <a16:creationId xmlns:a16="http://schemas.microsoft.com/office/drawing/2014/main" id="{A57E0240-7784-4AA2-AE84-8183F1075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2" y="4482034"/>
              <a:ext cx="1209180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Scaling Support</a:t>
              </a:r>
            </a:p>
          </p:txBody>
        </p:sp>
        <p:sp>
          <p:nvSpPr>
            <p:cNvPr id="268" name="TextBox 109">
              <a:extLst>
                <a:ext uri="{FF2B5EF4-FFF2-40B4-BE49-F238E27FC236}">
                  <a16:creationId xmlns:a16="http://schemas.microsoft.com/office/drawing/2014/main" id="{B034C45F-6465-4844-9B8A-CB0B2F8FD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4" y="4474814"/>
              <a:ext cx="917885" cy="167770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Scalability</a:t>
              </a:r>
            </a:p>
          </p:txBody>
        </p:sp>
      </p:grp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2C7EC6DF-EC2A-4525-A232-788DA09E7D84}"/>
              </a:ext>
            </a:extLst>
          </p:cNvPr>
          <p:cNvCxnSpPr>
            <a:cxnSpLocks/>
            <a:stCxn id="254" idx="2"/>
            <a:endCxn id="252" idx="3"/>
          </p:cNvCxnSpPr>
          <p:nvPr/>
        </p:nvCxnSpPr>
        <p:spPr bwMode="auto">
          <a:xfrm flipH="1" flipV="1">
            <a:off x="1676695" y="3123740"/>
            <a:ext cx="426796" cy="61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9A4A91A-A012-4D51-AE9B-591CCF8B3E50}"/>
              </a:ext>
            </a:extLst>
          </p:cNvPr>
          <p:cNvCxnSpPr>
            <a:cxnSpLocks/>
            <a:stCxn id="247" idx="2"/>
            <a:endCxn id="249" idx="3"/>
          </p:cNvCxnSpPr>
          <p:nvPr/>
        </p:nvCxnSpPr>
        <p:spPr bwMode="auto">
          <a:xfrm flipH="1">
            <a:off x="1676695" y="4693585"/>
            <a:ext cx="417045" cy="266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173231DE-20D6-4BF3-84CD-D18D79BB49BC}"/>
              </a:ext>
            </a:extLst>
          </p:cNvPr>
          <p:cNvCxnSpPr>
            <a:cxnSpLocks/>
            <a:stCxn id="308" idx="2"/>
            <a:endCxn id="256" idx="3"/>
          </p:cNvCxnSpPr>
          <p:nvPr/>
        </p:nvCxnSpPr>
        <p:spPr bwMode="auto">
          <a:xfrm flipH="1" flipV="1">
            <a:off x="1676695" y="3637182"/>
            <a:ext cx="1239100" cy="8948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72" name="타원 271">
            <a:extLst>
              <a:ext uri="{FF2B5EF4-FFF2-40B4-BE49-F238E27FC236}">
                <a16:creationId xmlns:a16="http://schemas.microsoft.com/office/drawing/2014/main" id="{4D011188-DC75-40AE-9FCC-28F131E2F7D7}"/>
              </a:ext>
            </a:extLst>
          </p:cNvPr>
          <p:cNvSpPr/>
          <p:nvPr/>
        </p:nvSpPr>
        <p:spPr bwMode="auto">
          <a:xfrm>
            <a:off x="2768269" y="4067062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A1DB89B-D505-4609-A6A1-4F0D7F8C6411}"/>
              </a:ext>
            </a:extLst>
          </p:cNvPr>
          <p:cNvCxnSpPr>
            <a:cxnSpLocks/>
            <a:stCxn id="272" idx="2"/>
            <a:endCxn id="267" idx="3"/>
          </p:cNvCxnSpPr>
          <p:nvPr/>
        </p:nvCxnSpPr>
        <p:spPr bwMode="auto">
          <a:xfrm flipH="1" flipV="1">
            <a:off x="1676695" y="4158394"/>
            <a:ext cx="1091574" cy="2124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06B17A3-FDC3-4E04-909C-E89F16A2AA37}"/>
              </a:ext>
            </a:extLst>
          </p:cNvPr>
          <p:cNvGrpSpPr/>
          <p:nvPr/>
        </p:nvGrpSpPr>
        <p:grpSpPr>
          <a:xfrm>
            <a:off x="2865418" y="2316759"/>
            <a:ext cx="288000" cy="288000"/>
            <a:chOff x="5122400" y="2492454"/>
            <a:chExt cx="286002" cy="286002"/>
          </a:xfrm>
        </p:grpSpPr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1FD3EB-3AB3-4708-A8C3-AA5EDF1F4253}"/>
                </a:ext>
              </a:extLst>
            </p:cNvPr>
            <p:cNvSpPr/>
            <p:nvPr/>
          </p:nvSpPr>
          <p:spPr bwMode="auto">
            <a:xfrm>
              <a:off x="5122400" y="2492454"/>
              <a:ext cx="286002" cy="286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dist="12700" dir="5400000" algn="t" rotWithShape="0">
                <a:srgbClr val="5F090F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endParaRP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1C9833D5-FE3D-4C7E-BB30-1D63A4C8679F}"/>
                </a:ext>
              </a:extLst>
            </p:cNvPr>
            <p:cNvGrpSpPr/>
            <p:nvPr/>
          </p:nvGrpSpPr>
          <p:grpSpPr>
            <a:xfrm>
              <a:off x="5160045" y="2549500"/>
              <a:ext cx="210712" cy="171910"/>
              <a:chOff x="5332346" y="2358014"/>
              <a:chExt cx="365705" cy="298365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0872D67B-8738-4BDB-9BC3-3C14048D7A20}"/>
                  </a:ext>
                </a:extLst>
              </p:cNvPr>
              <p:cNvSpPr/>
              <p:nvPr/>
            </p:nvSpPr>
            <p:spPr bwMode="auto">
              <a:xfrm>
                <a:off x="5448236" y="2358014"/>
                <a:ext cx="135282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BDCBF0DD-C0CA-4B98-AA3B-5B3BA0AAE4DF}"/>
                  </a:ext>
                </a:extLst>
              </p:cNvPr>
              <p:cNvSpPr/>
              <p:nvPr/>
            </p:nvSpPr>
            <p:spPr bwMode="auto">
              <a:xfrm>
                <a:off x="5332346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DC5BF84E-D667-4EBE-9B5E-82C811E4BD3F}"/>
                  </a:ext>
                </a:extLst>
              </p:cNvPr>
              <p:cNvSpPr/>
              <p:nvPr/>
            </p:nvSpPr>
            <p:spPr bwMode="auto">
              <a:xfrm>
                <a:off x="5430223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05413926-DFF4-4F37-8AD0-B39E0D29BF5B}"/>
                  </a:ext>
                </a:extLst>
              </p:cNvPr>
              <p:cNvSpPr/>
              <p:nvPr/>
            </p:nvSpPr>
            <p:spPr bwMode="auto">
              <a:xfrm>
                <a:off x="5522677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49BDBB65-DC08-42E6-8C27-95A65E9C28B9}"/>
                  </a:ext>
                </a:extLst>
              </p:cNvPr>
              <p:cNvSpPr/>
              <p:nvPr/>
            </p:nvSpPr>
            <p:spPr bwMode="auto">
              <a:xfrm>
                <a:off x="5620554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D722C308-9931-4019-A631-67D3028341A7}"/>
                  </a:ext>
                </a:extLst>
              </p:cNvPr>
              <p:cNvGrpSpPr/>
              <p:nvPr/>
            </p:nvGrpSpPr>
            <p:grpSpPr>
              <a:xfrm>
                <a:off x="5419726" y="2397954"/>
                <a:ext cx="192404" cy="148327"/>
                <a:chOff x="5389523" y="2397954"/>
                <a:chExt cx="252810" cy="148327"/>
              </a:xfrm>
            </p:grpSpPr>
            <p:cxnSp>
              <p:nvCxnSpPr>
                <p:cNvPr id="289" name="직선 연결선 288">
                  <a:extLst>
                    <a:ext uri="{FF2B5EF4-FFF2-40B4-BE49-F238E27FC236}">
                      <a16:creationId xmlns:a16="http://schemas.microsoft.com/office/drawing/2014/main" id="{1A982EE4-FFC8-44BA-977A-62AA22830A5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자유형 1031">
                  <a:extLst>
                    <a:ext uri="{FF2B5EF4-FFF2-40B4-BE49-F238E27FC236}">
                      <a16:creationId xmlns:a16="http://schemas.microsoft.com/office/drawing/2014/main" id="{05383BA5-6CEB-49AA-888E-D44AA5DD2EF2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A28FC2DD-1466-4D93-82B0-EAB7EDA76D51}"/>
                  </a:ext>
                </a:extLst>
              </p:cNvPr>
              <p:cNvGrpSpPr/>
              <p:nvPr/>
            </p:nvGrpSpPr>
            <p:grpSpPr>
              <a:xfrm>
                <a:off x="5364316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287" name="직선 연결선 286">
                  <a:extLst>
                    <a:ext uri="{FF2B5EF4-FFF2-40B4-BE49-F238E27FC236}">
                      <a16:creationId xmlns:a16="http://schemas.microsoft.com/office/drawing/2014/main" id="{F0483B5D-7097-4C05-8C7F-973B78F14A3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자유형 1029">
                  <a:extLst>
                    <a:ext uri="{FF2B5EF4-FFF2-40B4-BE49-F238E27FC236}">
                      <a16:creationId xmlns:a16="http://schemas.microsoft.com/office/drawing/2014/main" id="{CAEC27E5-8B06-4716-9C58-7857692F02F8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587D50CD-86BD-4F19-B504-21DD36F1E4C3}"/>
                  </a:ext>
                </a:extLst>
              </p:cNvPr>
              <p:cNvGrpSpPr/>
              <p:nvPr/>
            </p:nvGrpSpPr>
            <p:grpSpPr>
              <a:xfrm>
                <a:off x="5556934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285" name="직선 연결선 284">
                  <a:extLst>
                    <a:ext uri="{FF2B5EF4-FFF2-40B4-BE49-F238E27FC236}">
                      <a16:creationId xmlns:a16="http://schemas.microsoft.com/office/drawing/2014/main" id="{E2174A10-C22E-4893-B180-1C57CC0BB5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자유형 1027">
                  <a:extLst>
                    <a:ext uri="{FF2B5EF4-FFF2-40B4-BE49-F238E27FC236}">
                      <a16:creationId xmlns:a16="http://schemas.microsoft.com/office/drawing/2014/main" id="{3DFCAA3C-E308-4D21-8775-4AB2D5D5C95F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261C10CA-A5BE-4715-BBC6-C963FAEADA95}"/>
              </a:ext>
            </a:extLst>
          </p:cNvPr>
          <p:cNvGrpSpPr/>
          <p:nvPr/>
        </p:nvGrpSpPr>
        <p:grpSpPr>
          <a:xfrm>
            <a:off x="2865418" y="3433550"/>
            <a:ext cx="288000" cy="288000"/>
            <a:chOff x="5122400" y="2492454"/>
            <a:chExt cx="286002" cy="286002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D84C432-2FFE-4A39-9E06-22BC8B8BC323}"/>
                </a:ext>
              </a:extLst>
            </p:cNvPr>
            <p:cNvSpPr/>
            <p:nvPr/>
          </p:nvSpPr>
          <p:spPr bwMode="auto">
            <a:xfrm>
              <a:off x="5122400" y="2492454"/>
              <a:ext cx="286002" cy="286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dist="12700" dir="5400000" algn="t" rotWithShape="0">
                <a:srgbClr val="5F090F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BFDD81F6-CBB5-4EC1-9CED-1AA19A6EF658}"/>
                </a:ext>
              </a:extLst>
            </p:cNvPr>
            <p:cNvGrpSpPr/>
            <p:nvPr/>
          </p:nvGrpSpPr>
          <p:grpSpPr>
            <a:xfrm>
              <a:off x="5160045" y="2549500"/>
              <a:ext cx="210712" cy="171910"/>
              <a:chOff x="5332346" y="2358014"/>
              <a:chExt cx="365705" cy="29836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4FD14FC7-FA52-48C4-BB89-95A18D7D505D}"/>
                  </a:ext>
                </a:extLst>
              </p:cNvPr>
              <p:cNvSpPr/>
              <p:nvPr/>
            </p:nvSpPr>
            <p:spPr bwMode="auto">
              <a:xfrm>
                <a:off x="5448236" y="2358014"/>
                <a:ext cx="135282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0115B968-E291-417D-9191-62A94B53F9B0}"/>
                  </a:ext>
                </a:extLst>
              </p:cNvPr>
              <p:cNvSpPr/>
              <p:nvPr/>
            </p:nvSpPr>
            <p:spPr bwMode="auto">
              <a:xfrm>
                <a:off x="5332346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345C33DB-3FEC-4E03-B3A9-573DD9CDE68C}"/>
                  </a:ext>
                </a:extLst>
              </p:cNvPr>
              <p:cNvSpPr/>
              <p:nvPr/>
            </p:nvSpPr>
            <p:spPr bwMode="auto">
              <a:xfrm>
                <a:off x="5430223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6B1F896-11CF-4427-9C8C-A0B0E0B6E5BC}"/>
                  </a:ext>
                </a:extLst>
              </p:cNvPr>
              <p:cNvSpPr/>
              <p:nvPr/>
            </p:nvSpPr>
            <p:spPr bwMode="auto">
              <a:xfrm>
                <a:off x="5522677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F47234F8-65DC-4A73-B05E-DE978E5A4DF7}"/>
                  </a:ext>
                </a:extLst>
              </p:cNvPr>
              <p:cNvSpPr/>
              <p:nvPr/>
            </p:nvSpPr>
            <p:spPr bwMode="auto">
              <a:xfrm>
                <a:off x="5620554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B4C510CB-0906-4009-A79D-A7E7E9FFC315}"/>
                  </a:ext>
                </a:extLst>
              </p:cNvPr>
              <p:cNvGrpSpPr/>
              <p:nvPr/>
            </p:nvGrpSpPr>
            <p:grpSpPr>
              <a:xfrm>
                <a:off x="5419726" y="2397954"/>
                <a:ext cx="192404" cy="148327"/>
                <a:chOff x="5389523" y="2397954"/>
                <a:chExt cx="252810" cy="148327"/>
              </a:xfrm>
            </p:grpSpPr>
            <p:cxnSp>
              <p:nvCxnSpPr>
                <p:cNvPr id="306" name="직선 연결선 305">
                  <a:extLst>
                    <a:ext uri="{FF2B5EF4-FFF2-40B4-BE49-F238E27FC236}">
                      <a16:creationId xmlns:a16="http://schemas.microsoft.com/office/drawing/2014/main" id="{B04D5366-31C6-4E07-A0D6-821C0846A8D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자유형 1031">
                  <a:extLst>
                    <a:ext uri="{FF2B5EF4-FFF2-40B4-BE49-F238E27FC236}">
                      <a16:creationId xmlns:a16="http://schemas.microsoft.com/office/drawing/2014/main" id="{20DA41D5-B98A-41F7-AB07-82A0A185CFAE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CF6EF575-4F08-453C-AAAF-E589F0702452}"/>
                  </a:ext>
                </a:extLst>
              </p:cNvPr>
              <p:cNvGrpSpPr/>
              <p:nvPr/>
            </p:nvGrpSpPr>
            <p:grpSpPr>
              <a:xfrm>
                <a:off x="5364316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ADDBB219-FD68-45B5-9D42-8237390BFF74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자유형 1029">
                  <a:extLst>
                    <a:ext uri="{FF2B5EF4-FFF2-40B4-BE49-F238E27FC236}">
                      <a16:creationId xmlns:a16="http://schemas.microsoft.com/office/drawing/2014/main" id="{97674B4A-1788-4C12-AAD1-6FBD6A8870A5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159CC14-1E2C-455D-84C8-EEFB9D7D64F2}"/>
                  </a:ext>
                </a:extLst>
              </p:cNvPr>
              <p:cNvGrpSpPr/>
              <p:nvPr/>
            </p:nvGrpSpPr>
            <p:grpSpPr>
              <a:xfrm>
                <a:off x="5556934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302" name="직선 연결선 301">
                  <a:extLst>
                    <a:ext uri="{FF2B5EF4-FFF2-40B4-BE49-F238E27FC236}">
                      <a16:creationId xmlns:a16="http://schemas.microsoft.com/office/drawing/2014/main" id="{CD4D0592-6CC1-4744-BC6A-EC931FAABF4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자유형 1027">
                  <a:extLst>
                    <a:ext uri="{FF2B5EF4-FFF2-40B4-BE49-F238E27FC236}">
                      <a16:creationId xmlns:a16="http://schemas.microsoft.com/office/drawing/2014/main" id="{A7484BEE-C604-4086-A2B5-DF083E535FFC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</p:grpSp>
      </p:grpSp>
      <p:sp>
        <p:nvSpPr>
          <p:cNvPr id="308" name="타원 307">
            <a:extLst>
              <a:ext uri="{FF2B5EF4-FFF2-40B4-BE49-F238E27FC236}">
                <a16:creationId xmlns:a16="http://schemas.microsoft.com/office/drawing/2014/main" id="{826B6C06-6316-4DB1-96CA-C9C5A68A72F7}"/>
              </a:ext>
            </a:extLst>
          </p:cNvPr>
          <p:cNvSpPr/>
          <p:nvPr/>
        </p:nvSpPr>
        <p:spPr bwMode="auto">
          <a:xfrm>
            <a:off x="2915795" y="3614086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8BD1EF7-37E2-4590-A11D-5DED1F6DFD63}"/>
              </a:ext>
            </a:extLst>
          </p:cNvPr>
          <p:cNvSpPr/>
          <p:nvPr/>
        </p:nvSpPr>
        <p:spPr bwMode="auto">
          <a:xfrm>
            <a:off x="2910480" y="3334558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3300E1B-C51C-432B-A508-CD71EC3ED27A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33" y="1727158"/>
            <a:ext cx="635553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LENA</a:t>
            </a:r>
            <a:r>
              <a:rPr lang="ko-KR" altLang="en-US" b="1" dirty="0">
                <a:solidFill>
                  <a:schemeClr val="tx1"/>
                </a:solidFill>
              </a:rPr>
              <a:t>에서 메모리 캐시 서버를 사용할 수 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2950001"/>
            <a:ext cx="4507321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Standalone</a:t>
            </a:r>
            <a:r>
              <a:rPr lang="ko-KR" altLang="en-US" dirty="0">
                <a:solidFill>
                  <a:schemeClr val="accent2"/>
                </a:solidFill>
              </a:rPr>
              <a:t>과 </a:t>
            </a:r>
            <a:r>
              <a:rPr lang="en-US" altLang="ko-KR" dirty="0">
                <a:solidFill>
                  <a:schemeClr val="accent2"/>
                </a:solidFill>
              </a:rPr>
              <a:t>Replication </a:t>
            </a:r>
            <a:r>
              <a:rPr lang="ko-KR" altLang="en-US" dirty="0">
                <a:solidFill>
                  <a:schemeClr val="accent2"/>
                </a:solidFill>
              </a:rPr>
              <a:t>모드로 사용할 수 있는 </a:t>
            </a:r>
            <a:r>
              <a:rPr lang="ko-KR" altLang="en-US" dirty="0">
                <a:solidFill>
                  <a:schemeClr val="tx1"/>
                </a:solidFill>
              </a:rPr>
              <a:t>메모리 캐시 서버를 </a:t>
            </a:r>
            <a:r>
              <a:rPr lang="ko-KR" altLang="en-US" dirty="0">
                <a:solidFill>
                  <a:schemeClr val="accent2"/>
                </a:solidFill>
              </a:rPr>
              <a:t>제공</a:t>
            </a:r>
            <a:r>
              <a:rPr lang="ko-KR" altLang="en-US" dirty="0">
                <a:solidFill>
                  <a:schemeClr val="tx1"/>
                </a:solidFill>
              </a:rPr>
              <a:t>하며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운영 환경에 따라 유연하게 사용 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550502" y="2736889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Standalone/Replication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모드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지원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3" name="Text Box 84">
            <a:extLst>
              <a:ext uri="{FF2B5EF4-FFF2-40B4-BE49-F238E27FC236}">
                <a16:creationId xmlns:a16="http://schemas.microsoft.com/office/drawing/2014/main" id="{05A57408-F39E-4A82-A44E-8900D30B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4948812"/>
            <a:ext cx="4032384" cy="96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CPU, Memory, RSS Memory</a:t>
            </a:r>
            <a:r>
              <a:rPr lang="ko-KR" altLang="en-US" dirty="0">
                <a:solidFill>
                  <a:schemeClr val="tx1"/>
                </a:solidFill>
              </a:rPr>
              <a:t>를 비롯해 각 명령어별 </a:t>
            </a:r>
            <a:r>
              <a:rPr lang="en-US" altLang="ko-KR" dirty="0">
                <a:solidFill>
                  <a:schemeClr val="tx1"/>
                </a:solidFill>
              </a:rPr>
              <a:t>CPU </a:t>
            </a:r>
            <a:r>
              <a:rPr lang="ko-KR" altLang="en-US" dirty="0">
                <a:solidFill>
                  <a:schemeClr val="tx1"/>
                </a:solidFill>
              </a:rPr>
              <a:t>사용 시간</a:t>
            </a:r>
            <a:r>
              <a:rPr lang="en-US" altLang="ko-KR" dirty="0">
                <a:solidFill>
                  <a:schemeClr val="tx1"/>
                </a:solidFill>
              </a:rPr>
              <a:t>, Hit ratio, Connection, </a:t>
            </a:r>
            <a:r>
              <a:rPr lang="ko-KR" altLang="en-US" dirty="0">
                <a:solidFill>
                  <a:schemeClr val="tx1"/>
                </a:solidFill>
              </a:rPr>
              <a:t>네트워크 상태 등 운영에 필요한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여 가지의 모니터링 정보를 한눈에 파악할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60625C7-8DDA-4992-8F14-6502BBCCBEBE}"/>
              </a:ext>
            </a:extLst>
          </p:cNvPr>
          <p:cNvGrpSpPr/>
          <p:nvPr/>
        </p:nvGrpSpPr>
        <p:grpSpPr>
          <a:xfrm>
            <a:off x="550502" y="4738989"/>
            <a:ext cx="3597352" cy="246221"/>
            <a:chOff x="3582183" y="3579379"/>
            <a:chExt cx="1846071" cy="24622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4A1481-27AE-4828-AFA6-6721DF5031CD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가지 주요 모니터링 정보 제공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5BEC3E5-72C0-42E7-B73A-079CDCAF07F0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2154757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2.1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메모리 캐시 서버 지원 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0985F0-7EE5-AF8E-4984-9A293E161B07}"/>
              </a:ext>
            </a:extLst>
          </p:cNvPr>
          <p:cNvGrpSpPr/>
          <p:nvPr/>
        </p:nvGrpSpPr>
        <p:grpSpPr>
          <a:xfrm>
            <a:off x="550502" y="3752023"/>
            <a:ext cx="3597352" cy="246221"/>
            <a:chOff x="3582183" y="3579379"/>
            <a:chExt cx="1846071" cy="2462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E6A321-B0AD-906F-85BC-5D5604E4CABA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장애 시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Auto Failover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기능 제공</a:t>
              </a: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604267D-E521-4771-6493-8C9CFDD2A795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" name="Text Box 84">
            <a:extLst>
              <a:ext uri="{FF2B5EF4-FFF2-40B4-BE49-F238E27FC236}">
                <a16:creationId xmlns:a16="http://schemas.microsoft.com/office/drawing/2014/main" id="{1911FFA4-DADC-FB1C-637D-1984060B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7" y="3993169"/>
            <a:ext cx="4507321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Master </a:t>
            </a:r>
            <a:r>
              <a:rPr lang="ko-KR" altLang="en-US" dirty="0">
                <a:solidFill>
                  <a:schemeClr val="accent2"/>
                </a:solidFill>
              </a:rPr>
              <a:t>서버에 장애가 발생할 경우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여러 </a:t>
            </a:r>
            <a:r>
              <a:rPr lang="en-US" altLang="ko-KR" dirty="0">
                <a:solidFill>
                  <a:schemeClr val="accent2"/>
                </a:solidFill>
              </a:rPr>
              <a:t>Replica </a:t>
            </a:r>
            <a:r>
              <a:rPr lang="ko-KR" altLang="en-US" dirty="0">
                <a:solidFill>
                  <a:schemeClr val="accent2"/>
                </a:solidFill>
              </a:rPr>
              <a:t>서버 중 하나를 자동으로 </a:t>
            </a:r>
            <a:r>
              <a:rPr lang="en-US" altLang="ko-KR" dirty="0">
                <a:solidFill>
                  <a:schemeClr val="accent2"/>
                </a:solidFill>
              </a:rPr>
              <a:t>Master</a:t>
            </a:r>
            <a:r>
              <a:rPr lang="ko-KR" altLang="en-US" dirty="0">
                <a:solidFill>
                  <a:schemeClr val="accent2"/>
                </a:solidFill>
              </a:rPr>
              <a:t>로 승격시켜 서비스 연속성을 보장합니다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9E521F-B7C8-2D07-90D7-FBB0DE33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74" y="2580915"/>
            <a:ext cx="3272445" cy="17116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EB42391-92C4-AF23-C405-5D887516D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5" y="4134248"/>
            <a:ext cx="3272445" cy="18411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6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934" y="1739473"/>
            <a:ext cx="7478133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LENA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Manager</a:t>
            </a:r>
            <a:r>
              <a:rPr lang="ko-KR" altLang="en-US" b="1" dirty="0">
                <a:solidFill>
                  <a:schemeClr val="accent2"/>
                </a:solidFill>
              </a:rPr>
              <a:t>에서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SSH </a:t>
            </a:r>
            <a:r>
              <a:rPr lang="ko-KR" altLang="en-US" b="1" dirty="0">
                <a:solidFill>
                  <a:schemeClr val="tx1"/>
                </a:solidFill>
              </a:rPr>
              <a:t>터미널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기능을 제공합니다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Text Box 84">
            <a:extLst>
              <a:ext uri="{FF2B5EF4-FFF2-40B4-BE49-F238E27FC236}">
                <a16:creationId xmlns:a16="http://schemas.microsoft.com/office/drawing/2014/main" id="{DEA1F285-7586-4B87-9986-2D19793E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3009025"/>
            <a:ext cx="4460956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LENA Manager</a:t>
            </a:r>
            <a:r>
              <a:rPr lang="ko-KR" altLang="en-US" dirty="0">
                <a:solidFill>
                  <a:schemeClr val="accent2"/>
                </a:solidFill>
              </a:rPr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LENA Node</a:t>
            </a:r>
            <a:r>
              <a:rPr lang="ko-KR" altLang="en-US" dirty="0">
                <a:solidFill>
                  <a:schemeClr val="accent2"/>
                </a:solidFill>
              </a:rPr>
              <a:t> 간 연결을 사용하므로 별도의 </a:t>
            </a:r>
            <a:r>
              <a:rPr lang="en-US" altLang="ko-KR" dirty="0">
                <a:solidFill>
                  <a:schemeClr val="accent2"/>
                </a:solidFill>
              </a:rPr>
              <a:t>SSH </a:t>
            </a:r>
            <a:r>
              <a:rPr lang="ko-KR" altLang="en-US" dirty="0">
                <a:solidFill>
                  <a:schemeClr val="accent2"/>
                </a:solidFill>
              </a:rPr>
              <a:t>포트를 설정할 필요없이 기능을 사용할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9E32B01-6D97-4908-9270-73710EA8C5CF}"/>
              </a:ext>
            </a:extLst>
          </p:cNvPr>
          <p:cNvGrpSpPr/>
          <p:nvPr/>
        </p:nvGrpSpPr>
        <p:grpSpPr>
          <a:xfrm>
            <a:off x="5154680" y="2795914"/>
            <a:ext cx="3076894" cy="270719"/>
            <a:chOff x="3582183" y="3576085"/>
            <a:chExt cx="1846071" cy="2131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08B844-0F53-43D1-B4A9-F400BF9F1519}"/>
                </a:ext>
              </a:extLst>
            </p:cNvPr>
            <p:cNvSpPr txBox="1"/>
            <p:nvPr/>
          </p:nvSpPr>
          <p:spPr>
            <a:xfrm>
              <a:off x="3674555" y="3576085"/>
              <a:ext cx="1753699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Node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등록과 함께 바로 사용 가능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2845079F-7A15-4E7E-B881-504359EB0023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199" name="Picture 277" descr="그림3">
            <a:extLst>
              <a:ext uri="{FF2B5EF4-FFF2-40B4-BE49-F238E27FC236}">
                <a16:creationId xmlns:a16="http://schemas.microsoft.com/office/drawing/2014/main" id="{38BB7656-DAE8-4A0F-9A33-F0CB04C1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403" y="6216943"/>
            <a:ext cx="247216" cy="333959"/>
          </a:xfrm>
          <a:prstGeom prst="rect">
            <a:avLst/>
          </a:prstGeom>
          <a:noFill/>
        </p:spPr>
      </p:pic>
      <p:pic>
        <p:nvPicPr>
          <p:cNvPr id="201" name="Picture 277" descr="그림3">
            <a:extLst>
              <a:ext uri="{FF2B5EF4-FFF2-40B4-BE49-F238E27FC236}">
                <a16:creationId xmlns:a16="http://schemas.microsoft.com/office/drawing/2014/main" id="{E38A51E6-83D7-4C8D-ABB6-19556C9D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882" y="6222769"/>
            <a:ext cx="247216" cy="333959"/>
          </a:xfrm>
          <a:prstGeom prst="rect">
            <a:avLst/>
          </a:prstGeom>
          <a:noFill/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1F98F1-818F-40F2-88C2-0CF4983BF555}"/>
              </a:ext>
            </a:extLst>
          </p:cNvPr>
          <p:cNvGrpSpPr/>
          <p:nvPr/>
        </p:nvGrpSpPr>
        <p:grpSpPr>
          <a:xfrm>
            <a:off x="5154679" y="4690745"/>
            <a:ext cx="2768126" cy="270711"/>
            <a:chOff x="3494555" y="3576090"/>
            <a:chExt cx="3236355" cy="2131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10EF5D-3D07-49AF-AB9B-9EB1054CFC10}"/>
                </a:ext>
              </a:extLst>
            </p:cNvPr>
            <p:cNvSpPr txBox="1"/>
            <p:nvPr/>
          </p:nvSpPr>
          <p:spPr>
            <a:xfrm>
              <a:off x="3674154" y="3576090"/>
              <a:ext cx="3056756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 제어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A3A86D6F-A28F-4336-A42C-72B40C9EF023}"/>
                </a:ext>
              </a:extLst>
            </p:cNvPr>
            <p:cNvSpPr/>
            <p:nvPr/>
          </p:nvSpPr>
          <p:spPr bwMode="auto">
            <a:xfrm rot="5400000">
              <a:off x="3494555" y="3609201"/>
              <a:ext cx="180000" cy="180000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279" name="Text Box 84">
            <a:extLst>
              <a:ext uri="{FF2B5EF4-FFF2-40B4-BE49-F238E27FC236}">
                <a16:creationId xmlns:a16="http://schemas.microsoft.com/office/drawing/2014/main" id="{3DA866FD-7E35-42A7-A962-2780F6761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4911572"/>
            <a:ext cx="4620692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accent2"/>
                </a:solidFill>
              </a:rPr>
              <a:t>화이트리스트 및 블랙리스트 방식으로 </a:t>
            </a:r>
            <a:r>
              <a:rPr lang="en-US" altLang="ko-KR" dirty="0">
                <a:solidFill>
                  <a:schemeClr val="accent2"/>
                </a:solidFill>
              </a:rPr>
              <a:t>SSH </a:t>
            </a:r>
            <a:r>
              <a:rPr lang="ko-KR" altLang="en-US" dirty="0">
                <a:solidFill>
                  <a:schemeClr val="accent2"/>
                </a:solidFill>
              </a:rPr>
              <a:t>터미널에서 사용 가능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불가능한 명령어를 설정할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37" name="Picture 101" descr="바닥03">
            <a:extLst>
              <a:ext uri="{FF2B5EF4-FFF2-40B4-BE49-F238E27FC236}">
                <a16:creationId xmlns:a16="http://schemas.microsoft.com/office/drawing/2014/main" id="{5835CE8F-C130-46CF-8E30-4DDFD0F9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6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 Box 84">
            <a:extLst>
              <a:ext uri="{FF2B5EF4-FFF2-40B4-BE49-F238E27FC236}">
                <a16:creationId xmlns:a16="http://schemas.microsoft.com/office/drawing/2014/main" id="{D02CD084-4B95-4B8F-BABE-D9908258E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3919905"/>
            <a:ext cx="4460956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Linux </a:t>
            </a:r>
            <a:r>
              <a:rPr lang="ko-KR" altLang="en-US" dirty="0">
                <a:solidFill>
                  <a:schemeClr val="accent2"/>
                </a:solidFill>
              </a:rPr>
              <a:t>계열 </a:t>
            </a:r>
            <a:r>
              <a:rPr lang="en-US" altLang="ko-KR" dirty="0">
                <a:solidFill>
                  <a:schemeClr val="accent2"/>
                </a:solidFill>
              </a:rPr>
              <a:t>OS</a:t>
            </a:r>
            <a:r>
              <a:rPr lang="ko-KR" altLang="en-US" dirty="0">
                <a:solidFill>
                  <a:schemeClr val="accent2"/>
                </a:solidFill>
              </a:rPr>
              <a:t>에서 </a:t>
            </a:r>
            <a:r>
              <a:rPr lang="en-US" altLang="ko-KR" dirty="0">
                <a:solidFill>
                  <a:schemeClr val="accent2"/>
                </a:solidFill>
              </a:rPr>
              <a:t>LENA Node </a:t>
            </a:r>
            <a:r>
              <a:rPr lang="ko-KR" altLang="en-US" dirty="0">
                <a:solidFill>
                  <a:schemeClr val="accent2"/>
                </a:solidFill>
              </a:rPr>
              <a:t>실행 계정으로 비밀번호를 인증하여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SSH </a:t>
            </a:r>
            <a:r>
              <a:rPr lang="ko-KR" altLang="en-US" dirty="0">
                <a:solidFill>
                  <a:schemeClr val="accent2"/>
                </a:solidFill>
              </a:rPr>
              <a:t>접속을 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43BE043-FE75-452C-91D7-249ABB64E55C}"/>
              </a:ext>
            </a:extLst>
          </p:cNvPr>
          <p:cNvGrpSpPr/>
          <p:nvPr/>
        </p:nvGrpSpPr>
        <p:grpSpPr>
          <a:xfrm>
            <a:off x="5154680" y="3710077"/>
            <a:ext cx="3076894" cy="266534"/>
            <a:chOff x="3582183" y="3579379"/>
            <a:chExt cx="1846071" cy="20982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2931DF8-F216-4D69-8125-19B6230EE08A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Linux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계열 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OS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계정의 비밀번호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인증 방식 지원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3" name="이등변 삼각형 142">
              <a:extLst>
                <a:ext uri="{FF2B5EF4-FFF2-40B4-BE49-F238E27FC236}">
                  <a16:creationId xmlns:a16="http://schemas.microsoft.com/office/drawing/2014/main" id="{D7BE3D23-88A5-4FAC-BB2F-3478322CC9AD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CE4774-2CEF-444F-B477-12989CCD6B8E}"/>
              </a:ext>
            </a:extLst>
          </p:cNvPr>
          <p:cNvSpPr/>
          <p:nvPr/>
        </p:nvSpPr>
        <p:spPr>
          <a:xfrm>
            <a:off x="399714" y="979103"/>
            <a:ext cx="2124299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2.2 SSH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터미널 기능 제공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" name="그림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E80E45E-3034-13BA-A9C0-9910AB1B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2" y="2812692"/>
            <a:ext cx="4481508" cy="25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51F1B-973D-CE12-F004-957FCEFCEFF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38" y="3117566"/>
            <a:ext cx="432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62" y="4616206"/>
            <a:ext cx="4507321" cy="689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Manager</a:t>
            </a:r>
            <a:r>
              <a:rPr lang="ko-KR" altLang="en-US" dirty="0">
                <a:solidFill>
                  <a:schemeClr val="accent2"/>
                </a:solidFill>
              </a:rPr>
              <a:t>에서 발생하는 알람을 외부 </a:t>
            </a:r>
            <a:r>
              <a:rPr lang="en-US" altLang="ko-KR" dirty="0">
                <a:solidFill>
                  <a:schemeClr val="accent2"/>
                </a:solidFill>
              </a:rPr>
              <a:t>SNS</a:t>
            </a:r>
            <a:r>
              <a:rPr lang="ko-KR" altLang="en-US" dirty="0">
                <a:solidFill>
                  <a:schemeClr val="accent2"/>
                </a:solidFill>
              </a:rPr>
              <a:t>에서 실시간으로 확인할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sz="900" dirty="0">
                <a:solidFill>
                  <a:schemeClr val="accent2"/>
                </a:solidFill>
              </a:rPr>
              <a:t>※ </a:t>
            </a:r>
            <a:r>
              <a:rPr lang="ko-KR" altLang="en-US" sz="900" dirty="0">
                <a:solidFill>
                  <a:schemeClr val="accent2"/>
                </a:solidFill>
              </a:rPr>
              <a:t>장애 진단 알람</a:t>
            </a:r>
            <a:r>
              <a:rPr lang="en-US" altLang="ko-KR" sz="900" dirty="0">
                <a:solidFill>
                  <a:schemeClr val="accent2"/>
                </a:solidFill>
              </a:rPr>
              <a:t>, </a:t>
            </a:r>
            <a:r>
              <a:rPr lang="ko-KR" altLang="en-US" sz="900" dirty="0">
                <a:solidFill>
                  <a:schemeClr val="accent2"/>
                </a:solidFill>
              </a:rPr>
              <a:t>덤프 분석 리포트 알람</a:t>
            </a:r>
            <a:r>
              <a:rPr lang="en-US" altLang="ko-KR" sz="900" dirty="0">
                <a:solidFill>
                  <a:schemeClr val="accent2"/>
                </a:solidFill>
              </a:rPr>
              <a:t>, </a:t>
            </a:r>
            <a:r>
              <a:rPr lang="ko-KR" altLang="en-US" sz="900" dirty="0">
                <a:solidFill>
                  <a:schemeClr val="accent2"/>
                </a:solidFill>
              </a:rPr>
              <a:t>라이선스 알람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262562" y="4403094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 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SNS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연동 기능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2335896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2.3 Manager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알람 기능 개선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2B8640-5272-5B70-DF87-C8F7434C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47" y="3767462"/>
            <a:ext cx="4320000" cy="2208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상징, 그래픽, 스크린샷, 폰트이(가) 표시된 사진&#10;&#10;자동 생성된 설명">
            <a:extLst>
              <a:ext uri="{FF2B5EF4-FFF2-40B4-BE49-F238E27FC236}">
                <a16:creationId xmlns:a16="http://schemas.microsoft.com/office/drawing/2014/main" id="{9CC2B497-B505-1782-9E35-C3A702013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48" y="2006621"/>
            <a:ext cx="931738" cy="866827"/>
          </a:xfrm>
          <a:prstGeom prst="rect">
            <a:avLst/>
          </a:prstGeom>
        </p:spPr>
      </p:pic>
      <p:pic>
        <p:nvPicPr>
          <p:cNvPr id="13" name="그림 12" descr="다채로움, 그래픽, 스크린샷, 원이(가) 표시된 사진&#10;&#10;자동 생성된 설명">
            <a:extLst>
              <a:ext uri="{FF2B5EF4-FFF2-40B4-BE49-F238E27FC236}">
                <a16:creationId xmlns:a16="http://schemas.microsoft.com/office/drawing/2014/main" id="{8C85B0AF-BF21-526D-709D-0555FC1AE1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4" y="2030046"/>
            <a:ext cx="706843" cy="706843"/>
          </a:xfrm>
          <a:prstGeom prst="rect">
            <a:avLst/>
          </a:prstGeom>
        </p:spPr>
      </p:pic>
      <p:sp>
        <p:nvSpPr>
          <p:cNvPr id="2" name="Text Box 84">
            <a:extLst>
              <a:ext uri="{FF2B5EF4-FFF2-40B4-BE49-F238E27FC236}">
                <a16:creationId xmlns:a16="http://schemas.microsoft.com/office/drawing/2014/main" id="{0035CC18-8D89-0860-B41F-BB0D057E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15" y="1609473"/>
            <a:ext cx="635553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LENA Manager </a:t>
            </a:r>
            <a:r>
              <a:rPr lang="ko-KR" altLang="en-US" b="1" dirty="0">
                <a:solidFill>
                  <a:schemeClr val="tx1"/>
                </a:solidFill>
              </a:rPr>
              <a:t>알람 기능을 개선했습니다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 Box 84">
            <a:extLst>
              <a:ext uri="{FF2B5EF4-FFF2-40B4-BE49-F238E27FC236}">
                <a16:creationId xmlns:a16="http://schemas.microsoft.com/office/drawing/2014/main" id="{9FAEB83C-7C0A-8DB7-5311-CF0FE7BB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62" y="3491997"/>
            <a:ext cx="4032384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accent2"/>
                </a:solidFill>
              </a:rPr>
              <a:t>알람의 유형 및 </a:t>
            </a:r>
            <a:r>
              <a:rPr lang="en-US" altLang="ko-KR" dirty="0">
                <a:solidFill>
                  <a:schemeClr val="accent2"/>
                </a:solidFill>
              </a:rPr>
              <a:t>On/Off </a:t>
            </a:r>
            <a:r>
              <a:rPr lang="ko-KR" altLang="en-US" dirty="0">
                <a:solidFill>
                  <a:schemeClr val="accent2"/>
                </a:solidFill>
              </a:rPr>
              <a:t>설정으로 원하는 알람만 수집할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37447B-C493-4A31-DF01-567B31693CC2}"/>
              </a:ext>
            </a:extLst>
          </p:cNvPr>
          <p:cNvGrpSpPr/>
          <p:nvPr/>
        </p:nvGrpSpPr>
        <p:grpSpPr>
          <a:xfrm>
            <a:off x="262562" y="3282174"/>
            <a:ext cx="3597352" cy="246221"/>
            <a:chOff x="3582183" y="3579379"/>
            <a:chExt cx="1846071" cy="2462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684BB4-CCB8-BC00-2C58-C9BF935DD889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알람 선택 기능</a:t>
              </a: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DD53FB3-70E5-1DD5-8695-7DBB77747E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3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E7C249-6A39-0189-40EB-8EFFB55E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13" y="2604172"/>
            <a:ext cx="4084537" cy="1908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184" y="1732531"/>
            <a:ext cx="714435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다양한 인증 제공자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Keycloak</a:t>
            </a:r>
            <a:r>
              <a:rPr lang="en-US" altLang="ko-KR" b="1" dirty="0">
                <a:solidFill>
                  <a:schemeClr val="tx1"/>
                </a:solidFill>
              </a:rPr>
              <a:t>, AWS Cognito, Google)</a:t>
            </a:r>
            <a:r>
              <a:rPr lang="ko-KR" altLang="en-US" b="1" dirty="0">
                <a:solidFill>
                  <a:schemeClr val="tx1"/>
                </a:solidFill>
              </a:rPr>
              <a:t>를 통해 </a:t>
            </a:r>
            <a:r>
              <a:rPr lang="en-US" altLang="ko-KR" b="1" dirty="0">
                <a:solidFill>
                  <a:schemeClr val="tx1"/>
                </a:solidFill>
              </a:rPr>
              <a:t>LENA Manager</a:t>
            </a:r>
            <a:r>
              <a:rPr lang="ko-KR" altLang="en-US" b="1" dirty="0">
                <a:solidFill>
                  <a:schemeClr val="tx1"/>
                </a:solidFill>
              </a:rPr>
              <a:t>에 쉽게 로그인할 수 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2933223"/>
            <a:ext cx="4507321" cy="96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OpenID Connect </a:t>
            </a:r>
            <a:r>
              <a:rPr lang="ko-KR" altLang="en-US" dirty="0">
                <a:solidFill>
                  <a:schemeClr val="accent2"/>
                </a:solidFill>
              </a:rPr>
              <a:t>표준을 준수하는 인증 제공자를 통해 </a:t>
            </a:r>
            <a:r>
              <a:rPr lang="en-US" altLang="ko-KR" dirty="0">
                <a:solidFill>
                  <a:schemeClr val="accent2"/>
                </a:solidFill>
              </a:rPr>
              <a:t>LENA Manager</a:t>
            </a:r>
            <a:r>
              <a:rPr lang="ko-KR" altLang="en-US" dirty="0">
                <a:solidFill>
                  <a:schemeClr val="accent2"/>
                </a:solidFill>
              </a:rPr>
              <a:t>에 로그인할 수 있습니다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운영 조직의 표준에 맞춰 효율적으로 사용자를 관리할 수 있으며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별도로 </a:t>
            </a:r>
            <a:r>
              <a:rPr lang="en-US" altLang="ko-KR" dirty="0">
                <a:solidFill>
                  <a:schemeClr val="accent2"/>
                </a:solidFill>
              </a:rPr>
              <a:t>LENA </a:t>
            </a:r>
            <a:r>
              <a:rPr lang="ko-KR" altLang="en-US" dirty="0">
                <a:solidFill>
                  <a:schemeClr val="accent2"/>
                </a:solidFill>
              </a:rPr>
              <a:t>계정을 관리할 필요없이 간편하게 접근할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550502" y="2720111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OpenID Connect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기반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인증 제공자 지원</a:t>
              </a: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3" name="Text Box 84">
            <a:extLst>
              <a:ext uri="{FF2B5EF4-FFF2-40B4-BE49-F238E27FC236}">
                <a16:creationId xmlns:a16="http://schemas.microsoft.com/office/drawing/2014/main" id="{05A57408-F39E-4A82-A44E-8900D30B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4619954"/>
            <a:ext cx="4032384" cy="74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OIDC </a:t>
            </a:r>
            <a:r>
              <a:rPr lang="ko-KR" altLang="en-US" dirty="0">
                <a:solidFill>
                  <a:schemeClr val="tx1"/>
                </a:solidFill>
              </a:rPr>
              <a:t>인증 성공 시</a:t>
            </a:r>
            <a:r>
              <a:rPr lang="en-US" altLang="ko-KR" dirty="0">
                <a:solidFill>
                  <a:schemeClr val="tx1"/>
                </a:solidFill>
              </a:rPr>
              <a:t>, LENA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Manager</a:t>
            </a:r>
            <a:r>
              <a:rPr lang="ko-KR" altLang="en-US" dirty="0">
                <a:solidFill>
                  <a:schemeClr val="tx1"/>
                </a:solidFill>
              </a:rPr>
              <a:t>에 계정이 없으면 자동으로 </a:t>
            </a:r>
            <a:r>
              <a:rPr lang="ko-KR" altLang="en-US" dirty="0">
                <a:solidFill>
                  <a:schemeClr val="accent2"/>
                </a:solidFill>
              </a:rPr>
              <a:t>계정을 생성됩니다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이후 관리자가 생성된 계정에 역할</a:t>
            </a:r>
            <a:r>
              <a:rPr lang="en-US" altLang="ko-KR" dirty="0">
                <a:solidFill>
                  <a:schemeClr val="accent2"/>
                </a:solidFill>
              </a:rPr>
              <a:t>(role)</a:t>
            </a:r>
            <a:r>
              <a:rPr lang="ko-KR" altLang="en-US" dirty="0">
                <a:solidFill>
                  <a:schemeClr val="accent2"/>
                </a:solidFill>
              </a:rPr>
              <a:t>을 부여하여 접근을 제어할 수 있습니다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60625C7-8DDA-4992-8F14-6502BBCCBEBE}"/>
              </a:ext>
            </a:extLst>
          </p:cNvPr>
          <p:cNvGrpSpPr/>
          <p:nvPr/>
        </p:nvGrpSpPr>
        <p:grpSpPr>
          <a:xfrm>
            <a:off x="550502" y="4410131"/>
            <a:ext cx="3597352" cy="246221"/>
            <a:chOff x="3582183" y="3579379"/>
            <a:chExt cx="1846071" cy="24622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4A1481-27AE-4828-AFA6-6721DF5031CD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사용자 자동 생성 기능 제공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5BEC3E5-72C0-42E7-B73A-079CDCAF07F0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443102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2.4 OIDC(OpenID Connect)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 사용자 인증 기능 제공</a:t>
            </a:r>
            <a:b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7111DF-472D-6E8B-1616-84C408E6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332583"/>
            <a:ext cx="4084537" cy="201191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75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정보기술연구원K">
  <a:themeElements>
    <a:clrScheme name="1_전략기획디자인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1_전략기획디자인_견고딕_돋움&amp;arial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bg1">
              <a:lumMod val="50000"/>
            </a:schemeClr>
          </a:solidFill>
          <a:prstDash val="dash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7800" indent="-177800" fontAlgn="ctr" latinLnBrk="0">
          <a:lnSpc>
            <a:spcPct val="130000"/>
          </a:lnSpc>
          <a:spcBef>
            <a:spcPts val="0"/>
          </a:spcBef>
          <a:spcAft>
            <a:spcPts val="0"/>
          </a:spcAft>
          <a:defRPr b="0" dirty="0" err="1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전략기획디자인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83167</TotalTime>
  <Words>747</Words>
  <Application>Microsoft Office PowerPoint</Application>
  <PresentationFormat>A4 용지(210x297mm)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Helvetica Neue</vt:lpstr>
      <vt:lpstr>KoPub돋움체 Bold</vt:lpstr>
      <vt:lpstr>LG스마트체 Bold</vt:lpstr>
      <vt:lpstr>LG스마트체 Regular</vt:lpstr>
      <vt:lpstr>LG스마트체 SemiBold</vt:lpstr>
      <vt:lpstr>LG스마트체2.0 Regular</vt:lpstr>
      <vt:lpstr>LG스마트체2.0 SemiBold</vt:lpstr>
      <vt:lpstr>Meiryo UI</vt:lpstr>
      <vt:lpstr>굴림</vt:lpstr>
      <vt:lpstr>나눔고딕</vt:lpstr>
      <vt:lpstr>돋움</vt:lpstr>
      <vt:lpstr>Wingdings</vt:lpstr>
      <vt:lpstr>1_정보기술연구원K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2020</dc:title>
  <dc:creator>이영선</dc:creator>
  <cp:lastModifiedBy>김준호</cp:lastModifiedBy>
  <cp:revision>6196</cp:revision>
  <cp:lastPrinted>2019-06-13T09:00:15Z</cp:lastPrinted>
  <dcterms:created xsi:type="dcterms:W3CDTF">2008-03-25T01:14:47Z</dcterms:created>
  <dcterms:modified xsi:type="dcterms:W3CDTF">2024-12-12T07:15:41Z</dcterms:modified>
</cp:coreProperties>
</file>