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  <p:italic r:id="rId14"/>
      <p:boldItalic r:id="rId15"/>
    </p:embeddedFont>
    <p:embeddedFont>
      <p:font typeface="Inter ExtraBold" panose="020B0604020202020204" charset="0"/>
      <p:bold r:id="rId16"/>
      <p:boldItalic r:id="rId17"/>
    </p:embeddedFont>
    <p:embeddedFont>
      <p:font typeface="Inter Light" panose="020B0604020202020204" charset="0"/>
      <p:regular r:id="rId18"/>
      <p:bold r:id="rId19"/>
      <p:italic r:id="rId20"/>
      <p:boldItalic r:id="rId21"/>
    </p:embeddedFont>
    <p:embeddedFont>
      <p:font typeface="Inter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jie Okodogb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3-07T15:17:31.117" idx="1">
    <p:pos x="6000" y="0"/>
    <p:text>Live Demo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dc8228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dc8228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dc82285aa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dc82285aa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dc82285aa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dc82285aa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3dc82285aa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3dc82285aa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3dc82285aa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3dc82285aa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3deae9f4f1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3deae9f4f1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deae9f4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3deae9f4f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3dc82285aa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3dc82285aa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4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ivider Slide">
  <p:cSld name="CUSTOM_3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/ Miss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>
            <a:spLocks noGrp="1"/>
          </p:cNvSpPr>
          <p:nvPr>
            <p:ph type="pic" idx="2"/>
          </p:nvPr>
        </p:nvSpPr>
        <p:spPr>
          <a:xfrm>
            <a:off x="5039775" y="203250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5039775" y="2624675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" type="tx">
  <p:cSld name="TITLE_AND_BODY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 idx="2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Model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line" type="titleOnly">
  <p:cSld name="TITLE_ONLY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3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Advantage">
  <p:cSld name="ONE_COLUMN_TEXT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11" name="Google Shape;111;p20"/>
          <p:cNvSpPr>
            <a:spLocks noGrp="1"/>
          </p:cNvSpPr>
          <p:nvPr>
            <p:ph type="pic" idx="2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AIN_POIN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5663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118" name="Google Shape;118;p21"/>
          <p:cNvSpPr>
            <a:spLocks noGrp="1"/>
          </p:cNvSpPr>
          <p:nvPr>
            <p:ph type="pic" idx="3"/>
          </p:nvPr>
        </p:nvSpPr>
        <p:spPr>
          <a:xfrm>
            <a:off x="2588275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119" name="Google Shape;119;p21"/>
          <p:cNvSpPr>
            <a:spLocks noGrp="1"/>
          </p:cNvSpPr>
          <p:nvPr>
            <p:ph type="pic" idx="4"/>
          </p:nvPr>
        </p:nvSpPr>
        <p:spPr>
          <a:xfrm>
            <a:off x="4613113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120" name="Google Shape;120;p21"/>
          <p:cNvSpPr>
            <a:spLocks noGrp="1"/>
          </p:cNvSpPr>
          <p:nvPr>
            <p:ph type="pic" idx="5"/>
          </p:nvPr>
        </p:nvSpPr>
        <p:spPr>
          <a:xfrm>
            <a:off x="66379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6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7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8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ent Market / Market Size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4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5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6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Breakdown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2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3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4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5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6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name="adj" fmla="val 74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7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Graph">
  <p:cSld name="CAPTION_ONLY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">
  <p:cSld name="BIG_NUMBER"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>
            <a:spLocks noGrp="1"/>
          </p:cNvSpPr>
          <p:nvPr>
            <p:ph type="pic" idx="2"/>
          </p:nvPr>
        </p:nvSpPr>
        <p:spPr>
          <a:xfrm>
            <a:off x="213750" y="586950"/>
            <a:ext cx="8701800" cy="2327100"/>
          </a:xfrm>
          <a:prstGeom prst="roundRect">
            <a:avLst>
              <a:gd name="adj" fmla="val 3913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Strategy" type="blank">
  <p:cSld name="BLANK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>
            <a:spLocks noGrp="1"/>
          </p:cNvSpPr>
          <p:nvPr>
            <p:ph type="pic" idx="2"/>
          </p:nvPr>
        </p:nvSpPr>
        <p:spPr>
          <a:xfrm>
            <a:off x="6445900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sp>
        <p:nvSpPr>
          <p:cNvPr id="178" name="Google Shape;178;p26"/>
          <p:cNvSpPr>
            <a:spLocks noGrp="1"/>
          </p:cNvSpPr>
          <p:nvPr>
            <p:ph type="pic" idx="3"/>
          </p:nvPr>
        </p:nvSpPr>
        <p:spPr>
          <a:xfrm>
            <a:off x="4210025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1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4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6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7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2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3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4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5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6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7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8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9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3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4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5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/ Benefits">
  <p:cSld name="CUSTOM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>
            <a:spLocks noGrp="1"/>
          </p:cNvSpPr>
          <p:nvPr>
            <p:ph type="pic" idx="2"/>
          </p:nvPr>
        </p:nvSpPr>
        <p:spPr>
          <a:xfrm>
            <a:off x="2118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  <p:sp>
        <p:nvSpPr>
          <p:cNvPr id="217" name="Google Shape;217;p29"/>
          <p:cNvSpPr>
            <a:spLocks noGrp="1"/>
          </p:cNvSpPr>
          <p:nvPr>
            <p:ph type="pic" idx="3"/>
          </p:nvPr>
        </p:nvSpPr>
        <p:spPr>
          <a:xfrm>
            <a:off x="46397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etition">
  <p:cSld name="CUSTOM_2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>
            <a:spLocks noGrp="1"/>
          </p:cNvSpPr>
          <p:nvPr>
            <p:ph type="pic" idx="2"/>
          </p:nvPr>
        </p:nvSpPr>
        <p:spPr>
          <a:xfrm>
            <a:off x="40147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0" name="Google Shape;220;p30"/>
          <p:cNvSpPr>
            <a:spLocks noGrp="1"/>
          </p:cNvSpPr>
          <p:nvPr>
            <p:ph type="pic" idx="3"/>
          </p:nvPr>
        </p:nvSpPr>
        <p:spPr>
          <a:xfrm>
            <a:off x="568857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1" name="Google Shape;221;p30"/>
          <p:cNvSpPr>
            <a:spLocks noGrp="1"/>
          </p:cNvSpPr>
          <p:nvPr>
            <p:ph type="pic" idx="4"/>
          </p:nvPr>
        </p:nvSpPr>
        <p:spPr>
          <a:xfrm>
            <a:off x="73624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2" name="Google Shape;222;p30"/>
          <p:cNvSpPr>
            <a:spLocks noGrp="1"/>
          </p:cNvSpPr>
          <p:nvPr>
            <p:ph type="pic" idx="5"/>
          </p:nvPr>
        </p:nvSpPr>
        <p:spPr>
          <a:xfrm>
            <a:off x="40147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3" name="Google Shape;223;p30"/>
          <p:cNvSpPr>
            <a:spLocks noGrp="1"/>
          </p:cNvSpPr>
          <p:nvPr>
            <p:ph type="pic" idx="6"/>
          </p:nvPr>
        </p:nvSpPr>
        <p:spPr>
          <a:xfrm>
            <a:off x="568857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4" name="Google Shape;224;p30"/>
          <p:cNvSpPr>
            <a:spLocks noGrp="1"/>
          </p:cNvSpPr>
          <p:nvPr>
            <p:ph type="pic" idx="7"/>
          </p:nvPr>
        </p:nvSpPr>
        <p:spPr>
          <a:xfrm>
            <a:off x="73624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8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9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3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14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15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6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7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1_1">
    <p:bg>
      <p:bgPr>
        <a:solidFill>
          <a:schemeClr val="dk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>
            <a:spLocks noGrp="1"/>
          </p:cNvSpPr>
          <p:nvPr>
            <p:ph type="pic" idx="2"/>
          </p:nvPr>
        </p:nvSpPr>
        <p:spPr>
          <a:xfrm>
            <a:off x="2286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0" name="Google Shape;240;p31"/>
          <p:cNvSpPr>
            <a:spLocks noGrp="1"/>
          </p:cNvSpPr>
          <p:nvPr>
            <p:ph type="pic" idx="3"/>
          </p:nvPr>
        </p:nvSpPr>
        <p:spPr>
          <a:xfrm>
            <a:off x="39319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1" name="Google Shape;241;p31"/>
          <p:cNvSpPr>
            <a:spLocks noGrp="1"/>
          </p:cNvSpPr>
          <p:nvPr>
            <p:ph type="pic" idx="4"/>
          </p:nvPr>
        </p:nvSpPr>
        <p:spPr>
          <a:xfrm>
            <a:off x="7635600" y="59262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2" name="Google Shape;242;p31"/>
          <p:cNvSpPr>
            <a:spLocks noGrp="1"/>
          </p:cNvSpPr>
          <p:nvPr>
            <p:ph type="pic" idx="5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>
            <a:spLocks noGrp="1"/>
          </p:cNvSpPr>
          <p:nvPr>
            <p:ph type="pic" idx="6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>
            <a:spLocks noGrp="1"/>
          </p:cNvSpPr>
          <p:nvPr>
            <p:ph type="pic" idx="7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>
            <a:spLocks noGrp="1"/>
          </p:cNvSpPr>
          <p:nvPr>
            <p:ph type="pic" idx="8"/>
          </p:nvPr>
        </p:nvSpPr>
        <p:spPr>
          <a:xfrm>
            <a:off x="1545425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6" name="Google Shape;246;p31"/>
          <p:cNvSpPr>
            <a:spLocks noGrp="1"/>
          </p:cNvSpPr>
          <p:nvPr>
            <p:ph type="pic" idx="9"/>
          </p:nvPr>
        </p:nvSpPr>
        <p:spPr>
          <a:xfrm>
            <a:off x="3932063" y="1963950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7" name="Google Shape;247;p31"/>
          <p:cNvSpPr>
            <a:spLocks noGrp="1"/>
          </p:cNvSpPr>
          <p:nvPr>
            <p:ph type="pic" idx="13"/>
          </p:nvPr>
        </p:nvSpPr>
        <p:spPr>
          <a:xfrm>
            <a:off x="5248888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8" name="Google Shape;248;p31"/>
          <p:cNvSpPr>
            <a:spLocks noGrp="1"/>
          </p:cNvSpPr>
          <p:nvPr>
            <p:ph type="pic" idx="14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>
            <a:spLocks noGrp="1"/>
          </p:cNvSpPr>
          <p:nvPr>
            <p:ph type="pic" idx="15"/>
          </p:nvPr>
        </p:nvSpPr>
        <p:spPr>
          <a:xfrm>
            <a:off x="2286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50" name="Google Shape;250;p31"/>
          <p:cNvSpPr>
            <a:spLocks noGrp="1"/>
          </p:cNvSpPr>
          <p:nvPr>
            <p:ph type="pic" idx="16"/>
          </p:nvPr>
        </p:nvSpPr>
        <p:spPr>
          <a:xfrm>
            <a:off x="39319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51" name="Google Shape;251;p31"/>
          <p:cNvSpPr>
            <a:spLocks noGrp="1"/>
          </p:cNvSpPr>
          <p:nvPr>
            <p:ph type="pic" idx="17"/>
          </p:nvPr>
        </p:nvSpPr>
        <p:spPr>
          <a:xfrm>
            <a:off x="7635600" y="333527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52" name="Google Shape;252;p31"/>
          <p:cNvSpPr>
            <a:spLocks noGrp="1"/>
          </p:cNvSpPr>
          <p:nvPr>
            <p:ph type="pic" idx="18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>
            <a:spLocks noGrp="1"/>
          </p:cNvSpPr>
          <p:nvPr>
            <p:ph type="pic" idx="19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4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2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4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7" name="Google Shape;327;p4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4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6" name="Google Shape;346;p4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5" name="Google Shape;355;p5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8" name="Google Shape;358;p5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60" name="Google Shape;36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5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5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video" Target="https://www.youtube.com/embed/bfjPwrRsBv8?feature=oembed" TargetMode="External"/><Relationship Id="rId5" Type="http://schemas.openxmlformats.org/officeDocument/2006/relationships/comments" Target="../comments/comment1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>
            <a:spLocks noGrp="1"/>
          </p:cNvSpPr>
          <p:nvPr>
            <p:ph type="title"/>
          </p:nvPr>
        </p:nvSpPr>
        <p:spPr>
          <a:xfrm>
            <a:off x="332875" y="2075825"/>
            <a:ext cx="46335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Records Retention Schedule Design</a:t>
            </a:r>
            <a:endParaRPr sz="3500"/>
          </a:p>
        </p:txBody>
      </p:sp>
      <p:sp>
        <p:nvSpPr>
          <p:cNvPr id="385" name="Google Shape;385;p53"/>
          <p:cNvSpPr txBox="1">
            <a:spLocks noGrp="1"/>
          </p:cNvSpPr>
          <p:nvPr>
            <p:ph type="title" idx="2"/>
          </p:nvPr>
        </p:nvSpPr>
        <p:spPr>
          <a:xfrm>
            <a:off x="332875" y="3154074"/>
            <a:ext cx="4036500" cy="11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Justin Anderson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Ojie Okodogbe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Priyanshu Gupta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53" descr="Abstract image of blue ribbons on a black background.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2943" r="32255"/>
          <a:stretch/>
        </p:blipFill>
        <p:spPr>
          <a:xfrm>
            <a:off x="5039775" y="196800"/>
            <a:ext cx="3905400" cy="4749900"/>
          </a:xfrm>
          <a:prstGeom prst="roundRect">
            <a:avLst>
              <a:gd name="adj" fmla="val 16667"/>
            </a:avLst>
          </a:prstGeom>
        </p:spPr>
      </p:pic>
      <p:sp>
        <p:nvSpPr>
          <p:cNvPr id="387" name="Google Shape;387;p53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AMTRAK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388" name="Google Shape;38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550" y="1567100"/>
            <a:ext cx="3016550" cy="17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4" name="Google Shape;394;p54"/>
          <p:cNvSpPr txBox="1">
            <a:spLocks noGrp="1"/>
          </p:cNvSpPr>
          <p:nvPr>
            <p:ph type="title"/>
          </p:nvPr>
        </p:nvSpPr>
        <p:spPr>
          <a:xfrm>
            <a:off x="430950" y="478725"/>
            <a:ext cx="2963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</a:t>
            </a:r>
            <a:endParaRPr sz="3000"/>
          </a:p>
        </p:txBody>
      </p:sp>
      <p:sp>
        <p:nvSpPr>
          <p:cNvPr id="395" name="Google Shape;395;p54"/>
          <p:cNvSpPr txBox="1">
            <a:spLocks noGrp="1"/>
          </p:cNvSpPr>
          <p:nvPr>
            <p:ph type="title" idx="2"/>
          </p:nvPr>
        </p:nvSpPr>
        <p:spPr>
          <a:xfrm>
            <a:off x="175525" y="984825"/>
            <a:ext cx="4114200" cy="3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Transform a static, dense, 75-page PDF document that is difficult to: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Navigate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Update 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Into: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more interactive and accessible solution 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Outcome: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Providing a modernized digital approach to records retention at Amtrak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6" name="Google Shape;3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525" y="164900"/>
            <a:ext cx="3877934" cy="460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>
            <a:spLocks noGrp="1"/>
          </p:cNvSpPr>
          <p:nvPr>
            <p:ph type="title"/>
          </p:nvPr>
        </p:nvSpPr>
        <p:spPr>
          <a:xfrm>
            <a:off x="486575" y="355775"/>
            <a:ext cx="68688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Web-Based Solution: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402" name="Google Shape;402;p55"/>
          <p:cNvSpPr txBox="1">
            <a:spLocks noGrp="1"/>
          </p:cNvSpPr>
          <p:nvPr>
            <p:ph type="body" idx="2"/>
          </p:nvPr>
        </p:nvSpPr>
        <p:spPr>
          <a:xfrm>
            <a:off x="2394850" y="1355375"/>
            <a:ext cx="23277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Figma Prototype was developed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5"/>
          <p:cNvSpPr/>
          <p:nvPr/>
        </p:nvSpPr>
        <p:spPr>
          <a:xfrm>
            <a:off x="1549079" y="987563"/>
            <a:ext cx="3645600" cy="360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 Figma Prototype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6346825" y="1632425"/>
            <a:ext cx="2559900" cy="15288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BUT..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Instead of wireframes, what if we created an actual implementation?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05" name="Google Shape;405;p55"/>
          <p:cNvSpPr txBox="1">
            <a:spLocks noGrp="1"/>
          </p:cNvSpPr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406" name="Google Shape;406;p55"/>
          <p:cNvCxnSpPr/>
          <p:nvPr/>
        </p:nvCxnSpPr>
        <p:spPr>
          <a:xfrm>
            <a:off x="486587" y="1321363"/>
            <a:ext cx="0" cy="2608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7" name="Google Shape;407;p55"/>
          <p:cNvCxnSpPr/>
          <p:nvPr/>
        </p:nvCxnSpPr>
        <p:spPr>
          <a:xfrm>
            <a:off x="6313483" y="1355363"/>
            <a:ext cx="0" cy="2608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8" name="Google Shape;408;p55"/>
          <p:cNvCxnSpPr/>
          <p:nvPr/>
        </p:nvCxnSpPr>
        <p:spPr>
          <a:xfrm>
            <a:off x="8940075" y="1321363"/>
            <a:ext cx="0" cy="2608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409" name="Google Shape;4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50" y="1807775"/>
            <a:ext cx="5157887" cy="279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454225" y="459300"/>
            <a:ext cx="56472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Full Stack Solution: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2"/>
          </p:nvPr>
        </p:nvSpPr>
        <p:spPr>
          <a:xfrm>
            <a:off x="594000" y="1831025"/>
            <a:ext cx="2773800" cy="2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A template.html created for use within each of the 13 .php files.  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Each .php file included a script (JavaScript) for reading and searching through respective .csv files. 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XAMPP was utilized to provide a locally-hosted Apache web server to ensure the pages were interactive and functional.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Tools Used: Visual Studio Code, XAMPP/Apache, StackOverflow, W3Schools, Mozilla Dev. Network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16" name="Google Shape;416;p56"/>
          <p:cNvSpPr/>
          <p:nvPr/>
        </p:nvSpPr>
        <p:spPr>
          <a:xfrm>
            <a:off x="671986" y="1187825"/>
            <a:ext cx="2515500" cy="441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Full Stack Development: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HTML, CSS, JS, PHP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17" name="Google Shape;417;p56"/>
          <p:cNvSpPr/>
          <p:nvPr/>
        </p:nvSpPr>
        <p:spPr>
          <a:xfrm>
            <a:off x="4508909" y="459288"/>
            <a:ext cx="3645600" cy="360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18" name="Google Shape;418;p56"/>
          <p:cNvSpPr txBox="1">
            <a:spLocks noGrp="1"/>
          </p:cNvSpPr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419" name="Google Shape;419;p56"/>
          <p:cNvCxnSpPr/>
          <p:nvPr/>
        </p:nvCxnSpPr>
        <p:spPr>
          <a:xfrm>
            <a:off x="486575" y="1351290"/>
            <a:ext cx="0" cy="31929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20" name="Google Shape;420;p56"/>
          <p:cNvCxnSpPr/>
          <p:nvPr/>
        </p:nvCxnSpPr>
        <p:spPr>
          <a:xfrm>
            <a:off x="3400300" y="1351290"/>
            <a:ext cx="0" cy="31929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21" name="Google Shape;421;p56"/>
          <p:cNvCxnSpPr/>
          <p:nvPr/>
        </p:nvCxnSpPr>
        <p:spPr>
          <a:xfrm>
            <a:off x="8940075" y="1321363"/>
            <a:ext cx="0" cy="2608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422" name="Google Shape;422;p5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745" r="14738"/>
          <a:stretch/>
        </p:blipFill>
        <p:spPr>
          <a:xfrm>
            <a:off x="4508900" y="905191"/>
            <a:ext cx="3645600" cy="4085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68688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Faced: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428" name="Google Shape;428;p57"/>
          <p:cNvSpPr txBox="1">
            <a:spLocks noGrp="1"/>
          </p:cNvSpPr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29" name="Google Shape;429;p57"/>
          <p:cNvSpPr/>
          <p:nvPr/>
        </p:nvSpPr>
        <p:spPr>
          <a:xfrm>
            <a:off x="452575" y="1343750"/>
            <a:ext cx="1854600" cy="716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Corrupted .docx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0" name="Google Shape;430;p57"/>
          <p:cNvSpPr/>
          <p:nvPr/>
        </p:nvSpPr>
        <p:spPr>
          <a:xfrm>
            <a:off x="452575" y="2059625"/>
            <a:ext cx="1854600" cy="456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How to parse?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1" name="Google Shape;431;p57"/>
          <p:cNvSpPr/>
          <p:nvPr/>
        </p:nvSpPr>
        <p:spPr>
          <a:xfrm>
            <a:off x="2597425" y="1343750"/>
            <a:ext cx="1854600" cy="716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.CSV Files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2" name="Google Shape;432;p57"/>
          <p:cNvSpPr/>
          <p:nvPr/>
        </p:nvSpPr>
        <p:spPr>
          <a:xfrm>
            <a:off x="2620949" y="2059625"/>
            <a:ext cx="1854600" cy="456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How to include?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3" name="Google Shape;433;p57"/>
          <p:cNvSpPr/>
          <p:nvPr/>
        </p:nvSpPr>
        <p:spPr>
          <a:xfrm>
            <a:off x="4742275" y="1343750"/>
            <a:ext cx="1854600" cy="716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Server required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4" name="Google Shape;434;p57"/>
          <p:cNvSpPr/>
          <p:nvPr/>
        </p:nvSpPr>
        <p:spPr>
          <a:xfrm>
            <a:off x="4771349" y="2059625"/>
            <a:ext cx="1854600" cy="456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HTML vs PHP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5" name="Google Shape;435;p57"/>
          <p:cNvSpPr/>
          <p:nvPr/>
        </p:nvSpPr>
        <p:spPr>
          <a:xfrm>
            <a:off x="6887125" y="1343750"/>
            <a:ext cx="1854600" cy="716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Dynamic Search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6" name="Google Shape;436;p57"/>
          <p:cNvSpPr/>
          <p:nvPr/>
        </p:nvSpPr>
        <p:spPr>
          <a:xfrm>
            <a:off x="6896908" y="2059625"/>
            <a:ext cx="1854600" cy="456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PHP and JS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437" name="Google Shape;437;p57"/>
          <p:cNvCxnSpPr/>
          <p:nvPr/>
        </p:nvCxnSpPr>
        <p:spPr>
          <a:xfrm>
            <a:off x="2460698" y="1609225"/>
            <a:ext cx="0" cy="2596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38" name="Google Shape;438;p57"/>
          <p:cNvCxnSpPr/>
          <p:nvPr/>
        </p:nvCxnSpPr>
        <p:spPr>
          <a:xfrm>
            <a:off x="4609244" y="1609225"/>
            <a:ext cx="0" cy="2596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39" name="Google Shape;439;p57"/>
          <p:cNvCxnSpPr/>
          <p:nvPr/>
        </p:nvCxnSpPr>
        <p:spPr>
          <a:xfrm>
            <a:off x="6761526" y="1609225"/>
            <a:ext cx="0" cy="2596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440" name="Google Shape;4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24" y="2843675"/>
            <a:ext cx="2080978" cy="131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774" y="2843687"/>
            <a:ext cx="2050413" cy="158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437" y="2843675"/>
            <a:ext cx="1699925" cy="1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6900" y="4427525"/>
            <a:ext cx="1854600" cy="3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6900" y="2843675"/>
            <a:ext cx="1854600" cy="143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body" idx="1"/>
          </p:nvPr>
        </p:nvSpPr>
        <p:spPr>
          <a:xfrm>
            <a:off x="504000" y="3309175"/>
            <a:ext cx="1920000" cy="1719000"/>
          </a:xfrm>
          <a:prstGeom prst="rect">
            <a:avLst/>
          </a:prstGeom>
          <a:solidFill>
            <a:srgbClr val="F6F5E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Search for department-specific PHP pages</a:t>
            </a:r>
            <a:endParaRPr/>
          </a:p>
        </p:txBody>
      </p:sp>
      <p:sp>
        <p:nvSpPr>
          <p:cNvPr id="451" name="Google Shape;451;p58"/>
          <p:cNvSpPr txBox="1">
            <a:spLocks noGrp="1"/>
          </p:cNvSpPr>
          <p:nvPr>
            <p:ph type="body" idx="2"/>
          </p:nvPr>
        </p:nvSpPr>
        <p:spPr>
          <a:xfrm>
            <a:off x="3066325" y="330917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Search for department-wide entries</a:t>
            </a:r>
            <a:endParaRPr/>
          </a:p>
        </p:txBody>
      </p:sp>
      <p:sp>
        <p:nvSpPr>
          <p:cNvPr id="452" name="Google Shape;452;p58"/>
          <p:cNvSpPr txBox="1">
            <a:spLocks noGrp="1"/>
          </p:cNvSpPr>
          <p:nvPr>
            <p:ph type="body" idx="3"/>
          </p:nvPr>
        </p:nvSpPr>
        <p:spPr>
          <a:xfrm>
            <a:off x="5028800" y="330917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Friendly and accessible user interface</a:t>
            </a:r>
            <a:endParaRPr/>
          </a:p>
        </p:txBody>
      </p:sp>
      <p:sp>
        <p:nvSpPr>
          <p:cNvPr id="453" name="Google Shape;453;p58"/>
          <p:cNvSpPr txBox="1">
            <a:spLocks noGrp="1"/>
          </p:cNvSpPr>
          <p:nvPr>
            <p:ph type="body" idx="4"/>
          </p:nvPr>
        </p:nvSpPr>
        <p:spPr>
          <a:xfrm>
            <a:off x="7271000" y="330917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Scalable-ready;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RBAC can exist</a:t>
            </a:r>
            <a:endParaRPr/>
          </a:p>
        </p:txBody>
      </p:sp>
      <p:pic>
        <p:nvPicPr>
          <p:cNvPr id="454" name="Google Shape;4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5" y="1892426"/>
            <a:ext cx="2556202" cy="121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776" y="1902151"/>
            <a:ext cx="1796258" cy="13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604" y="1856075"/>
            <a:ext cx="1641301" cy="143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8038" y="1345700"/>
            <a:ext cx="1502731" cy="2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1263" y="1704021"/>
            <a:ext cx="1796250" cy="159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5770" y="652075"/>
            <a:ext cx="2047275" cy="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>
            <a:spLocks noGrp="1"/>
          </p:cNvSpPr>
          <p:nvPr>
            <p:ph type="title"/>
          </p:nvPr>
        </p:nvSpPr>
        <p:spPr>
          <a:xfrm>
            <a:off x="144650" y="3637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Live Search Works</a:t>
            </a:r>
            <a:endParaRPr/>
          </a:p>
        </p:txBody>
      </p:sp>
      <p:sp>
        <p:nvSpPr>
          <p:cNvPr id="465" name="Google Shape;465;p59"/>
          <p:cNvSpPr txBox="1">
            <a:spLocks noGrp="1"/>
          </p:cNvSpPr>
          <p:nvPr>
            <p:ph type="body" idx="1"/>
          </p:nvPr>
        </p:nvSpPr>
        <p:spPr>
          <a:xfrm>
            <a:off x="3430075" y="1729000"/>
            <a:ext cx="1641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JavaScript fragment allows for live indexing/searching</a:t>
            </a:r>
            <a:endParaRPr/>
          </a:p>
        </p:txBody>
      </p:sp>
      <p:sp>
        <p:nvSpPr>
          <p:cNvPr id="466" name="Google Shape;466;p59"/>
          <p:cNvSpPr txBox="1">
            <a:spLocks noGrp="1"/>
          </p:cNvSpPr>
          <p:nvPr>
            <p:ph type="body" idx="2"/>
          </p:nvPr>
        </p:nvSpPr>
        <p:spPr>
          <a:xfrm>
            <a:off x="1985350" y="3729579"/>
            <a:ext cx="1641300" cy="1279800"/>
          </a:xfrm>
          <a:prstGeom prst="rect">
            <a:avLst/>
          </a:prstGeom>
          <a:solidFill>
            <a:srgbClr val="F6F5E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PHP fragment is where each dept.-specific page is matched to their respective CSV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9"/>
          <p:cNvSpPr txBox="1">
            <a:spLocks noGrp="1"/>
          </p:cNvSpPr>
          <p:nvPr>
            <p:ph type="body" idx="3"/>
          </p:nvPr>
        </p:nvSpPr>
        <p:spPr>
          <a:xfrm>
            <a:off x="4430500" y="2433100"/>
            <a:ext cx="16413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PHP fragment matches the user’s query to a substring; results array to display resulting matches</a:t>
            </a:r>
            <a:endParaRPr/>
          </a:p>
        </p:txBody>
      </p:sp>
      <p:sp>
        <p:nvSpPr>
          <p:cNvPr id="468" name="Google Shape;468;p59"/>
          <p:cNvSpPr txBox="1">
            <a:spLocks noGrp="1"/>
          </p:cNvSpPr>
          <p:nvPr>
            <p:ph type="body" idx="4"/>
          </p:nvPr>
        </p:nvSpPr>
        <p:spPr>
          <a:xfrm>
            <a:off x="6468050" y="1395975"/>
            <a:ext cx="16413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JavaScript fragment is for department-specific record filtering</a:t>
            </a:r>
            <a:endParaRPr/>
          </a:p>
        </p:txBody>
      </p:sp>
      <p:pic>
        <p:nvPicPr>
          <p:cNvPr id="469" name="Google Shape;4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0" y="1395975"/>
            <a:ext cx="3161122" cy="5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25" y="2517375"/>
            <a:ext cx="1890225" cy="244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5522" y="3429634"/>
            <a:ext cx="4441525" cy="15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2475" y="1277800"/>
            <a:ext cx="3812675" cy="11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59"/>
          <p:cNvCxnSpPr>
            <a:stCxn id="468" idx="1"/>
          </p:cNvCxnSpPr>
          <p:nvPr/>
        </p:nvCxnSpPr>
        <p:spPr>
          <a:xfrm rot="10800000">
            <a:off x="6270050" y="1499475"/>
            <a:ext cx="1980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59"/>
          <p:cNvCxnSpPr/>
          <p:nvPr/>
        </p:nvCxnSpPr>
        <p:spPr>
          <a:xfrm rot="10800000">
            <a:off x="3434125" y="1566700"/>
            <a:ext cx="551700" cy="2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Google Shape;475;p59"/>
          <p:cNvCxnSpPr>
            <a:stCxn id="467" idx="3"/>
          </p:cNvCxnSpPr>
          <p:nvPr/>
        </p:nvCxnSpPr>
        <p:spPr>
          <a:xfrm>
            <a:off x="6071800" y="2906500"/>
            <a:ext cx="384900" cy="36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59"/>
          <p:cNvCxnSpPr>
            <a:stCxn id="466" idx="0"/>
          </p:cNvCxnSpPr>
          <p:nvPr/>
        </p:nvCxnSpPr>
        <p:spPr>
          <a:xfrm rot="10800000">
            <a:off x="2105500" y="3519579"/>
            <a:ext cx="700500" cy="2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mtrak Retention Schedule Demo">
            <a:hlinkClick r:id="" action="ppaction://media"/>
            <a:extLst>
              <a:ext uri="{FF2B5EF4-FFF2-40B4-BE49-F238E27FC236}">
                <a16:creationId xmlns:a16="http://schemas.microsoft.com/office/drawing/2014/main" id="{2053CE21-0771-6508-790A-40420B339B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050" y="0"/>
            <a:ext cx="9104313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On-screen Show (16:9)</PresentationFormat>
  <Paragraphs>52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Inter Light</vt:lpstr>
      <vt:lpstr>Arial</vt:lpstr>
      <vt:lpstr>Inter ExtraBold</vt:lpstr>
      <vt:lpstr>Inter</vt:lpstr>
      <vt:lpstr>Inter SemiBold</vt:lpstr>
      <vt:lpstr>Simple Light</vt:lpstr>
      <vt:lpstr>Investor Pitch</vt:lpstr>
      <vt:lpstr>Records Retention Schedule Design</vt:lpstr>
      <vt:lpstr>Challenge</vt:lpstr>
      <vt:lpstr>A Web-Based Solution: </vt:lpstr>
      <vt:lpstr>Full Stack Solution:  </vt:lpstr>
      <vt:lpstr>Challenges Faced: </vt:lpstr>
      <vt:lpstr>Main Features</vt:lpstr>
      <vt:lpstr>How Live Search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Justin Blake Anderson</cp:lastModifiedBy>
  <cp:revision>1</cp:revision>
  <dcterms:modified xsi:type="dcterms:W3CDTF">2025-03-08T02:14:58Z</dcterms:modified>
</cp:coreProperties>
</file>